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slides/slide120.xml" ContentType="application/vnd.openxmlformats-officedocument.presentationml.slide+xml"/>
  <Override PartName="/ppt/slides/slide121.xml" ContentType="application/vnd.openxmlformats-officedocument.presentationml.slide+xml"/>
  <Override PartName="/ppt/slides/slide122.xml" ContentType="application/vnd.openxmlformats-officedocument.presentationml.slide+xml"/>
  <Override PartName="/ppt/slides/slide123.xml" ContentType="application/vnd.openxmlformats-officedocument.presentationml.slide+xml"/>
  <Override PartName="/ppt/slides/slide124.xml" ContentType="application/vnd.openxmlformats-officedocument.presentationml.slide+xml"/>
  <Override PartName="/ppt/slides/slide125.xml" ContentType="application/vnd.openxmlformats-officedocument.presentationml.slide+xml"/>
  <Override PartName="/ppt/slides/slide126.xml" ContentType="application/vnd.openxmlformats-officedocument.presentationml.slide+xml"/>
  <Override PartName="/ppt/slides/slide127.xml" ContentType="application/vnd.openxmlformats-officedocument.presentationml.slide+xml"/>
  <Override PartName="/ppt/slides/slide128.xml" ContentType="application/vnd.openxmlformats-officedocument.presentationml.slide+xml"/>
  <Override PartName="/ppt/slides/slide129.xml" ContentType="application/vnd.openxmlformats-officedocument.presentationml.slide+xml"/>
  <Override PartName="/ppt/slides/slide130.xml" ContentType="application/vnd.openxmlformats-officedocument.presentationml.slide+xml"/>
  <Override PartName="/ppt/slides/slide131.xml" ContentType="application/vnd.openxmlformats-officedocument.presentationml.slide+xml"/>
  <Override PartName="/ppt/slides/slide132.xml" ContentType="application/vnd.openxmlformats-officedocument.presentationml.slide+xml"/>
  <Override PartName="/ppt/slides/slide133.xml" ContentType="application/vnd.openxmlformats-officedocument.presentationml.slide+xml"/>
  <Override PartName="/ppt/slides/slide134.xml" ContentType="application/vnd.openxmlformats-officedocument.presentationml.slide+xml"/>
  <Override PartName="/ppt/slides/slide135.xml" ContentType="application/vnd.openxmlformats-officedocument.presentationml.slide+xml"/>
  <Override PartName="/ppt/slides/slide136.xml" ContentType="application/vnd.openxmlformats-officedocument.presentationml.slide+xml"/>
  <Override PartName="/ppt/slides/slide137.xml" ContentType="application/vnd.openxmlformats-officedocument.presentationml.slide+xml"/>
  <Override PartName="/ppt/slides/slide138.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theme/themeOverride1.xml" ContentType="application/vnd.openxmlformats-officedocument.themeOverr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ppt/notesSlides/notesSlide74.xml" ContentType="application/vnd.openxmlformats-officedocument.presentationml.notesSlide+xml"/>
  <Override PartName="/ppt/notesSlides/notesSlide75.xml" ContentType="application/vnd.openxmlformats-officedocument.presentationml.notesSlide+xml"/>
  <Override PartName="/ppt/notesSlides/notesSlide76.xml" ContentType="application/vnd.openxmlformats-officedocument.presentationml.notesSlide+xml"/>
  <Override PartName="/ppt/notesSlides/notesSlide77.xml" ContentType="application/vnd.openxmlformats-officedocument.presentationml.notesSlide+xml"/>
  <Override PartName="/ppt/notesSlides/notesSlide78.xml" ContentType="application/vnd.openxmlformats-officedocument.presentationml.notesSlide+xml"/>
  <Override PartName="/ppt/notesSlides/notesSlide79.xml" ContentType="application/vnd.openxmlformats-officedocument.presentationml.notesSlide+xml"/>
  <Override PartName="/ppt/notesSlides/notesSlide80.xml" ContentType="application/vnd.openxmlformats-officedocument.presentationml.notesSlide+xml"/>
  <Override PartName="/ppt/notesSlides/notesSlide81.xml" ContentType="application/vnd.openxmlformats-officedocument.presentationml.notesSlide+xml"/>
  <Override PartName="/ppt/notesSlides/notesSlide82.xml" ContentType="application/vnd.openxmlformats-officedocument.presentationml.notesSlide+xml"/>
  <Override PartName="/ppt/notesSlides/notesSlide83.xml" ContentType="application/vnd.openxmlformats-officedocument.presentationml.notesSlide+xml"/>
  <Override PartName="/ppt/notesSlides/notesSlide84.xml" ContentType="application/vnd.openxmlformats-officedocument.presentationml.notesSlide+xml"/>
  <Override PartName="/ppt/notesSlides/notesSlide85.xml" ContentType="application/vnd.openxmlformats-officedocument.presentationml.notesSlide+xml"/>
  <Override PartName="/ppt/notesSlides/notesSlide86.xml" ContentType="application/vnd.openxmlformats-officedocument.presentationml.notesSlide+xml"/>
  <Override PartName="/ppt/notesSlides/notesSlide87.xml" ContentType="application/vnd.openxmlformats-officedocument.presentationml.notesSlide+xml"/>
  <Override PartName="/ppt/notesSlides/notesSlide88.xml" ContentType="application/vnd.openxmlformats-officedocument.presentationml.notesSlide+xml"/>
  <Override PartName="/ppt/notesSlides/notesSlide89.xml" ContentType="application/vnd.openxmlformats-officedocument.presentationml.notesSlide+xml"/>
  <Override PartName="/ppt/notesSlides/notesSlide90.xml" ContentType="application/vnd.openxmlformats-officedocument.presentationml.notesSlide+xml"/>
  <Override PartName="/ppt/notesSlides/notesSlide91.xml" ContentType="application/vnd.openxmlformats-officedocument.presentationml.notesSlide+xml"/>
  <Override PartName="/ppt/notesSlides/notesSlide92.xml" ContentType="application/vnd.openxmlformats-officedocument.presentationml.notesSlide+xml"/>
  <Override PartName="/ppt/notesSlides/notesSlide93.xml" ContentType="application/vnd.openxmlformats-officedocument.presentationml.notesSlide+xml"/>
  <Override PartName="/ppt/notesSlides/notesSlide94.xml" ContentType="application/vnd.openxmlformats-officedocument.presentationml.notesSlide+xml"/>
  <Override PartName="/ppt/notesSlides/notesSlide95.xml" ContentType="application/vnd.openxmlformats-officedocument.presentationml.notesSlide+xml"/>
  <Override PartName="/ppt/notesSlides/notesSlide96.xml" ContentType="application/vnd.openxmlformats-officedocument.presentationml.notesSlide+xml"/>
  <Override PartName="/ppt/notesSlides/notesSlide97.xml" ContentType="application/vnd.openxmlformats-officedocument.presentationml.notesSlide+xml"/>
  <Override PartName="/ppt/notesSlides/notesSlide98.xml" ContentType="application/vnd.openxmlformats-officedocument.presentationml.notesSlide+xml"/>
  <Override PartName="/ppt/notesSlides/notesSlide99.xml" ContentType="application/vnd.openxmlformats-officedocument.presentationml.notesSlide+xml"/>
  <Override PartName="/ppt/notesSlides/notesSlide100.xml" ContentType="application/vnd.openxmlformats-officedocument.presentationml.notesSlide+xml"/>
  <Override PartName="/ppt/notesSlides/notesSlide101.xml" ContentType="application/vnd.openxmlformats-officedocument.presentationml.notesSlide+xml"/>
  <Override PartName="/ppt/notesSlides/notesSlide102.xml" ContentType="application/vnd.openxmlformats-officedocument.presentationml.notesSlide+xml"/>
  <Override PartName="/ppt/notesSlides/notesSlide103.xml" ContentType="application/vnd.openxmlformats-officedocument.presentationml.notesSlide+xml"/>
  <Override PartName="/ppt/notesSlides/notesSlide104.xml" ContentType="application/vnd.openxmlformats-officedocument.presentationml.notesSlide+xml"/>
  <Override PartName="/ppt/notesSlides/notesSlide105.xml" ContentType="application/vnd.openxmlformats-officedocument.presentationml.notesSlide+xml"/>
  <Override PartName="/ppt/notesSlides/notesSlide106.xml" ContentType="application/vnd.openxmlformats-officedocument.presentationml.notesSlide+xml"/>
  <Override PartName="/ppt/notesSlides/notesSlide107.xml" ContentType="application/vnd.openxmlformats-officedocument.presentationml.notesSlide+xml"/>
  <Override PartName="/ppt/notesSlides/notesSlide108.xml" ContentType="application/vnd.openxmlformats-officedocument.presentationml.notesSlide+xml"/>
  <Override PartName="/ppt/notesSlides/notesSlide109.xml" ContentType="application/vnd.openxmlformats-officedocument.presentationml.notesSlide+xml"/>
  <Override PartName="/ppt/notesSlides/notesSlide110.xml" ContentType="application/vnd.openxmlformats-officedocument.presentationml.notesSlide+xml"/>
  <Override PartName="/ppt/notesSlides/notesSlide111.xml" ContentType="application/vnd.openxmlformats-officedocument.presentationml.notesSlide+xml"/>
  <Override PartName="/ppt/notesSlides/notesSlide112.xml" ContentType="application/vnd.openxmlformats-officedocument.presentationml.notesSlide+xml"/>
  <Override PartName="/ppt/notesSlides/notesSlide113.xml" ContentType="application/vnd.openxmlformats-officedocument.presentationml.notesSlide+xml"/>
  <Override PartName="/ppt/notesSlides/notesSlide114.xml" ContentType="application/vnd.openxmlformats-officedocument.presentationml.notesSlide+xml"/>
  <Override PartName="/ppt/notesSlides/notesSlide115.xml" ContentType="application/vnd.openxmlformats-officedocument.presentationml.notesSlide+xml"/>
  <Override PartName="/ppt/notesSlides/notesSlide116.xml" ContentType="application/vnd.openxmlformats-officedocument.presentationml.notesSlide+xml"/>
  <Override PartName="/ppt/notesSlides/notesSlide117.xml" ContentType="application/vnd.openxmlformats-officedocument.presentationml.notesSlide+xml"/>
  <Override PartName="/ppt/notesSlides/notesSlide118.xml" ContentType="application/vnd.openxmlformats-officedocument.presentationml.notesSlide+xml"/>
  <Override PartName="/ppt/notesSlides/notesSlide119.xml" ContentType="application/vnd.openxmlformats-officedocument.presentationml.notesSlide+xml"/>
  <Override PartName="/ppt/notesSlides/notesSlide120.xml" ContentType="application/vnd.openxmlformats-officedocument.presentationml.notesSlide+xml"/>
  <Override PartName="/ppt/notesSlides/notesSlide121.xml" ContentType="application/vnd.openxmlformats-officedocument.presentationml.notesSlide+xml"/>
  <Override PartName="/ppt/notesSlides/notesSlide122.xml" ContentType="application/vnd.openxmlformats-officedocument.presentationml.notesSlide+xml"/>
  <Override PartName="/ppt/notesSlides/notesSlide123.xml" ContentType="application/vnd.openxmlformats-officedocument.presentationml.notesSlide+xml"/>
  <Override PartName="/ppt/notesSlides/notesSlide124.xml" ContentType="application/vnd.openxmlformats-officedocument.presentationml.notesSlide+xml"/>
  <Override PartName="/ppt/notesSlides/notesSlide125.xml" ContentType="application/vnd.openxmlformats-officedocument.presentationml.notesSlide+xml"/>
  <Override PartName="/ppt/notesSlides/notesSlide126.xml" ContentType="application/vnd.openxmlformats-officedocument.presentationml.notesSlide+xml"/>
  <Override PartName="/ppt/notesSlides/notesSlide127.xml" ContentType="application/vnd.openxmlformats-officedocument.presentationml.notesSlide+xml"/>
  <Override PartName="/ppt/notesSlides/notesSlide128.xml" ContentType="application/vnd.openxmlformats-officedocument.presentationml.notesSlide+xml"/>
  <Override PartName="/ppt/notesSlides/notesSlide129.xml" ContentType="application/vnd.openxmlformats-officedocument.presentationml.notesSlide+xml"/>
  <Override PartName="/ppt/notesSlides/notesSlide130.xml" ContentType="application/vnd.openxmlformats-officedocument.presentationml.notesSlide+xml"/>
  <Override PartName="/ppt/notesSlides/notesSlide131.xml" ContentType="application/vnd.openxmlformats-officedocument.presentationml.notesSlide+xml"/>
  <Override PartName="/ppt/notesSlides/notesSlide132.xml" ContentType="application/vnd.openxmlformats-officedocument.presentationml.notesSlide+xml"/>
  <Override PartName="/ppt/notesSlides/notesSlide133.xml" ContentType="application/vnd.openxmlformats-officedocument.presentationml.notesSlide+xml"/>
  <Override PartName="/ppt/notesSlides/notesSlide134.xml" ContentType="application/vnd.openxmlformats-officedocument.presentationml.notesSlide+xml"/>
  <Override PartName="/ppt/notesSlides/notesSlide135.xml" ContentType="application/vnd.openxmlformats-officedocument.presentationml.notesSlide+xml"/>
  <Override PartName="/ppt/notesSlides/notesSlide136.xml" ContentType="application/vnd.openxmlformats-officedocument.presentationml.notesSlide+xml"/>
  <Override PartName="/ppt/notesSlides/notesSlide137.xml" ContentType="application/vnd.openxmlformats-officedocument.presentationml.notesSlide+xml"/>
  <Override PartName="/ppt/notesSlides/notesSlide13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1"/>
    <p:sldMasterId id="2147483653" r:id="rId2"/>
  </p:sldMasterIdLst>
  <p:notesMasterIdLst>
    <p:notesMasterId r:id="rId141"/>
  </p:notesMasterIdLst>
  <p:sldIdLst>
    <p:sldId id="256" r:id="rId3"/>
    <p:sldId id="257" r:id="rId4"/>
    <p:sldId id="357" r:id="rId5"/>
    <p:sldId id="361" r:id="rId6"/>
    <p:sldId id="258" r:id="rId7"/>
    <p:sldId id="259" r:id="rId8"/>
    <p:sldId id="260" r:id="rId9"/>
    <p:sldId id="261" r:id="rId10"/>
    <p:sldId id="262" r:id="rId11"/>
    <p:sldId id="263" r:id="rId12"/>
    <p:sldId id="264" r:id="rId13"/>
    <p:sldId id="265" r:id="rId14"/>
    <p:sldId id="266" r:id="rId15"/>
    <p:sldId id="362" r:id="rId16"/>
    <p:sldId id="267" r:id="rId17"/>
    <p:sldId id="363" r:id="rId18"/>
    <p:sldId id="268" r:id="rId19"/>
    <p:sldId id="269" r:id="rId20"/>
    <p:sldId id="365" r:id="rId21"/>
    <p:sldId id="366" r:id="rId22"/>
    <p:sldId id="270" r:id="rId23"/>
    <p:sldId id="271" r:id="rId24"/>
    <p:sldId id="272" r:id="rId25"/>
    <p:sldId id="273" r:id="rId26"/>
    <p:sldId id="369" r:id="rId27"/>
    <p:sldId id="370" r:id="rId28"/>
    <p:sldId id="274" r:id="rId29"/>
    <p:sldId id="275" r:id="rId30"/>
    <p:sldId id="276" r:id="rId31"/>
    <p:sldId id="277" r:id="rId32"/>
    <p:sldId id="278" r:id="rId33"/>
    <p:sldId id="372" r:id="rId34"/>
    <p:sldId id="279" r:id="rId35"/>
    <p:sldId id="373" r:id="rId36"/>
    <p:sldId id="374" r:id="rId37"/>
    <p:sldId id="375" r:id="rId38"/>
    <p:sldId id="280" r:id="rId39"/>
    <p:sldId id="356" r:id="rId40"/>
    <p:sldId id="281" r:id="rId41"/>
    <p:sldId id="381" r:id="rId42"/>
    <p:sldId id="282" r:id="rId43"/>
    <p:sldId id="283" r:id="rId44"/>
    <p:sldId id="284" r:id="rId45"/>
    <p:sldId id="285" r:id="rId46"/>
    <p:sldId id="383" r:id="rId47"/>
    <p:sldId id="384" r:id="rId48"/>
    <p:sldId id="386" r:id="rId49"/>
    <p:sldId id="387" r:id="rId50"/>
    <p:sldId id="286" r:id="rId51"/>
    <p:sldId id="287" r:id="rId52"/>
    <p:sldId id="288" r:id="rId53"/>
    <p:sldId id="289" r:id="rId54"/>
    <p:sldId id="290" r:id="rId55"/>
    <p:sldId id="388" r:id="rId56"/>
    <p:sldId id="291" r:id="rId57"/>
    <p:sldId id="292" r:id="rId58"/>
    <p:sldId id="293" r:id="rId59"/>
    <p:sldId id="294" r:id="rId60"/>
    <p:sldId id="295" r:id="rId61"/>
    <p:sldId id="296" r:id="rId62"/>
    <p:sldId id="297" r:id="rId63"/>
    <p:sldId id="298" r:id="rId64"/>
    <p:sldId id="299" r:id="rId65"/>
    <p:sldId id="300" r:id="rId66"/>
    <p:sldId id="301" r:id="rId67"/>
    <p:sldId id="302" r:id="rId68"/>
    <p:sldId id="303" r:id="rId69"/>
    <p:sldId id="389" r:id="rId70"/>
    <p:sldId id="304" r:id="rId71"/>
    <p:sldId id="305" r:id="rId72"/>
    <p:sldId id="306" r:id="rId73"/>
    <p:sldId id="307" r:id="rId74"/>
    <p:sldId id="308" r:id="rId75"/>
    <p:sldId id="309" r:id="rId76"/>
    <p:sldId id="310" r:id="rId77"/>
    <p:sldId id="311" r:id="rId78"/>
    <p:sldId id="312" r:id="rId79"/>
    <p:sldId id="313" r:id="rId80"/>
    <p:sldId id="314" r:id="rId81"/>
    <p:sldId id="390" r:id="rId82"/>
    <p:sldId id="315" r:id="rId83"/>
    <p:sldId id="316" r:id="rId84"/>
    <p:sldId id="391" r:id="rId85"/>
    <p:sldId id="317" r:id="rId86"/>
    <p:sldId id="392" r:id="rId87"/>
    <p:sldId id="393" r:id="rId88"/>
    <p:sldId id="318" r:id="rId89"/>
    <p:sldId id="319" r:id="rId90"/>
    <p:sldId id="320" r:id="rId91"/>
    <p:sldId id="394" r:id="rId92"/>
    <p:sldId id="321" r:id="rId93"/>
    <p:sldId id="322" r:id="rId94"/>
    <p:sldId id="395" r:id="rId95"/>
    <p:sldId id="323" r:id="rId96"/>
    <p:sldId id="396" r:id="rId97"/>
    <p:sldId id="397" r:id="rId98"/>
    <p:sldId id="324" r:id="rId99"/>
    <p:sldId id="325" r:id="rId100"/>
    <p:sldId id="326" r:id="rId101"/>
    <p:sldId id="398" r:id="rId102"/>
    <p:sldId id="327" r:id="rId103"/>
    <p:sldId id="328" r:id="rId104"/>
    <p:sldId id="399" r:id="rId105"/>
    <p:sldId id="329" r:id="rId106"/>
    <p:sldId id="330" r:id="rId107"/>
    <p:sldId id="331" r:id="rId108"/>
    <p:sldId id="400" r:id="rId109"/>
    <p:sldId id="332" r:id="rId110"/>
    <p:sldId id="401" r:id="rId111"/>
    <p:sldId id="333" r:id="rId112"/>
    <p:sldId id="334" r:id="rId113"/>
    <p:sldId id="335" r:id="rId114"/>
    <p:sldId id="402" r:id="rId115"/>
    <p:sldId id="336" r:id="rId116"/>
    <p:sldId id="337" r:id="rId117"/>
    <p:sldId id="338" r:id="rId118"/>
    <p:sldId id="339" r:id="rId119"/>
    <p:sldId id="340" r:id="rId120"/>
    <p:sldId id="341" r:id="rId121"/>
    <p:sldId id="403" r:id="rId122"/>
    <p:sldId id="342" r:id="rId123"/>
    <p:sldId id="343" r:id="rId124"/>
    <p:sldId id="404" r:id="rId125"/>
    <p:sldId id="405" r:id="rId126"/>
    <p:sldId id="344" r:id="rId127"/>
    <p:sldId id="345" r:id="rId128"/>
    <p:sldId id="346" r:id="rId129"/>
    <p:sldId id="347" r:id="rId130"/>
    <p:sldId id="348" r:id="rId131"/>
    <p:sldId id="349" r:id="rId132"/>
    <p:sldId id="350" r:id="rId133"/>
    <p:sldId id="406" r:id="rId134"/>
    <p:sldId id="407" r:id="rId135"/>
    <p:sldId id="351" r:id="rId136"/>
    <p:sldId id="352" r:id="rId137"/>
    <p:sldId id="353" r:id="rId138"/>
    <p:sldId id="354" r:id="rId139"/>
    <p:sldId id="355" r:id="rId140"/>
  </p:sldIdLst>
  <p:sldSz cx="12192000" cy="6858000"/>
  <p:notesSz cx="7099300" cy="10234613"/>
  <p:embeddedFontLst>
    <p:embeddedFont>
      <p:font typeface="Calibri" panose="020F0502020204030204" pitchFamily="34" charset="0"/>
      <p:regular r:id="rId142"/>
      <p:bold r:id="rId143"/>
      <p:italic r:id="rId144"/>
      <p:boldItalic r:id="rId145"/>
    </p:embeddedFont>
    <p:embeddedFont>
      <p:font typeface="Garamond" panose="02020404030301010803" pitchFamily="18" charset="0"/>
      <p:regular r:id="rId146"/>
      <p:bold r:id="rId147"/>
      <p:italic r:id="rId148"/>
      <p:boldItalic r:id="rId149"/>
    </p:embeddedFont>
    <p:embeddedFont>
      <p:font typeface="Helvetica Neue" panose="020B0604020202020204" charset="0"/>
      <p:regular r:id="rId150"/>
      <p:bold r:id="rId151"/>
      <p:italic r:id="rId152"/>
      <p:boldItalic r:id="rId153"/>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521415D9-36F7-43E2-AB2F-B90AF26B5E84}">
      <p14:sectionLst xmlns:p14="http://schemas.microsoft.com/office/powerpoint/2010/main">
        <p14:section name="Module Opening" id="{B9E37E51-8C0F-4274-B30F-36418E9BDA1F}">
          <p14:sldIdLst>
            <p14:sldId id="256"/>
            <p14:sldId id="257"/>
            <p14:sldId id="357"/>
            <p14:sldId id="361"/>
            <p14:sldId id="258"/>
            <p14:sldId id="259"/>
            <p14:sldId id="260"/>
            <p14:sldId id="261"/>
            <p14:sldId id="262"/>
            <p14:sldId id="263"/>
            <p14:sldId id="264"/>
          </p14:sldIdLst>
        </p14:section>
        <p14:section name="Session 1" id="{4598163C-08BD-4F65-AD0C-EC1FA4A01F5A}">
          <p14:sldIdLst>
            <p14:sldId id="265"/>
            <p14:sldId id="266"/>
            <p14:sldId id="362"/>
            <p14:sldId id="267"/>
            <p14:sldId id="363"/>
            <p14:sldId id="268"/>
            <p14:sldId id="269"/>
            <p14:sldId id="365"/>
            <p14:sldId id="366"/>
            <p14:sldId id="270"/>
          </p14:sldIdLst>
        </p14:section>
        <p14:section name="Session 2" id="{6B565CDE-ABC9-41E5-B412-05D9BB0B4842}">
          <p14:sldIdLst>
            <p14:sldId id="271"/>
            <p14:sldId id="272"/>
            <p14:sldId id="273"/>
            <p14:sldId id="369"/>
            <p14:sldId id="370"/>
            <p14:sldId id="274"/>
            <p14:sldId id="275"/>
            <p14:sldId id="276"/>
          </p14:sldIdLst>
        </p14:section>
        <p14:section name="Session 3" id="{6002BA30-C04E-467D-AD69-B12A8DD77878}">
          <p14:sldIdLst>
            <p14:sldId id="277"/>
            <p14:sldId id="278"/>
            <p14:sldId id="372"/>
            <p14:sldId id="279"/>
            <p14:sldId id="373"/>
            <p14:sldId id="374"/>
            <p14:sldId id="375"/>
            <p14:sldId id="280"/>
            <p14:sldId id="356"/>
            <p14:sldId id="281"/>
            <p14:sldId id="381"/>
            <p14:sldId id="282"/>
            <p14:sldId id="283"/>
          </p14:sldIdLst>
        </p14:section>
        <p14:section name="Session 4" id="{99136ACD-826E-4176-83C5-1240CE0144AD}">
          <p14:sldIdLst>
            <p14:sldId id="284"/>
            <p14:sldId id="285"/>
            <p14:sldId id="383"/>
            <p14:sldId id="384"/>
            <p14:sldId id="386"/>
            <p14:sldId id="387"/>
            <p14:sldId id="286"/>
            <p14:sldId id="287"/>
            <p14:sldId id="288"/>
            <p14:sldId id="289"/>
            <p14:sldId id="290"/>
            <p14:sldId id="388"/>
            <p14:sldId id="291"/>
            <p14:sldId id="292"/>
            <p14:sldId id="293"/>
            <p14:sldId id="294"/>
            <p14:sldId id="295"/>
            <p14:sldId id="296"/>
            <p14:sldId id="297"/>
            <p14:sldId id="298"/>
            <p14:sldId id="299"/>
            <p14:sldId id="300"/>
            <p14:sldId id="301"/>
            <p14:sldId id="302"/>
            <p14:sldId id="303"/>
            <p14:sldId id="389"/>
            <p14:sldId id="304"/>
          </p14:sldIdLst>
        </p14:section>
        <p14:section name="Session 5" id="{A87C66B1-2646-4C9E-8312-4155F95C0132}">
          <p14:sldIdLst>
            <p14:sldId id="305"/>
            <p14:sldId id="306"/>
            <p14:sldId id="307"/>
            <p14:sldId id="308"/>
            <p14:sldId id="309"/>
            <p14:sldId id="310"/>
            <p14:sldId id="311"/>
            <p14:sldId id="312"/>
            <p14:sldId id="313"/>
            <p14:sldId id="314"/>
            <p14:sldId id="390"/>
            <p14:sldId id="315"/>
            <p14:sldId id="316"/>
            <p14:sldId id="391"/>
            <p14:sldId id="317"/>
            <p14:sldId id="392"/>
            <p14:sldId id="393"/>
            <p14:sldId id="318"/>
            <p14:sldId id="319"/>
            <p14:sldId id="320"/>
            <p14:sldId id="394"/>
            <p14:sldId id="321"/>
            <p14:sldId id="322"/>
            <p14:sldId id="395"/>
            <p14:sldId id="323"/>
            <p14:sldId id="396"/>
            <p14:sldId id="397"/>
            <p14:sldId id="324"/>
            <p14:sldId id="325"/>
            <p14:sldId id="326"/>
            <p14:sldId id="398"/>
            <p14:sldId id="327"/>
            <p14:sldId id="328"/>
            <p14:sldId id="399"/>
            <p14:sldId id="329"/>
            <p14:sldId id="330"/>
            <p14:sldId id="331"/>
            <p14:sldId id="400"/>
            <p14:sldId id="332"/>
            <p14:sldId id="401"/>
            <p14:sldId id="333"/>
            <p14:sldId id="334"/>
            <p14:sldId id="335"/>
            <p14:sldId id="402"/>
            <p14:sldId id="336"/>
          </p14:sldIdLst>
        </p14:section>
        <p14:section name="Session 6" id="{E15FDD5F-FB47-4B4D-89B8-CCE94A5B328E}">
          <p14:sldIdLst>
            <p14:sldId id="337"/>
            <p14:sldId id="338"/>
            <p14:sldId id="339"/>
            <p14:sldId id="340"/>
            <p14:sldId id="341"/>
            <p14:sldId id="403"/>
            <p14:sldId id="342"/>
            <p14:sldId id="343"/>
            <p14:sldId id="404"/>
            <p14:sldId id="405"/>
            <p14:sldId id="344"/>
          </p14:sldIdLst>
        </p14:section>
        <p14:section name="Session 7" id="{D5D2B868-9B39-4149-84F2-255D52DF9334}">
          <p14:sldIdLst>
            <p14:sldId id="345"/>
            <p14:sldId id="346"/>
            <p14:sldId id="347"/>
            <p14:sldId id="348"/>
            <p14:sldId id="349"/>
            <p14:sldId id="350"/>
            <p14:sldId id="406"/>
            <p14:sldId id="407"/>
            <p14:sldId id="351"/>
          </p14:sldIdLst>
        </p14:section>
        <p14:section name="Course Closing" id="{98453224-09B2-41C3-90D2-27DEE4D5CB4B}">
          <p14:sldIdLst>
            <p14:sldId id="352"/>
            <p14:sldId id="353"/>
            <p14:sldId id="354"/>
            <p14:sldId id="355"/>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 uri="http://customooxmlschemas.google.com/">
      <go:slidesCustomData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xmlns="" r:id="rId154" roundtripDataSignature="AMtx7miLxYC+PRxn2OaWaT1hxopTrGFQLw=="/>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Marta Passerini" initials="" lastIdx="16" clrIdx="0"/>
  <p:cmAuthor id="1" name="Clare Back" initials="CB" lastIdx="7" clrIdx="1">
    <p:extLst>
      <p:ext uri="{19B8F6BF-5375-455C-9EA6-DF929625EA0E}">
        <p15:presenceInfo xmlns:p15="http://schemas.microsoft.com/office/powerpoint/2012/main" userId="7ca9c63e0bec638d" providerId="Windows Live"/>
      </p:ext>
    </p:extLst>
  </p:cmAuthor>
  <p:cmAuthor id="2" name="Justina Ojom" initials="JO" lastIdx="1" clrIdx="2">
    <p:extLst>
      <p:ext uri="{19B8F6BF-5375-455C-9EA6-DF929625EA0E}">
        <p15:presenceInfo xmlns:p15="http://schemas.microsoft.com/office/powerpoint/2012/main" userId="S::justina.ojom@little-fish.co::cbdaed7d-8d45-4372-a16a-f3f8900c2f45"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C9CBE7A3-D6DB-41B8-9216-912CA643F4D6}">
  <a:tblStyle styleId="{C9CBE7A3-D6DB-41B8-9216-912CA643F4D6}" styleName="Table_0">
    <a:wholeTbl>
      <a:tcTxStyle b="off" i="off">
        <a:font>
          <a:latin typeface="Calibri"/>
          <a:ea typeface="Calibri"/>
          <a:cs typeface="Calibri"/>
        </a:font>
        <a:schemeClr val="dk1"/>
      </a:tcTxStyle>
      <a:tcStyle>
        <a:tcBdr>
          <a:left>
            <a:ln w="12700" cap="flat" cmpd="sng">
              <a:solidFill>
                <a:schemeClr val="lt1"/>
              </a:solidFill>
              <a:prstDash val="solid"/>
              <a:round/>
              <a:headEnd type="none" w="sm" len="sm"/>
              <a:tailEnd type="none" w="sm" len="sm"/>
            </a:ln>
          </a:left>
          <a:right>
            <a:ln w="12700" cap="flat" cmpd="sng">
              <a:solidFill>
                <a:schemeClr val="lt1"/>
              </a:solidFill>
              <a:prstDash val="solid"/>
              <a:round/>
              <a:headEnd type="none" w="sm" len="sm"/>
              <a:tailEnd type="none" w="sm" len="sm"/>
            </a:ln>
          </a:right>
          <a:top>
            <a:ln w="12700" cap="flat" cmpd="sng">
              <a:solidFill>
                <a:schemeClr val="lt1"/>
              </a:solidFill>
              <a:prstDash val="solid"/>
              <a:round/>
              <a:headEnd type="none" w="sm" len="sm"/>
              <a:tailEnd type="none" w="sm" len="sm"/>
            </a:ln>
          </a:top>
          <a:bottom>
            <a:ln w="12700" cap="flat" cmpd="sng">
              <a:solidFill>
                <a:schemeClr val="lt1"/>
              </a:solidFill>
              <a:prstDash val="solid"/>
              <a:round/>
              <a:headEnd type="none" w="sm" len="sm"/>
              <a:tailEnd type="none" w="sm" len="sm"/>
            </a:ln>
          </a:bottom>
          <a:insideH>
            <a:ln w="12700" cap="flat" cmpd="sng">
              <a:solidFill>
                <a:schemeClr val="lt1"/>
              </a:solidFill>
              <a:prstDash val="solid"/>
              <a:round/>
              <a:headEnd type="none" w="sm" len="sm"/>
              <a:tailEnd type="none" w="sm" len="sm"/>
            </a:ln>
          </a:insideH>
          <a:insideV>
            <a:ln w="12700" cap="flat" cmpd="sng">
              <a:solidFill>
                <a:schemeClr val="lt1"/>
              </a:solidFill>
              <a:prstDash val="solid"/>
              <a:round/>
              <a:headEnd type="none" w="sm" len="sm"/>
              <a:tailEnd type="none" w="sm" len="sm"/>
            </a:ln>
          </a:insideV>
        </a:tcBdr>
        <a:fill>
          <a:solidFill>
            <a:srgbClr val="EEE8EC"/>
          </a:solidFill>
        </a:fill>
      </a:tcStyle>
    </a:wholeTbl>
    <a:band1H>
      <a:tcTxStyle/>
      <a:tcStyle>
        <a:tcBdr/>
        <a:fill>
          <a:solidFill>
            <a:srgbClr val="DCCFD8"/>
          </a:solidFill>
        </a:fill>
      </a:tcStyle>
    </a:band1H>
    <a:band2H>
      <a:tcTxStyle/>
      <a:tcStyle>
        <a:tcBdr/>
      </a:tcStyle>
    </a:band2H>
    <a:band1V>
      <a:tcTxStyle/>
      <a:tcStyle>
        <a:tcBdr/>
        <a:fill>
          <a:solidFill>
            <a:srgbClr val="DCCFD8"/>
          </a:solidFill>
        </a:fill>
      </a:tcStyle>
    </a:band1V>
    <a:band2V>
      <a:tcTxStyle/>
      <a:tcStyle>
        <a:tcBdr/>
      </a:tcStyle>
    </a:band2V>
    <a:lastCol>
      <a:tcTxStyle b="on" i="off">
        <a:font>
          <a:latin typeface="Calibri"/>
          <a:ea typeface="Calibri"/>
          <a:cs typeface="Calibri"/>
        </a:font>
        <a:schemeClr val="lt1"/>
      </a:tcTxStyle>
      <a:tcStyle>
        <a:tcBdr/>
        <a:fill>
          <a:solidFill>
            <a:schemeClr val="accent1"/>
          </a:solidFill>
        </a:fill>
      </a:tcStyle>
    </a:lastCol>
    <a:firstCol>
      <a:tcTxStyle b="on" i="off">
        <a:font>
          <a:latin typeface="Calibri"/>
          <a:ea typeface="Calibri"/>
          <a:cs typeface="Calibri"/>
        </a:font>
        <a:schemeClr val="lt1"/>
      </a:tcTxStyle>
      <a:tcStyle>
        <a:tcBdr/>
        <a:fill>
          <a:solidFill>
            <a:schemeClr val="accent1"/>
          </a:solidFill>
        </a:fill>
      </a:tcStyle>
    </a:firstCol>
    <a:lastRow>
      <a:tcTxStyle b="on" i="off">
        <a:font>
          <a:latin typeface="Calibri"/>
          <a:ea typeface="Calibri"/>
          <a:cs typeface="Calibri"/>
        </a:font>
        <a:schemeClr val="lt1"/>
      </a:tcTxStyle>
      <a:tcStyle>
        <a:tcBdr>
          <a:top>
            <a:ln w="38100" cap="flat" cmpd="sng">
              <a:solidFill>
                <a:schemeClr val="lt1"/>
              </a:solidFill>
              <a:prstDash val="solid"/>
              <a:round/>
              <a:headEnd type="none" w="sm" len="sm"/>
              <a:tailEnd type="none" w="sm" len="sm"/>
            </a:ln>
          </a:top>
        </a:tcBdr>
        <a:fill>
          <a:solidFill>
            <a:schemeClr val="accent1"/>
          </a:solidFill>
        </a:fill>
      </a:tcStyle>
    </a:lastRow>
    <a:seCell>
      <a:tcTxStyle/>
      <a:tcStyle>
        <a:tcBdr/>
      </a:tcStyle>
    </a:seCell>
    <a:swCell>
      <a:tcTxStyle/>
      <a:tcStyle>
        <a:tcBdr/>
      </a:tcStyle>
    </a:swCell>
    <a:firstRow>
      <a:tcTxStyle b="on" i="off">
        <a:font>
          <a:latin typeface="Calibri"/>
          <a:ea typeface="Calibri"/>
          <a:cs typeface="Calibri"/>
        </a:font>
        <a:schemeClr val="lt1"/>
      </a:tcTxStyle>
      <a:tcStyle>
        <a:tcBdr>
          <a:bottom>
            <a:ln w="38100" cap="flat" cmpd="sng">
              <a:solidFill>
                <a:schemeClr val="lt1"/>
              </a:solidFill>
              <a:prstDash val="solid"/>
              <a:round/>
              <a:headEnd type="none" w="sm" len="sm"/>
              <a:tailEnd type="none" w="sm" len="sm"/>
            </a:ln>
          </a:bottom>
        </a:tcBdr>
        <a:fill>
          <a:solidFill>
            <a:schemeClr val="accent1"/>
          </a:solidFill>
        </a:fill>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notesView">
  <p:normalViewPr>
    <p:restoredLeft sz="17406" autoAdjust="0"/>
    <p:restoredTop sz="66619" autoAdjust="0"/>
  </p:normalViewPr>
  <p:slideViewPr>
    <p:cSldViewPr snapToGrid="0">
      <p:cViewPr varScale="1">
        <p:scale>
          <a:sx n="46" d="100"/>
          <a:sy n="46" d="100"/>
        </p:scale>
        <p:origin x="1353" y="39"/>
      </p:cViewPr>
      <p:guideLst/>
    </p:cSldViewPr>
  </p:slideViewPr>
  <p:outlineViewPr>
    <p:cViewPr>
      <p:scale>
        <a:sx n="33" d="100"/>
        <a:sy n="33" d="100"/>
      </p:scale>
      <p:origin x="0" y="-21174"/>
    </p:cViewPr>
  </p:outlineViewPr>
  <p:notesTextViewPr>
    <p:cViewPr>
      <p:scale>
        <a:sx n="1" d="1"/>
        <a:sy n="1" d="1"/>
      </p:scale>
      <p:origin x="0" y="0"/>
    </p:cViewPr>
  </p:notesTextViewPr>
  <p:sorterViewPr>
    <p:cViewPr>
      <p:scale>
        <a:sx n="100" d="100"/>
        <a:sy n="100" d="100"/>
      </p:scale>
      <p:origin x="0" y="-45408"/>
    </p:cViewPr>
  </p:sorterViewPr>
  <p:notesViewPr>
    <p:cSldViewPr snapToGrid="0">
      <p:cViewPr varScale="1">
        <p:scale>
          <a:sx n="47" d="100"/>
          <a:sy n="47" d="100"/>
        </p:scale>
        <p:origin x="2742" y="42"/>
      </p:cViewPr>
      <p:guideLst/>
    </p:cSldViewPr>
  </p:notesViewPr>
  <p:gridSpacing cx="72008" cy="72008"/>
</p:viewPr>
</file>

<file path=ppt/_rels/presentation.xml.rels><?xml version="1.0" encoding="UTF-8" standalone="yes"?>
<Relationships xmlns="http://schemas.openxmlformats.org/package/2006/relationships"><Relationship Id="rId117" Type="http://schemas.openxmlformats.org/officeDocument/2006/relationships/slide" Target="slides/slide115.xml"/><Relationship Id="rId21" Type="http://schemas.openxmlformats.org/officeDocument/2006/relationships/slide" Target="slides/slide19.xml"/><Relationship Id="rId42" Type="http://schemas.openxmlformats.org/officeDocument/2006/relationships/slide" Target="slides/slide40.xml"/><Relationship Id="rId63" Type="http://schemas.openxmlformats.org/officeDocument/2006/relationships/slide" Target="slides/slide61.xml"/><Relationship Id="rId84" Type="http://schemas.openxmlformats.org/officeDocument/2006/relationships/slide" Target="slides/slide82.xml"/><Relationship Id="rId138" Type="http://schemas.openxmlformats.org/officeDocument/2006/relationships/slide" Target="slides/slide136.xml"/><Relationship Id="rId159" Type="http://schemas.openxmlformats.org/officeDocument/2006/relationships/tableStyles" Target="tableStyles.xml"/><Relationship Id="rId107" Type="http://schemas.openxmlformats.org/officeDocument/2006/relationships/slide" Target="slides/slide105.xml"/><Relationship Id="rId11" Type="http://schemas.openxmlformats.org/officeDocument/2006/relationships/slide" Target="slides/slide9.xml"/><Relationship Id="rId32" Type="http://schemas.openxmlformats.org/officeDocument/2006/relationships/slide" Target="slides/slide30.xml"/><Relationship Id="rId53" Type="http://schemas.openxmlformats.org/officeDocument/2006/relationships/slide" Target="slides/slide51.xml"/><Relationship Id="rId74" Type="http://schemas.openxmlformats.org/officeDocument/2006/relationships/slide" Target="slides/slide72.xml"/><Relationship Id="rId128" Type="http://schemas.openxmlformats.org/officeDocument/2006/relationships/slide" Target="slides/slide126.xml"/><Relationship Id="rId149" Type="http://schemas.openxmlformats.org/officeDocument/2006/relationships/font" Target="fonts/font8.fntdata"/><Relationship Id="rId5" Type="http://schemas.openxmlformats.org/officeDocument/2006/relationships/slide" Target="slides/slide3.xml"/><Relationship Id="rId95" Type="http://schemas.openxmlformats.org/officeDocument/2006/relationships/slide" Target="slides/slide93.xml"/><Relationship Id="rId22" Type="http://schemas.openxmlformats.org/officeDocument/2006/relationships/slide" Target="slides/slide20.xml"/><Relationship Id="rId43" Type="http://schemas.openxmlformats.org/officeDocument/2006/relationships/slide" Target="slides/slide41.xml"/><Relationship Id="rId64" Type="http://schemas.openxmlformats.org/officeDocument/2006/relationships/slide" Target="slides/slide62.xml"/><Relationship Id="rId118" Type="http://schemas.openxmlformats.org/officeDocument/2006/relationships/slide" Target="slides/slide116.xml"/><Relationship Id="rId139" Type="http://schemas.openxmlformats.org/officeDocument/2006/relationships/slide" Target="slides/slide137.xml"/><Relationship Id="rId80" Type="http://schemas.openxmlformats.org/officeDocument/2006/relationships/slide" Target="slides/slide78.xml"/><Relationship Id="rId85" Type="http://schemas.openxmlformats.org/officeDocument/2006/relationships/slide" Target="slides/slide83.xml"/><Relationship Id="rId150" Type="http://schemas.openxmlformats.org/officeDocument/2006/relationships/font" Target="fonts/font9.fntdata"/><Relationship Id="rId155" Type="http://schemas.openxmlformats.org/officeDocument/2006/relationships/commentAuthors" Target="commentAuthors.xml"/><Relationship Id="rId12" Type="http://schemas.openxmlformats.org/officeDocument/2006/relationships/slide" Target="slides/slide10.xml"/><Relationship Id="rId17" Type="http://schemas.openxmlformats.org/officeDocument/2006/relationships/slide" Target="slides/slide15.xml"/><Relationship Id="rId33" Type="http://schemas.openxmlformats.org/officeDocument/2006/relationships/slide" Target="slides/slide31.xml"/><Relationship Id="rId38" Type="http://schemas.openxmlformats.org/officeDocument/2006/relationships/slide" Target="slides/slide36.xml"/><Relationship Id="rId59" Type="http://schemas.openxmlformats.org/officeDocument/2006/relationships/slide" Target="slides/slide57.xml"/><Relationship Id="rId103" Type="http://schemas.openxmlformats.org/officeDocument/2006/relationships/slide" Target="slides/slide101.xml"/><Relationship Id="rId108" Type="http://schemas.openxmlformats.org/officeDocument/2006/relationships/slide" Target="slides/slide106.xml"/><Relationship Id="rId124" Type="http://schemas.openxmlformats.org/officeDocument/2006/relationships/slide" Target="slides/slide122.xml"/><Relationship Id="rId129" Type="http://schemas.openxmlformats.org/officeDocument/2006/relationships/slide" Target="slides/slide127.xml"/><Relationship Id="rId54" Type="http://schemas.openxmlformats.org/officeDocument/2006/relationships/slide" Target="slides/slide52.xml"/><Relationship Id="rId70" Type="http://schemas.openxmlformats.org/officeDocument/2006/relationships/slide" Target="slides/slide68.xml"/><Relationship Id="rId75" Type="http://schemas.openxmlformats.org/officeDocument/2006/relationships/slide" Target="slides/slide73.xml"/><Relationship Id="rId91" Type="http://schemas.openxmlformats.org/officeDocument/2006/relationships/slide" Target="slides/slide89.xml"/><Relationship Id="rId96" Type="http://schemas.openxmlformats.org/officeDocument/2006/relationships/slide" Target="slides/slide94.xml"/><Relationship Id="rId140" Type="http://schemas.openxmlformats.org/officeDocument/2006/relationships/slide" Target="slides/slide138.xml"/><Relationship Id="rId145" Type="http://schemas.openxmlformats.org/officeDocument/2006/relationships/font" Target="fonts/font4.fntdata"/><Relationship Id="rId1" Type="http://schemas.openxmlformats.org/officeDocument/2006/relationships/slideMaster" Target="slideMasters/slideMaster1.xml"/><Relationship Id="rId6" Type="http://schemas.openxmlformats.org/officeDocument/2006/relationships/slide" Target="slides/slide4.xml"/><Relationship Id="rId23" Type="http://schemas.openxmlformats.org/officeDocument/2006/relationships/slide" Target="slides/slide21.xml"/><Relationship Id="rId28" Type="http://schemas.openxmlformats.org/officeDocument/2006/relationships/slide" Target="slides/slide26.xml"/><Relationship Id="rId49" Type="http://schemas.openxmlformats.org/officeDocument/2006/relationships/slide" Target="slides/slide47.xml"/><Relationship Id="rId114" Type="http://schemas.openxmlformats.org/officeDocument/2006/relationships/slide" Target="slides/slide112.xml"/><Relationship Id="rId119" Type="http://schemas.openxmlformats.org/officeDocument/2006/relationships/slide" Target="slides/slide117.xml"/><Relationship Id="rId44" Type="http://schemas.openxmlformats.org/officeDocument/2006/relationships/slide" Target="slides/slide42.xml"/><Relationship Id="rId60" Type="http://schemas.openxmlformats.org/officeDocument/2006/relationships/slide" Target="slides/slide58.xml"/><Relationship Id="rId65" Type="http://schemas.openxmlformats.org/officeDocument/2006/relationships/slide" Target="slides/slide63.xml"/><Relationship Id="rId81" Type="http://schemas.openxmlformats.org/officeDocument/2006/relationships/slide" Target="slides/slide79.xml"/><Relationship Id="rId86" Type="http://schemas.openxmlformats.org/officeDocument/2006/relationships/slide" Target="slides/slide84.xml"/><Relationship Id="rId130" Type="http://schemas.openxmlformats.org/officeDocument/2006/relationships/slide" Target="slides/slide128.xml"/><Relationship Id="rId135" Type="http://schemas.openxmlformats.org/officeDocument/2006/relationships/slide" Target="slides/slide133.xml"/><Relationship Id="rId151" Type="http://schemas.openxmlformats.org/officeDocument/2006/relationships/font" Target="fonts/font10.fntdata"/><Relationship Id="rId156" Type="http://schemas.openxmlformats.org/officeDocument/2006/relationships/presProps" Target="presProps.xml"/><Relationship Id="rId13" Type="http://schemas.openxmlformats.org/officeDocument/2006/relationships/slide" Target="slides/slide11.xml"/><Relationship Id="rId18" Type="http://schemas.openxmlformats.org/officeDocument/2006/relationships/slide" Target="slides/slide16.xml"/><Relationship Id="rId39" Type="http://schemas.openxmlformats.org/officeDocument/2006/relationships/slide" Target="slides/slide37.xml"/><Relationship Id="rId109" Type="http://schemas.openxmlformats.org/officeDocument/2006/relationships/slide" Target="slides/slide107.xml"/><Relationship Id="rId34" Type="http://schemas.openxmlformats.org/officeDocument/2006/relationships/slide" Target="slides/slide32.xml"/><Relationship Id="rId50" Type="http://schemas.openxmlformats.org/officeDocument/2006/relationships/slide" Target="slides/slide48.xml"/><Relationship Id="rId55" Type="http://schemas.openxmlformats.org/officeDocument/2006/relationships/slide" Target="slides/slide53.xml"/><Relationship Id="rId76" Type="http://schemas.openxmlformats.org/officeDocument/2006/relationships/slide" Target="slides/slide74.xml"/><Relationship Id="rId97" Type="http://schemas.openxmlformats.org/officeDocument/2006/relationships/slide" Target="slides/slide95.xml"/><Relationship Id="rId104" Type="http://schemas.openxmlformats.org/officeDocument/2006/relationships/slide" Target="slides/slide102.xml"/><Relationship Id="rId120" Type="http://schemas.openxmlformats.org/officeDocument/2006/relationships/slide" Target="slides/slide118.xml"/><Relationship Id="rId125" Type="http://schemas.openxmlformats.org/officeDocument/2006/relationships/slide" Target="slides/slide123.xml"/><Relationship Id="rId141" Type="http://schemas.openxmlformats.org/officeDocument/2006/relationships/notesMaster" Target="notesMasters/notesMaster1.xml"/><Relationship Id="rId146" Type="http://schemas.openxmlformats.org/officeDocument/2006/relationships/font" Target="fonts/font5.fntdata"/><Relationship Id="rId7" Type="http://schemas.openxmlformats.org/officeDocument/2006/relationships/slide" Target="slides/slide5.xml"/><Relationship Id="rId71" Type="http://schemas.openxmlformats.org/officeDocument/2006/relationships/slide" Target="slides/slide69.xml"/><Relationship Id="rId92" Type="http://schemas.openxmlformats.org/officeDocument/2006/relationships/slide" Target="slides/slide90.xml"/><Relationship Id="rId2" Type="http://schemas.openxmlformats.org/officeDocument/2006/relationships/slideMaster" Target="slideMasters/slideMaster2.xml"/><Relationship Id="rId29" Type="http://schemas.openxmlformats.org/officeDocument/2006/relationships/slide" Target="slides/slide27.xml"/><Relationship Id="rId24" Type="http://schemas.openxmlformats.org/officeDocument/2006/relationships/slide" Target="slides/slide22.xml"/><Relationship Id="rId40" Type="http://schemas.openxmlformats.org/officeDocument/2006/relationships/slide" Target="slides/slide38.xml"/><Relationship Id="rId45" Type="http://schemas.openxmlformats.org/officeDocument/2006/relationships/slide" Target="slides/slide43.xml"/><Relationship Id="rId66" Type="http://schemas.openxmlformats.org/officeDocument/2006/relationships/slide" Target="slides/slide64.xml"/><Relationship Id="rId87" Type="http://schemas.openxmlformats.org/officeDocument/2006/relationships/slide" Target="slides/slide85.xml"/><Relationship Id="rId110" Type="http://schemas.openxmlformats.org/officeDocument/2006/relationships/slide" Target="slides/slide108.xml"/><Relationship Id="rId115" Type="http://schemas.openxmlformats.org/officeDocument/2006/relationships/slide" Target="slides/slide113.xml"/><Relationship Id="rId131" Type="http://schemas.openxmlformats.org/officeDocument/2006/relationships/slide" Target="slides/slide129.xml"/><Relationship Id="rId136" Type="http://schemas.openxmlformats.org/officeDocument/2006/relationships/slide" Target="slides/slide134.xml"/><Relationship Id="rId157" Type="http://schemas.openxmlformats.org/officeDocument/2006/relationships/viewProps" Target="viewProps.xml"/><Relationship Id="rId61" Type="http://schemas.openxmlformats.org/officeDocument/2006/relationships/slide" Target="slides/slide59.xml"/><Relationship Id="rId82" Type="http://schemas.openxmlformats.org/officeDocument/2006/relationships/slide" Target="slides/slide80.xml"/><Relationship Id="rId152" Type="http://schemas.openxmlformats.org/officeDocument/2006/relationships/font" Target="fonts/font11.fntdata"/><Relationship Id="rId19" Type="http://schemas.openxmlformats.org/officeDocument/2006/relationships/slide" Target="slides/slide17.xml"/><Relationship Id="rId14" Type="http://schemas.openxmlformats.org/officeDocument/2006/relationships/slide" Target="slides/slide12.xml"/><Relationship Id="rId30" Type="http://schemas.openxmlformats.org/officeDocument/2006/relationships/slide" Target="slides/slide28.xml"/><Relationship Id="rId35" Type="http://schemas.openxmlformats.org/officeDocument/2006/relationships/slide" Target="slides/slide33.xml"/><Relationship Id="rId56" Type="http://schemas.openxmlformats.org/officeDocument/2006/relationships/slide" Target="slides/slide54.xml"/><Relationship Id="rId77" Type="http://schemas.openxmlformats.org/officeDocument/2006/relationships/slide" Target="slides/slide75.xml"/><Relationship Id="rId100" Type="http://schemas.openxmlformats.org/officeDocument/2006/relationships/slide" Target="slides/slide98.xml"/><Relationship Id="rId105" Type="http://schemas.openxmlformats.org/officeDocument/2006/relationships/slide" Target="slides/slide103.xml"/><Relationship Id="rId126" Type="http://schemas.openxmlformats.org/officeDocument/2006/relationships/slide" Target="slides/slide124.xml"/><Relationship Id="rId147" Type="http://schemas.openxmlformats.org/officeDocument/2006/relationships/font" Target="fonts/font6.fntdata"/><Relationship Id="rId8" Type="http://schemas.openxmlformats.org/officeDocument/2006/relationships/slide" Target="slides/slide6.xml"/><Relationship Id="rId51" Type="http://schemas.openxmlformats.org/officeDocument/2006/relationships/slide" Target="slides/slide49.xml"/><Relationship Id="rId72" Type="http://schemas.openxmlformats.org/officeDocument/2006/relationships/slide" Target="slides/slide70.xml"/><Relationship Id="rId93" Type="http://schemas.openxmlformats.org/officeDocument/2006/relationships/slide" Target="slides/slide91.xml"/><Relationship Id="rId98" Type="http://schemas.openxmlformats.org/officeDocument/2006/relationships/slide" Target="slides/slide96.xml"/><Relationship Id="rId121" Type="http://schemas.openxmlformats.org/officeDocument/2006/relationships/slide" Target="slides/slide119.xml"/><Relationship Id="rId142" Type="http://schemas.openxmlformats.org/officeDocument/2006/relationships/font" Target="fonts/font1.fntdata"/><Relationship Id="rId3" Type="http://schemas.openxmlformats.org/officeDocument/2006/relationships/slide" Target="slides/slide1.xml"/><Relationship Id="rId25" Type="http://schemas.openxmlformats.org/officeDocument/2006/relationships/slide" Target="slides/slide23.xml"/><Relationship Id="rId46" Type="http://schemas.openxmlformats.org/officeDocument/2006/relationships/slide" Target="slides/slide44.xml"/><Relationship Id="rId67" Type="http://schemas.openxmlformats.org/officeDocument/2006/relationships/slide" Target="slides/slide65.xml"/><Relationship Id="rId116" Type="http://schemas.openxmlformats.org/officeDocument/2006/relationships/slide" Target="slides/slide114.xml"/><Relationship Id="rId137" Type="http://schemas.openxmlformats.org/officeDocument/2006/relationships/slide" Target="slides/slide135.xml"/><Relationship Id="rId158" Type="http://schemas.openxmlformats.org/officeDocument/2006/relationships/theme" Target="theme/theme1.xml"/><Relationship Id="rId20" Type="http://schemas.openxmlformats.org/officeDocument/2006/relationships/slide" Target="slides/slide18.xml"/><Relationship Id="rId41" Type="http://schemas.openxmlformats.org/officeDocument/2006/relationships/slide" Target="slides/slide39.xml"/><Relationship Id="rId62" Type="http://schemas.openxmlformats.org/officeDocument/2006/relationships/slide" Target="slides/slide60.xml"/><Relationship Id="rId83" Type="http://schemas.openxmlformats.org/officeDocument/2006/relationships/slide" Target="slides/slide81.xml"/><Relationship Id="rId88" Type="http://schemas.openxmlformats.org/officeDocument/2006/relationships/slide" Target="slides/slide86.xml"/><Relationship Id="rId111" Type="http://schemas.openxmlformats.org/officeDocument/2006/relationships/slide" Target="slides/slide109.xml"/><Relationship Id="rId132" Type="http://schemas.openxmlformats.org/officeDocument/2006/relationships/slide" Target="slides/slide130.xml"/><Relationship Id="rId153" Type="http://schemas.openxmlformats.org/officeDocument/2006/relationships/font" Target="fonts/font12.fntdata"/><Relationship Id="rId15" Type="http://schemas.openxmlformats.org/officeDocument/2006/relationships/slide" Target="slides/slide13.xml"/><Relationship Id="rId36" Type="http://schemas.openxmlformats.org/officeDocument/2006/relationships/slide" Target="slides/slide34.xml"/><Relationship Id="rId57" Type="http://schemas.openxmlformats.org/officeDocument/2006/relationships/slide" Target="slides/slide55.xml"/><Relationship Id="rId106" Type="http://schemas.openxmlformats.org/officeDocument/2006/relationships/slide" Target="slides/slide104.xml"/><Relationship Id="rId127" Type="http://schemas.openxmlformats.org/officeDocument/2006/relationships/slide" Target="slides/slide125.xml"/><Relationship Id="rId10" Type="http://schemas.openxmlformats.org/officeDocument/2006/relationships/slide" Target="slides/slide8.xml"/><Relationship Id="rId31" Type="http://schemas.openxmlformats.org/officeDocument/2006/relationships/slide" Target="slides/slide29.xml"/><Relationship Id="rId52" Type="http://schemas.openxmlformats.org/officeDocument/2006/relationships/slide" Target="slides/slide50.xml"/><Relationship Id="rId73" Type="http://schemas.openxmlformats.org/officeDocument/2006/relationships/slide" Target="slides/slide71.xml"/><Relationship Id="rId78" Type="http://schemas.openxmlformats.org/officeDocument/2006/relationships/slide" Target="slides/slide76.xml"/><Relationship Id="rId94" Type="http://schemas.openxmlformats.org/officeDocument/2006/relationships/slide" Target="slides/slide92.xml"/><Relationship Id="rId99" Type="http://schemas.openxmlformats.org/officeDocument/2006/relationships/slide" Target="slides/slide97.xml"/><Relationship Id="rId101" Type="http://schemas.openxmlformats.org/officeDocument/2006/relationships/slide" Target="slides/slide99.xml"/><Relationship Id="rId122" Type="http://schemas.openxmlformats.org/officeDocument/2006/relationships/slide" Target="slides/slide120.xml"/><Relationship Id="rId143" Type="http://schemas.openxmlformats.org/officeDocument/2006/relationships/font" Target="fonts/font2.fntdata"/><Relationship Id="rId148" Type="http://schemas.openxmlformats.org/officeDocument/2006/relationships/font" Target="fonts/font7.fntdata"/><Relationship Id="rId4" Type="http://schemas.openxmlformats.org/officeDocument/2006/relationships/slide" Target="slides/slide2.xml"/><Relationship Id="rId9" Type="http://schemas.openxmlformats.org/officeDocument/2006/relationships/slide" Target="slides/slide7.xml"/><Relationship Id="rId26" Type="http://schemas.openxmlformats.org/officeDocument/2006/relationships/slide" Target="slides/slide24.xml"/><Relationship Id="rId47" Type="http://schemas.openxmlformats.org/officeDocument/2006/relationships/slide" Target="slides/slide45.xml"/><Relationship Id="rId68" Type="http://schemas.openxmlformats.org/officeDocument/2006/relationships/slide" Target="slides/slide66.xml"/><Relationship Id="rId89" Type="http://schemas.openxmlformats.org/officeDocument/2006/relationships/slide" Target="slides/slide87.xml"/><Relationship Id="rId112" Type="http://schemas.openxmlformats.org/officeDocument/2006/relationships/slide" Target="slides/slide110.xml"/><Relationship Id="rId133" Type="http://schemas.openxmlformats.org/officeDocument/2006/relationships/slide" Target="slides/slide131.xml"/><Relationship Id="rId154" Type="http://customschemas.google.com/relationships/presentationmetadata" Target="metadata"/><Relationship Id="rId16" Type="http://schemas.openxmlformats.org/officeDocument/2006/relationships/slide" Target="slides/slide14.xml"/><Relationship Id="rId37" Type="http://schemas.openxmlformats.org/officeDocument/2006/relationships/slide" Target="slides/slide35.xml"/><Relationship Id="rId58" Type="http://schemas.openxmlformats.org/officeDocument/2006/relationships/slide" Target="slides/slide56.xml"/><Relationship Id="rId79" Type="http://schemas.openxmlformats.org/officeDocument/2006/relationships/slide" Target="slides/slide77.xml"/><Relationship Id="rId102" Type="http://schemas.openxmlformats.org/officeDocument/2006/relationships/slide" Target="slides/slide100.xml"/><Relationship Id="rId123" Type="http://schemas.openxmlformats.org/officeDocument/2006/relationships/slide" Target="slides/slide121.xml"/><Relationship Id="rId144" Type="http://schemas.openxmlformats.org/officeDocument/2006/relationships/font" Target="fonts/font3.fntdata"/><Relationship Id="rId90" Type="http://schemas.openxmlformats.org/officeDocument/2006/relationships/slide" Target="slides/slide88.xml"/><Relationship Id="rId27" Type="http://schemas.openxmlformats.org/officeDocument/2006/relationships/slide" Target="slides/slide25.xml"/><Relationship Id="rId48" Type="http://schemas.openxmlformats.org/officeDocument/2006/relationships/slide" Target="slides/slide46.xml"/><Relationship Id="rId69" Type="http://schemas.openxmlformats.org/officeDocument/2006/relationships/slide" Target="slides/slide67.xml"/><Relationship Id="rId113" Type="http://schemas.openxmlformats.org/officeDocument/2006/relationships/slide" Target="slides/slide111.xml"/><Relationship Id="rId134" Type="http://schemas.openxmlformats.org/officeDocument/2006/relationships/slide" Target="slides/slide13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11" name="Slide Image Placeholder 4">
            <a:extLst>
              <a:ext uri="{FF2B5EF4-FFF2-40B4-BE49-F238E27FC236}">
                <a16:creationId xmlns:a16="http://schemas.microsoft.com/office/drawing/2014/main" id="{4E2B938B-DD1F-63A4-6531-8F76B995CAAD}"/>
              </a:ext>
            </a:extLst>
          </p:cNvPr>
          <p:cNvSpPr>
            <a:spLocks noGrp="1" noRot="1" noChangeAspect="1"/>
          </p:cNvSpPr>
          <p:nvPr>
            <p:ph type="sldImg" idx="2"/>
          </p:nvPr>
        </p:nvSpPr>
        <p:spPr>
          <a:xfrm>
            <a:off x="477838" y="460375"/>
            <a:ext cx="6143625" cy="3455988"/>
          </a:xfrm>
          <a:prstGeom prst="rect">
            <a:avLst/>
          </a:prstGeom>
          <a:noFill/>
          <a:ln w="12700">
            <a:solidFill>
              <a:prstClr val="black"/>
            </a:solidFill>
          </a:ln>
        </p:spPr>
        <p:txBody>
          <a:bodyPr vert="horz" lIns="99048" tIns="49524" rIns="99048" bIns="49524" rtlCol="0" anchor="ctr"/>
          <a:lstStyle/>
          <a:p>
            <a:endParaRPr lang="en-CA" dirty="0"/>
          </a:p>
        </p:txBody>
      </p:sp>
      <p:sp>
        <p:nvSpPr>
          <p:cNvPr id="13" name="Notes Placeholder 3">
            <a:extLst>
              <a:ext uri="{FF2B5EF4-FFF2-40B4-BE49-F238E27FC236}">
                <a16:creationId xmlns:a16="http://schemas.microsoft.com/office/drawing/2014/main" id="{748755C5-6674-9433-28F4-1C19E8088413}"/>
              </a:ext>
            </a:extLst>
          </p:cNvPr>
          <p:cNvSpPr>
            <a:spLocks noGrp="1"/>
          </p:cNvSpPr>
          <p:nvPr>
            <p:ph type="body" sz="quarter" idx="3"/>
          </p:nvPr>
        </p:nvSpPr>
        <p:spPr>
          <a:xfrm>
            <a:off x="479425" y="4229101"/>
            <a:ext cx="6140450" cy="5442609"/>
          </a:xfrm>
          <a:prstGeom prst="rect">
            <a:avLst/>
          </a:prstGeom>
        </p:spPr>
        <p:txBody>
          <a:bodyPr vert="horz" lIns="99048" tIns="49524" rIns="99048" bIns="49524" rtlCol="0"/>
          <a:lstStyle/>
          <a:p>
            <a:pPr marL="171450" marR="0" lvl="0" indent="-171450" algn="l" defTabSz="914400" rtl="0" eaLnBrk="1" fontAlgn="auto" latinLnBrk="0" hangingPunct="1">
              <a:lnSpc>
                <a:spcPct val="100000"/>
              </a:lnSpc>
              <a:spcBef>
                <a:spcPts val="0"/>
              </a:spcBef>
              <a:spcAft>
                <a:spcPts val="0"/>
              </a:spcAft>
              <a:buClrTx/>
              <a:buSzTx/>
              <a:tabLst/>
              <a:defRPr/>
            </a:pPr>
            <a:r>
              <a:rPr kumimoji="0" lang="en-US" sz="1200" b="0" i="0" u="none" strike="noStrike" kern="1200" cap="none" spc="0" normalizeH="0" baseline="0" noProof="0">
                <a:ln>
                  <a:noFill/>
                </a:ln>
                <a:solidFill>
                  <a:prstClr val="black"/>
                </a:solidFill>
                <a:effectLst/>
                <a:uLnTx/>
                <a:uFillTx/>
                <a:latin typeface="Calibri" panose="020F0502020204030204"/>
                <a:ea typeface="+mn-ea"/>
                <a:cs typeface="+mn-cs"/>
              </a:rPr>
              <a:t>Click to edit Master text styles</a:t>
            </a:r>
          </a:p>
          <a:p>
            <a:pPr marL="628650" marR="0" lvl="1" indent="-171450" algn="l" defTabSz="914400" rtl="0" eaLnBrk="1" fontAlgn="auto" latinLnBrk="0" hangingPunct="1">
              <a:lnSpc>
                <a:spcPct val="100000"/>
              </a:lnSpc>
              <a:spcBef>
                <a:spcPts val="0"/>
              </a:spcBef>
              <a:spcAft>
                <a:spcPts val="0"/>
              </a:spcAft>
              <a:buClrTx/>
              <a:buSzTx/>
              <a:tabLst/>
              <a:defRPr/>
            </a:pPr>
            <a:r>
              <a:rPr kumimoji="0" lang="en-US" sz="1200" b="0" i="0" u="none" strike="noStrike" kern="1200" cap="none" spc="0" normalizeH="0" baseline="0" noProof="0">
                <a:ln>
                  <a:noFill/>
                </a:ln>
                <a:solidFill>
                  <a:prstClr val="black"/>
                </a:solidFill>
                <a:effectLst/>
                <a:uLnTx/>
                <a:uFillTx/>
                <a:latin typeface="Calibri" panose="020F0502020204030204"/>
                <a:ea typeface="+mn-ea"/>
                <a:cs typeface="+mn-cs"/>
              </a:rPr>
              <a:t>Second level</a:t>
            </a:r>
          </a:p>
          <a:p>
            <a:pPr marL="1085850" marR="0" lvl="2" indent="-171450" algn="l" defTabSz="914400" rtl="0" eaLnBrk="1" fontAlgn="auto" latinLnBrk="0" hangingPunct="1">
              <a:lnSpc>
                <a:spcPct val="100000"/>
              </a:lnSpc>
              <a:spcBef>
                <a:spcPts val="0"/>
              </a:spcBef>
              <a:spcAft>
                <a:spcPts val="0"/>
              </a:spcAft>
              <a:buClrTx/>
              <a:buSzTx/>
              <a:tabLst/>
              <a:defRPr/>
            </a:pPr>
            <a:r>
              <a:rPr kumimoji="0" lang="en-US" sz="1200" b="0" i="0" u="none" strike="noStrike" kern="1200" cap="none" spc="0" normalizeH="0" baseline="0" noProof="0">
                <a:ln>
                  <a:noFill/>
                </a:ln>
                <a:solidFill>
                  <a:prstClr val="black"/>
                </a:solidFill>
                <a:effectLst/>
                <a:uLnTx/>
                <a:uFillTx/>
                <a:latin typeface="Calibri" panose="020F0502020204030204"/>
                <a:ea typeface="+mn-ea"/>
                <a:cs typeface="+mn-cs"/>
              </a:rPr>
              <a:t>Third level</a:t>
            </a:r>
          </a:p>
          <a:p>
            <a:pPr marL="1543050" marR="0" lvl="3" indent="-171450" algn="l" defTabSz="914400" rtl="0" eaLnBrk="1" fontAlgn="auto" latinLnBrk="0" hangingPunct="1">
              <a:lnSpc>
                <a:spcPct val="100000"/>
              </a:lnSpc>
              <a:spcBef>
                <a:spcPts val="0"/>
              </a:spcBef>
              <a:spcAft>
                <a:spcPts val="0"/>
              </a:spcAft>
              <a:buClrTx/>
              <a:buSzTx/>
              <a:tabLst/>
              <a:defRPr/>
            </a:pPr>
            <a:r>
              <a:rPr kumimoji="0" lang="en-US" sz="1200" b="0" i="0" u="none" strike="noStrike" kern="1200" cap="none" spc="0" normalizeH="0" baseline="0" noProof="0">
                <a:ln>
                  <a:noFill/>
                </a:ln>
                <a:solidFill>
                  <a:prstClr val="black"/>
                </a:solidFill>
                <a:effectLst/>
                <a:uLnTx/>
                <a:uFillTx/>
                <a:latin typeface="Calibri" panose="020F0502020204030204"/>
                <a:ea typeface="+mn-ea"/>
                <a:cs typeface="+mn-cs"/>
              </a:rPr>
              <a:t>Fourth level</a:t>
            </a:r>
          </a:p>
          <a:p>
            <a:pPr marL="2000250" marR="0" lvl="4" indent="-171450" algn="l" defTabSz="914400" rtl="0" eaLnBrk="1" fontAlgn="auto" latinLnBrk="0" hangingPunct="1">
              <a:lnSpc>
                <a:spcPct val="100000"/>
              </a:lnSpc>
              <a:spcBef>
                <a:spcPts val="0"/>
              </a:spcBef>
              <a:spcAft>
                <a:spcPts val="0"/>
              </a:spcAft>
              <a:buClrTx/>
              <a:buSzTx/>
              <a:tabLst/>
              <a:defRPr/>
            </a:pPr>
            <a:r>
              <a:rPr kumimoji="0" lang="en-US" sz="1200" b="0" i="0" u="none" strike="noStrike" kern="1200" cap="none" spc="0" normalizeH="0" baseline="0" noProof="0">
                <a:ln>
                  <a:noFill/>
                </a:ln>
                <a:solidFill>
                  <a:prstClr val="black"/>
                </a:solidFill>
                <a:effectLst/>
                <a:uLnTx/>
                <a:uFillTx/>
                <a:latin typeface="Calibri" panose="020F0502020204030204"/>
                <a:ea typeface="+mn-ea"/>
                <a:cs typeface="+mn-cs"/>
              </a:rPr>
              <a:t>Fifth level</a:t>
            </a:r>
            <a:endParaRPr kumimoji="0" lang="en-CA"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L="171450" marR="0" lvl="0" indent="-171450" algn="l" rtl="0">
      <a:lnSpc>
        <a:spcPct val="100000"/>
      </a:lnSpc>
      <a:spcBef>
        <a:spcPts val="0"/>
      </a:spcBef>
      <a:spcAft>
        <a:spcPts val="0"/>
      </a:spcAft>
      <a:buClr>
        <a:srgbClr val="000000"/>
      </a:buClr>
      <a:buFont typeface="Arial" panose="020B0604020202020204" pitchFamily="34" charset="0"/>
      <a:buChar char="•"/>
      <a:defRPr sz="1200" b="0" i="0" u="none" strike="noStrike" cap="none">
        <a:solidFill>
          <a:srgbClr val="000000"/>
        </a:solidFill>
        <a:latin typeface="Calibri" panose="020F0502020204030204" pitchFamily="34" charset="0"/>
        <a:ea typeface="Calibri" panose="020F0502020204030204" pitchFamily="34" charset="0"/>
        <a:cs typeface="Calibri" panose="020F0502020204030204" pitchFamily="34" charset="0"/>
        <a:sym typeface="Arial"/>
      </a:defRPr>
    </a:lvl1pPr>
    <a:lvl2pPr marL="628650" marR="0" lvl="1" indent="-171450" algn="l" rtl="0">
      <a:lnSpc>
        <a:spcPct val="100000"/>
      </a:lnSpc>
      <a:spcBef>
        <a:spcPts val="0"/>
      </a:spcBef>
      <a:spcAft>
        <a:spcPts val="0"/>
      </a:spcAft>
      <a:buClr>
        <a:srgbClr val="000000"/>
      </a:buClr>
      <a:buFont typeface="Arial" panose="020B0604020202020204" pitchFamily="34" charset="0"/>
      <a:buChar char="•"/>
      <a:defRPr sz="1200" b="0" i="0" u="none" strike="noStrike" cap="none">
        <a:solidFill>
          <a:srgbClr val="000000"/>
        </a:solidFill>
        <a:latin typeface="Calibri" panose="020F0502020204030204" pitchFamily="34" charset="0"/>
        <a:ea typeface="Calibri" panose="020F0502020204030204" pitchFamily="34" charset="0"/>
        <a:cs typeface="Calibri" panose="020F0502020204030204" pitchFamily="34" charset="0"/>
        <a:sym typeface="Arial"/>
      </a:defRPr>
    </a:lvl2pPr>
    <a:lvl3pPr marL="1085850" marR="0" lvl="2" indent="-171450" algn="l" rtl="0">
      <a:lnSpc>
        <a:spcPct val="100000"/>
      </a:lnSpc>
      <a:spcBef>
        <a:spcPts val="0"/>
      </a:spcBef>
      <a:spcAft>
        <a:spcPts val="0"/>
      </a:spcAft>
      <a:buClr>
        <a:srgbClr val="000000"/>
      </a:buClr>
      <a:buFont typeface="Arial" panose="020B0604020202020204" pitchFamily="34" charset="0"/>
      <a:buChar char="•"/>
      <a:defRPr sz="1200" b="0" i="0" u="none" strike="noStrike" cap="none">
        <a:solidFill>
          <a:srgbClr val="000000"/>
        </a:solidFill>
        <a:latin typeface="Calibri" panose="020F0502020204030204" pitchFamily="34" charset="0"/>
        <a:ea typeface="Calibri" panose="020F0502020204030204" pitchFamily="34" charset="0"/>
        <a:cs typeface="Calibri" panose="020F0502020204030204" pitchFamily="34" charset="0"/>
        <a:sym typeface="Arial"/>
      </a:defRPr>
    </a:lvl3pPr>
    <a:lvl4pPr marL="1543050" marR="0" lvl="3" indent="-171450" algn="l" rtl="0">
      <a:lnSpc>
        <a:spcPct val="100000"/>
      </a:lnSpc>
      <a:spcBef>
        <a:spcPts val="0"/>
      </a:spcBef>
      <a:spcAft>
        <a:spcPts val="0"/>
      </a:spcAft>
      <a:buClr>
        <a:srgbClr val="000000"/>
      </a:buClr>
      <a:buFont typeface="Arial" panose="020B0604020202020204" pitchFamily="34" charset="0"/>
      <a:buChar char="•"/>
      <a:defRPr sz="1200" b="0" i="0" u="none" strike="noStrike" cap="none">
        <a:solidFill>
          <a:srgbClr val="000000"/>
        </a:solidFill>
        <a:latin typeface="Calibri" panose="020F0502020204030204" pitchFamily="34" charset="0"/>
        <a:ea typeface="Calibri" panose="020F0502020204030204" pitchFamily="34" charset="0"/>
        <a:cs typeface="Calibri" panose="020F0502020204030204" pitchFamily="34" charset="0"/>
        <a:sym typeface="Arial"/>
      </a:defRPr>
    </a:lvl4pPr>
    <a:lvl5pPr marL="2000250" marR="0" lvl="4" indent="-171450" algn="l" rtl="0">
      <a:lnSpc>
        <a:spcPct val="100000"/>
      </a:lnSpc>
      <a:spcBef>
        <a:spcPts val="0"/>
      </a:spcBef>
      <a:spcAft>
        <a:spcPts val="0"/>
      </a:spcAft>
      <a:buClr>
        <a:srgbClr val="000000"/>
      </a:buClr>
      <a:buFont typeface="Arial" panose="020B0604020202020204" pitchFamily="34" charset="0"/>
      <a:buChar char="•"/>
      <a:defRPr sz="1200" b="0" i="0" u="none" strike="noStrike" cap="none">
        <a:solidFill>
          <a:srgbClr val="000000"/>
        </a:solidFill>
        <a:latin typeface="Calibri" panose="020F0502020204030204" pitchFamily="34" charset="0"/>
        <a:ea typeface="Calibri" panose="020F0502020204030204" pitchFamily="34" charset="0"/>
        <a:cs typeface="Calibri" panose="020F0502020204030204" pitchFamily="34" charset="0"/>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00.xml.rels><?xml version="1.0" encoding="UTF-8" standalone="yes"?>
<Relationships xmlns="http://schemas.openxmlformats.org/package/2006/relationships"><Relationship Id="rId2" Type="http://schemas.openxmlformats.org/officeDocument/2006/relationships/slide" Target="../slides/slide100.xml"/><Relationship Id="rId1" Type="http://schemas.openxmlformats.org/officeDocument/2006/relationships/notesMaster" Target="../notesMasters/notesMaster1.xml"/></Relationships>
</file>

<file path=ppt/notesSlides/_rels/notesSlide101.xml.rels><?xml version="1.0" encoding="UTF-8" standalone="yes"?>
<Relationships xmlns="http://schemas.openxmlformats.org/package/2006/relationships"><Relationship Id="rId2" Type="http://schemas.openxmlformats.org/officeDocument/2006/relationships/slide" Target="../slides/slide101.xml"/><Relationship Id="rId1" Type="http://schemas.openxmlformats.org/officeDocument/2006/relationships/notesMaster" Target="../notesMasters/notesMaster1.xml"/></Relationships>
</file>

<file path=ppt/notesSlides/_rels/notesSlide102.xml.rels><?xml version="1.0" encoding="UTF-8" standalone="yes"?>
<Relationships xmlns="http://schemas.openxmlformats.org/package/2006/relationships"><Relationship Id="rId2" Type="http://schemas.openxmlformats.org/officeDocument/2006/relationships/slide" Target="../slides/slide102.xml"/><Relationship Id="rId1" Type="http://schemas.openxmlformats.org/officeDocument/2006/relationships/notesMaster" Target="../notesMasters/notesMaster1.xml"/></Relationships>
</file>

<file path=ppt/notesSlides/_rels/notesSlide103.xml.rels><?xml version="1.0" encoding="UTF-8" standalone="yes"?>
<Relationships xmlns="http://schemas.openxmlformats.org/package/2006/relationships"><Relationship Id="rId2" Type="http://schemas.openxmlformats.org/officeDocument/2006/relationships/slide" Target="../slides/slide103.xml"/><Relationship Id="rId1" Type="http://schemas.openxmlformats.org/officeDocument/2006/relationships/notesMaster" Target="../notesMasters/notesMaster1.xml"/></Relationships>
</file>

<file path=ppt/notesSlides/_rels/notesSlide104.xml.rels><?xml version="1.0" encoding="UTF-8" standalone="yes"?>
<Relationships xmlns="http://schemas.openxmlformats.org/package/2006/relationships"><Relationship Id="rId2" Type="http://schemas.openxmlformats.org/officeDocument/2006/relationships/slide" Target="../slides/slide104.xml"/><Relationship Id="rId1" Type="http://schemas.openxmlformats.org/officeDocument/2006/relationships/notesMaster" Target="../notesMasters/notesMaster1.xml"/></Relationships>
</file>

<file path=ppt/notesSlides/_rels/notesSlide105.xml.rels><?xml version="1.0" encoding="UTF-8" standalone="yes"?>
<Relationships xmlns="http://schemas.openxmlformats.org/package/2006/relationships"><Relationship Id="rId2" Type="http://schemas.openxmlformats.org/officeDocument/2006/relationships/slide" Target="../slides/slide105.xml"/><Relationship Id="rId1" Type="http://schemas.openxmlformats.org/officeDocument/2006/relationships/notesMaster" Target="../notesMasters/notesMaster1.xml"/></Relationships>
</file>

<file path=ppt/notesSlides/_rels/notesSlide106.xml.rels><?xml version="1.0" encoding="UTF-8" standalone="yes"?>
<Relationships xmlns="http://schemas.openxmlformats.org/package/2006/relationships"><Relationship Id="rId2" Type="http://schemas.openxmlformats.org/officeDocument/2006/relationships/slide" Target="../slides/slide106.xml"/><Relationship Id="rId1" Type="http://schemas.openxmlformats.org/officeDocument/2006/relationships/notesMaster" Target="../notesMasters/notesMaster1.xml"/></Relationships>
</file>

<file path=ppt/notesSlides/_rels/notesSlide107.xml.rels><?xml version="1.0" encoding="UTF-8" standalone="yes"?>
<Relationships xmlns="http://schemas.openxmlformats.org/package/2006/relationships"><Relationship Id="rId2" Type="http://schemas.openxmlformats.org/officeDocument/2006/relationships/slide" Target="../slides/slide107.xml"/><Relationship Id="rId1" Type="http://schemas.openxmlformats.org/officeDocument/2006/relationships/notesMaster" Target="../notesMasters/notesMaster1.xml"/></Relationships>
</file>

<file path=ppt/notesSlides/_rels/notesSlide108.xml.rels><?xml version="1.0" encoding="UTF-8" standalone="yes"?>
<Relationships xmlns="http://schemas.openxmlformats.org/package/2006/relationships"><Relationship Id="rId2" Type="http://schemas.openxmlformats.org/officeDocument/2006/relationships/slide" Target="../slides/slide108.xml"/><Relationship Id="rId1" Type="http://schemas.openxmlformats.org/officeDocument/2006/relationships/notesMaster" Target="../notesMasters/notesMaster1.xml"/></Relationships>
</file>

<file path=ppt/notesSlides/_rels/notesSlide109.xml.rels><?xml version="1.0" encoding="UTF-8" standalone="yes"?>
<Relationships xmlns="http://schemas.openxmlformats.org/package/2006/relationships"><Relationship Id="rId2" Type="http://schemas.openxmlformats.org/officeDocument/2006/relationships/slide" Target="../slides/slide109.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0.xml.rels><?xml version="1.0" encoding="UTF-8" standalone="yes"?>
<Relationships xmlns="http://schemas.openxmlformats.org/package/2006/relationships"><Relationship Id="rId2" Type="http://schemas.openxmlformats.org/officeDocument/2006/relationships/slide" Target="../slides/slide110.xml"/><Relationship Id="rId1" Type="http://schemas.openxmlformats.org/officeDocument/2006/relationships/notesMaster" Target="../notesMasters/notesMaster1.xml"/></Relationships>
</file>

<file path=ppt/notesSlides/_rels/notesSlide111.xml.rels><?xml version="1.0" encoding="UTF-8" standalone="yes"?>
<Relationships xmlns="http://schemas.openxmlformats.org/package/2006/relationships"><Relationship Id="rId2" Type="http://schemas.openxmlformats.org/officeDocument/2006/relationships/slide" Target="../slides/slide111.xml"/><Relationship Id="rId1" Type="http://schemas.openxmlformats.org/officeDocument/2006/relationships/notesMaster" Target="../notesMasters/notesMaster1.xml"/></Relationships>
</file>

<file path=ppt/notesSlides/_rels/notesSlide112.xml.rels><?xml version="1.0" encoding="UTF-8" standalone="yes"?>
<Relationships xmlns="http://schemas.openxmlformats.org/package/2006/relationships"><Relationship Id="rId2" Type="http://schemas.openxmlformats.org/officeDocument/2006/relationships/slide" Target="../slides/slide112.xml"/><Relationship Id="rId1" Type="http://schemas.openxmlformats.org/officeDocument/2006/relationships/notesMaster" Target="../notesMasters/notesMaster1.xml"/></Relationships>
</file>

<file path=ppt/notesSlides/_rels/notesSlide113.xml.rels><?xml version="1.0" encoding="UTF-8" standalone="yes"?>
<Relationships xmlns="http://schemas.openxmlformats.org/package/2006/relationships"><Relationship Id="rId2" Type="http://schemas.openxmlformats.org/officeDocument/2006/relationships/slide" Target="../slides/slide113.xml"/><Relationship Id="rId1" Type="http://schemas.openxmlformats.org/officeDocument/2006/relationships/notesMaster" Target="../notesMasters/notesMaster1.xml"/></Relationships>
</file>

<file path=ppt/notesSlides/_rels/notesSlide114.xml.rels><?xml version="1.0" encoding="UTF-8" standalone="yes"?>
<Relationships xmlns="http://schemas.openxmlformats.org/package/2006/relationships"><Relationship Id="rId2" Type="http://schemas.openxmlformats.org/officeDocument/2006/relationships/slide" Target="../slides/slide114.xml"/><Relationship Id="rId1" Type="http://schemas.openxmlformats.org/officeDocument/2006/relationships/notesMaster" Target="../notesMasters/notesMaster1.xml"/></Relationships>
</file>

<file path=ppt/notesSlides/_rels/notesSlide115.xml.rels><?xml version="1.0" encoding="UTF-8" standalone="yes"?>
<Relationships xmlns="http://schemas.openxmlformats.org/package/2006/relationships"><Relationship Id="rId2" Type="http://schemas.openxmlformats.org/officeDocument/2006/relationships/slide" Target="../slides/slide115.xml"/><Relationship Id="rId1" Type="http://schemas.openxmlformats.org/officeDocument/2006/relationships/notesMaster" Target="../notesMasters/notesMaster1.xml"/></Relationships>
</file>

<file path=ppt/notesSlides/_rels/notesSlide116.xml.rels><?xml version="1.0" encoding="UTF-8" standalone="yes"?>
<Relationships xmlns="http://schemas.openxmlformats.org/package/2006/relationships"><Relationship Id="rId2" Type="http://schemas.openxmlformats.org/officeDocument/2006/relationships/slide" Target="../slides/slide116.xml"/><Relationship Id="rId1" Type="http://schemas.openxmlformats.org/officeDocument/2006/relationships/notesMaster" Target="../notesMasters/notesMaster1.xml"/></Relationships>
</file>

<file path=ppt/notesSlides/_rels/notesSlide117.xml.rels><?xml version="1.0" encoding="UTF-8" standalone="yes"?>
<Relationships xmlns="http://schemas.openxmlformats.org/package/2006/relationships"><Relationship Id="rId2" Type="http://schemas.openxmlformats.org/officeDocument/2006/relationships/slide" Target="../slides/slide117.xml"/><Relationship Id="rId1" Type="http://schemas.openxmlformats.org/officeDocument/2006/relationships/notesMaster" Target="../notesMasters/notesMaster1.xml"/></Relationships>
</file>

<file path=ppt/notesSlides/_rels/notesSlide118.xml.rels><?xml version="1.0" encoding="UTF-8" standalone="yes"?>
<Relationships xmlns="http://schemas.openxmlformats.org/package/2006/relationships"><Relationship Id="rId2" Type="http://schemas.openxmlformats.org/officeDocument/2006/relationships/slide" Target="../slides/slide118.xml"/><Relationship Id="rId1" Type="http://schemas.openxmlformats.org/officeDocument/2006/relationships/notesMaster" Target="../notesMasters/notesMaster1.xml"/></Relationships>
</file>

<file path=ppt/notesSlides/_rels/notesSlide119.xml.rels><?xml version="1.0" encoding="UTF-8" standalone="yes"?>
<Relationships xmlns="http://schemas.openxmlformats.org/package/2006/relationships"><Relationship Id="rId2" Type="http://schemas.openxmlformats.org/officeDocument/2006/relationships/slide" Target="../slides/slide119.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0.xml.rels><?xml version="1.0" encoding="UTF-8" standalone="yes"?>
<Relationships xmlns="http://schemas.openxmlformats.org/package/2006/relationships"><Relationship Id="rId2" Type="http://schemas.openxmlformats.org/officeDocument/2006/relationships/slide" Target="../slides/slide120.xml"/><Relationship Id="rId1" Type="http://schemas.openxmlformats.org/officeDocument/2006/relationships/notesMaster" Target="../notesMasters/notesMaster1.xml"/></Relationships>
</file>

<file path=ppt/notesSlides/_rels/notesSlide121.xml.rels><?xml version="1.0" encoding="UTF-8" standalone="yes"?>
<Relationships xmlns="http://schemas.openxmlformats.org/package/2006/relationships"><Relationship Id="rId2" Type="http://schemas.openxmlformats.org/officeDocument/2006/relationships/slide" Target="../slides/slide121.xml"/><Relationship Id="rId1" Type="http://schemas.openxmlformats.org/officeDocument/2006/relationships/notesMaster" Target="../notesMasters/notesMaster1.xml"/></Relationships>
</file>

<file path=ppt/notesSlides/_rels/notesSlide122.xml.rels><?xml version="1.0" encoding="UTF-8" standalone="yes"?>
<Relationships xmlns="http://schemas.openxmlformats.org/package/2006/relationships"><Relationship Id="rId2" Type="http://schemas.openxmlformats.org/officeDocument/2006/relationships/slide" Target="../slides/slide122.xml"/><Relationship Id="rId1" Type="http://schemas.openxmlformats.org/officeDocument/2006/relationships/notesMaster" Target="../notesMasters/notesMaster1.xml"/></Relationships>
</file>

<file path=ppt/notesSlides/_rels/notesSlide123.xml.rels><?xml version="1.0" encoding="UTF-8" standalone="yes"?>
<Relationships xmlns="http://schemas.openxmlformats.org/package/2006/relationships"><Relationship Id="rId2" Type="http://schemas.openxmlformats.org/officeDocument/2006/relationships/slide" Target="../slides/slide123.xml"/><Relationship Id="rId1" Type="http://schemas.openxmlformats.org/officeDocument/2006/relationships/notesMaster" Target="../notesMasters/notesMaster1.xml"/></Relationships>
</file>

<file path=ppt/notesSlides/_rels/notesSlide124.xml.rels><?xml version="1.0" encoding="UTF-8" standalone="yes"?>
<Relationships xmlns="http://schemas.openxmlformats.org/package/2006/relationships"><Relationship Id="rId2" Type="http://schemas.openxmlformats.org/officeDocument/2006/relationships/slide" Target="../slides/slide124.xml"/><Relationship Id="rId1" Type="http://schemas.openxmlformats.org/officeDocument/2006/relationships/notesMaster" Target="../notesMasters/notesMaster1.xml"/></Relationships>
</file>

<file path=ppt/notesSlides/_rels/notesSlide125.xml.rels><?xml version="1.0" encoding="UTF-8" standalone="yes"?>
<Relationships xmlns="http://schemas.openxmlformats.org/package/2006/relationships"><Relationship Id="rId2" Type="http://schemas.openxmlformats.org/officeDocument/2006/relationships/slide" Target="../slides/slide125.xml"/><Relationship Id="rId1" Type="http://schemas.openxmlformats.org/officeDocument/2006/relationships/notesMaster" Target="../notesMasters/notesMaster1.xml"/></Relationships>
</file>

<file path=ppt/notesSlides/_rels/notesSlide126.xml.rels><?xml version="1.0" encoding="UTF-8" standalone="yes"?>
<Relationships xmlns="http://schemas.openxmlformats.org/package/2006/relationships"><Relationship Id="rId2" Type="http://schemas.openxmlformats.org/officeDocument/2006/relationships/slide" Target="../slides/slide126.xml"/><Relationship Id="rId1" Type="http://schemas.openxmlformats.org/officeDocument/2006/relationships/notesMaster" Target="../notesMasters/notesMaster1.xml"/></Relationships>
</file>

<file path=ppt/notesSlides/_rels/notesSlide127.xml.rels><?xml version="1.0" encoding="UTF-8" standalone="yes"?>
<Relationships xmlns="http://schemas.openxmlformats.org/package/2006/relationships"><Relationship Id="rId2" Type="http://schemas.openxmlformats.org/officeDocument/2006/relationships/slide" Target="../slides/slide127.xml"/><Relationship Id="rId1" Type="http://schemas.openxmlformats.org/officeDocument/2006/relationships/notesMaster" Target="../notesMasters/notesMaster1.xml"/></Relationships>
</file>

<file path=ppt/notesSlides/_rels/notesSlide128.xml.rels><?xml version="1.0" encoding="UTF-8" standalone="yes"?>
<Relationships xmlns="http://schemas.openxmlformats.org/package/2006/relationships"><Relationship Id="rId2" Type="http://schemas.openxmlformats.org/officeDocument/2006/relationships/slide" Target="../slides/slide128.xml"/><Relationship Id="rId1" Type="http://schemas.openxmlformats.org/officeDocument/2006/relationships/notesMaster" Target="../notesMasters/notesMaster1.xml"/></Relationships>
</file>

<file path=ppt/notesSlides/_rels/notesSlide129.xml.rels><?xml version="1.0" encoding="UTF-8" standalone="yes"?>
<Relationships xmlns="http://schemas.openxmlformats.org/package/2006/relationships"><Relationship Id="rId2" Type="http://schemas.openxmlformats.org/officeDocument/2006/relationships/slide" Target="../slides/slide129.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0.xml.rels><?xml version="1.0" encoding="UTF-8" standalone="yes"?>
<Relationships xmlns="http://schemas.openxmlformats.org/package/2006/relationships"><Relationship Id="rId2" Type="http://schemas.openxmlformats.org/officeDocument/2006/relationships/slide" Target="../slides/slide130.xml"/><Relationship Id="rId1" Type="http://schemas.openxmlformats.org/officeDocument/2006/relationships/notesMaster" Target="../notesMasters/notesMaster1.xml"/></Relationships>
</file>

<file path=ppt/notesSlides/_rels/notesSlide131.xml.rels><?xml version="1.0" encoding="UTF-8" standalone="yes"?>
<Relationships xmlns="http://schemas.openxmlformats.org/package/2006/relationships"><Relationship Id="rId2" Type="http://schemas.openxmlformats.org/officeDocument/2006/relationships/slide" Target="../slides/slide131.xml"/><Relationship Id="rId1" Type="http://schemas.openxmlformats.org/officeDocument/2006/relationships/notesMaster" Target="../notesMasters/notesMaster1.xml"/></Relationships>
</file>

<file path=ppt/notesSlides/_rels/notesSlide132.xml.rels><?xml version="1.0" encoding="UTF-8" standalone="yes"?>
<Relationships xmlns="http://schemas.openxmlformats.org/package/2006/relationships"><Relationship Id="rId2" Type="http://schemas.openxmlformats.org/officeDocument/2006/relationships/slide" Target="../slides/slide132.xml"/><Relationship Id="rId1" Type="http://schemas.openxmlformats.org/officeDocument/2006/relationships/notesMaster" Target="../notesMasters/notesMaster1.xml"/></Relationships>
</file>

<file path=ppt/notesSlides/_rels/notesSlide133.xml.rels><?xml version="1.0" encoding="UTF-8" standalone="yes"?>
<Relationships xmlns="http://schemas.openxmlformats.org/package/2006/relationships"><Relationship Id="rId2" Type="http://schemas.openxmlformats.org/officeDocument/2006/relationships/slide" Target="../slides/slide133.xml"/><Relationship Id="rId1" Type="http://schemas.openxmlformats.org/officeDocument/2006/relationships/notesMaster" Target="../notesMasters/notesMaster1.xml"/></Relationships>
</file>

<file path=ppt/notesSlides/_rels/notesSlide134.xml.rels><?xml version="1.0" encoding="UTF-8" standalone="yes"?>
<Relationships xmlns="http://schemas.openxmlformats.org/package/2006/relationships"><Relationship Id="rId2" Type="http://schemas.openxmlformats.org/officeDocument/2006/relationships/slide" Target="../slides/slide134.xml"/><Relationship Id="rId1" Type="http://schemas.openxmlformats.org/officeDocument/2006/relationships/notesMaster" Target="../notesMasters/notesMaster1.xml"/></Relationships>
</file>

<file path=ppt/notesSlides/_rels/notesSlide135.xml.rels><?xml version="1.0" encoding="UTF-8" standalone="yes"?>
<Relationships xmlns="http://schemas.openxmlformats.org/package/2006/relationships"><Relationship Id="rId2" Type="http://schemas.openxmlformats.org/officeDocument/2006/relationships/slide" Target="../slides/slide135.xml"/><Relationship Id="rId1" Type="http://schemas.openxmlformats.org/officeDocument/2006/relationships/notesMaster" Target="../notesMasters/notesMaster1.xml"/></Relationships>
</file>

<file path=ppt/notesSlides/_rels/notesSlide136.xml.rels><?xml version="1.0" encoding="UTF-8" standalone="yes"?>
<Relationships xmlns="http://schemas.openxmlformats.org/package/2006/relationships"><Relationship Id="rId2" Type="http://schemas.openxmlformats.org/officeDocument/2006/relationships/slide" Target="../slides/slide136.xml"/><Relationship Id="rId1" Type="http://schemas.openxmlformats.org/officeDocument/2006/relationships/notesMaster" Target="../notesMasters/notesMaster1.xml"/></Relationships>
</file>

<file path=ppt/notesSlides/_rels/notesSlide137.xml.rels><?xml version="1.0" encoding="UTF-8" standalone="yes"?>
<Relationships xmlns="http://schemas.openxmlformats.org/package/2006/relationships"><Relationship Id="rId2" Type="http://schemas.openxmlformats.org/officeDocument/2006/relationships/slide" Target="../slides/slide137.xml"/><Relationship Id="rId1" Type="http://schemas.openxmlformats.org/officeDocument/2006/relationships/notesMaster" Target="../notesMasters/notesMaster1.xml"/></Relationships>
</file>

<file path=ppt/notesSlides/_rels/notesSlide138.xml.rels><?xml version="1.0" encoding="UTF-8" standalone="yes"?>
<Relationships xmlns="http://schemas.openxmlformats.org/package/2006/relationships"><Relationship Id="rId2" Type="http://schemas.openxmlformats.org/officeDocument/2006/relationships/slide" Target="../slides/slide13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3" Type="http://schemas.openxmlformats.org/officeDocument/2006/relationships/hyperlink" Target="https://www.alliancecpha.org/en/system/tdf/library/attachments/cpha012_-_ftr_and_covid_19_v2.pdf?file=1&amp;type=node&amp;id=44698" TargetMode="External"/><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78.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79.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0.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81.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82.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83.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84.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85.xml.rels><?xml version="1.0" encoding="UTF-8" standalone="yes"?>
<Relationships xmlns="http://schemas.openxmlformats.org/package/2006/relationships"><Relationship Id="rId2" Type="http://schemas.openxmlformats.org/officeDocument/2006/relationships/slide" Target="../slides/slide85.xml"/><Relationship Id="rId1" Type="http://schemas.openxmlformats.org/officeDocument/2006/relationships/notesMaster" Target="../notesMasters/notesMaster1.xml"/></Relationships>
</file>

<file path=ppt/notesSlides/_rels/notesSlide86.xml.rels><?xml version="1.0" encoding="UTF-8" standalone="yes"?>
<Relationships xmlns="http://schemas.openxmlformats.org/package/2006/relationships"><Relationship Id="rId2" Type="http://schemas.openxmlformats.org/officeDocument/2006/relationships/slide" Target="../slides/slide86.xml"/><Relationship Id="rId1" Type="http://schemas.openxmlformats.org/officeDocument/2006/relationships/notesMaster" Target="../notesMasters/notesMaster1.xml"/></Relationships>
</file>

<file path=ppt/notesSlides/_rels/notesSlide87.xml.rels><?xml version="1.0" encoding="UTF-8" standalone="yes"?>
<Relationships xmlns="http://schemas.openxmlformats.org/package/2006/relationships"><Relationship Id="rId2" Type="http://schemas.openxmlformats.org/officeDocument/2006/relationships/slide" Target="../slides/slide87.xml"/><Relationship Id="rId1" Type="http://schemas.openxmlformats.org/officeDocument/2006/relationships/notesMaster" Target="../notesMasters/notesMaster1.xml"/></Relationships>
</file>

<file path=ppt/notesSlides/_rels/notesSlide88.xml.rels><?xml version="1.0" encoding="UTF-8" standalone="yes"?>
<Relationships xmlns="http://schemas.openxmlformats.org/package/2006/relationships"><Relationship Id="rId2" Type="http://schemas.openxmlformats.org/officeDocument/2006/relationships/slide" Target="../slides/slide88.xml"/><Relationship Id="rId1" Type="http://schemas.openxmlformats.org/officeDocument/2006/relationships/notesMaster" Target="../notesMasters/notesMaster1.xml"/></Relationships>
</file>

<file path=ppt/notesSlides/_rels/notesSlide89.xml.rels><?xml version="1.0" encoding="UTF-8" standalone="yes"?>
<Relationships xmlns="http://schemas.openxmlformats.org/package/2006/relationships"><Relationship Id="rId2" Type="http://schemas.openxmlformats.org/officeDocument/2006/relationships/slide" Target="../slides/slide8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0.xml.rels><?xml version="1.0" encoding="UTF-8" standalone="yes"?>
<Relationships xmlns="http://schemas.openxmlformats.org/package/2006/relationships"><Relationship Id="rId2" Type="http://schemas.openxmlformats.org/officeDocument/2006/relationships/slide" Target="../slides/slide90.xml"/><Relationship Id="rId1" Type="http://schemas.openxmlformats.org/officeDocument/2006/relationships/notesMaster" Target="../notesMasters/notesMaster1.xml"/></Relationships>
</file>

<file path=ppt/notesSlides/_rels/notesSlide91.xml.rels><?xml version="1.0" encoding="UTF-8" standalone="yes"?>
<Relationships xmlns="http://schemas.openxmlformats.org/package/2006/relationships"><Relationship Id="rId2" Type="http://schemas.openxmlformats.org/officeDocument/2006/relationships/slide" Target="../slides/slide91.xml"/><Relationship Id="rId1" Type="http://schemas.openxmlformats.org/officeDocument/2006/relationships/notesMaster" Target="../notesMasters/notesMaster1.xml"/></Relationships>
</file>

<file path=ppt/notesSlides/_rels/notesSlide92.xml.rels><?xml version="1.0" encoding="UTF-8" standalone="yes"?>
<Relationships xmlns="http://schemas.openxmlformats.org/package/2006/relationships"><Relationship Id="rId2" Type="http://schemas.openxmlformats.org/officeDocument/2006/relationships/slide" Target="../slides/slide92.xml"/><Relationship Id="rId1" Type="http://schemas.openxmlformats.org/officeDocument/2006/relationships/notesMaster" Target="../notesMasters/notesMaster1.xml"/></Relationships>
</file>

<file path=ppt/notesSlides/_rels/notesSlide93.xml.rels><?xml version="1.0" encoding="UTF-8" standalone="yes"?>
<Relationships xmlns="http://schemas.openxmlformats.org/package/2006/relationships"><Relationship Id="rId2" Type="http://schemas.openxmlformats.org/officeDocument/2006/relationships/slide" Target="../slides/slide93.xml"/><Relationship Id="rId1" Type="http://schemas.openxmlformats.org/officeDocument/2006/relationships/notesMaster" Target="../notesMasters/notesMaster1.xml"/></Relationships>
</file>

<file path=ppt/notesSlides/_rels/notesSlide94.xml.rels><?xml version="1.0" encoding="UTF-8" standalone="yes"?>
<Relationships xmlns="http://schemas.openxmlformats.org/package/2006/relationships"><Relationship Id="rId2" Type="http://schemas.openxmlformats.org/officeDocument/2006/relationships/slide" Target="../slides/slide94.xml"/><Relationship Id="rId1" Type="http://schemas.openxmlformats.org/officeDocument/2006/relationships/notesMaster" Target="../notesMasters/notesMaster1.xml"/></Relationships>
</file>

<file path=ppt/notesSlides/_rels/notesSlide95.xml.rels><?xml version="1.0" encoding="UTF-8" standalone="yes"?>
<Relationships xmlns="http://schemas.openxmlformats.org/package/2006/relationships"><Relationship Id="rId2" Type="http://schemas.openxmlformats.org/officeDocument/2006/relationships/slide" Target="../slides/slide95.xml"/><Relationship Id="rId1" Type="http://schemas.openxmlformats.org/officeDocument/2006/relationships/notesMaster" Target="../notesMasters/notesMaster1.xml"/></Relationships>
</file>

<file path=ppt/notesSlides/_rels/notesSlide96.xml.rels><?xml version="1.0" encoding="UTF-8" standalone="yes"?>
<Relationships xmlns="http://schemas.openxmlformats.org/package/2006/relationships"><Relationship Id="rId2" Type="http://schemas.openxmlformats.org/officeDocument/2006/relationships/slide" Target="../slides/slide96.xml"/><Relationship Id="rId1" Type="http://schemas.openxmlformats.org/officeDocument/2006/relationships/notesMaster" Target="../notesMasters/notesMaster1.xml"/></Relationships>
</file>

<file path=ppt/notesSlides/_rels/notesSlide97.xml.rels><?xml version="1.0" encoding="UTF-8" standalone="yes"?>
<Relationships xmlns="http://schemas.openxmlformats.org/package/2006/relationships"><Relationship Id="rId2" Type="http://schemas.openxmlformats.org/officeDocument/2006/relationships/slide" Target="../slides/slide97.xml"/><Relationship Id="rId1" Type="http://schemas.openxmlformats.org/officeDocument/2006/relationships/notesMaster" Target="../notesMasters/notesMaster1.xml"/></Relationships>
</file>

<file path=ppt/notesSlides/_rels/notesSlide98.xml.rels><?xml version="1.0" encoding="UTF-8" standalone="yes"?>
<Relationships xmlns="http://schemas.openxmlformats.org/package/2006/relationships"><Relationship Id="rId2" Type="http://schemas.openxmlformats.org/officeDocument/2006/relationships/slide" Target="../slides/slide98.xml"/><Relationship Id="rId1" Type="http://schemas.openxmlformats.org/officeDocument/2006/relationships/notesMaster" Target="../notesMasters/notesMaster1.xml"/></Relationships>
</file>

<file path=ppt/notesSlides/_rels/notesSlide99.xml.rels><?xml version="1.0" encoding="UTF-8" standalone="yes"?>
<Relationships xmlns="http://schemas.openxmlformats.org/package/2006/relationships"><Relationship Id="rId2" Type="http://schemas.openxmlformats.org/officeDocument/2006/relationships/slide" Target="../slides/slide9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8"/>
        <p:cNvGrpSpPr/>
        <p:nvPr/>
      </p:nvGrpSpPr>
      <p:grpSpPr>
        <a:xfrm>
          <a:off x="0" y="0"/>
          <a:ext cx="0" cy="0"/>
          <a:chOff x="0" y="0"/>
          <a:chExt cx="0" cy="0"/>
        </a:xfrm>
      </p:grpSpPr>
      <p:sp>
        <p:nvSpPr>
          <p:cNvPr id="8" name="Slide Image Placeholder 7">
            <a:extLst>
              <a:ext uri="{FF2B5EF4-FFF2-40B4-BE49-F238E27FC236}">
                <a16:creationId xmlns:a16="http://schemas.microsoft.com/office/drawing/2014/main" id="{23D5FBCE-0F6C-12A8-832A-1CA9FFE3D25F}"/>
              </a:ext>
            </a:extLst>
          </p:cNvPr>
          <p:cNvSpPr>
            <a:spLocks noGrp="1" noRot="1" noChangeAspect="1"/>
          </p:cNvSpPr>
          <p:nvPr>
            <p:ph type="sldImg"/>
          </p:nvPr>
        </p:nvSpPr>
        <p:spPr/>
      </p:sp>
      <p:sp>
        <p:nvSpPr>
          <p:cNvPr id="9" name="Notes Placeholder 8">
            <a:extLst>
              <a:ext uri="{FF2B5EF4-FFF2-40B4-BE49-F238E27FC236}">
                <a16:creationId xmlns:a16="http://schemas.microsoft.com/office/drawing/2014/main" id="{5276E841-F003-0C60-9A98-528027E6E960}"/>
              </a:ext>
            </a:extLst>
          </p:cNvPr>
          <p:cNvSpPr>
            <a:spLocks noGrp="1"/>
          </p:cNvSpPr>
          <p:nvPr>
            <p:ph type="body" idx="1"/>
          </p:nvPr>
        </p:nvSpPr>
        <p:spPr/>
        <p:txBody>
          <a:bodyPr/>
          <a:lstStyle/>
          <a:p>
            <a:pPr marL="0" indent="0" algn="r" rtl="1">
              <a:buNone/>
            </a:pPr>
            <a:r>
              <a:rPr lang="en-US" sz="1200" b="1" dirty="0">
                <a:latin typeface="Calibri" panose="020F0502020204030204" pitchFamily="34" charset="0"/>
                <a:cs typeface="Calibri" panose="020F0502020204030204" pitchFamily="34" charset="0"/>
              </a:rPr>
              <a:t>مرحباً</a:t>
            </a:r>
          </a:p>
          <a:p>
            <a:pPr algn="r" rtl="1"/>
            <a:r>
              <a:rPr lang="ar-SA" sz="1200" dirty="0">
                <a:latin typeface="Calibri" panose="020F0502020204030204" pitchFamily="34" charset="0"/>
                <a:cs typeface="Calibri" panose="020F0502020204030204" pitchFamily="34" charset="0"/>
              </a:rPr>
              <a:t>الت</a:t>
            </a:r>
            <a:r>
              <a:rPr lang="en-US" sz="1200" dirty="0">
                <a:latin typeface="Calibri" panose="020F0502020204030204" pitchFamily="34" charset="0"/>
                <a:cs typeface="Calibri" panose="020F0502020204030204" pitchFamily="34" charset="0"/>
              </a:rPr>
              <a:t>رح</a:t>
            </a:r>
            <a:r>
              <a:rPr lang="ar-SA" sz="1200" dirty="0">
                <a:latin typeface="Calibri" panose="020F0502020204030204" pitchFamily="34" charset="0"/>
                <a:cs typeface="Calibri" panose="020F0502020204030204" pitchFamily="34" charset="0"/>
              </a:rPr>
              <a:t>ي</a:t>
            </a:r>
            <a:r>
              <a:rPr lang="en-US" sz="1200" dirty="0">
                <a:latin typeface="Calibri" panose="020F0502020204030204" pitchFamily="34" charset="0"/>
                <a:cs typeface="Calibri" panose="020F0502020204030204" pitchFamily="34" charset="0"/>
              </a:rPr>
              <a:t>ب بالمشاركين</a:t>
            </a:r>
          </a:p>
          <a:p>
            <a:pPr algn="r" rtl="1"/>
            <a:r>
              <a:rPr lang="ar-SA" sz="1200" dirty="0">
                <a:latin typeface="Calibri" panose="020F0502020204030204" pitchFamily="34" charset="0"/>
                <a:cs typeface="Calibri" panose="020F0502020204030204" pitchFamily="34" charset="0"/>
              </a:rPr>
              <a:t>قم بتقديم</a:t>
            </a:r>
            <a:r>
              <a:rPr lang="en-US" sz="1200" dirty="0">
                <a:latin typeface="Calibri" panose="020F0502020204030204" pitchFamily="34" charset="0"/>
                <a:cs typeface="Calibri" panose="020F0502020204030204" pitchFamily="34" charset="0"/>
              </a:rPr>
              <a:t> الميسرين</a:t>
            </a:r>
            <a:r>
              <a:rPr lang="ar-SA" sz="1200" dirty="0">
                <a:latin typeface="Calibri" panose="020F0502020204030204" pitchFamily="34" charset="0"/>
                <a:cs typeface="Calibri" panose="020F0502020204030204" pitchFamily="34" charset="0"/>
              </a:rPr>
              <a:t>/الميسرات</a:t>
            </a:r>
          </a:p>
          <a:p>
            <a:pPr algn="r" rtl="1"/>
            <a:r>
              <a:rPr lang="ar-SA" sz="1200" dirty="0">
                <a:latin typeface="Calibri" panose="020F0502020204030204" pitchFamily="34" charset="0"/>
                <a:cs typeface="Calibri" panose="020F0502020204030204" pitchFamily="34" charset="0"/>
              </a:rPr>
              <a:t>تقديم معلومات</a:t>
            </a:r>
            <a:r>
              <a:rPr lang="en-US" sz="1200" dirty="0">
                <a:latin typeface="Calibri" panose="020F0502020204030204" pitchFamily="34" charset="0"/>
                <a:cs typeface="Calibri" panose="020F0502020204030204" pitchFamily="34" charset="0"/>
              </a:rPr>
              <a:t> التدبي</a:t>
            </a:r>
            <a:r>
              <a:rPr lang="ar-SA" sz="1200" dirty="0">
                <a:latin typeface="Calibri" panose="020F0502020204030204" pitchFamily="34" charset="0"/>
                <a:cs typeface="Calibri" panose="020F0502020204030204" pitchFamily="34" charset="0"/>
              </a:rPr>
              <a:t>ر الإداري</a:t>
            </a:r>
            <a:r>
              <a:rPr lang="en-US" sz="1200" dirty="0">
                <a:latin typeface="Calibri" panose="020F0502020204030204" pitchFamily="34" charset="0"/>
                <a:cs typeface="Calibri" panose="020F0502020204030204" pitchFamily="34" charset="0"/>
              </a:rPr>
              <a:t> والمعلومات العملية.</a:t>
            </a:r>
          </a:p>
        </p:txBody>
      </p:sp>
      <p:sp>
        <p:nvSpPr>
          <p:cNvPr id="2" name="Google Shape;725;p48:notes">
            <a:extLst>
              <a:ext uri="{FF2B5EF4-FFF2-40B4-BE49-F238E27FC236}">
                <a16:creationId xmlns:a16="http://schemas.microsoft.com/office/drawing/2014/main" id="{E9A0A361-32F2-55EF-0E0B-83BBF8747B70}"/>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rtl="1"/>
            <a:fld id="{00000000-1234-1234-1234-123412341234}" type="slidenum">
              <a:rPr lang="en-US" sz="1200" smtClean="0">
                <a:latin typeface="+mn-lt"/>
              </a:rPr>
              <a:pPr algn="r" rtl="1"/>
              <a:t>1</a:t>
            </a:fld>
            <a:endParaRPr lang="en-US" sz="1200" dirty="0">
              <a:latin typeface="+mn-lt"/>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5"/>
        <p:cNvGrpSpPr/>
        <p:nvPr/>
      </p:nvGrpSpPr>
      <p:grpSpPr>
        <a:xfrm>
          <a:off x="0" y="0"/>
          <a:ext cx="0" cy="0"/>
          <a:chOff x="0" y="0"/>
          <a:chExt cx="0" cy="0"/>
        </a:xfrm>
      </p:grpSpPr>
      <p:sp>
        <p:nvSpPr>
          <p:cNvPr id="367" name="Google Shape;367;p8:notes"/>
          <p:cNvSpPr txBox="1">
            <a:spLocks noGrp="1"/>
          </p:cNvSpPr>
          <p:nvPr>
            <p:ph type="body" idx="1"/>
          </p:nvPr>
        </p:nvSpPr>
        <p:spPr/>
        <p:txBody>
          <a:bodyPr/>
          <a:lstStyle/>
          <a:p>
            <a:pPr marL="0" indent="0" algn="r" rtl="1">
              <a:buNone/>
            </a:pPr>
            <a:r>
              <a:rPr lang="ar-SA" b="1" dirty="0">
                <a:sym typeface="Calibri"/>
              </a:rPr>
              <a:t>الشرح</a:t>
            </a:r>
            <a:endParaRPr lang="en-US" b="1" dirty="0">
              <a:sym typeface="Calibri"/>
            </a:endParaRPr>
          </a:p>
          <a:p>
            <a:pPr algn="r" rtl="1"/>
            <a:r>
              <a:rPr lang="en-US" dirty="0">
                <a:sym typeface="Calibri"/>
              </a:rPr>
              <a:t>عرض الشريحة</a:t>
            </a:r>
            <a:endParaRPr lang="en-US" dirty="0"/>
          </a:p>
          <a:p>
            <a:pPr algn="r" rtl="1"/>
            <a:endParaRPr lang="en-US" dirty="0">
              <a:sym typeface="Calibri"/>
            </a:endParaRPr>
          </a:p>
        </p:txBody>
      </p:sp>
      <p:sp>
        <p:nvSpPr>
          <p:cNvPr id="4" name="Slide Image Placeholder 3">
            <a:extLst>
              <a:ext uri="{FF2B5EF4-FFF2-40B4-BE49-F238E27FC236}">
                <a16:creationId xmlns:a16="http://schemas.microsoft.com/office/drawing/2014/main" id="{BB565789-3105-014B-334F-A7B891D43A0A}"/>
              </a:ext>
            </a:extLst>
          </p:cNvPr>
          <p:cNvSpPr>
            <a:spLocks noGrp="1" noRot="1" noChangeAspect="1"/>
          </p:cNvSpPr>
          <p:nvPr>
            <p:ph type="sldImg"/>
          </p:nvPr>
        </p:nvSpPr>
        <p:spPr/>
      </p:sp>
      <p:sp>
        <p:nvSpPr>
          <p:cNvPr id="2" name="Google Shape;725;p48:notes">
            <a:extLst>
              <a:ext uri="{FF2B5EF4-FFF2-40B4-BE49-F238E27FC236}">
                <a16:creationId xmlns:a16="http://schemas.microsoft.com/office/drawing/2014/main" id="{61436564-F06E-716B-54B4-3BA8B2A984C5}"/>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rtl="1"/>
            <a:fld id="{00000000-1234-1234-1234-123412341234}" type="slidenum">
              <a:rPr lang="en-US" sz="1200" smtClean="0">
                <a:latin typeface="+mn-lt"/>
              </a:rPr>
              <a:pPr algn="r" rtl="1"/>
              <a:t>10</a:t>
            </a:fld>
            <a:endParaRPr lang="en-US" sz="1200" dirty="0">
              <a:latin typeface="+mn-lt"/>
            </a:endParaRPr>
          </a:p>
        </p:txBody>
      </p:sp>
    </p:spTree>
  </p:cSld>
  <p:clrMapOvr>
    <a:masterClrMapping/>
  </p:clrMapOvr>
</p:notes>
</file>

<file path=ppt/notesSlides/notesSlide10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08"/>
        <p:cNvGrpSpPr/>
        <p:nvPr/>
      </p:nvGrpSpPr>
      <p:grpSpPr>
        <a:xfrm>
          <a:off x="0" y="0"/>
          <a:ext cx="0" cy="0"/>
          <a:chOff x="0" y="0"/>
          <a:chExt cx="0" cy="0"/>
        </a:xfrm>
      </p:grpSpPr>
      <p:sp>
        <p:nvSpPr>
          <p:cNvPr id="810" name="Google Shape;810;p35:notes"/>
          <p:cNvSpPr txBox="1">
            <a:spLocks noGrp="1"/>
          </p:cNvSpPr>
          <p:nvPr>
            <p:ph type="body" idx="1"/>
          </p:nvPr>
        </p:nvSpPr>
        <p:spPr>
          <a:xfrm>
            <a:off x="479425" y="460375"/>
            <a:ext cx="6140450" cy="9211335"/>
          </a:xfrm>
        </p:spPr>
        <p:txBody>
          <a:bodyPr/>
          <a:lstStyle/>
          <a:p>
            <a:pPr lvl="1" algn="r" rtl="1"/>
            <a:r>
              <a:rPr lang="en-US" i="1" dirty="0"/>
              <a:t>قم بتسمية الأماكن أو ال</a:t>
            </a:r>
            <a:r>
              <a:rPr lang="ar-SA" i="1" dirty="0"/>
              <a:t>مواقع</a:t>
            </a:r>
            <a:r>
              <a:rPr lang="en-US" i="1" dirty="0"/>
              <a:t> التي كان الطفل يعرفها وقت الانفصال. على سبيل المثال</a:t>
            </a:r>
            <a:r>
              <a:rPr lang="ar-SA" i="1" dirty="0"/>
              <a:t>، </a:t>
            </a:r>
            <a:r>
              <a:rPr lang="en-US" i="1" dirty="0"/>
              <a:t>مع مقدم الرعاية الحالي للطفل قد يتحدث الطفل عن "الذهاب إلى النهر" أو إلى الكنيسة حيث تغني العائلات.</a:t>
            </a:r>
          </a:p>
          <a:p>
            <a:pPr lvl="1" algn="r" rtl="1"/>
            <a:r>
              <a:rPr lang="en-US" i="1" dirty="0"/>
              <a:t>كلما كان ذلك ممكنًا</a:t>
            </a:r>
            <a:r>
              <a:rPr lang="ar-SA" i="1" dirty="0"/>
              <a:t>، </a:t>
            </a:r>
            <a:r>
              <a:rPr lang="en-US" i="1" dirty="0"/>
              <a:t>اطلب من جيران أفراد الأسرة تأكيد العلاقات بما في ذلك ما إذا كان الوالد / الأقارب لديه</a:t>
            </a:r>
            <a:r>
              <a:rPr lang="ar-SA" i="1" dirty="0"/>
              <a:t>م</a:t>
            </a:r>
            <a:r>
              <a:rPr lang="en-US" i="1" dirty="0"/>
              <a:t> طفل (أو قريب آخر مثل ابن أخ أو حفيد) من عمر وجنس معينين وتذكر أي معلومات حول المكان والتاريخ من الانفصال.</a:t>
            </a:r>
          </a:p>
          <a:p>
            <a:pPr lvl="1" algn="r" rtl="1"/>
            <a:endParaRPr lang="en-US" dirty="0"/>
          </a:p>
          <a:p>
            <a:pPr algn="r" rtl="1"/>
            <a:r>
              <a:rPr lang="en-US" dirty="0"/>
              <a:t>الخطوة </a:t>
            </a:r>
            <a:r>
              <a:rPr lang="ar-SA" dirty="0"/>
              <a:t>٢</a:t>
            </a:r>
            <a:r>
              <a:rPr lang="en-US" dirty="0"/>
              <a:t>:</a:t>
            </a:r>
          </a:p>
          <a:p>
            <a:pPr lvl="1" algn="r" rtl="1"/>
            <a:r>
              <a:rPr lang="en-US" dirty="0"/>
              <a:t>قارن الإجابات بوثائق الطفل ، بما في ذلك التحديثات من مقدمي الرعاية الحاليين</a:t>
            </a:r>
          </a:p>
          <a:p>
            <a:pPr lvl="1" algn="r" rtl="1"/>
            <a:r>
              <a:rPr lang="en-US" dirty="0"/>
              <a:t>من الضروري توثيق جميع خطوات التحقق بشكل كامل والتأكد من ذهاب الطفل إلى أسرته</a:t>
            </a:r>
            <a:r>
              <a:rPr lang="ar-SA" dirty="0"/>
              <a:t>/ها</a:t>
            </a:r>
            <a:r>
              <a:rPr lang="en-US" dirty="0"/>
              <a:t> ، حيث قد تكون هناك مطالبات لاحقة لنفس الطفل.</a:t>
            </a:r>
            <a:endParaRPr lang="en-US" dirty="0">
              <a:sym typeface="Calibri"/>
            </a:endParaRPr>
          </a:p>
          <a:p>
            <a:pPr marL="0" indent="0" algn="r" rtl="1">
              <a:buNone/>
            </a:pPr>
            <a:endParaRPr lang="en-US" dirty="0">
              <a:sym typeface="Calibri"/>
            </a:endParaRPr>
          </a:p>
        </p:txBody>
      </p:sp>
      <p:sp>
        <p:nvSpPr>
          <p:cNvPr id="2" name="Google Shape;725;p48:notes">
            <a:extLst>
              <a:ext uri="{FF2B5EF4-FFF2-40B4-BE49-F238E27FC236}">
                <a16:creationId xmlns:a16="http://schemas.microsoft.com/office/drawing/2014/main" id="{9A86FEF4-2440-4FE8-A5B1-910B636F7235}"/>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rtl="1"/>
            <a:fld id="{00000000-1234-1234-1234-123412341234}" type="slidenum">
              <a:rPr lang="en-US" sz="1200" smtClean="0">
                <a:latin typeface="+mn-lt"/>
              </a:rPr>
              <a:pPr algn="r" rtl="1"/>
              <a:t>100</a:t>
            </a:fld>
            <a:endParaRPr lang="en-US" sz="1200" dirty="0">
              <a:latin typeface="+mn-lt"/>
            </a:endParaRPr>
          </a:p>
        </p:txBody>
      </p:sp>
    </p:spTree>
    <p:extLst>
      <p:ext uri="{BB962C8B-B14F-4D97-AF65-F5344CB8AC3E}">
        <p14:creationId xmlns:p14="http://schemas.microsoft.com/office/powerpoint/2010/main" val="1257084108"/>
      </p:ext>
    </p:extLst>
  </p:cSld>
  <p:clrMapOvr>
    <a:masterClrMapping/>
  </p:clrMapOvr>
</p:notes>
</file>

<file path=ppt/notesSlides/notesSlide10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37"/>
        <p:cNvGrpSpPr/>
        <p:nvPr/>
      </p:nvGrpSpPr>
      <p:grpSpPr>
        <a:xfrm>
          <a:off x="0" y="0"/>
          <a:ext cx="0" cy="0"/>
          <a:chOff x="0" y="0"/>
          <a:chExt cx="0" cy="0"/>
        </a:xfrm>
      </p:grpSpPr>
      <p:sp>
        <p:nvSpPr>
          <p:cNvPr id="1339" name="Google Shape;1339;p72:notes"/>
          <p:cNvSpPr txBox="1">
            <a:spLocks noGrp="1"/>
          </p:cNvSpPr>
          <p:nvPr>
            <p:ph type="body" idx="1"/>
          </p:nvPr>
        </p:nvSpPr>
        <p:spPr/>
        <p:txBody>
          <a:bodyPr/>
          <a:lstStyle/>
          <a:p>
            <a:pPr marL="0" indent="0" algn="r" rtl="1">
              <a:buNone/>
            </a:pPr>
            <a:r>
              <a:rPr lang="en-US" b="1" dirty="0">
                <a:sym typeface="Calibri"/>
              </a:rPr>
              <a:t>عمل ال</a:t>
            </a:r>
            <a:r>
              <a:rPr lang="ar-SA" b="1" dirty="0">
                <a:sym typeface="Calibri"/>
              </a:rPr>
              <a:t>ثنائي</a:t>
            </a:r>
            <a:r>
              <a:rPr lang="en-US" b="1" dirty="0">
                <a:sym typeface="Calibri"/>
              </a:rPr>
              <a:t> </a:t>
            </a:r>
            <a:r>
              <a:rPr lang="ar-SA" b="1" dirty="0">
                <a:sym typeface="Calibri"/>
              </a:rPr>
              <a:t> (٥ دقائق)</a:t>
            </a:r>
            <a:endParaRPr lang="en-US" b="1" dirty="0">
              <a:sym typeface="Calibri"/>
            </a:endParaRPr>
          </a:p>
          <a:p>
            <a:pPr algn="r" rtl="1"/>
            <a:r>
              <a:rPr lang="en-US" dirty="0">
                <a:sym typeface="Calibri"/>
              </a:rPr>
              <a:t>قسّم المشاركين إلى أزواج</a:t>
            </a:r>
          </a:p>
          <a:p>
            <a:pPr algn="r" rtl="1"/>
            <a:r>
              <a:rPr lang="en-US" dirty="0">
                <a:sym typeface="Calibri"/>
              </a:rPr>
              <a:t>توجيه المشاركين إلى</a:t>
            </a:r>
            <a:r>
              <a:rPr lang="ar-SA" dirty="0">
                <a:sym typeface="Calibri"/>
              </a:rPr>
              <a:t> </a:t>
            </a:r>
            <a:r>
              <a:rPr lang="en-US" b="1" dirty="0">
                <a:sym typeface="Calibri"/>
              </a:rPr>
              <a:t>صفحة دليل العمل </a:t>
            </a:r>
            <a:r>
              <a:rPr lang="ar-SA" b="1" dirty="0">
                <a:sym typeface="Calibri"/>
              </a:rPr>
              <a:t>٨١</a:t>
            </a:r>
            <a:r>
              <a:rPr lang="en-US" b="1" dirty="0">
                <a:sym typeface="Calibri"/>
              </a:rPr>
              <a:t>: خطوات التحقق قبل لم شمل الأسرة</a:t>
            </a:r>
          </a:p>
          <a:p>
            <a:pPr algn="r" rtl="1"/>
            <a:r>
              <a:rPr lang="en-US" i="1" dirty="0">
                <a:sym typeface="Calibri"/>
              </a:rPr>
              <a:t>ضع الخطوات بالترتيب الصحيح</a:t>
            </a:r>
          </a:p>
          <a:p>
            <a:pPr algn="r" rtl="1"/>
            <a:endParaRPr lang="en-US" dirty="0">
              <a:sym typeface="Calibri"/>
            </a:endParaRPr>
          </a:p>
          <a:p>
            <a:pPr marL="0" indent="0" algn="r" rtl="1">
              <a:buNone/>
            </a:pPr>
            <a:r>
              <a:rPr lang="en-US" b="1" dirty="0">
                <a:sym typeface="Calibri"/>
              </a:rPr>
              <a:t>مناقشة عامة </a:t>
            </a:r>
            <a:r>
              <a:rPr lang="ar-SA" b="1" dirty="0">
                <a:sym typeface="Calibri"/>
              </a:rPr>
              <a:t>(٥ دقائق)</a:t>
            </a:r>
            <a:endParaRPr lang="en-US" b="1" dirty="0">
              <a:sym typeface="Calibri"/>
            </a:endParaRPr>
          </a:p>
          <a:p>
            <a:pPr algn="r" rtl="1"/>
            <a:r>
              <a:rPr lang="en-US" dirty="0">
                <a:sym typeface="Calibri"/>
              </a:rPr>
              <a:t>اطلب من المشاركين </a:t>
            </a:r>
            <a:r>
              <a:rPr lang="ar-SA" dirty="0">
                <a:sym typeface="Calibri"/>
              </a:rPr>
              <a:t>إعطاء تعليقات</a:t>
            </a:r>
            <a:endParaRPr lang="en-US" dirty="0">
              <a:sym typeface="Calibri"/>
            </a:endParaRPr>
          </a:p>
          <a:p>
            <a:pPr algn="r" rtl="1"/>
            <a:r>
              <a:rPr lang="en-US" dirty="0">
                <a:sym typeface="Calibri"/>
              </a:rPr>
              <a:t>اطلب من المشاركين لصق البطاقات بالترتيب الصحيح على الحائط</a:t>
            </a:r>
          </a:p>
          <a:p>
            <a:pPr algn="r" rtl="1"/>
            <a:r>
              <a:rPr lang="en-US" dirty="0">
                <a:sym typeface="Calibri"/>
              </a:rPr>
              <a:t>السماح للأسئلة ال</a:t>
            </a:r>
            <a:r>
              <a:rPr lang="ar-SA" dirty="0">
                <a:sym typeface="Calibri"/>
              </a:rPr>
              <a:t>معلقة</a:t>
            </a:r>
            <a:endParaRPr lang="en-US" dirty="0">
              <a:sym typeface="Calibri"/>
            </a:endParaRPr>
          </a:p>
          <a:p>
            <a:pPr algn="r" rtl="1"/>
            <a:r>
              <a:rPr lang="en-US" i="1" dirty="0">
                <a:sym typeface="Calibri"/>
              </a:rPr>
              <a:t>ما الذي يمكن أن يفعله أخصائي الحالة في حالة المخاوف التي </a:t>
            </a:r>
            <a:r>
              <a:rPr lang="ar-SA" i="1" dirty="0">
                <a:sym typeface="Calibri"/>
              </a:rPr>
              <a:t>يتم التعبير</a:t>
            </a:r>
            <a:r>
              <a:rPr lang="en-US" i="1" dirty="0">
                <a:sym typeface="Calibri"/>
              </a:rPr>
              <a:t>عنها</a:t>
            </a:r>
            <a:r>
              <a:rPr lang="ar-SA" i="1" dirty="0">
                <a:sym typeface="Calibri"/>
              </a:rPr>
              <a:t> من قبل</a:t>
            </a:r>
            <a:r>
              <a:rPr lang="en-US" i="1" dirty="0">
                <a:sym typeface="Calibri"/>
              </a:rPr>
              <a:t> الطفل أو التي لاحظها أخصائي الحالة أثناء عملية التحقق؟</a:t>
            </a:r>
          </a:p>
          <a:p>
            <a:pPr lvl="1" algn="r" rtl="1"/>
            <a:r>
              <a:rPr lang="en-US" i="1" dirty="0">
                <a:sym typeface="Calibri"/>
              </a:rPr>
              <a:t>يمكن معالجة معظم المخاوف ولن تمنع بشكل عام لم شمل الأسرة حيث يحتاج الطفل أو الأسرة غالبًا إلى الطمأنينة</a:t>
            </a:r>
            <a:r>
              <a:rPr lang="ar-SA" i="1" dirty="0">
                <a:sym typeface="Calibri"/>
              </a:rPr>
              <a:t>،</a:t>
            </a:r>
            <a:r>
              <a:rPr lang="en-US" i="1" dirty="0">
                <a:sym typeface="Calibri"/>
              </a:rPr>
              <a:t> الأمر الذي قد يستغرق بعض الوقت.</a:t>
            </a:r>
          </a:p>
          <a:p>
            <a:pPr lvl="1" algn="r" rtl="1"/>
            <a:r>
              <a:rPr lang="en-US" i="1" dirty="0">
                <a:sym typeface="Calibri"/>
              </a:rPr>
              <a:t>ومع ذلك في بعض الأحيان</a:t>
            </a:r>
            <a:r>
              <a:rPr lang="ar-SA" i="1" dirty="0">
                <a:sym typeface="Calibri"/>
              </a:rPr>
              <a:t>، قد </a:t>
            </a:r>
            <a:r>
              <a:rPr lang="en-US" i="1" dirty="0">
                <a:sym typeface="Calibri"/>
              </a:rPr>
              <a:t>يلزم اتخاذ مزيد من الإجراءات.</a:t>
            </a:r>
          </a:p>
          <a:p>
            <a:pPr lvl="1" algn="r" rtl="1"/>
            <a:r>
              <a:rPr lang="en-US" i="1" dirty="0">
                <a:sym typeface="Calibri"/>
              </a:rPr>
              <a:t>قد يتضمن ذلك إعدادًا أكثر كثافة للطفل و / أو الأسرة والمجتمع قبل لم الشمل بالإضافة إلى المراقبة طويلة المدى ودعم إعادة الدمج بما في ذلك الصحة النفسية والدعم النفسي الاجتماعي للطفل و / أو الأسرة.</a:t>
            </a:r>
          </a:p>
          <a:p>
            <a:pPr lvl="1" algn="r" rtl="1"/>
            <a:r>
              <a:rPr lang="en-US" i="1" dirty="0">
                <a:sym typeface="Calibri"/>
              </a:rPr>
              <a:t>يجب اتخاذ القرارات بعناية على أساس كل حالة على حدة ويجب أن تستند إلى المصالح الفضلى للطفل وتضمينها في خطة الحالة.</a:t>
            </a:r>
          </a:p>
        </p:txBody>
      </p:sp>
      <p:sp>
        <p:nvSpPr>
          <p:cNvPr id="3" name="Slide Image Placeholder 2">
            <a:extLst>
              <a:ext uri="{FF2B5EF4-FFF2-40B4-BE49-F238E27FC236}">
                <a16:creationId xmlns:a16="http://schemas.microsoft.com/office/drawing/2014/main" id="{431DD189-9A49-9572-C54F-5FC22EC5410C}"/>
              </a:ext>
            </a:extLst>
          </p:cNvPr>
          <p:cNvSpPr>
            <a:spLocks noGrp="1" noRot="1" noChangeAspect="1"/>
          </p:cNvSpPr>
          <p:nvPr>
            <p:ph type="sldImg"/>
          </p:nvPr>
        </p:nvSpPr>
        <p:spPr/>
      </p:sp>
      <p:sp>
        <p:nvSpPr>
          <p:cNvPr id="2" name="Google Shape;725;p48:notes">
            <a:extLst>
              <a:ext uri="{FF2B5EF4-FFF2-40B4-BE49-F238E27FC236}">
                <a16:creationId xmlns:a16="http://schemas.microsoft.com/office/drawing/2014/main" id="{82048EB6-22A7-20C7-C0E2-A0BBDC153B21}"/>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rtl="1"/>
            <a:fld id="{00000000-1234-1234-1234-123412341234}" type="slidenum">
              <a:rPr lang="en-US" sz="1200" smtClean="0">
                <a:latin typeface="+mn-lt"/>
              </a:rPr>
              <a:pPr algn="r" rtl="1"/>
              <a:t>101</a:t>
            </a:fld>
            <a:endParaRPr lang="en-US" sz="1200" dirty="0">
              <a:latin typeface="+mn-lt"/>
            </a:endParaRPr>
          </a:p>
        </p:txBody>
      </p:sp>
    </p:spTree>
  </p:cSld>
  <p:clrMapOvr>
    <a:masterClrMapping/>
  </p:clrMapOvr>
</p:notes>
</file>

<file path=ppt/notesSlides/notesSlide10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67"/>
        <p:cNvGrpSpPr/>
        <p:nvPr/>
      </p:nvGrpSpPr>
      <p:grpSpPr>
        <a:xfrm>
          <a:off x="0" y="0"/>
          <a:ext cx="0" cy="0"/>
          <a:chOff x="0" y="0"/>
          <a:chExt cx="0" cy="0"/>
        </a:xfrm>
      </p:grpSpPr>
      <p:sp>
        <p:nvSpPr>
          <p:cNvPr id="1369" name="Google Shape;1369;p73:notes"/>
          <p:cNvSpPr txBox="1">
            <a:spLocks noGrp="1"/>
          </p:cNvSpPr>
          <p:nvPr>
            <p:ph type="body" idx="1"/>
          </p:nvPr>
        </p:nvSpPr>
        <p:spPr/>
        <p:txBody>
          <a:bodyPr/>
          <a:lstStyle/>
          <a:p>
            <a:pPr marL="0" indent="0" algn="r" rtl="1">
              <a:buNone/>
            </a:pPr>
            <a:r>
              <a:rPr lang="en-US" b="1" dirty="0">
                <a:sym typeface="Calibri"/>
              </a:rPr>
              <a:t>العمل الجماعي </a:t>
            </a:r>
            <a:r>
              <a:rPr lang="ar-SA" b="1" dirty="0">
                <a:sym typeface="Calibri"/>
              </a:rPr>
              <a:t>(١٥ دقائق)</a:t>
            </a:r>
            <a:endParaRPr lang="en-US" b="1" dirty="0">
              <a:sym typeface="Calibri"/>
            </a:endParaRPr>
          </a:p>
          <a:p>
            <a:pPr algn="r" rtl="1"/>
            <a:r>
              <a:rPr lang="en-US" dirty="0">
                <a:sym typeface="Calibri"/>
              </a:rPr>
              <a:t>قسّم المشاركين إلى </a:t>
            </a:r>
            <a:r>
              <a:rPr lang="ar-SA" dirty="0">
                <a:sym typeface="Calibri"/>
              </a:rPr>
              <a:t>٤</a:t>
            </a:r>
            <a:r>
              <a:rPr lang="en-US" dirty="0">
                <a:sym typeface="Calibri"/>
              </a:rPr>
              <a:t> مجموعات</a:t>
            </a:r>
          </a:p>
          <a:p>
            <a:pPr algn="r" rtl="1"/>
            <a:r>
              <a:rPr lang="en-US" dirty="0">
                <a:sym typeface="Calibri"/>
              </a:rPr>
              <a:t>توجيه المشاركين إلى</a:t>
            </a:r>
            <a:r>
              <a:rPr lang="ar-SA" dirty="0">
                <a:sym typeface="Calibri"/>
              </a:rPr>
              <a:t> </a:t>
            </a:r>
            <a:r>
              <a:rPr lang="ar-SA" b="1" dirty="0">
                <a:sym typeface="Calibri"/>
              </a:rPr>
              <a:t>ال</a:t>
            </a:r>
            <a:r>
              <a:rPr lang="en-US" b="1" dirty="0">
                <a:sym typeface="Calibri"/>
              </a:rPr>
              <a:t>صفحة</a:t>
            </a:r>
            <a:r>
              <a:rPr lang="ar-SA" b="1" dirty="0">
                <a:sym typeface="Calibri"/>
              </a:rPr>
              <a:t> ٨٢-٨٩</a:t>
            </a:r>
            <a:r>
              <a:rPr lang="en-US" b="1" dirty="0">
                <a:sym typeface="Calibri"/>
              </a:rPr>
              <a:t> </a:t>
            </a:r>
            <a:r>
              <a:rPr lang="ar-SA" b="1" dirty="0">
                <a:sym typeface="Calibri"/>
              </a:rPr>
              <a:t>من دليل العمل</a:t>
            </a:r>
            <a:r>
              <a:rPr lang="en-US" b="1" dirty="0">
                <a:sym typeface="Calibri"/>
              </a:rPr>
              <a:t> : سيناريو حالة التحقق</a:t>
            </a:r>
          </a:p>
          <a:p>
            <a:pPr algn="r" rtl="1"/>
            <a:r>
              <a:rPr lang="ar-SA" i="1" dirty="0">
                <a:sym typeface="Calibri"/>
              </a:rPr>
              <a:t>ال</a:t>
            </a:r>
            <a:r>
              <a:rPr lang="en-US" i="1" dirty="0">
                <a:sym typeface="Calibri"/>
              </a:rPr>
              <a:t>تعليمات</a:t>
            </a:r>
          </a:p>
          <a:p>
            <a:pPr lvl="1" algn="r" rtl="1"/>
            <a:r>
              <a:rPr lang="en-US" i="1" dirty="0">
                <a:sym typeface="Calibri"/>
              </a:rPr>
              <a:t>اقرأ </a:t>
            </a:r>
            <a:r>
              <a:rPr lang="en-US" sz="1200" b="0" i="1" u="none" strike="noStrike" cap="none" dirty="0">
                <a:solidFill>
                  <a:schemeClr val="tx1"/>
                </a:solidFill>
                <a:latin typeface="Calibri" panose="020F0502020204030204" pitchFamily="34" charset="0"/>
                <a:cs typeface="Calibri" panose="020F0502020204030204" pitchFamily="34" charset="0"/>
                <a:sym typeface="Arial"/>
              </a:rPr>
              <a:t>السيناريو</a:t>
            </a:r>
            <a:r>
              <a:rPr lang="ar-SA" sz="1200" b="0" i="1" u="none" strike="noStrike" cap="none" dirty="0">
                <a:solidFill>
                  <a:schemeClr val="tx1"/>
                </a:solidFill>
                <a:latin typeface="Calibri" panose="020F0502020204030204" pitchFamily="34" charset="0"/>
                <a:cs typeface="Calibri" panose="020F0502020204030204" pitchFamily="34" charset="0"/>
                <a:sym typeface="Arial"/>
              </a:rPr>
              <a:t> المحدث</a:t>
            </a:r>
            <a:r>
              <a:rPr lang="en-US" sz="1200" b="0" i="1" u="none" strike="noStrike" cap="none" dirty="0">
                <a:solidFill>
                  <a:schemeClr val="tx1"/>
                </a:solidFill>
                <a:latin typeface="Calibri" panose="020F0502020204030204" pitchFamily="34" charset="0"/>
                <a:cs typeface="Calibri" panose="020F0502020204030204" pitchFamily="34" charset="0"/>
                <a:sym typeface="Arial"/>
              </a:rPr>
              <a:t> </a:t>
            </a:r>
            <a:endParaRPr lang="ar-SA" sz="1200" b="0" i="1" u="none" strike="noStrike" cap="none" dirty="0">
              <a:solidFill>
                <a:schemeClr val="tx1"/>
              </a:solidFill>
              <a:latin typeface="Calibri" panose="020F0502020204030204" pitchFamily="34" charset="0"/>
              <a:cs typeface="Calibri" panose="020F0502020204030204" pitchFamily="34" charset="0"/>
              <a:sym typeface="Arial"/>
            </a:endParaRPr>
          </a:p>
          <a:p>
            <a:pPr lvl="1" algn="r" rtl="1"/>
            <a:r>
              <a:rPr lang="en-US" i="1" dirty="0">
                <a:sym typeface="Calibri"/>
              </a:rPr>
              <a:t>قارن مع المعلومات المطلوبة في النماذج الفارغة للإجابة على الأسئلة في التمرين</a:t>
            </a:r>
          </a:p>
          <a:p>
            <a:pPr marL="0" indent="0" algn="r" rtl="1">
              <a:buNone/>
            </a:pPr>
            <a:endParaRPr lang="en-US" dirty="0">
              <a:sym typeface="Calibri"/>
            </a:endParaRPr>
          </a:p>
          <a:p>
            <a:pPr marL="0" indent="0" algn="r" rtl="1">
              <a:buNone/>
            </a:pPr>
            <a:r>
              <a:rPr lang="en-US" b="1" dirty="0">
                <a:sym typeface="Calibri"/>
              </a:rPr>
              <a:t>مناقشة عامة </a:t>
            </a:r>
            <a:r>
              <a:rPr lang="ar-SA" b="1" dirty="0">
                <a:sym typeface="Calibri"/>
              </a:rPr>
              <a:t>(١٥ دقائق)</a:t>
            </a:r>
            <a:endParaRPr lang="en-US" b="1" dirty="0">
              <a:sym typeface="Calibri"/>
            </a:endParaRPr>
          </a:p>
          <a:p>
            <a:pPr algn="r" rtl="1"/>
            <a:r>
              <a:rPr lang="en-US" dirty="0">
                <a:sym typeface="Calibri"/>
              </a:rPr>
              <a:t>اطلب من كل مجموعة مشاركة النتائج التي توصلوا إليها </a:t>
            </a:r>
            <a:r>
              <a:rPr lang="ar-SA" dirty="0">
                <a:sym typeface="Calibri"/>
              </a:rPr>
              <a:t>مع المجموعة ال</a:t>
            </a:r>
            <a:r>
              <a:rPr lang="en-US" dirty="0">
                <a:sym typeface="Calibri"/>
              </a:rPr>
              <a:t>عامة ومناقشتها.</a:t>
            </a:r>
          </a:p>
          <a:p>
            <a:pPr algn="r" rtl="1"/>
            <a:r>
              <a:rPr lang="en-US" dirty="0">
                <a:sym typeface="Calibri"/>
              </a:rPr>
              <a:t>ال</a:t>
            </a:r>
            <a:r>
              <a:rPr lang="ar-SA" dirty="0">
                <a:sym typeface="Calibri"/>
              </a:rPr>
              <a:t>إشارة</a:t>
            </a:r>
            <a:r>
              <a:rPr lang="en-US" dirty="0">
                <a:sym typeface="Calibri"/>
              </a:rPr>
              <a:t> إلى الإجابات في الصفحة التالية.</a:t>
            </a:r>
          </a:p>
          <a:p>
            <a:pPr algn="r" rtl="1"/>
            <a:r>
              <a:rPr lang="en-US" i="1" dirty="0">
                <a:sym typeface="Calibri"/>
              </a:rPr>
              <a:t>يجب توخي الحذر بشكل خاص عند إجراء التحقق </a:t>
            </a:r>
            <a:r>
              <a:rPr lang="ar-SA" i="1" dirty="0">
                <a:sym typeface="Calibri"/>
              </a:rPr>
              <a:t>مع</a:t>
            </a:r>
            <a:r>
              <a:rPr lang="en-US" i="1" dirty="0">
                <a:sym typeface="Calibri"/>
              </a:rPr>
              <a:t> الرضع أو الأطفال الصغار جدًا</a:t>
            </a:r>
            <a:r>
              <a:rPr lang="ar-SA" i="1" dirty="0">
                <a:sym typeface="Calibri"/>
              </a:rPr>
              <a:t>، </a:t>
            </a:r>
            <a:r>
              <a:rPr lang="en-US" i="1" dirty="0">
                <a:sym typeface="Calibri"/>
              </a:rPr>
              <a:t>الأمر الذي قد يمثل تحديًا كبيرًا.</a:t>
            </a:r>
          </a:p>
          <a:p>
            <a:pPr lvl="1" algn="r" rtl="1"/>
            <a:r>
              <a:rPr lang="en-US" i="1" dirty="0">
                <a:sym typeface="Calibri"/>
              </a:rPr>
              <a:t>يجب أن تتم الاستفسارات في أقرب وقت ممكن بعد الانفصال عندما لا يزال أفراد الأسرة والمجتمع موجودين للتحقق من المعلومات</a:t>
            </a:r>
          </a:p>
          <a:p>
            <a:pPr lvl="1" algn="r" rtl="1"/>
            <a:r>
              <a:rPr lang="en-US" i="1" dirty="0">
                <a:sym typeface="Calibri"/>
              </a:rPr>
              <a:t>يتضمن ذلك صورًا ووصفًا لميزات أو ملابس معينة للطفل.</a:t>
            </a:r>
            <a:endParaRPr lang="en-US" dirty="0"/>
          </a:p>
          <a:p>
            <a:pPr marL="0" indent="0" algn="r" rtl="1">
              <a:buNone/>
            </a:pPr>
            <a:r>
              <a:rPr lang="en-US" dirty="0">
                <a:sym typeface="Helvetica Neue"/>
              </a:rPr>
              <a:t>_____________________________________________________________________________</a:t>
            </a:r>
            <a:endParaRPr lang="en-US" dirty="0"/>
          </a:p>
          <a:p>
            <a:pPr algn="r" rtl="1"/>
            <a:endParaRPr lang="en-US" dirty="0">
              <a:sym typeface="Calibri"/>
            </a:endParaRPr>
          </a:p>
          <a:p>
            <a:pPr marL="0" indent="0" algn="r" rtl="1">
              <a:buNone/>
            </a:pPr>
            <a:r>
              <a:rPr lang="en-US" b="1" dirty="0">
                <a:sym typeface="Calibri"/>
              </a:rPr>
              <a:t>الإجابات</a:t>
            </a:r>
          </a:p>
          <a:p>
            <a:pPr marL="228600" indent="-228600" algn="r" rtl="1">
              <a:buFont typeface="+mj-lt"/>
              <a:buAutoNum type="arabicPeriod"/>
            </a:pPr>
            <a:r>
              <a:rPr lang="en-US" dirty="0">
                <a:sym typeface="Calibri"/>
              </a:rPr>
              <a:t>نعم ، إذا قام أخصائي الحالة بجمع المعلومات الضرورية بشأن هوية الوالدين / الأشخاص الذين يدعون أنهم الوالدين والصور وكانت البيانات الموجودة في ملف حالة ال</a:t>
            </a:r>
            <a:r>
              <a:rPr lang="ar-SA" dirty="0">
                <a:sym typeface="Calibri"/>
              </a:rPr>
              <a:t>فتى</a:t>
            </a:r>
            <a:r>
              <a:rPr lang="en-US" dirty="0">
                <a:sym typeface="Calibri"/>
              </a:rPr>
              <a:t> محدثة ، يمكن لأخصائي الحالة أن يبدأ عملية التحقق ، ويلتقي مع الوالد</a:t>
            </a:r>
            <a:r>
              <a:rPr lang="ar-SA" dirty="0">
                <a:sym typeface="Calibri"/>
              </a:rPr>
              <a:t>ي</a:t>
            </a:r>
            <a:r>
              <a:rPr lang="en-US" dirty="0">
                <a:sym typeface="Calibri"/>
              </a:rPr>
              <a:t>ن المطالب</a:t>
            </a:r>
            <a:r>
              <a:rPr lang="ar-SA" dirty="0">
                <a:sym typeface="Calibri"/>
              </a:rPr>
              <a:t>ين</a:t>
            </a:r>
            <a:r>
              <a:rPr lang="en-US" dirty="0">
                <a:sym typeface="Calibri"/>
              </a:rPr>
              <a:t> به والطفل بشكل منفصل واستكم</a:t>
            </a:r>
            <a:r>
              <a:rPr lang="ar-SA" dirty="0">
                <a:sym typeface="Calibri"/>
              </a:rPr>
              <a:t>ا</a:t>
            </a:r>
            <a:r>
              <a:rPr lang="en-US" dirty="0">
                <a:sym typeface="Calibri"/>
              </a:rPr>
              <a:t>ل نماذج التحقق من البالغين والأطفال</a:t>
            </a:r>
            <a:r>
              <a:rPr lang="ar-SA" dirty="0">
                <a:sym typeface="Calibri"/>
              </a:rPr>
              <a:t>. (نماذج نظام إدارة المعلومات لحماية الطفل ٤ت، ٤د)</a:t>
            </a:r>
            <a:endParaRPr lang="en-US" dirty="0">
              <a:sym typeface="Calibri"/>
            </a:endParaRPr>
          </a:p>
          <a:p>
            <a:pPr marL="0" indent="0" algn="r" rtl="1">
              <a:buNone/>
            </a:pPr>
            <a:endParaRPr lang="en-US" dirty="0">
              <a:sym typeface="Calibri"/>
            </a:endParaRPr>
          </a:p>
          <a:p>
            <a:pPr marL="0" indent="0" algn="r" rtl="1">
              <a:buNone/>
            </a:pPr>
            <a:r>
              <a:rPr lang="ar-SA" b="1" dirty="0">
                <a:sym typeface="Calibri"/>
              </a:rPr>
              <a:t>يتبع</a:t>
            </a:r>
            <a:r>
              <a:rPr lang="en-US" b="1" dirty="0">
                <a:sym typeface="Wingdings" panose="05000000000000000000" pitchFamily="2" charset="2"/>
              </a:rPr>
              <a:t></a:t>
            </a:r>
            <a:endParaRPr lang="en-US" b="1" dirty="0">
              <a:sym typeface="Calibri"/>
            </a:endParaRPr>
          </a:p>
        </p:txBody>
      </p:sp>
      <p:sp>
        <p:nvSpPr>
          <p:cNvPr id="3" name="Slide Image Placeholder 2">
            <a:extLst>
              <a:ext uri="{FF2B5EF4-FFF2-40B4-BE49-F238E27FC236}">
                <a16:creationId xmlns:a16="http://schemas.microsoft.com/office/drawing/2014/main" id="{269873C9-94BA-0D6F-2AE7-A469A2884F49}"/>
              </a:ext>
            </a:extLst>
          </p:cNvPr>
          <p:cNvSpPr>
            <a:spLocks noGrp="1" noRot="1" noChangeAspect="1"/>
          </p:cNvSpPr>
          <p:nvPr>
            <p:ph type="sldImg"/>
          </p:nvPr>
        </p:nvSpPr>
        <p:spPr/>
      </p:sp>
      <p:sp>
        <p:nvSpPr>
          <p:cNvPr id="2" name="Google Shape;725;p48:notes">
            <a:extLst>
              <a:ext uri="{FF2B5EF4-FFF2-40B4-BE49-F238E27FC236}">
                <a16:creationId xmlns:a16="http://schemas.microsoft.com/office/drawing/2014/main" id="{AAE6BF43-A3AF-9882-3C3C-C09001B34384}"/>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rtl="1"/>
            <a:fld id="{00000000-1234-1234-1234-123412341234}" type="slidenum">
              <a:rPr lang="en-US" sz="1200" smtClean="0">
                <a:latin typeface="+mn-lt"/>
              </a:rPr>
              <a:pPr algn="r" rtl="1"/>
              <a:t>102</a:t>
            </a:fld>
            <a:endParaRPr lang="en-US" sz="1200" dirty="0">
              <a:latin typeface="+mn-lt"/>
            </a:endParaRPr>
          </a:p>
        </p:txBody>
      </p:sp>
    </p:spTree>
  </p:cSld>
  <p:clrMapOvr>
    <a:masterClrMapping/>
  </p:clrMapOvr>
</p:notes>
</file>

<file path=ppt/notesSlides/notesSlide10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08"/>
        <p:cNvGrpSpPr/>
        <p:nvPr/>
      </p:nvGrpSpPr>
      <p:grpSpPr>
        <a:xfrm>
          <a:off x="0" y="0"/>
          <a:ext cx="0" cy="0"/>
          <a:chOff x="0" y="0"/>
          <a:chExt cx="0" cy="0"/>
        </a:xfrm>
      </p:grpSpPr>
      <p:sp>
        <p:nvSpPr>
          <p:cNvPr id="810" name="Google Shape;810;p35:notes"/>
          <p:cNvSpPr txBox="1">
            <a:spLocks noGrp="1"/>
          </p:cNvSpPr>
          <p:nvPr>
            <p:ph type="body" idx="1"/>
          </p:nvPr>
        </p:nvSpPr>
        <p:spPr>
          <a:xfrm>
            <a:off x="479425" y="460375"/>
            <a:ext cx="6140450" cy="9211335"/>
          </a:xfrm>
        </p:spPr>
        <p:txBody>
          <a:bodyPr/>
          <a:lstStyle/>
          <a:p>
            <a:pPr marL="228600" indent="-228600" algn="r" rtl="1">
              <a:buFont typeface="+mj-lt"/>
              <a:buAutoNum type="arabicPeriod" startAt="2"/>
            </a:pPr>
            <a:r>
              <a:rPr lang="en-US" dirty="0">
                <a:sym typeface="Calibri"/>
              </a:rPr>
              <a:t>لا ، يحتاج أخصائي الحالة أولاً إلى:</a:t>
            </a:r>
          </a:p>
          <a:p>
            <a:pPr lvl="1" algn="r" rtl="1"/>
            <a:r>
              <a:rPr lang="ar-SA" dirty="0">
                <a:sym typeface="Calibri"/>
              </a:rPr>
              <a:t>ال</a:t>
            </a:r>
            <a:r>
              <a:rPr lang="en-US" dirty="0">
                <a:sym typeface="Calibri"/>
              </a:rPr>
              <a:t>تحقق من هوية الوالدين المطالبين به و</a:t>
            </a:r>
            <a:r>
              <a:rPr lang="ar-SA" dirty="0">
                <a:sym typeface="Calibri"/>
              </a:rPr>
              <a:t>م</a:t>
            </a:r>
            <a:r>
              <a:rPr lang="en-US" dirty="0">
                <a:sym typeface="Calibri"/>
              </a:rPr>
              <a:t>راجع</a:t>
            </a:r>
            <a:r>
              <a:rPr lang="ar-SA" dirty="0">
                <a:sym typeface="Calibri"/>
              </a:rPr>
              <a:t>ة</a:t>
            </a:r>
            <a:r>
              <a:rPr lang="en-US" dirty="0">
                <a:sym typeface="Calibri"/>
              </a:rPr>
              <a:t> المعلومات في ملف الحالة.</a:t>
            </a:r>
          </a:p>
          <a:p>
            <a:pPr lvl="1" algn="r" rtl="1"/>
            <a:r>
              <a:rPr lang="en-US" dirty="0">
                <a:sym typeface="Calibri"/>
              </a:rPr>
              <a:t>تقييم ما إذا كان الوالد</a:t>
            </a:r>
            <a:r>
              <a:rPr lang="ar-SA" dirty="0">
                <a:sym typeface="Calibri"/>
              </a:rPr>
              <a:t>ي</a:t>
            </a:r>
            <a:r>
              <a:rPr lang="en-US" dirty="0">
                <a:sym typeface="Calibri"/>
              </a:rPr>
              <a:t>ن مستعدين وقادرين على لم شملهم وتقديم رعاية مستدامة وعالية الجودة لهاشم مرة أخرى.</a:t>
            </a:r>
          </a:p>
          <a:p>
            <a:pPr lvl="1" algn="r" rtl="1"/>
            <a:r>
              <a:rPr lang="en-US" dirty="0">
                <a:sym typeface="Calibri"/>
              </a:rPr>
              <a:t>تقييم كيف كانت العلاقة بين هاشم والوالدين قبل الانفصال وما إذا كانت هناك أنماط / حوادث إساءة أو إهمال أو عنف أو استغلال في الماضي. يحتاج أخصائي الحالة أيضًا إلى مناقشة تأثير </a:t>
            </a:r>
            <a:r>
              <a:rPr lang="ar-SA" dirty="0">
                <a:sym typeface="Calibri"/>
              </a:rPr>
              <a:t>ان</a:t>
            </a:r>
            <a:r>
              <a:rPr lang="en-US" dirty="0">
                <a:sym typeface="Calibri"/>
              </a:rPr>
              <a:t>فص</a:t>
            </a:r>
            <a:r>
              <a:rPr lang="ar-SA" dirty="0">
                <a:sym typeface="Calibri"/>
              </a:rPr>
              <a:t>ا</a:t>
            </a:r>
            <a:r>
              <a:rPr lang="en-US" dirty="0">
                <a:sym typeface="Calibri"/>
              </a:rPr>
              <a:t>ل هاشم ووضع العمل والمخاطر المرتبطة به.</a:t>
            </a:r>
          </a:p>
          <a:p>
            <a:pPr lvl="1" algn="r" rtl="1"/>
            <a:r>
              <a:rPr lang="ar-SA" dirty="0">
                <a:sym typeface="Calibri"/>
              </a:rPr>
              <a:t>ال</a:t>
            </a:r>
            <a:r>
              <a:rPr lang="en-US" dirty="0">
                <a:sym typeface="Calibri"/>
              </a:rPr>
              <a:t>تحقق مما إذا كان والد</a:t>
            </a:r>
            <a:r>
              <a:rPr lang="ar-SA" dirty="0">
                <a:sym typeface="Calibri"/>
              </a:rPr>
              <a:t>ي</a:t>
            </a:r>
            <a:r>
              <a:rPr lang="en-US" dirty="0">
                <a:sym typeface="Calibri"/>
              </a:rPr>
              <a:t> هاشم مستعدين لتسجيل هاشم في التعليم والتأكد من تلبية احتياجاته الأساسية ، بمجرد لم شمله.</a:t>
            </a:r>
          </a:p>
          <a:p>
            <a:pPr lvl="1" algn="r" rtl="1"/>
            <a:r>
              <a:rPr lang="ar-SA" dirty="0">
                <a:sym typeface="Calibri"/>
              </a:rPr>
              <a:t>ال</a:t>
            </a:r>
            <a:r>
              <a:rPr lang="en-US" dirty="0">
                <a:sym typeface="Calibri"/>
              </a:rPr>
              <a:t>تحقق مما إذا كانوا يتوقعون منه الاستمرار في العمل وما إذا كانت ظروف العمل تسبب الخطر والأذى لل</a:t>
            </a:r>
            <a:r>
              <a:rPr lang="ar-SA" dirty="0">
                <a:sym typeface="Calibri"/>
              </a:rPr>
              <a:t>فتى</a:t>
            </a:r>
            <a:r>
              <a:rPr lang="en-US" dirty="0">
                <a:sym typeface="Calibri"/>
              </a:rPr>
              <a:t>؟ إذا كان الأمر كذلك ، فيجب عليه / عليها تقييم ما إذا كان يمكن حل هذا الأمر.</a:t>
            </a:r>
          </a:p>
          <a:p>
            <a:pPr lvl="1" algn="r" rtl="1"/>
            <a:r>
              <a:rPr lang="en-US" dirty="0">
                <a:sym typeface="Calibri"/>
              </a:rPr>
              <a:t>تقييم ما إذا كانت الأسرة وهاشم بحاجة إلى دعم إضافي فيما يتعلق بعملية إعادة الدمج.</a:t>
            </a:r>
          </a:p>
          <a:p>
            <a:pPr lvl="1" algn="r" rtl="1"/>
            <a:r>
              <a:rPr lang="en-US" dirty="0">
                <a:sym typeface="Calibri"/>
              </a:rPr>
              <a:t>ناقش مع هاشم الظروف المعيشية في منزل والديه ، والأشياء المحتملة التي ربما تكون قد تغيرت ، ونوع الدعم الذي يحتاجه والذي سيكون قادرًا على تلقيه ، وإلى أين يمكن أن يذهب في حال واجه صعوبات بعد لم الشمل ، مما يمكنه من القيام </a:t>
            </a:r>
            <a:r>
              <a:rPr lang="ar-SA" dirty="0">
                <a:sym typeface="Calibri"/>
              </a:rPr>
              <a:t>ب</a:t>
            </a:r>
            <a:r>
              <a:rPr lang="en-US" dirty="0">
                <a:sym typeface="Calibri"/>
              </a:rPr>
              <a:t>قرار مستنير.</a:t>
            </a:r>
          </a:p>
          <a:p>
            <a:pPr marL="228600" indent="-228600" algn="r" rtl="1">
              <a:buFont typeface="+mj-lt"/>
              <a:buAutoNum type="arabicPeriod" startAt="2"/>
            </a:pPr>
            <a:r>
              <a:rPr lang="en-US" dirty="0">
                <a:sym typeface="Calibri"/>
              </a:rPr>
              <a:t>بالإضافة إلى الإجراءات المذكورة أعلاه ، اعتمادًا على نتيجة التحقق / التقييم ل</a:t>
            </a:r>
            <a:r>
              <a:rPr lang="ar-SA" dirty="0">
                <a:sym typeface="Calibri"/>
              </a:rPr>
              <a:t>أخصائي</a:t>
            </a:r>
            <a:r>
              <a:rPr lang="en-US" dirty="0">
                <a:sym typeface="Calibri"/>
              </a:rPr>
              <a:t> الحالة:</a:t>
            </a:r>
          </a:p>
          <a:p>
            <a:pPr lvl="1" algn="r" rtl="1"/>
            <a:r>
              <a:rPr lang="en-US" dirty="0">
                <a:sym typeface="Calibri"/>
              </a:rPr>
              <a:t>يمكن ترتيب زيارة أولية ، كجزء من عملية التحقق ، حيث يلتقي هاشم ووالديه وإخوته</a:t>
            </a:r>
            <a:r>
              <a:rPr lang="ar-SA" dirty="0">
                <a:sym typeface="Calibri"/>
              </a:rPr>
              <a:t>، بمرافقة</a:t>
            </a:r>
            <a:r>
              <a:rPr lang="en-US" dirty="0">
                <a:sym typeface="Calibri"/>
              </a:rPr>
              <a:t> و</a:t>
            </a:r>
            <a:r>
              <a:rPr lang="ar-SA" dirty="0">
                <a:sym typeface="Calibri"/>
              </a:rPr>
              <a:t>ملا</a:t>
            </a:r>
            <a:r>
              <a:rPr lang="en-US" dirty="0">
                <a:sym typeface="Calibri"/>
              </a:rPr>
              <a:t>حظ</a:t>
            </a:r>
            <a:r>
              <a:rPr lang="ar-SA" dirty="0">
                <a:sym typeface="Calibri"/>
              </a:rPr>
              <a:t>ة</a:t>
            </a:r>
            <a:r>
              <a:rPr lang="en-US" dirty="0">
                <a:sym typeface="Calibri"/>
              </a:rPr>
              <a:t> أخصائي الحالة قبل اتخاذ قرار لم شمل الأسرة.</a:t>
            </a:r>
          </a:p>
          <a:p>
            <a:pPr lvl="1" algn="r" rtl="1"/>
            <a:r>
              <a:rPr lang="en-US" dirty="0">
                <a:sym typeface="Calibri"/>
              </a:rPr>
              <a:t>يجب إجراء عملية</a:t>
            </a:r>
            <a:r>
              <a:rPr lang="ar-SA" dirty="0">
                <a:sym typeface="Calibri"/>
              </a:rPr>
              <a:t> تحديد المصلحة الفضلى للطفل،</a:t>
            </a:r>
            <a:r>
              <a:rPr lang="en-US" dirty="0">
                <a:sym typeface="Calibri"/>
              </a:rPr>
              <a:t> إذا ثبت أن ال</a:t>
            </a:r>
            <a:r>
              <a:rPr lang="ar-SA" dirty="0">
                <a:sym typeface="Calibri"/>
              </a:rPr>
              <a:t>فتى</a:t>
            </a:r>
            <a:r>
              <a:rPr lang="en-US" dirty="0">
                <a:sym typeface="Calibri"/>
              </a:rPr>
              <a:t> قد يواجه مخاطر عندما يتم لم شمله مع والديه ويحتاج إلى حل مستدام لوضع رعايته ، في مصلحته الفضلى.</a:t>
            </a:r>
          </a:p>
          <a:p>
            <a:pPr marL="0" indent="0" algn="r" rtl="1">
              <a:buNone/>
            </a:pPr>
            <a:r>
              <a:rPr lang="en-US" dirty="0">
                <a:sym typeface="Helvetica Neue"/>
              </a:rPr>
              <a:t>_____________________________________________________________________________</a:t>
            </a:r>
            <a:endParaRPr lang="en-US" dirty="0"/>
          </a:p>
          <a:p>
            <a:pPr marL="0" indent="0" algn="r" rtl="1">
              <a:buNone/>
            </a:pPr>
            <a:endParaRPr lang="en-US" dirty="0">
              <a:sym typeface="Calibri"/>
            </a:endParaRPr>
          </a:p>
          <a:p>
            <a:pPr marL="0" indent="0" algn="r" rtl="1">
              <a:buNone/>
            </a:pPr>
            <a:r>
              <a:rPr lang="en-US" b="1" dirty="0"/>
              <a:t>الموارد</a:t>
            </a:r>
          </a:p>
          <a:p>
            <a:pPr algn="r" rtl="1"/>
            <a:r>
              <a:rPr lang="en-US" dirty="0">
                <a:sym typeface="Calibri"/>
              </a:rPr>
              <a:t>المفقودون ، الرعاية الطارئة و</a:t>
            </a:r>
            <a:r>
              <a:rPr lang="ar-SA" dirty="0">
                <a:sym typeface="Calibri"/>
              </a:rPr>
              <a:t>تعقب </a:t>
            </a:r>
            <a:r>
              <a:rPr lang="en-US" dirty="0">
                <a:sym typeface="Calibri"/>
              </a:rPr>
              <a:t>الأسرة للأطفال المنفصلين عن ذويهم منذ الولادة وحتى </a:t>
            </a:r>
            <a:r>
              <a:rPr lang="ar-SA" dirty="0">
                <a:sym typeface="Calibri"/>
              </a:rPr>
              <a:t>٥ </a:t>
            </a:r>
            <a:r>
              <a:rPr lang="en-US" dirty="0">
                <a:sym typeface="Calibri"/>
              </a:rPr>
              <a:t>سنوات ، اليونيسف</a:t>
            </a:r>
            <a:r>
              <a:rPr lang="ar-SA" dirty="0">
                <a:sym typeface="Calibri"/>
              </a:rPr>
              <a:t> ٢٠٠٧</a:t>
            </a:r>
            <a:r>
              <a:rPr lang="en-US" dirty="0">
                <a:sym typeface="Calibri"/>
              </a:rPr>
              <a:t> </a:t>
            </a:r>
            <a:r>
              <a:rPr lang="ar-SA" dirty="0">
                <a:sym typeface="Calibri"/>
              </a:rPr>
              <a:t> </a:t>
            </a:r>
            <a:r>
              <a:rPr lang="en-US" dirty="0">
                <a:sym typeface="Calibri"/>
              </a:rPr>
              <a:t>https://www.refworld.org/pdfid/468e2f632.pdf</a:t>
            </a:r>
            <a:r>
              <a:rPr lang="ar-SA" dirty="0">
                <a:sym typeface="Calibri"/>
              </a:rPr>
              <a:t>   </a:t>
            </a:r>
            <a:endParaRPr lang="en-US" dirty="0">
              <a:sym typeface="Calibri"/>
            </a:endParaRPr>
          </a:p>
          <a:p>
            <a:pPr algn="r" rtl="1"/>
            <a:endParaRPr lang="en-US" dirty="0">
              <a:sym typeface="Calibri"/>
            </a:endParaRPr>
          </a:p>
          <a:p>
            <a:pPr marL="0" indent="0" algn="r" rtl="1">
              <a:buNone/>
            </a:pPr>
            <a:endParaRPr lang="en-US" dirty="0">
              <a:sym typeface="Calibri"/>
            </a:endParaRPr>
          </a:p>
        </p:txBody>
      </p:sp>
      <p:sp>
        <p:nvSpPr>
          <p:cNvPr id="2" name="Google Shape;725;p48:notes">
            <a:extLst>
              <a:ext uri="{FF2B5EF4-FFF2-40B4-BE49-F238E27FC236}">
                <a16:creationId xmlns:a16="http://schemas.microsoft.com/office/drawing/2014/main" id="{14FBC8A5-039F-4D2A-FD12-0F7478065DEB}"/>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rtl="1"/>
            <a:fld id="{00000000-1234-1234-1234-123412341234}" type="slidenum">
              <a:rPr lang="en-US" sz="1200" smtClean="0">
                <a:latin typeface="+mn-lt"/>
              </a:rPr>
              <a:pPr algn="r" rtl="1"/>
              <a:t>103</a:t>
            </a:fld>
            <a:endParaRPr lang="en-US" sz="1200" dirty="0">
              <a:latin typeface="+mn-lt"/>
            </a:endParaRPr>
          </a:p>
        </p:txBody>
      </p:sp>
    </p:spTree>
    <p:extLst>
      <p:ext uri="{BB962C8B-B14F-4D97-AF65-F5344CB8AC3E}">
        <p14:creationId xmlns:p14="http://schemas.microsoft.com/office/powerpoint/2010/main" val="2308860894"/>
      </p:ext>
    </p:extLst>
  </p:cSld>
  <p:clrMapOvr>
    <a:masterClrMapping/>
  </p:clrMapOvr>
</p:notes>
</file>

<file path=ppt/notesSlides/notesSlide10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84"/>
        <p:cNvGrpSpPr/>
        <p:nvPr/>
      </p:nvGrpSpPr>
      <p:grpSpPr>
        <a:xfrm>
          <a:off x="0" y="0"/>
          <a:ext cx="0" cy="0"/>
          <a:chOff x="0" y="0"/>
          <a:chExt cx="0" cy="0"/>
        </a:xfrm>
      </p:grpSpPr>
      <p:sp>
        <p:nvSpPr>
          <p:cNvPr id="1386" name="Google Shape;1386;p74:notes"/>
          <p:cNvSpPr txBox="1">
            <a:spLocks noGrp="1"/>
          </p:cNvSpPr>
          <p:nvPr>
            <p:ph type="body" idx="1"/>
          </p:nvPr>
        </p:nvSpPr>
        <p:spPr/>
        <p:txBody>
          <a:bodyPr/>
          <a:lstStyle/>
          <a:p>
            <a:pPr marL="0" indent="0" algn="r" rtl="1">
              <a:buNone/>
            </a:pPr>
            <a:r>
              <a:rPr lang="ar-SA" b="1" dirty="0">
                <a:sym typeface="Calibri"/>
              </a:rPr>
              <a:t>الشرح</a:t>
            </a:r>
            <a:endParaRPr lang="en-US" b="1" dirty="0">
              <a:sym typeface="Calibri"/>
            </a:endParaRPr>
          </a:p>
          <a:p>
            <a:pPr algn="r" rtl="1"/>
            <a:r>
              <a:rPr lang="en-US" dirty="0">
                <a:sym typeface="Calibri"/>
              </a:rPr>
              <a:t>عرض الشريحة</a:t>
            </a:r>
            <a:endParaRPr lang="en-US" dirty="0"/>
          </a:p>
          <a:p>
            <a:pPr algn="r" rtl="1"/>
            <a:r>
              <a:rPr lang="en-US" i="1" dirty="0">
                <a:sym typeface="Calibri"/>
              </a:rPr>
              <a:t>هل لدى أي شخص أي أسئلة أو توضيحات؟</a:t>
            </a:r>
            <a:endParaRPr lang="en-US" i="1" dirty="0"/>
          </a:p>
          <a:p>
            <a:pPr algn="r" rtl="1"/>
            <a:r>
              <a:rPr lang="ar-SA" dirty="0">
                <a:sym typeface="Calibri"/>
              </a:rPr>
              <a:t>إغلاق</a:t>
            </a:r>
            <a:r>
              <a:rPr lang="en-US" dirty="0">
                <a:sym typeface="Calibri"/>
              </a:rPr>
              <a:t> الجلسة</a:t>
            </a:r>
            <a:endParaRPr lang="en-US" dirty="0"/>
          </a:p>
        </p:txBody>
      </p:sp>
      <p:sp>
        <p:nvSpPr>
          <p:cNvPr id="3" name="Slide Image Placeholder 2">
            <a:extLst>
              <a:ext uri="{FF2B5EF4-FFF2-40B4-BE49-F238E27FC236}">
                <a16:creationId xmlns:a16="http://schemas.microsoft.com/office/drawing/2014/main" id="{D92C3DDC-1960-51F3-EB15-E8D8363F6CE4}"/>
              </a:ext>
            </a:extLst>
          </p:cNvPr>
          <p:cNvSpPr>
            <a:spLocks noGrp="1" noRot="1" noChangeAspect="1"/>
          </p:cNvSpPr>
          <p:nvPr>
            <p:ph type="sldImg"/>
          </p:nvPr>
        </p:nvSpPr>
        <p:spPr/>
      </p:sp>
      <p:sp>
        <p:nvSpPr>
          <p:cNvPr id="2" name="Google Shape;725;p48:notes">
            <a:extLst>
              <a:ext uri="{FF2B5EF4-FFF2-40B4-BE49-F238E27FC236}">
                <a16:creationId xmlns:a16="http://schemas.microsoft.com/office/drawing/2014/main" id="{770CB31C-666A-5592-D040-79D134BB5346}"/>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rtl="1"/>
            <a:fld id="{00000000-1234-1234-1234-123412341234}" type="slidenum">
              <a:rPr lang="en-US" sz="1200" smtClean="0">
                <a:latin typeface="+mn-lt"/>
              </a:rPr>
              <a:pPr algn="r" rtl="1"/>
              <a:t>104</a:t>
            </a:fld>
            <a:endParaRPr lang="en-US" sz="1200" dirty="0">
              <a:latin typeface="+mn-lt"/>
            </a:endParaRPr>
          </a:p>
        </p:txBody>
      </p:sp>
    </p:spTree>
  </p:cSld>
  <p:clrMapOvr>
    <a:masterClrMapping/>
  </p:clrMapOvr>
</p:notes>
</file>

<file path=ppt/notesSlides/notesSlide10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95"/>
        <p:cNvGrpSpPr/>
        <p:nvPr/>
      </p:nvGrpSpPr>
      <p:grpSpPr>
        <a:xfrm>
          <a:off x="0" y="0"/>
          <a:ext cx="0" cy="0"/>
          <a:chOff x="0" y="0"/>
          <a:chExt cx="0" cy="0"/>
        </a:xfrm>
      </p:grpSpPr>
      <p:sp>
        <p:nvSpPr>
          <p:cNvPr id="1397" name="Google Shape;1397;p75:notes"/>
          <p:cNvSpPr txBox="1">
            <a:spLocks noGrp="1"/>
          </p:cNvSpPr>
          <p:nvPr>
            <p:ph type="body" idx="1"/>
          </p:nvPr>
        </p:nvSpPr>
        <p:spPr/>
        <p:txBody>
          <a:bodyPr/>
          <a:lstStyle/>
          <a:p>
            <a:pPr marL="0" indent="0" algn="r" rtl="1">
              <a:buNone/>
            </a:pPr>
            <a:r>
              <a:rPr lang="ar-SA" b="1" i="1" dirty="0">
                <a:sym typeface="Calibri"/>
              </a:rPr>
              <a:t>الشرح</a:t>
            </a:r>
            <a:endParaRPr lang="en-US" i="1" dirty="0">
              <a:sym typeface="Calibri"/>
            </a:endParaRPr>
          </a:p>
          <a:p>
            <a:pPr algn="r" rtl="1"/>
            <a:r>
              <a:rPr lang="en-US" i="1" dirty="0">
                <a:sym typeface="Calibri"/>
              </a:rPr>
              <a:t>في نهاية هذه الجلسة</a:t>
            </a:r>
            <a:r>
              <a:rPr lang="ar-SA" i="1" dirty="0">
                <a:sym typeface="Calibri"/>
              </a:rPr>
              <a:t>، </a:t>
            </a:r>
            <a:r>
              <a:rPr lang="en-US" i="1" dirty="0">
                <a:sym typeface="Calibri"/>
              </a:rPr>
              <a:t>يجب أن يكون المشاركون قادرين على:</a:t>
            </a:r>
            <a:endParaRPr lang="en-US" i="1" dirty="0"/>
          </a:p>
          <a:p>
            <a:pPr algn="r" rtl="1"/>
            <a:r>
              <a:rPr lang="ar-SA" dirty="0">
                <a:sym typeface="Calibri"/>
              </a:rPr>
              <a:t>قم لقراءة</a:t>
            </a:r>
            <a:r>
              <a:rPr lang="en-US" dirty="0">
                <a:sym typeface="Calibri"/>
              </a:rPr>
              <a:t> أهداف التعلم.</a:t>
            </a:r>
          </a:p>
          <a:p>
            <a:pPr algn="r" rtl="1"/>
            <a:r>
              <a:rPr lang="en-US" i="1" dirty="0">
                <a:sym typeface="Calibri"/>
              </a:rPr>
              <a:t>لم الشمل هو عملية الجمع بين الطفل والأسرة أو مقدم الرعاية السابق.</a:t>
            </a:r>
          </a:p>
          <a:p>
            <a:pPr algn="r" rtl="1"/>
            <a:r>
              <a:rPr lang="en-US" i="1" dirty="0">
                <a:sym typeface="Calibri"/>
              </a:rPr>
              <a:t>لقد تحدثنا عن أسباب مختلفة وتأثير الانفصال الأسري على الأطفال. يمكن أن يؤثر هذا أيضًا على احتمالات لم شمل الأسرة خاصة عندما تكون ظروف الانفصال صعبة على الطفل و / أو الأسرة. يجب أن يدرك</a:t>
            </a:r>
            <a:r>
              <a:rPr lang="ar-SA" i="1" dirty="0">
                <a:sym typeface="Calibri"/>
              </a:rPr>
              <a:t> أخصائيو </a:t>
            </a:r>
            <a:r>
              <a:rPr lang="en-US" i="1" dirty="0">
                <a:sym typeface="Calibri"/>
              </a:rPr>
              <a:t>الحال</a:t>
            </a:r>
            <a:r>
              <a:rPr lang="ar-SA" i="1" dirty="0">
                <a:sym typeface="Calibri"/>
              </a:rPr>
              <a:t>ة</a:t>
            </a:r>
            <a:r>
              <a:rPr lang="en-US" i="1" dirty="0">
                <a:sym typeface="Calibri"/>
              </a:rPr>
              <a:t> أن لم شمل الأسرة قد لا يكون دائمًا سهلاً على الطفل والأسرة.</a:t>
            </a:r>
          </a:p>
          <a:p>
            <a:pPr algn="r" rtl="1"/>
            <a:r>
              <a:rPr lang="en-US" i="1" dirty="0">
                <a:sym typeface="Calibri"/>
              </a:rPr>
              <a:t>من المهم أن يتم تقديم الدعم للطفل والأسرة والمجتمع في استعدادهم للم شمل الأسرة من قبل أخصائي الحالة.</a:t>
            </a:r>
          </a:p>
          <a:p>
            <a:pPr algn="r" rtl="1"/>
            <a:endParaRPr lang="en-US" i="1" dirty="0">
              <a:sym typeface="Calibri"/>
            </a:endParaRPr>
          </a:p>
        </p:txBody>
      </p:sp>
      <p:sp>
        <p:nvSpPr>
          <p:cNvPr id="3" name="Slide Image Placeholder 2">
            <a:extLst>
              <a:ext uri="{FF2B5EF4-FFF2-40B4-BE49-F238E27FC236}">
                <a16:creationId xmlns:a16="http://schemas.microsoft.com/office/drawing/2014/main" id="{B2DA142B-3903-31E4-369D-9560CC49B057}"/>
              </a:ext>
            </a:extLst>
          </p:cNvPr>
          <p:cNvSpPr>
            <a:spLocks noGrp="1" noRot="1" noChangeAspect="1"/>
          </p:cNvSpPr>
          <p:nvPr>
            <p:ph type="sldImg"/>
          </p:nvPr>
        </p:nvSpPr>
        <p:spPr/>
      </p:sp>
      <p:sp>
        <p:nvSpPr>
          <p:cNvPr id="2" name="Google Shape;725;p48:notes">
            <a:extLst>
              <a:ext uri="{FF2B5EF4-FFF2-40B4-BE49-F238E27FC236}">
                <a16:creationId xmlns:a16="http://schemas.microsoft.com/office/drawing/2014/main" id="{5A026B39-4114-83EA-1910-E4AF2E9DCBAC}"/>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rtl="1"/>
            <a:fld id="{00000000-1234-1234-1234-123412341234}" type="slidenum">
              <a:rPr lang="en-US" sz="1200" smtClean="0">
                <a:latin typeface="+mn-lt"/>
              </a:rPr>
              <a:pPr algn="r" rtl="1"/>
              <a:t>105</a:t>
            </a:fld>
            <a:endParaRPr lang="en-US" sz="1200" dirty="0">
              <a:latin typeface="+mn-lt"/>
            </a:endParaRPr>
          </a:p>
        </p:txBody>
      </p:sp>
    </p:spTree>
  </p:cSld>
  <p:clrMapOvr>
    <a:masterClrMapping/>
  </p:clrMapOvr>
</p:notes>
</file>

<file path=ppt/notesSlides/notesSlide10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06"/>
        <p:cNvGrpSpPr/>
        <p:nvPr/>
      </p:nvGrpSpPr>
      <p:grpSpPr>
        <a:xfrm>
          <a:off x="0" y="0"/>
          <a:ext cx="0" cy="0"/>
          <a:chOff x="0" y="0"/>
          <a:chExt cx="0" cy="0"/>
        </a:xfrm>
      </p:grpSpPr>
      <p:sp>
        <p:nvSpPr>
          <p:cNvPr id="1408" name="Google Shape;1408;p76:notes"/>
          <p:cNvSpPr txBox="1">
            <a:spLocks noGrp="1"/>
          </p:cNvSpPr>
          <p:nvPr>
            <p:ph type="body" idx="1"/>
          </p:nvPr>
        </p:nvSpPr>
        <p:spPr/>
        <p:txBody>
          <a:bodyPr/>
          <a:lstStyle/>
          <a:p>
            <a:pPr marL="0" indent="0" algn="r" rtl="1">
              <a:buNone/>
            </a:pPr>
            <a:r>
              <a:rPr lang="ar-SA" b="1" dirty="0">
                <a:sym typeface="Calibri"/>
              </a:rPr>
              <a:t>الشرح</a:t>
            </a:r>
            <a:endParaRPr lang="en-US" b="1" dirty="0">
              <a:sym typeface="Calibri"/>
            </a:endParaRPr>
          </a:p>
          <a:p>
            <a:pPr algn="r" rtl="1"/>
            <a:r>
              <a:rPr lang="en-US" dirty="0">
                <a:sym typeface="Calibri"/>
              </a:rPr>
              <a:t>عرض الشريحة</a:t>
            </a:r>
          </a:p>
          <a:p>
            <a:pPr algn="r" rtl="1"/>
            <a:r>
              <a:rPr lang="en-US" dirty="0">
                <a:sym typeface="Calibri"/>
              </a:rPr>
              <a:t>توجيه المشاركين إلى</a:t>
            </a:r>
            <a:r>
              <a:rPr lang="ar-SA" dirty="0">
                <a:sym typeface="Calibri"/>
              </a:rPr>
              <a:t> </a:t>
            </a:r>
            <a:r>
              <a:rPr lang="en-US" b="1" dirty="0">
                <a:sym typeface="Calibri"/>
              </a:rPr>
              <a:t>صفحة دليل العمل </a:t>
            </a:r>
            <a:r>
              <a:rPr lang="ar-SA" b="1" dirty="0">
                <a:sym typeface="Calibri"/>
              </a:rPr>
              <a:t>٩١</a:t>
            </a:r>
            <a:r>
              <a:rPr lang="en-US" b="1" dirty="0">
                <a:sym typeface="Calibri"/>
              </a:rPr>
              <a:t>: ما الذي يجب مراعاته فيما يتعلق بلم شمل الأسرة والحفاظ على ال</a:t>
            </a:r>
            <a:r>
              <a:rPr lang="ar-SA" b="1" dirty="0">
                <a:sym typeface="Calibri"/>
              </a:rPr>
              <a:t>تواصل</a:t>
            </a:r>
            <a:r>
              <a:rPr lang="en-US" b="1" dirty="0">
                <a:sym typeface="Calibri"/>
              </a:rPr>
              <a:t> الأسري؟</a:t>
            </a:r>
          </a:p>
          <a:p>
            <a:pPr algn="r" rtl="1"/>
            <a:r>
              <a:rPr lang="en-US" i="1" dirty="0">
                <a:sym typeface="Calibri"/>
              </a:rPr>
              <a:t>كيف </a:t>
            </a:r>
            <a:r>
              <a:rPr lang="ar-SA" i="1" dirty="0">
                <a:sym typeface="Calibri"/>
              </a:rPr>
              <a:t>سيتم إنجاز لم الشمل</a:t>
            </a:r>
            <a:r>
              <a:rPr lang="en-US" i="1" dirty="0">
                <a:sym typeface="Calibri"/>
              </a:rPr>
              <a:t>؟</a:t>
            </a:r>
          </a:p>
          <a:p>
            <a:pPr algn="r" rtl="1"/>
            <a:r>
              <a:rPr lang="en-US" i="1" dirty="0">
                <a:sym typeface="Calibri"/>
              </a:rPr>
              <a:t>سواء كان لم الشمل يتم في منزل الأسرة أو في المجتمع بشكل عام</a:t>
            </a:r>
            <a:r>
              <a:rPr lang="ar-SA" i="1" dirty="0">
                <a:sym typeface="Calibri"/>
              </a:rPr>
              <a:t>، </a:t>
            </a:r>
            <a:r>
              <a:rPr lang="en-US" i="1" dirty="0">
                <a:sym typeface="Calibri"/>
              </a:rPr>
              <a:t>يجب مراعاة العناصر الرئيسية التالية من قبل أخصائي الحالة أو الشخص الذي يرافق الطفل أثناء لم شمل الأسرة:</a:t>
            </a:r>
          </a:p>
          <a:p>
            <a:pPr lvl="1" algn="r" rtl="1"/>
            <a:r>
              <a:rPr lang="en-US" i="1" dirty="0">
                <a:sym typeface="Calibri"/>
              </a:rPr>
              <a:t>نوع من مراسم القبول و / أو الاحتفال ؛</a:t>
            </a:r>
          </a:p>
          <a:p>
            <a:pPr lvl="1" algn="r" rtl="1"/>
            <a:r>
              <a:rPr lang="en-US" i="1" dirty="0">
                <a:sym typeface="Calibri"/>
              </a:rPr>
              <a:t>توجيه إضافي للطفل والأسرة بشأن المشاكل التي قد يواجهونها وطرق حلها ؛</a:t>
            </a:r>
          </a:p>
          <a:p>
            <a:pPr lvl="1" algn="r" rtl="1"/>
            <a:r>
              <a:rPr lang="en-US" i="1" dirty="0">
                <a:sym typeface="Calibri"/>
              </a:rPr>
              <a:t>التوقيع على </a:t>
            </a:r>
            <a:r>
              <a:rPr lang="ar-SA" i="1" dirty="0">
                <a:sym typeface="Calibri"/>
              </a:rPr>
              <a:t>نموذج</a:t>
            </a:r>
            <a:r>
              <a:rPr lang="en-US" i="1" dirty="0">
                <a:sym typeface="Calibri"/>
              </a:rPr>
              <a:t> لم الشمل من قبل الأسرة.</a:t>
            </a:r>
          </a:p>
          <a:p>
            <a:pPr algn="r" rtl="1"/>
            <a:r>
              <a:rPr lang="en-US" i="1" dirty="0">
                <a:sym typeface="Calibri"/>
              </a:rPr>
              <a:t>الاعتبارات</a:t>
            </a:r>
          </a:p>
          <a:p>
            <a:pPr lvl="1" algn="r" rtl="1"/>
            <a:r>
              <a:rPr lang="en-US" i="1" dirty="0">
                <a:sym typeface="Calibri"/>
              </a:rPr>
              <a:t>يجب تخصيص وقت للطفل والأسرة لشرح ما سيحدث</a:t>
            </a:r>
            <a:r>
              <a:rPr lang="ar-SA" i="1" dirty="0">
                <a:sym typeface="Calibri"/>
              </a:rPr>
              <a:t>، </a:t>
            </a:r>
            <a:r>
              <a:rPr lang="en-US" i="1" dirty="0">
                <a:sym typeface="Calibri"/>
              </a:rPr>
              <a:t>ومتى</a:t>
            </a:r>
            <a:r>
              <a:rPr lang="ar-SA" i="1" dirty="0">
                <a:sym typeface="Calibri"/>
              </a:rPr>
              <a:t> و</a:t>
            </a:r>
            <a:r>
              <a:rPr lang="en-US" i="1" dirty="0">
                <a:sym typeface="Calibri"/>
              </a:rPr>
              <a:t> </a:t>
            </a:r>
            <a:r>
              <a:rPr lang="ar-SA" i="1" dirty="0">
                <a:sym typeface="Calibri"/>
              </a:rPr>
              <a:t>الأس</a:t>
            </a:r>
            <a:r>
              <a:rPr lang="en-US" i="1" dirty="0">
                <a:sym typeface="Calibri"/>
              </a:rPr>
              <a:t>ئلة والمناقشة المتعلقة بالتوقعات والمخاوف.</a:t>
            </a:r>
          </a:p>
          <a:p>
            <a:pPr lvl="1" algn="r" rtl="1"/>
            <a:r>
              <a:rPr lang="en-US" i="1" dirty="0">
                <a:sym typeface="Calibri"/>
              </a:rPr>
              <a:t>يجب إبلاغ الطفل و / أو العائلة بالظروف العائلية المتغيرة والتغييرات المهمة الأخرى ويجب تمكينهم من مناقشة طرق التعامل مع التغييرات والمشاكل المحتملة.</a:t>
            </a:r>
          </a:p>
          <a:p>
            <a:pPr lvl="1" algn="r" rtl="1"/>
            <a:r>
              <a:rPr lang="en-US" i="1" dirty="0">
                <a:sym typeface="Calibri"/>
              </a:rPr>
              <a:t>يجب أيضًا إبلاغ الطفل والأسرة بالموارد المتاحة أو الدعم بعد لم الشمل والأماكن التي يمكنهم الذهاب إليها إذا كانت هناك صعوبات.</a:t>
            </a:r>
          </a:p>
          <a:p>
            <a:pPr lvl="1" algn="r" rtl="1"/>
            <a:r>
              <a:rPr lang="en-US" i="1" dirty="0">
                <a:sym typeface="Calibri"/>
              </a:rPr>
              <a:t>اعتمادًا على الظروف</a:t>
            </a:r>
            <a:r>
              <a:rPr lang="ar-SA" i="1" dirty="0">
                <a:sym typeface="Calibri"/>
              </a:rPr>
              <a:t>و </a:t>
            </a:r>
            <a:r>
              <a:rPr lang="en-US" i="1" dirty="0">
                <a:sym typeface="Calibri"/>
              </a:rPr>
              <a:t>يمكن لأخصائي الحالة أن يقترح تبادل الصور أو الرسائل مقدمًا أو ترتيب زيارة قبل لم الشمل.</a:t>
            </a:r>
          </a:p>
          <a:p>
            <a:pPr lvl="1" algn="r" rtl="1"/>
            <a:r>
              <a:rPr lang="en-US" i="1" dirty="0">
                <a:sym typeface="Calibri"/>
              </a:rPr>
              <a:t>من المهم أيضًا أن يقوم أخصائي الحالة بإشراك وإعداد الأسرة المضيفة بما في ذلك الأطفال للم شمل الأسرة</a:t>
            </a:r>
            <a:r>
              <a:rPr lang="ar-SA" i="1" dirty="0">
                <a:sym typeface="Calibri"/>
              </a:rPr>
              <a:t>، </a:t>
            </a:r>
            <a:r>
              <a:rPr lang="en-US" i="1" dirty="0">
                <a:sym typeface="Calibri"/>
              </a:rPr>
              <a:t>خاصة عندما يكونون قد اعتنىوا بالطفل لفترة طويلة وشكلوا </a:t>
            </a:r>
            <a:r>
              <a:rPr lang="ar-SA" i="1" dirty="0">
                <a:sym typeface="Calibri"/>
              </a:rPr>
              <a:t>ترابطً</a:t>
            </a:r>
            <a:r>
              <a:rPr lang="en-US" i="1" dirty="0">
                <a:sym typeface="Calibri"/>
              </a:rPr>
              <a:t>ا. الحذر ضروري في الحالات التي تريد فيها العائلات المضيفة / الحاضنة شكلاً من أشكال الدفع أو التعويض من عائلة الطفل.</a:t>
            </a:r>
          </a:p>
          <a:p>
            <a:pPr lvl="1" algn="r" rtl="1"/>
            <a:endParaRPr lang="en-US" i="1" dirty="0">
              <a:sym typeface="Calibri"/>
            </a:endParaRPr>
          </a:p>
          <a:p>
            <a:pPr marL="0" indent="0" algn="r" rtl="1">
              <a:buNone/>
            </a:pPr>
            <a:r>
              <a:rPr lang="ar-SA" b="1" dirty="0">
                <a:sym typeface="Calibri"/>
              </a:rPr>
              <a:t>يتبع</a:t>
            </a:r>
            <a:r>
              <a:rPr lang="en-US" b="1" dirty="0">
                <a:sym typeface="Wingdings" panose="05000000000000000000" pitchFamily="2" charset="2"/>
              </a:rPr>
              <a:t></a:t>
            </a:r>
            <a:endParaRPr lang="en-US" b="1" dirty="0">
              <a:sym typeface="Calibri"/>
            </a:endParaRPr>
          </a:p>
        </p:txBody>
      </p:sp>
      <p:sp>
        <p:nvSpPr>
          <p:cNvPr id="3" name="Slide Image Placeholder 2">
            <a:extLst>
              <a:ext uri="{FF2B5EF4-FFF2-40B4-BE49-F238E27FC236}">
                <a16:creationId xmlns:a16="http://schemas.microsoft.com/office/drawing/2014/main" id="{8978BF9A-D0E7-68A7-9EED-D7FDF7A78440}"/>
              </a:ext>
            </a:extLst>
          </p:cNvPr>
          <p:cNvSpPr>
            <a:spLocks noGrp="1" noRot="1" noChangeAspect="1"/>
          </p:cNvSpPr>
          <p:nvPr>
            <p:ph type="sldImg"/>
          </p:nvPr>
        </p:nvSpPr>
        <p:spPr/>
      </p:sp>
      <p:sp>
        <p:nvSpPr>
          <p:cNvPr id="2" name="Google Shape;725;p48:notes">
            <a:extLst>
              <a:ext uri="{FF2B5EF4-FFF2-40B4-BE49-F238E27FC236}">
                <a16:creationId xmlns:a16="http://schemas.microsoft.com/office/drawing/2014/main" id="{FF4AB54D-78F1-C52C-898A-ED99A2209CE8}"/>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rtl="1"/>
            <a:fld id="{00000000-1234-1234-1234-123412341234}" type="slidenum">
              <a:rPr lang="en-US" sz="1200" smtClean="0">
                <a:latin typeface="+mn-lt"/>
              </a:rPr>
              <a:pPr algn="r" rtl="1"/>
              <a:t>106</a:t>
            </a:fld>
            <a:endParaRPr lang="en-US" sz="1200" dirty="0">
              <a:latin typeface="+mn-lt"/>
            </a:endParaRPr>
          </a:p>
        </p:txBody>
      </p:sp>
    </p:spTree>
  </p:cSld>
  <p:clrMapOvr>
    <a:masterClrMapping/>
  </p:clrMapOvr>
</p:notes>
</file>

<file path=ppt/notesSlides/notesSlide10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08"/>
        <p:cNvGrpSpPr/>
        <p:nvPr/>
      </p:nvGrpSpPr>
      <p:grpSpPr>
        <a:xfrm>
          <a:off x="0" y="0"/>
          <a:ext cx="0" cy="0"/>
          <a:chOff x="0" y="0"/>
          <a:chExt cx="0" cy="0"/>
        </a:xfrm>
      </p:grpSpPr>
      <p:sp>
        <p:nvSpPr>
          <p:cNvPr id="810" name="Google Shape;810;p35:notes"/>
          <p:cNvSpPr txBox="1">
            <a:spLocks noGrp="1"/>
          </p:cNvSpPr>
          <p:nvPr>
            <p:ph type="body" idx="1"/>
          </p:nvPr>
        </p:nvSpPr>
        <p:spPr>
          <a:xfrm>
            <a:off x="479425" y="460375"/>
            <a:ext cx="6140450" cy="9211335"/>
          </a:xfrm>
        </p:spPr>
        <p:txBody>
          <a:bodyPr/>
          <a:lstStyle/>
          <a:p>
            <a:pPr lvl="1" algn="r" rtl="1"/>
            <a:r>
              <a:rPr lang="en-US" i="1" dirty="0">
                <a:sym typeface="Calibri"/>
              </a:rPr>
              <a:t>إذا كان ذلك مناسبًا ووفقًا لرغبات الطفل</a:t>
            </a:r>
            <a:r>
              <a:rPr lang="ar-SA" i="1" dirty="0">
                <a:sym typeface="Calibri"/>
              </a:rPr>
              <a:t>، </a:t>
            </a:r>
            <a:r>
              <a:rPr lang="en-US" i="1" dirty="0">
                <a:sym typeface="Calibri"/>
              </a:rPr>
              <a:t>يمكن تبادل أسماء وعناوين كلتا العائلتين وترتيب الزيارات.</a:t>
            </a:r>
          </a:p>
          <a:p>
            <a:pPr lvl="1" algn="r" rtl="1"/>
            <a:r>
              <a:rPr lang="en-US" i="1" dirty="0">
                <a:sym typeface="Calibri"/>
              </a:rPr>
              <a:t>عندما يكون ذلك ممكنًا</a:t>
            </a:r>
            <a:r>
              <a:rPr lang="ar-SA" i="1" dirty="0">
                <a:sym typeface="Calibri"/>
              </a:rPr>
              <a:t>و </a:t>
            </a:r>
            <a:r>
              <a:rPr lang="en-US" i="1" dirty="0">
                <a:sym typeface="Calibri"/>
              </a:rPr>
              <a:t>يجب إشراك السلطات المحلية و / أو قادة المجتمع أثناء لم شمل الأسرة أو يجب إبلاغهم بعد ذلك.</a:t>
            </a:r>
          </a:p>
          <a:p>
            <a:pPr lvl="1" algn="r" rtl="1"/>
            <a:r>
              <a:rPr lang="en-US" i="1" dirty="0">
                <a:sym typeface="Calibri"/>
              </a:rPr>
              <a:t>يجب أن يسافر أخصائي الحالة ويكون مع الطفل أثناء لم الشمل عندما يكون ذلك ممكنًا والذي سيعتمد أيضًا على الموارد اللوجستية والبشرية والمالية.</a:t>
            </a:r>
            <a:endParaRPr lang="en-US" i="1" dirty="0"/>
          </a:p>
          <a:p>
            <a:pPr lvl="1" algn="r" rtl="1"/>
            <a:r>
              <a:rPr lang="en-US" i="1" dirty="0">
                <a:sym typeface="Calibri"/>
              </a:rPr>
              <a:t>بدلاً من ذلك</a:t>
            </a:r>
            <a:r>
              <a:rPr lang="ar-SA" i="1" dirty="0">
                <a:sym typeface="Calibri"/>
              </a:rPr>
              <a:t>، </a:t>
            </a:r>
            <a:r>
              <a:rPr lang="en-US" i="1" dirty="0">
                <a:sym typeface="Calibri"/>
              </a:rPr>
              <a:t>يحتاج أخصائي الحالة إلى التنسيق مع الجهات الفاعلة في إدارة الحالة في المنطقة التي تقيم فيها الأسرة وتنسيق المتابعة.</a:t>
            </a:r>
          </a:p>
          <a:p>
            <a:pPr lvl="1" algn="r" rtl="1"/>
            <a:r>
              <a:rPr lang="en-US" i="1" dirty="0">
                <a:sym typeface="Calibri"/>
              </a:rPr>
              <a:t>في سياقات اللاجئين</a:t>
            </a:r>
            <a:r>
              <a:rPr lang="ar-SA" i="1" dirty="0">
                <a:sym typeface="Calibri"/>
              </a:rPr>
              <a:t>، </a:t>
            </a:r>
            <a:r>
              <a:rPr lang="en-US" i="1" dirty="0">
                <a:sym typeface="Calibri"/>
              </a:rPr>
              <a:t>يجب الالتزام بمبادئ عدم الإعادة القسرية والعودة بأمان وكرامة بما في ذلك ما يتعلق بجمع شمل العائلات عبر الحدود.</a:t>
            </a:r>
          </a:p>
          <a:p>
            <a:pPr lvl="1" algn="r" rtl="1"/>
            <a:r>
              <a:rPr lang="en-US" i="1" dirty="0">
                <a:sym typeface="Calibri"/>
              </a:rPr>
              <a:t>على غرار تعقب العائلات عبر الحدود</a:t>
            </a:r>
            <a:r>
              <a:rPr lang="ar-SA" i="1" dirty="0">
                <a:sym typeface="Calibri"/>
              </a:rPr>
              <a:t>، </a:t>
            </a:r>
            <a:r>
              <a:rPr lang="en-US" i="1" dirty="0">
                <a:sym typeface="Calibri"/>
              </a:rPr>
              <a:t>يجب أن يتم تنسيق لم شمل الأسرة عبر الحدود في سياق اللاجئين بشكل وثيق مع المفوضية السامية للأمم المتحدة لشؤون اللاجئين والسلطات ذات الصلة. إرشادات المفوضية السامية للأمم المتحدة لشؤون اللاجئين</a:t>
            </a:r>
            <a:r>
              <a:rPr lang="ar-SA" i="1" dirty="0">
                <a:sym typeface="Calibri"/>
              </a:rPr>
              <a:t>، تفضيلات المصالح الفضلى </a:t>
            </a:r>
            <a:r>
              <a:rPr lang="en-US" i="1" dirty="0">
                <a:sym typeface="Calibri"/>
              </a:rPr>
              <a:t>الصفحة </a:t>
            </a:r>
            <a:r>
              <a:rPr lang="ar-SA" i="1" dirty="0">
                <a:sym typeface="Calibri"/>
              </a:rPr>
              <a:t>١٥٠-١٥١</a:t>
            </a:r>
            <a:endParaRPr lang="en-US" i="1" dirty="0">
              <a:sym typeface="Calibri"/>
            </a:endParaRPr>
          </a:p>
        </p:txBody>
      </p:sp>
      <p:sp>
        <p:nvSpPr>
          <p:cNvPr id="2" name="Google Shape;725;p48:notes">
            <a:extLst>
              <a:ext uri="{FF2B5EF4-FFF2-40B4-BE49-F238E27FC236}">
                <a16:creationId xmlns:a16="http://schemas.microsoft.com/office/drawing/2014/main" id="{0A4E0282-17D0-5560-9D4E-7D472B790BCA}"/>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rtl="1"/>
            <a:fld id="{00000000-1234-1234-1234-123412341234}" type="slidenum">
              <a:rPr lang="en-US" sz="1200" smtClean="0">
                <a:latin typeface="+mn-lt"/>
              </a:rPr>
              <a:pPr algn="r" rtl="1"/>
              <a:t>107</a:t>
            </a:fld>
            <a:endParaRPr lang="en-US" sz="1200" dirty="0">
              <a:latin typeface="+mn-lt"/>
            </a:endParaRPr>
          </a:p>
        </p:txBody>
      </p:sp>
    </p:spTree>
    <p:extLst>
      <p:ext uri="{BB962C8B-B14F-4D97-AF65-F5344CB8AC3E}">
        <p14:creationId xmlns:p14="http://schemas.microsoft.com/office/powerpoint/2010/main" val="2267161576"/>
      </p:ext>
    </p:extLst>
  </p:cSld>
  <p:clrMapOvr>
    <a:masterClrMapping/>
  </p:clrMapOvr>
</p:notes>
</file>

<file path=ppt/notesSlides/notesSlide10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25"/>
        <p:cNvGrpSpPr/>
        <p:nvPr/>
      </p:nvGrpSpPr>
      <p:grpSpPr>
        <a:xfrm>
          <a:off x="0" y="0"/>
          <a:ext cx="0" cy="0"/>
          <a:chOff x="0" y="0"/>
          <a:chExt cx="0" cy="0"/>
        </a:xfrm>
      </p:grpSpPr>
      <p:sp>
        <p:nvSpPr>
          <p:cNvPr id="1427" name="Google Shape;1427;p77:notes"/>
          <p:cNvSpPr txBox="1">
            <a:spLocks noGrp="1"/>
          </p:cNvSpPr>
          <p:nvPr>
            <p:ph type="body" idx="1"/>
          </p:nvPr>
        </p:nvSpPr>
        <p:spPr/>
        <p:txBody>
          <a:bodyPr/>
          <a:lstStyle/>
          <a:p>
            <a:pPr marL="0" indent="0" algn="r" rtl="1">
              <a:buNone/>
            </a:pPr>
            <a:r>
              <a:rPr lang="en-US" b="1" dirty="0">
                <a:sym typeface="Calibri"/>
              </a:rPr>
              <a:t>التكي</a:t>
            </a:r>
            <a:r>
              <a:rPr lang="ar-SA" b="1" dirty="0">
                <a:sym typeface="Calibri"/>
              </a:rPr>
              <a:t>ي</a:t>
            </a:r>
            <a:r>
              <a:rPr lang="en-US" b="1" dirty="0">
                <a:sym typeface="Calibri"/>
              </a:rPr>
              <a:t>ف </a:t>
            </a:r>
            <a:r>
              <a:rPr lang="ar-SA" b="1" dirty="0">
                <a:sym typeface="Calibri"/>
              </a:rPr>
              <a:t>بحسب</a:t>
            </a:r>
            <a:r>
              <a:rPr lang="en-US" b="1" dirty="0">
                <a:sym typeface="Calibri"/>
              </a:rPr>
              <a:t> السياق</a:t>
            </a:r>
          </a:p>
          <a:p>
            <a:pPr algn="r" rtl="1"/>
            <a:r>
              <a:rPr lang="en-US" dirty="0">
                <a:sym typeface="Calibri"/>
              </a:rPr>
              <a:t>قم بتضمين أي إجراءات قانونية وعادات محلية ذات صلة.</a:t>
            </a:r>
          </a:p>
          <a:p>
            <a:pPr algn="r" rtl="1"/>
            <a:r>
              <a:rPr lang="en-US" dirty="0">
                <a:sym typeface="Calibri"/>
              </a:rPr>
              <a:t>في السياقات التي يكون فيها لم الشمل نادرًا أو غير محتمل ، أضف نقطة مناقشة حول هذا وكيفية إدارة التوقعات خلال عملية </a:t>
            </a:r>
            <a:r>
              <a:rPr lang="ar-SA" dirty="0">
                <a:sym typeface="Calibri"/>
              </a:rPr>
              <a:t>ال</a:t>
            </a:r>
            <a:r>
              <a:rPr lang="en-US" dirty="0">
                <a:sym typeface="Calibri"/>
              </a:rPr>
              <a:t>تعقب ولم شمل الأسرة.</a:t>
            </a:r>
            <a:endParaRPr lang="en-US" dirty="0"/>
          </a:p>
          <a:p>
            <a:pPr marL="0" indent="0" algn="r" rtl="1">
              <a:buNone/>
            </a:pPr>
            <a:r>
              <a:rPr lang="en-US" dirty="0">
                <a:sym typeface="Helvetica Neue"/>
              </a:rPr>
              <a:t>_____________________________________________________________________________</a:t>
            </a:r>
            <a:endParaRPr lang="en-US" dirty="0"/>
          </a:p>
          <a:p>
            <a:pPr algn="r" rtl="1"/>
            <a:endParaRPr lang="en-US" dirty="0">
              <a:sym typeface="Calibri"/>
            </a:endParaRPr>
          </a:p>
          <a:p>
            <a:pPr marL="0" indent="0" algn="r" rtl="1">
              <a:buNone/>
            </a:pPr>
            <a:r>
              <a:rPr lang="en-US" b="1" dirty="0">
                <a:sym typeface="Calibri"/>
              </a:rPr>
              <a:t>العمل الجماعي </a:t>
            </a:r>
            <a:r>
              <a:rPr lang="ar-SA" b="1" dirty="0">
                <a:sym typeface="Calibri"/>
              </a:rPr>
              <a:t>(١٥ دقيقة)</a:t>
            </a:r>
            <a:endParaRPr lang="en-US" b="1" dirty="0">
              <a:sym typeface="Calibri"/>
            </a:endParaRPr>
          </a:p>
          <a:p>
            <a:pPr algn="r" rtl="1"/>
            <a:r>
              <a:rPr lang="en-US" dirty="0">
                <a:sym typeface="Calibri"/>
              </a:rPr>
              <a:t>قسّم المشاركين إلى مجموعات من </a:t>
            </a:r>
            <a:r>
              <a:rPr lang="ar-SA" dirty="0">
                <a:sym typeface="Calibri"/>
              </a:rPr>
              <a:t>٢-٣</a:t>
            </a:r>
            <a:r>
              <a:rPr lang="en-US" dirty="0">
                <a:sym typeface="Calibri"/>
              </a:rPr>
              <a:t> أشخاص</a:t>
            </a:r>
          </a:p>
          <a:p>
            <a:pPr algn="r" rtl="1"/>
            <a:r>
              <a:rPr lang="en-US" dirty="0">
                <a:sym typeface="Calibri"/>
              </a:rPr>
              <a:t>توجيه المشاركين إلى</a:t>
            </a:r>
            <a:r>
              <a:rPr lang="ar-SA" dirty="0">
                <a:sym typeface="Calibri"/>
              </a:rPr>
              <a:t> </a:t>
            </a:r>
            <a:r>
              <a:rPr lang="ar-SA" b="1" dirty="0">
                <a:sym typeface="Calibri"/>
              </a:rPr>
              <a:t>دليل العمل الصفحة ٩٢-٩٥: </a:t>
            </a:r>
            <a:r>
              <a:rPr lang="en-US" b="1" dirty="0">
                <a:sym typeface="Calibri"/>
              </a:rPr>
              <a:t>سيناريو حالة لم شمل الأسرة</a:t>
            </a:r>
          </a:p>
          <a:p>
            <a:pPr algn="r" rtl="1"/>
            <a:r>
              <a:rPr lang="ar-SA" dirty="0">
                <a:sym typeface="Calibri"/>
              </a:rPr>
              <a:t>ال</a:t>
            </a:r>
            <a:r>
              <a:rPr lang="en-US" dirty="0">
                <a:sym typeface="Calibri"/>
              </a:rPr>
              <a:t>تعليمات</a:t>
            </a:r>
          </a:p>
          <a:p>
            <a:pPr lvl="1" algn="r" rtl="1"/>
            <a:r>
              <a:rPr lang="ar-SA" i="1" dirty="0">
                <a:sym typeface="Calibri"/>
              </a:rPr>
              <a:t>قم بقراءة</a:t>
            </a:r>
            <a:r>
              <a:rPr lang="en-US" i="1" dirty="0">
                <a:sym typeface="Calibri"/>
              </a:rPr>
              <a:t> </a:t>
            </a:r>
            <a:r>
              <a:rPr lang="ar-SA" i="1" dirty="0">
                <a:sym typeface="Calibri"/>
              </a:rPr>
              <a:t>ال</a:t>
            </a:r>
            <a:r>
              <a:rPr lang="en-US" i="1" dirty="0">
                <a:sym typeface="Calibri"/>
              </a:rPr>
              <a:t>تحديث </a:t>
            </a:r>
            <a:r>
              <a:rPr lang="ar-SA" i="1" dirty="0">
                <a:sym typeface="Calibri"/>
              </a:rPr>
              <a:t>لل</a:t>
            </a:r>
            <a:r>
              <a:rPr lang="en-US" i="1" dirty="0">
                <a:sym typeface="Calibri"/>
              </a:rPr>
              <a:t>سيناريو</a:t>
            </a:r>
          </a:p>
          <a:p>
            <a:pPr lvl="1" algn="r" rtl="1"/>
            <a:r>
              <a:rPr lang="en-US" i="1" dirty="0">
                <a:sym typeface="Calibri"/>
              </a:rPr>
              <a:t>فكر في الأسئلة في التمرين </a:t>
            </a:r>
            <a:r>
              <a:rPr lang="ar-SA" i="1" dirty="0">
                <a:sym typeface="Calibri"/>
              </a:rPr>
              <a:t>ضمن</a:t>
            </a:r>
            <a:r>
              <a:rPr lang="en-US" i="1" dirty="0">
                <a:sym typeface="Calibri"/>
              </a:rPr>
              <a:t> مجموعتك</a:t>
            </a:r>
          </a:p>
          <a:p>
            <a:pPr marL="0" indent="0" algn="r" rtl="1">
              <a:buNone/>
            </a:pPr>
            <a:endParaRPr lang="en-US" dirty="0">
              <a:sym typeface="Calibri"/>
            </a:endParaRPr>
          </a:p>
          <a:p>
            <a:pPr marL="0" indent="0" algn="r" rtl="1">
              <a:buNone/>
            </a:pPr>
            <a:r>
              <a:rPr lang="en-US" b="1" dirty="0">
                <a:sym typeface="Calibri"/>
              </a:rPr>
              <a:t>مناقشة عامة</a:t>
            </a:r>
          </a:p>
          <a:p>
            <a:pPr algn="r" rtl="1"/>
            <a:r>
              <a:rPr lang="en-US" dirty="0">
                <a:sym typeface="Calibri"/>
              </a:rPr>
              <a:t>بشكل عام ، اطلب مساهمات من مجموعات مختلفة وناقشها</a:t>
            </a:r>
          </a:p>
          <a:p>
            <a:pPr algn="r" rtl="1"/>
            <a:r>
              <a:rPr lang="en-US" dirty="0">
                <a:sym typeface="Calibri"/>
              </a:rPr>
              <a:t>ال</a:t>
            </a:r>
            <a:r>
              <a:rPr lang="ar-SA" dirty="0">
                <a:sym typeface="Calibri"/>
              </a:rPr>
              <a:t>إشارة</a:t>
            </a:r>
            <a:r>
              <a:rPr lang="en-US" dirty="0">
                <a:sym typeface="Calibri"/>
              </a:rPr>
              <a:t> إلى الإجابات في الصفحة التالية</a:t>
            </a:r>
          </a:p>
          <a:p>
            <a:pPr algn="r" rtl="1"/>
            <a:r>
              <a:rPr lang="en-US" i="1" dirty="0">
                <a:sym typeface="Calibri"/>
              </a:rPr>
              <a:t>في بعض السياقات</a:t>
            </a:r>
            <a:r>
              <a:rPr lang="ar-SA" i="1" dirty="0">
                <a:sym typeface="Calibri"/>
              </a:rPr>
              <a:t>، </a:t>
            </a:r>
            <a:r>
              <a:rPr lang="en-US" i="1" dirty="0">
                <a:sym typeface="Calibri"/>
              </a:rPr>
              <a:t>يتبع لم شمل الأسرة إجراءات قانونية من خلال المحكمة.</a:t>
            </a:r>
          </a:p>
          <a:p>
            <a:pPr lvl="1" algn="r" rtl="1"/>
            <a:r>
              <a:rPr lang="en-US" i="1" dirty="0">
                <a:sym typeface="Calibri"/>
              </a:rPr>
              <a:t>عادة يجب على الموظفين (أخصائي الحالة) من السلطات الوطنية أو المحلية لحماية الطفل أو الخدمات الاجتماعية أن يقودوا أو يتواجدوا أثناء لم شمل الأسرة.</a:t>
            </a:r>
          </a:p>
          <a:p>
            <a:pPr lvl="1" algn="r" rtl="1"/>
            <a:r>
              <a:rPr lang="en-US" i="1" dirty="0">
                <a:sym typeface="Calibri"/>
              </a:rPr>
              <a:t>يمكن للجهات الفاعلة في مجال حماية الطفل تقديم الدعم والمساعدة وتسهيل مشاركة السلطات عند الحاجة والاتفاق.</a:t>
            </a:r>
          </a:p>
          <a:p>
            <a:pPr marL="0" indent="0" algn="r" rtl="1">
              <a:buNone/>
            </a:pPr>
            <a:endParaRPr lang="en-US" dirty="0">
              <a:sym typeface="Calibri"/>
            </a:endParaRPr>
          </a:p>
          <a:p>
            <a:pPr marL="0" indent="0" algn="r" rtl="1">
              <a:buNone/>
            </a:pPr>
            <a:r>
              <a:rPr lang="ar-SA" b="1" dirty="0">
                <a:sym typeface="Calibri"/>
              </a:rPr>
              <a:t>يتبع</a:t>
            </a:r>
            <a:r>
              <a:rPr lang="en-US" b="1" dirty="0">
                <a:sym typeface="Wingdings" panose="05000000000000000000" pitchFamily="2" charset="2"/>
              </a:rPr>
              <a:t></a:t>
            </a:r>
            <a:endParaRPr lang="en-US" b="1" dirty="0">
              <a:sym typeface="Calibri"/>
            </a:endParaRPr>
          </a:p>
        </p:txBody>
      </p:sp>
      <p:sp>
        <p:nvSpPr>
          <p:cNvPr id="3" name="Slide Image Placeholder 2">
            <a:extLst>
              <a:ext uri="{FF2B5EF4-FFF2-40B4-BE49-F238E27FC236}">
                <a16:creationId xmlns:a16="http://schemas.microsoft.com/office/drawing/2014/main" id="{7657F965-7BB3-7682-F9F2-E007AFB58CEF}"/>
              </a:ext>
            </a:extLst>
          </p:cNvPr>
          <p:cNvSpPr>
            <a:spLocks noGrp="1" noRot="1" noChangeAspect="1"/>
          </p:cNvSpPr>
          <p:nvPr>
            <p:ph type="sldImg"/>
          </p:nvPr>
        </p:nvSpPr>
        <p:spPr/>
      </p:sp>
      <p:sp>
        <p:nvSpPr>
          <p:cNvPr id="2" name="Google Shape;725;p48:notes">
            <a:extLst>
              <a:ext uri="{FF2B5EF4-FFF2-40B4-BE49-F238E27FC236}">
                <a16:creationId xmlns:a16="http://schemas.microsoft.com/office/drawing/2014/main" id="{F9B21B6A-C238-D3EA-3C4B-8BBB169529C5}"/>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rtl="1"/>
            <a:fld id="{00000000-1234-1234-1234-123412341234}" type="slidenum">
              <a:rPr lang="en-US" sz="1200" smtClean="0">
                <a:latin typeface="+mn-lt"/>
              </a:rPr>
              <a:pPr algn="r" rtl="1"/>
              <a:t>108</a:t>
            </a:fld>
            <a:endParaRPr lang="en-US" sz="1200" dirty="0">
              <a:latin typeface="+mn-lt"/>
            </a:endParaRPr>
          </a:p>
        </p:txBody>
      </p:sp>
    </p:spTree>
  </p:cSld>
  <p:clrMapOvr>
    <a:masterClrMapping/>
  </p:clrMapOvr>
</p:notes>
</file>

<file path=ppt/notesSlides/notesSlide10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08"/>
        <p:cNvGrpSpPr/>
        <p:nvPr/>
      </p:nvGrpSpPr>
      <p:grpSpPr>
        <a:xfrm>
          <a:off x="0" y="0"/>
          <a:ext cx="0" cy="0"/>
          <a:chOff x="0" y="0"/>
          <a:chExt cx="0" cy="0"/>
        </a:xfrm>
      </p:grpSpPr>
      <p:sp>
        <p:nvSpPr>
          <p:cNvPr id="810" name="Google Shape;810;p35:notes"/>
          <p:cNvSpPr txBox="1">
            <a:spLocks noGrp="1"/>
          </p:cNvSpPr>
          <p:nvPr>
            <p:ph type="body" idx="1"/>
          </p:nvPr>
        </p:nvSpPr>
        <p:spPr>
          <a:xfrm>
            <a:off x="479425" y="460375"/>
            <a:ext cx="6140450" cy="9211335"/>
          </a:xfrm>
        </p:spPr>
        <p:txBody>
          <a:bodyPr/>
          <a:lstStyle/>
          <a:p>
            <a:pPr algn="r" rtl="1"/>
            <a:r>
              <a:rPr lang="en-US" i="1" dirty="0">
                <a:sym typeface="Calibri"/>
              </a:rPr>
              <a:t>كيف ستقيم </a:t>
            </a:r>
            <a:r>
              <a:rPr lang="ar-SA" i="1" dirty="0">
                <a:sym typeface="Calibri"/>
              </a:rPr>
              <a:t>ا</a:t>
            </a:r>
            <a:r>
              <a:rPr lang="en-US" i="1" dirty="0">
                <a:sym typeface="Calibri"/>
              </a:rPr>
              <a:t>ح</a:t>
            </a:r>
            <a:r>
              <a:rPr lang="ar-SA" i="1" dirty="0">
                <a:sym typeface="Calibri"/>
              </a:rPr>
              <a:t>ت</a:t>
            </a:r>
            <a:r>
              <a:rPr lang="en-US" i="1" dirty="0">
                <a:sym typeface="Calibri"/>
              </a:rPr>
              <a:t>ف</a:t>
            </a:r>
            <a:r>
              <a:rPr lang="ar-SA" i="1" dirty="0">
                <a:sym typeface="Calibri"/>
              </a:rPr>
              <a:t>الاً</a:t>
            </a:r>
            <a:r>
              <a:rPr lang="en-US" i="1" dirty="0">
                <a:sym typeface="Calibri"/>
              </a:rPr>
              <a:t> في سياقنا / سياقك؟ هل يمكنك مشاركة أمثلة من الحالات التي تعاملت معها لمن تم</a:t>
            </a:r>
            <a:r>
              <a:rPr lang="ar-SA" i="1" dirty="0">
                <a:sym typeface="Calibri"/>
              </a:rPr>
              <a:t> لها</a:t>
            </a:r>
            <a:r>
              <a:rPr lang="en-US" i="1" dirty="0">
                <a:sym typeface="Calibri"/>
              </a:rPr>
              <a:t> تنظيم </a:t>
            </a:r>
            <a:r>
              <a:rPr lang="ar-SA" i="1" dirty="0">
                <a:sym typeface="Calibri"/>
              </a:rPr>
              <a:t>ا</a:t>
            </a:r>
            <a:r>
              <a:rPr lang="en-US" i="1" dirty="0">
                <a:sym typeface="Calibri"/>
              </a:rPr>
              <a:t>ح</a:t>
            </a:r>
            <a:r>
              <a:rPr lang="ar-SA" i="1" dirty="0">
                <a:sym typeface="Calibri"/>
              </a:rPr>
              <a:t>ت</a:t>
            </a:r>
            <a:r>
              <a:rPr lang="en-US" i="1" dirty="0">
                <a:sym typeface="Calibri"/>
              </a:rPr>
              <a:t>ف</a:t>
            </a:r>
            <a:r>
              <a:rPr lang="ar-SA" i="1" dirty="0">
                <a:sym typeface="Calibri"/>
              </a:rPr>
              <a:t>ا</a:t>
            </a:r>
            <a:r>
              <a:rPr lang="en-US" i="1" dirty="0">
                <a:sym typeface="Calibri"/>
              </a:rPr>
              <a:t>ل</a:t>
            </a:r>
            <a:r>
              <a:rPr lang="ar-SA" i="1" dirty="0">
                <a:sym typeface="Calibri"/>
              </a:rPr>
              <a:t>ات</a:t>
            </a:r>
            <a:r>
              <a:rPr lang="en-US" i="1" dirty="0">
                <a:sym typeface="Calibri"/>
              </a:rPr>
              <a:t>؟</a:t>
            </a:r>
          </a:p>
          <a:p>
            <a:pPr lvl="1" algn="r" rtl="1"/>
            <a:r>
              <a:rPr lang="en-US" i="1" dirty="0">
                <a:sym typeface="Calibri"/>
              </a:rPr>
              <a:t>يمكن أن يكون الاحتفال بسيطًا</a:t>
            </a:r>
            <a:r>
              <a:rPr lang="ar-SA" i="1" dirty="0">
                <a:sym typeface="Calibri"/>
              </a:rPr>
              <a:t>، </a:t>
            </a:r>
            <a:r>
              <a:rPr lang="en-US" i="1" dirty="0">
                <a:sym typeface="Calibri"/>
              </a:rPr>
              <a:t>على سبيل المثال قراءة وتوقيع </a:t>
            </a:r>
            <a:r>
              <a:rPr lang="ar-SA" i="1" dirty="0">
                <a:sym typeface="Calibri"/>
              </a:rPr>
              <a:t>نموذج لم الشمل</a:t>
            </a:r>
            <a:r>
              <a:rPr lang="en-US" i="1" dirty="0">
                <a:sym typeface="Calibri"/>
              </a:rPr>
              <a:t>.</a:t>
            </a:r>
          </a:p>
          <a:p>
            <a:pPr lvl="1" algn="r" rtl="1"/>
            <a:r>
              <a:rPr lang="en-US" i="1" dirty="0">
                <a:sym typeface="Calibri"/>
              </a:rPr>
              <a:t>إنه بمثابة احتفال وإظهار لمسؤولية الأسرة في رعاية الطفل.</a:t>
            </a:r>
          </a:p>
          <a:p>
            <a:pPr lvl="1" algn="r" rtl="1"/>
            <a:r>
              <a:rPr lang="en-US" i="1" dirty="0">
                <a:sym typeface="Calibri"/>
              </a:rPr>
              <a:t>يمكن أن يؤدي لم الشمل في بيئة مجتمعية إلى تعزيز المسؤولية الأوسع لدعم الطفل والأسرة.</a:t>
            </a:r>
          </a:p>
          <a:p>
            <a:pPr algn="r" rtl="1"/>
            <a:r>
              <a:rPr lang="en-US" i="1" dirty="0">
                <a:sym typeface="Calibri"/>
              </a:rPr>
              <a:t>هل لديكم أمثلة عندما لا يكون من المناسب إقامة احتفال عام؟</a:t>
            </a:r>
          </a:p>
          <a:p>
            <a:pPr lvl="1" algn="r" rtl="1"/>
            <a:r>
              <a:rPr lang="en-US" i="1" dirty="0">
                <a:sym typeface="Calibri"/>
              </a:rPr>
              <a:t>في بعض الحالات</a:t>
            </a:r>
            <a:r>
              <a:rPr lang="ar-SA" i="1" dirty="0">
                <a:sym typeface="Calibri"/>
              </a:rPr>
              <a:t>، </a:t>
            </a:r>
            <a:r>
              <a:rPr lang="en-US" i="1" dirty="0">
                <a:sym typeface="Calibri"/>
              </a:rPr>
              <a:t>قد لا يكون من الممكن إجراء </a:t>
            </a:r>
            <a:r>
              <a:rPr lang="ar-SA" i="1" dirty="0">
                <a:sym typeface="Calibri"/>
              </a:rPr>
              <a:t>ا</a:t>
            </a:r>
            <a:r>
              <a:rPr lang="en-US" i="1" dirty="0">
                <a:sym typeface="Calibri"/>
              </a:rPr>
              <a:t>ح</a:t>
            </a:r>
            <a:r>
              <a:rPr lang="ar-SA" i="1" dirty="0">
                <a:sym typeface="Calibri"/>
              </a:rPr>
              <a:t>ت</a:t>
            </a:r>
            <a:r>
              <a:rPr lang="en-US" i="1" dirty="0">
                <a:sym typeface="Calibri"/>
              </a:rPr>
              <a:t>ف</a:t>
            </a:r>
            <a:r>
              <a:rPr lang="ar-SA" i="1" dirty="0">
                <a:sym typeface="Calibri"/>
              </a:rPr>
              <a:t>ا</a:t>
            </a:r>
            <a:r>
              <a:rPr lang="en-US" i="1" dirty="0">
                <a:sym typeface="Calibri"/>
              </a:rPr>
              <a:t>ل في الأماكن العامة</a:t>
            </a:r>
            <a:r>
              <a:rPr lang="ar-SA" i="1" dirty="0">
                <a:sym typeface="Calibri"/>
              </a:rPr>
              <a:t>، </a:t>
            </a:r>
            <a:r>
              <a:rPr lang="en-US" i="1" dirty="0">
                <a:sym typeface="Calibri"/>
              </a:rPr>
              <a:t>على سبيل المثال عندما يكون ا</a:t>
            </a:r>
            <a:r>
              <a:rPr lang="ar-SA" i="1" dirty="0">
                <a:sym typeface="Calibri"/>
              </a:rPr>
              <a:t>ن</a:t>
            </a:r>
            <a:r>
              <a:rPr lang="en-US" i="1" dirty="0">
                <a:sym typeface="Calibri"/>
              </a:rPr>
              <a:t>فص</a:t>
            </a:r>
            <a:r>
              <a:rPr lang="ar-SA" i="1" dirty="0">
                <a:sym typeface="Calibri"/>
              </a:rPr>
              <a:t>ا</a:t>
            </a:r>
            <a:r>
              <a:rPr lang="en-US" i="1" dirty="0">
                <a:sym typeface="Calibri"/>
              </a:rPr>
              <a:t>ل الأسرة صعبًا ويواجه الطفل أو الأسرة ضغوطًا نفسية اجتماعية أو لأسباب أمنية</a:t>
            </a:r>
          </a:p>
          <a:p>
            <a:pPr algn="r" rtl="1"/>
            <a:r>
              <a:rPr lang="en-US" i="1" dirty="0">
                <a:sym typeface="Calibri"/>
              </a:rPr>
              <a:t>إذا كان</a:t>
            </a:r>
            <a:r>
              <a:rPr lang="ar-SA" i="1" dirty="0">
                <a:sym typeface="Calibri"/>
              </a:rPr>
              <a:t> لم الشمل سيت</a:t>
            </a:r>
            <a:r>
              <a:rPr lang="en-US" i="1" dirty="0">
                <a:sym typeface="Calibri"/>
              </a:rPr>
              <a:t>م خارج منطقة عمل أخصائي الحالة</a:t>
            </a:r>
          </a:p>
          <a:p>
            <a:pPr lvl="1" algn="r" rtl="1"/>
            <a:r>
              <a:rPr lang="en-US" i="1" dirty="0">
                <a:sym typeface="Calibri"/>
              </a:rPr>
              <a:t>يجب تسليم الحالة وحيثما أمكن</a:t>
            </a:r>
            <a:r>
              <a:rPr lang="ar-SA" i="1" dirty="0">
                <a:sym typeface="Calibri"/>
              </a:rPr>
              <a:t>، </a:t>
            </a:r>
            <a:r>
              <a:rPr lang="en-US" i="1" dirty="0">
                <a:sym typeface="Calibri"/>
              </a:rPr>
              <a:t>ملف الطفل إلى أخصائي الحالة الذي يعمل لصالح أي ممثل / منظمة موجودة في هذا المجال والذي سيجري المتابعة.</a:t>
            </a:r>
          </a:p>
          <a:p>
            <a:pPr lvl="1" algn="r" rtl="1"/>
            <a:r>
              <a:rPr lang="en-US" i="1" dirty="0">
                <a:sym typeface="Calibri"/>
              </a:rPr>
              <a:t>يجب أن يتم التحضير لذلك في وقت مبكر ويجب إبلاغ الأسرة والطفل وتقديم الموافقة مسبقًا.</a:t>
            </a:r>
            <a:endParaRPr lang="en-US" dirty="0">
              <a:sym typeface="Calibri"/>
            </a:endParaRPr>
          </a:p>
          <a:p>
            <a:pPr marL="0" indent="0" algn="r" rtl="1">
              <a:buNone/>
            </a:pPr>
            <a:r>
              <a:rPr lang="en-US" dirty="0">
                <a:sym typeface="Helvetica Neue"/>
              </a:rPr>
              <a:t>_____________________________________________________________________________</a:t>
            </a:r>
            <a:endParaRPr lang="en-US" dirty="0"/>
          </a:p>
          <a:p>
            <a:pPr marL="0" indent="0" algn="r" rtl="1">
              <a:buNone/>
            </a:pPr>
            <a:endParaRPr lang="en-US" dirty="0">
              <a:sym typeface="Calibri"/>
            </a:endParaRPr>
          </a:p>
          <a:p>
            <a:pPr marL="0" indent="0" algn="r" rtl="1">
              <a:buNone/>
            </a:pPr>
            <a:r>
              <a:rPr lang="en-US" b="1" dirty="0">
                <a:sym typeface="Calibri"/>
              </a:rPr>
              <a:t>الإجابات</a:t>
            </a:r>
          </a:p>
          <a:p>
            <a:pPr marL="228600" indent="-228600" algn="r" rtl="1">
              <a:buFont typeface="+mj-lt"/>
              <a:buAutoNum type="arabicPeriod"/>
            </a:pPr>
            <a:r>
              <a:rPr lang="en-US" dirty="0">
                <a:sym typeface="Calibri"/>
              </a:rPr>
              <a:t>من مصلحة </a:t>
            </a:r>
            <a:r>
              <a:rPr lang="ar-SA" dirty="0">
                <a:sym typeface="Calibri"/>
              </a:rPr>
              <a:t>باسم الفضلى</a:t>
            </a:r>
            <a:r>
              <a:rPr lang="en-US" dirty="0">
                <a:sym typeface="Calibri"/>
              </a:rPr>
              <a:t> أن يتم لم شمله مع والديه وإخوته.</a:t>
            </a:r>
          </a:p>
          <a:p>
            <a:pPr marL="228600" indent="-228600" algn="r" rtl="1">
              <a:buFont typeface="+mj-lt"/>
              <a:buAutoNum type="arabicPeriod"/>
            </a:pPr>
            <a:r>
              <a:rPr lang="en-US" dirty="0">
                <a:sym typeface="Calibri"/>
              </a:rPr>
              <a:t>الخطوات التالية فيما يتعلق بلم شمل الأسرة:</a:t>
            </a:r>
          </a:p>
          <a:p>
            <a:pPr lvl="1" algn="r" rtl="1"/>
            <a:r>
              <a:rPr lang="en-US" dirty="0">
                <a:sym typeface="Calibri"/>
              </a:rPr>
              <a:t>الاتصال بالسلطات المختصة واتباع الإجراءات القانونية الوطنية في حالة ما إذا كانت تنطبق على لم شمل الأسرة في السياق المحدد.</a:t>
            </a:r>
          </a:p>
          <a:p>
            <a:pPr lvl="1" algn="r" rtl="1"/>
            <a:r>
              <a:rPr lang="en-US" dirty="0">
                <a:sym typeface="Calibri"/>
              </a:rPr>
              <a:t>تنظيم احتفال ترحيب مع </a:t>
            </a:r>
            <a:r>
              <a:rPr lang="ar-SA" dirty="0">
                <a:sym typeface="Calibri"/>
              </a:rPr>
              <a:t>باسم </a:t>
            </a:r>
            <a:r>
              <a:rPr lang="en-US" dirty="0">
                <a:sym typeface="Calibri"/>
              </a:rPr>
              <a:t>وعائلته والمجتمع.</a:t>
            </a:r>
          </a:p>
          <a:p>
            <a:pPr lvl="1" algn="r" rtl="1"/>
            <a:r>
              <a:rPr lang="en-US" dirty="0">
                <a:sym typeface="Calibri"/>
              </a:rPr>
              <a:t>إبلاغ ودعوة السلطات المحلية ، إذا كانت متوفرة. يمكن أن يكون شخصًا من خدمات حماية الطفل أو رئيس القرية / المدينة.</a:t>
            </a:r>
          </a:p>
          <a:p>
            <a:pPr lvl="1" algn="r" rtl="1"/>
            <a:r>
              <a:rPr lang="en-US" dirty="0">
                <a:sym typeface="Calibri"/>
              </a:rPr>
              <a:t>تمكين </a:t>
            </a:r>
            <a:r>
              <a:rPr lang="ar-SA" dirty="0">
                <a:sym typeface="Calibri"/>
              </a:rPr>
              <a:t>باسم </a:t>
            </a:r>
            <a:r>
              <a:rPr lang="en-US" dirty="0">
                <a:sym typeface="Calibri"/>
              </a:rPr>
              <a:t>ووالديه من التوقيع على </a:t>
            </a:r>
            <a:r>
              <a:rPr lang="ar-SA" dirty="0">
                <a:sym typeface="Calibri"/>
              </a:rPr>
              <a:t>نموذج</a:t>
            </a:r>
            <a:r>
              <a:rPr lang="en-US" dirty="0">
                <a:sym typeface="Calibri"/>
              </a:rPr>
              <a:t> لم الشمل.</a:t>
            </a:r>
          </a:p>
          <a:p>
            <a:pPr marL="228600" indent="-228600" algn="r" rtl="1">
              <a:buFont typeface="+mj-lt"/>
              <a:buAutoNum type="arabicPeriod"/>
            </a:pPr>
            <a:r>
              <a:rPr lang="en-US" dirty="0">
                <a:sym typeface="Calibri"/>
              </a:rPr>
              <a:t>ا</a:t>
            </a:r>
            <a:r>
              <a:rPr lang="ar-SA" dirty="0">
                <a:sym typeface="Calibri"/>
              </a:rPr>
              <a:t>لا</a:t>
            </a:r>
            <a:r>
              <a:rPr lang="en-US" dirty="0">
                <a:sym typeface="Calibri"/>
              </a:rPr>
              <a:t>حتياجات</a:t>
            </a:r>
            <a:r>
              <a:rPr lang="ar-SA" dirty="0">
                <a:sym typeface="Calibri"/>
              </a:rPr>
              <a:t> على</a:t>
            </a:r>
            <a:r>
              <a:rPr lang="en-US" dirty="0">
                <a:sym typeface="Calibri"/>
              </a:rPr>
              <a:t> المدى القصير:</a:t>
            </a:r>
          </a:p>
          <a:p>
            <a:pPr lvl="1" algn="r" rtl="1"/>
            <a:r>
              <a:rPr lang="ar-SA" dirty="0">
                <a:sym typeface="Calibri"/>
              </a:rPr>
              <a:t>ت</a:t>
            </a:r>
            <a:r>
              <a:rPr lang="en-US" dirty="0">
                <a:sym typeface="Calibri"/>
              </a:rPr>
              <a:t>قد</a:t>
            </a:r>
            <a:r>
              <a:rPr lang="ar-SA" dirty="0">
                <a:sym typeface="Calibri"/>
              </a:rPr>
              <a:t>ي</a:t>
            </a:r>
            <a:r>
              <a:rPr lang="en-US" dirty="0">
                <a:sym typeface="Calibri"/>
              </a:rPr>
              <a:t>م دعم لمرة واحدة من المواد غير الغذائية للأسرة إذا لزم الأمر ، على سبيل المثال ، توفير الفراش وأدوات المطبخ والقرطاسية المدرسية ومواد اللعب ، بناءً على الاحتياجات المحددة.</a:t>
            </a:r>
          </a:p>
          <a:p>
            <a:pPr lvl="1" algn="r" rtl="1"/>
            <a:r>
              <a:rPr lang="en-US" dirty="0">
                <a:sym typeface="Calibri"/>
              </a:rPr>
              <a:t>تحديث خطة حالة </a:t>
            </a:r>
            <a:r>
              <a:rPr lang="ar-SA" dirty="0">
                <a:sym typeface="Calibri"/>
              </a:rPr>
              <a:t>باسم</a:t>
            </a:r>
            <a:r>
              <a:rPr lang="en-US" dirty="0">
                <a:sym typeface="Calibri"/>
              </a:rPr>
              <a:t> وتضمين تكرار زيارات المراقبة بعد لم شمل الأسرة.</a:t>
            </a:r>
          </a:p>
          <a:p>
            <a:pPr lvl="1" algn="r" rtl="1"/>
            <a:r>
              <a:rPr lang="en-US" dirty="0">
                <a:sym typeface="Calibri"/>
              </a:rPr>
              <a:t>دعم </a:t>
            </a:r>
            <a:r>
              <a:rPr lang="ar-SA" dirty="0">
                <a:sym typeface="Calibri"/>
              </a:rPr>
              <a:t>باسم</a:t>
            </a:r>
            <a:r>
              <a:rPr lang="en-US" dirty="0">
                <a:sym typeface="Calibri"/>
              </a:rPr>
              <a:t> وعائلته للحفاظ على ال</a:t>
            </a:r>
            <a:r>
              <a:rPr lang="ar-SA" dirty="0">
                <a:sym typeface="Calibri"/>
              </a:rPr>
              <a:t>تواصل</a:t>
            </a:r>
            <a:r>
              <a:rPr lang="en-US" dirty="0">
                <a:sym typeface="Calibri"/>
              </a:rPr>
              <a:t> مع أخته / ابنتهم الكبرى ، التي لا تزال في الوقت الحالي في بلد اللجوء.</a:t>
            </a:r>
          </a:p>
          <a:p>
            <a:pPr lvl="1" algn="r" rtl="1"/>
            <a:r>
              <a:rPr lang="ar-SA" dirty="0">
                <a:sym typeface="Calibri"/>
              </a:rPr>
              <a:t>الم</a:t>
            </a:r>
            <a:r>
              <a:rPr lang="en-US" dirty="0">
                <a:sym typeface="Calibri"/>
              </a:rPr>
              <a:t>ناقش</a:t>
            </a:r>
            <a:r>
              <a:rPr lang="ar-SA" dirty="0">
                <a:sym typeface="Calibri"/>
              </a:rPr>
              <a:t>ة</a:t>
            </a:r>
            <a:r>
              <a:rPr lang="en-US" dirty="0">
                <a:sym typeface="Calibri"/>
              </a:rPr>
              <a:t> مع الأسرة وال</a:t>
            </a:r>
            <a:r>
              <a:rPr lang="ar-SA" dirty="0">
                <a:sym typeface="Calibri"/>
              </a:rPr>
              <a:t>فتى</a:t>
            </a:r>
            <a:r>
              <a:rPr lang="en-US" dirty="0">
                <a:sym typeface="Calibri"/>
              </a:rPr>
              <a:t> </a:t>
            </a:r>
            <a:r>
              <a:rPr lang="ar-SA" dirty="0">
                <a:sym typeface="Calibri"/>
              </a:rPr>
              <a:t>لل</a:t>
            </a:r>
            <a:r>
              <a:rPr lang="en-US" dirty="0">
                <a:sym typeface="Calibri"/>
              </a:rPr>
              <a:t>تحديات المحتملة بعد لم الشمل والأفكار حول كيفية منع ومعالجة هذه التحديات.</a:t>
            </a:r>
          </a:p>
          <a:p>
            <a:pPr lvl="1" algn="r" rtl="1"/>
            <a:r>
              <a:rPr lang="en-US" dirty="0">
                <a:sym typeface="Calibri"/>
              </a:rPr>
              <a:t>تزويد الأسرة والطفل بمعلومات عن خدمات الدعم المحلية.</a:t>
            </a:r>
          </a:p>
          <a:p>
            <a:pPr marL="228600" indent="-228600" algn="r" rtl="1">
              <a:buFont typeface="+mj-lt"/>
              <a:buAutoNum type="arabicPeriod"/>
            </a:pPr>
            <a:r>
              <a:rPr lang="en-US" dirty="0">
                <a:sym typeface="Calibri"/>
              </a:rPr>
              <a:t>الاحتياجات </a:t>
            </a:r>
            <a:r>
              <a:rPr lang="ar-SA" dirty="0">
                <a:sym typeface="Calibri"/>
              </a:rPr>
              <a:t>على</a:t>
            </a:r>
            <a:r>
              <a:rPr lang="en-US" dirty="0">
                <a:sym typeface="Calibri"/>
              </a:rPr>
              <a:t> المدى </a:t>
            </a:r>
            <a:r>
              <a:rPr lang="ar-SA" dirty="0">
                <a:sym typeface="Calibri"/>
              </a:rPr>
              <a:t> الطويل</a:t>
            </a:r>
            <a:r>
              <a:rPr lang="en-US" dirty="0">
                <a:sym typeface="Calibri"/>
              </a:rPr>
              <a:t>:</a:t>
            </a:r>
          </a:p>
          <a:p>
            <a:pPr lvl="1" algn="r" rtl="1"/>
            <a:r>
              <a:rPr lang="en-US" dirty="0">
                <a:sym typeface="Calibri"/>
              </a:rPr>
              <a:t>تقييم الاحتياجات الإضافية لدعم عملية إعادة دمج </a:t>
            </a:r>
            <a:r>
              <a:rPr lang="ar-SA" dirty="0">
                <a:sym typeface="Calibri"/>
              </a:rPr>
              <a:t>باسم</a:t>
            </a:r>
            <a:r>
              <a:rPr lang="en-US" dirty="0">
                <a:sym typeface="Calibri"/>
              </a:rPr>
              <a:t> وجميع أفراد الأسرة الآخرين ، بما في ذلك الالتحاق بالمدارس و / أو التدريب المهني ، والتدريب على مهارات الحيا</a:t>
            </a:r>
            <a:r>
              <a:rPr lang="ar-SA" dirty="0">
                <a:sym typeface="Calibri"/>
              </a:rPr>
              <a:t>ة</a:t>
            </a:r>
            <a:r>
              <a:rPr lang="en-US" dirty="0">
                <a:sym typeface="Calibri"/>
              </a:rPr>
              <a:t> ، و </a:t>
            </a:r>
            <a:r>
              <a:rPr lang="ar-SA" dirty="0">
                <a:sym typeface="Calibri"/>
              </a:rPr>
              <a:t>المساعدة النقدية و القسائم</a:t>
            </a:r>
            <a:r>
              <a:rPr lang="en-US" dirty="0">
                <a:sym typeface="Calibri"/>
              </a:rPr>
              <a:t> ، والروابط مع مجموعات / أنشطة المجتمع ، بناءً على الاحتياجات المحددة.</a:t>
            </a:r>
          </a:p>
          <a:p>
            <a:pPr marL="228600" indent="-228600" algn="r" rtl="1">
              <a:buFont typeface="+mj-lt"/>
              <a:buAutoNum type="arabicPeriod"/>
            </a:pPr>
            <a:r>
              <a:rPr lang="en-US" dirty="0">
                <a:sym typeface="Calibri"/>
              </a:rPr>
              <a:t>السلطات القضائية ، إذا لزم الأمر ، خدمات حماية الطفل ، والسلطات المحلية ، والمجتمع / الجيران / أصدقاء الأسرة ، والموظفين في المدرسة المحلية ، والمجموعات المجتمعية.</a:t>
            </a:r>
            <a:endParaRPr lang="en-US" dirty="0"/>
          </a:p>
          <a:p>
            <a:pPr algn="r" rtl="1"/>
            <a:endParaRPr lang="en-US" dirty="0">
              <a:sym typeface="Calibri"/>
            </a:endParaRPr>
          </a:p>
        </p:txBody>
      </p:sp>
      <p:sp>
        <p:nvSpPr>
          <p:cNvPr id="2" name="Google Shape;725;p48:notes">
            <a:extLst>
              <a:ext uri="{FF2B5EF4-FFF2-40B4-BE49-F238E27FC236}">
                <a16:creationId xmlns:a16="http://schemas.microsoft.com/office/drawing/2014/main" id="{6A7A24E6-6282-D167-6E99-24FD62ACA573}"/>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rtl="1"/>
            <a:fld id="{00000000-1234-1234-1234-123412341234}" type="slidenum">
              <a:rPr lang="en-US" sz="1200" smtClean="0">
                <a:latin typeface="+mn-lt"/>
              </a:rPr>
              <a:pPr algn="r" rtl="1"/>
              <a:t>109</a:t>
            </a:fld>
            <a:endParaRPr lang="en-US" sz="1200" dirty="0">
              <a:latin typeface="+mn-lt"/>
            </a:endParaRPr>
          </a:p>
        </p:txBody>
      </p:sp>
    </p:spTree>
    <p:extLst>
      <p:ext uri="{BB962C8B-B14F-4D97-AF65-F5344CB8AC3E}">
        <p14:creationId xmlns:p14="http://schemas.microsoft.com/office/powerpoint/2010/main" val="180007410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2"/>
        <p:cNvGrpSpPr/>
        <p:nvPr/>
      </p:nvGrpSpPr>
      <p:grpSpPr>
        <a:xfrm>
          <a:off x="0" y="0"/>
          <a:ext cx="0" cy="0"/>
          <a:chOff x="0" y="0"/>
          <a:chExt cx="0" cy="0"/>
        </a:xfrm>
      </p:grpSpPr>
      <p:sp>
        <p:nvSpPr>
          <p:cNvPr id="384" name="Google Shape;384;p9:notes"/>
          <p:cNvSpPr txBox="1">
            <a:spLocks noGrp="1"/>
          </p:cNvSpPr>
          <p:nvPr>
            <p:ph type="body" idx="1"/>
          </p:nvPr>
        </p:nvSpPr>
        <p:spPr/>
        <p:txBody>
          <a:bodyPr/>
          <a:lstStyle/>
          <a:p>
            <a:pPr marL="0" indent="0" algn="r" rtl="1">
              <a:buNone/>
            </a:pPr>
            <a:r>
              <a:rPr lang="ar-SA" b="1" dirty="0">
                <a:sym typeface="Calibri"/>
              </a:rPr>
              <a:t>الشرح</a:t>
            </a:r>
            <a:endParaRPr lang="en-US" b="1" dirty="0">
              <a:sym typeface="Calibri"/>
            </a:endParaRPr>
          </a:p>
          <a:p>
            <a:pPr algn="r" rtl="1"/>
            <a:r>
              <a:rPr lang="en-US" i="1" dirty="0">
                <a:sym typeface="Calibri"/>
              </a:rPr>
              <a:t>غالبًا ما يواجه الأطفال المعرضون للخطر / المعرضون </a:t>
            </a:r>
            <a:r>
              <a:rPr lang="ar-SA" i="1" dirty="0">
                <a:sym typeface="Calibri"/>
              </a:rPr>
              <a:t>للإساءة </a:t>
            </a:r>
            <a:r>
              <a:rPr lang="en-US" i="1" dirty="0">
                <a:sym typeface="Calibri"/>
              </a:rPr>
              <a:t>بما في ذلك الأطفال</a:t>
            </a:r>
            <a:r>
              <a:rPr lang="ar-SA" i="1" dirty="0">
                <a:sym typeface="Calibri"/>
              </a:rPr>
              <a:t> المنفصلين و</a:t>
            </a:r>
            <a:r>
              <a:rPr lang="en-US" i="1" dirty="0">
                <a:sym typeface="Calibri"/>
              </a:rPr>
              <a:t> غير المصحوبين</a:t>
            </a:r>
            <a:r>
              <a:rPr lang="ar-SA" i="1" dirty="0">
                <a:sym typeface="Calibri"/>
              </a:rPr>
              <a:t>، </a:t>
            </a:r>
            <a:r>
              <a:rPr lang="en-US" i="1" dirty="0">
                <a:sym typeface="Calibri"/>
              </a:rPr>
              <a:t>العديد من المخاطر والقضايا المتعلقة بحماية الطفل التي تحتاج إلى مجموعة متنوعة من تدخلات إدارة الحال</a:t>
            </a:r>
            <a:r>
              <a:rPr lang="ar-SA" i="1" dirty="0">
                <a:sym typeface="Calibri"/>
              </a:rPr>
              <a:t>ة، </a:t>
            </a:r>
            <a:r>
              <a:rPr lang="en-US" i="1" dirty="0">
                <a:sym typeface="Calibri"/>
              </a:rPr>
              <a:t>بما في ذلك</a:t>
            </a:r>
            <a:r>
              <a:rPr lang="ar-SA" i="1" dirty="0">
                <a:sym typeface="Calibri"/>
              </a:rPr>
              <a:t>، </a:t>
            </a:r>
            <a:r>
              <a:rPr lang="en-US" i="1" dirty="0">
                <a:sym typeface="Calibri"/>
              </a:rPr>
              <a:t>وليس فقط</a:t>
            </a:r>
            <a:r>
              <a:rPr lang="ar-SA" i="1" dirty="0">
                <a:sym typeface="Calibri"/>
              </a:rPr>
              <a:t>، </a:t>
            </a:r>
            <a:r>
              <a:rPr lang="en-US" i="1" dirty="0">
                <a:sym typeface="Calibri"/>
              </a:rPr>
              <a:t>إجراءات محددة لمعالجة فصل الأسرة</a:t>
            </a:r>
          </a:p>
          <a:p>
            <a:pPr algn="r" rtl="1"/>
            <a:r>
              <a:rPr lang="en-US" i="1" dirty="0">
                <a:sym typeface="Calibri"/>
              </a:rPr>
              <a:t>لا ينبغي النظر إلى قضايا حماية الطفل بمعزل عن غيرها لأنها غالبًا ما تكون مترابطة ؛ لذلك هناك حاجة إلى نهج شمولي.</a:t>
            </a:r>
          </a:p>
          <a:p>
            <a:pPr algn="r" rtl="1"/>
            <a:r>
              <a:rPr lang="en-US" i="1" dirty="0">
                <a:sym typeface="Calibri"/>
              </a:rPr>
              <a:t>يجب دمج التدخلات المحددة</a:t>
            </a:r>
            <a:r>
              <a:rPr lang="ar-SA" i="1" dirty="0">
                <a:sym typeface="Calibri"/>
              </a:rPr>
              <a:t>، </a:t>
            </a:r>
            <a:r>
              <a:rPr lang="en-US" i="1" dirty="0">
                <a:sym typeface="Calibri"/>
              </a:rPr>
              <a:t>مث</a:t>
            </a:r>
            <a:r>
              <a:rPr lang="ar-SA" i="1" dirty="0">
                <a:sym typeface="Calibri"/>
              </a:rPr>
              <a:t>ل</a:t>
            </a:r>
            <a:r>
              <a:rPr lang="en-US" i="1" dirty="0">
                <a:sym typeface="Calibri"/>
              </a:rPr>
              <a:t> </a:t>
            </a:r>
            <a:r>
              <a:rPr lang="ar-SA" i="1" dirty="0">
                <a:sym typeface="Calibri"/>
              </a:rPr>
              <a:t>التعقب </a:t>
            </a:r>
            <a:r>
              <a:rPr lang="en-US" i="1" dirty="0">
                <a:sym typeface="Calibri"/>
              </a:rPr>
              <a:t>وإعادة تأسيس ال</a:t>
            </a:r>
            <a:r>
              <a:rPr lang="ar-SA" i="1" dirty="0">
                <a:sym typeface="Calibri"/>
              </a:rPr>
              <a:t>تواصل</a:t>
            </a:r>
            <a:r>
              <a:rPr lang="en-US" i="1" dirty="0">
                <a:sym typeface="Calibri"/>
              </a:rPr>
              <a:t> الأسري المطلوب من أجل الأطفال</a:t>
            </a:r>
            <a:r>
              <a:rPr lang="ar-SA" i="1" dirty="0">
                <a:sym typeface="Calibri"/>
              </a:rPr>
              <a:t> المنفصلين </a:t>
            </a:r>
            <a:r>
              <a:rPr lang="en-US" i="1" dirty="0">
                <a:sym typeface="Calibri"/>
              </a:rPr>
              <a:t> </a:t>
            </a:r>
            <a:r>
              <a:rPr lang="ar-SA" i="1" dirty="0">
                <a:sym typeface="Calibri"/>
              </a:rPr>
              <a:t>و</a:t>
            </a:r>
            <a:r>
              <a:rPr lang="en-US" i="1" dirty="0">
                <a:sym typeface="Calibri"/>
              </a:rPr>
              <a:t>غير المصحوبين في خطة الحالة الشاملة للطفل.</a:t>
            </a:r>
          </a:p>
          <a:p>
            <a:pPr marL="0" indent="0" algn="r" rtl="1">
              <a:buNone/>
            </a:pPr>
            <a:endParaRPr lang="en-US" dirty="0">
              <a:sym typeface="Calibri"/>
            </a:endParaRPr>
          </a:p>
          <a:p>
            <a:pPr marL="0" indent="0" algn="r" rtl="1">
              <a:buNone/>
            </a:pPr>
            <a:r>
              <a:rPr lang="en-US" b="1" dirty="0">
                <a:sym typeface="Calibri"/>
              </a:rPr>
              <a:t>مناقشة عامة</a:t>
            </a:r>
            <a:endParaRPr lang="en-US" b="1" dirty="0"/>
          </a:p>
          <a:p>
            <a:pPr algn="r" rtl="1"/>
            <a:r>
              <a:rPr lang="en-US" dirty="0">
                <a:sym typeface="Calibri"/>
              </a:rPr>
              <a:t>اطلب من المشاركين مشاركة أمثلة (بدون معلومات تعريفية) للأطفال الذين يواجهون مشكلات متعددة تتعلق بحماية الطفل ، بما في ذلك </a:t>
            </a:r>
            <a:r>
              <a:rPr lang="ar-SA" dirty="0">
                <a:sym typeface="Calibri"/>
              </a:rPr>
              <a:t>الانفصال الأسري </a:t>
            </a:r>
            <a:r>
              <a:rPr lang="en-US" dirty="0">
                <a:sym typeface="Calibri"/>
              </a:rPr>
              <a:t>الذي يوضح كيفية ترابط هذه المشكلات ولا يمكن معالجتها إلا </a:t>
            </a:r>
            <a:r>
              <a:rPr lang="ar-SA" dirty="0">
                <a:sym typeface="Calibri"/>
              </a:rPr>
              <a:t>بشكل كامل</a:t>
            </a:r>
            <a:r>
              <a:rPr lang="en-US" dirty="0">
                <a:sym typeface="Calibri"/>
              </a:rPr>
              <a:t>.</a:t>
            </a:r>
          </a:p>
          <a:p>
            <a:pPr algn="r" rtl="1"/>
            <a:r>
              <a:rPr lang="en-US" i="1" dirty="0">
                <a:sym typeface="Calibri"/>
              </a:rPr>
              <a:t>ما هي الاحتياجات المحددة التي يجب مراعاتها في ضوء </a:t>
            </a:r>
            <a:r>
              <a:rPr lang="ar-SA" i="1" dirty="0">
                <a:sym typeface="Calibri"/>
              </a:rPr>
              <a:t>الانفصال الأسري </a:t>
            </a:r>
            <a:r>
              <a:rPr lang="en-US" i="1" dirty="0">
                <a:sym typeface="Calibri"/>
              </a:rPr>
              <a:t>؟</a:t>
            </a:r>
          </a:p>
          <a:p>
            <a:pPr algn="r" rtl="1"/>
            <a:r>
              <a:rPr lang="en-US" i="1" dirty="0">
                <a:sym typeface="Calibri"/>
              </a:rPr>
              <a:t>في الجلسة القادمة</a:t>
            </a:r>
            <a:r>
              <a:rPr lang="ar-SA" i="1" dirty="0">
                <a:sym typeface="Calibri"/>
              </a:rPr>
              <a:t>، </a:t>
            </a:r>
            <a:r>
              <a:rPr lang="en-US" i="1" dirty="0">
                <a:sym typeface="Calibri"/>
              </a:rPr>
              <a:t>سوف نقوم بما يلي:</a:t>
            </a:r>
          </a:p>
          <a:p>
            <a:pPr lvl="1" algn="r" rtl="1"/>
            <a:r>
              <a:rPr lang="en-US" i="1" dirty="0">
                <a:sym typeface="Calibri"/>
              </a:rPr>
              <a:t>مناقشة تحديد وتسجيل</a:t>
            </a:r>
            <a:r>
              <a:rPr lang="ar-SA" i="1" dirty="0">
                <a:sym typeface="Calibri"/>
              </a:rPr>
              <a:t> </a:t>
            </a:r>
            <a:r>
              <a:rPr lang="en-US" i="1" dirty="0">
                <a:sym typeface="Calibri"/>
              </a:rPr>
              <a:t>الأطفال</a:t>
            </a:r>
            <a:r>
              <a:rPr lang="ar-SA" i="1" dirty="0">
                <a:sym typeface="Calibri"/>
              </a:rPr>
              <a:t> المنفصلين </a:t>
            </a:r>
            <a:r>
              <a:rPr lang="en-US" i="1" dirty="0">
                <a:sym typeface="Calibri"/>
              </a:rPr>
              <a:t> </a:t>
            </a:r>
            <a:r>
              <a:rPr lang="ar-SA" i="1" dirty="0">
                <a:sym typeface="Calibri"/>
              </a:rPr>
              <a:t>و</a:t>
            </a:r>
            <a:r>
              <a:rPr lang="en-US" i="1" dirty="0">
                <a:sym typeface="Calibri"/>
              </a:rPr>
              <a:t>غير المصحوبين </a:t>
            </a:r>
          </a:p>
          <a:p>
            <a:pPr lvl="1" algn="r" rtl="1"/>
            <a:r>
              <a:rPr lang="ar-SA" i="1" dirty="0">
                <a:sym typeface="Calibri"/>
              </a:rPr>
              <a:t>ممارسة </a:t>
            </a:r>
            <a:r>
              <a:rPr lang="en-US" i="1" dirty="0">
                <a:sym typeface="Calibri"/>
              </a:rPr>
              <a:t>تحديد عوامل الحماية وعوامل الخطر المتعلقة </a:t>
            </a:r>
            <a:r>
              <a:rPr lang="ar-SA" i="1" dirty="0">
                <a:sym typeface="Calibri"/>
              </a:rPr>
              <a:t>ب</a:t>
            </a:r>
            <a:r>
              <a:rPr lang="en-US" i="1" dirty="0">
                <a:sym typeface="Calibri"/>
              </a:rPr>
              <a:t>الأطفال</a:t>
            </a:r>
            <a:r>
              <a:rPr lang="ar-SA" i="1" dirty="0">
                <a:sym typeface="Calibri"/>
              </a:rPr>
              <a:t> المنفصلين </a:t>
            </a:r>
            <a:r>
              <a:rPr lang="en-US" i="1" dirty="0">
                <a:sym typeface="Calibri"/>
              </a:rPr>
              <a:t> </a:t>
            </a:r>
            <a:r>
              <a:rPr lang="ar-SA" i="1" dirty="0">
                <a:sym typeface="Calibri"/>
              </a:rPr>
              <a:t>و</a:t>
            </a:r>
            <a:r>
              <a:rPr lang="en-US" i="1" dirty="0">
                <a:sym typeface="Calibri"/>
              </a:rPr>
              <a:t>غير المصحوبين </a:t>
            </a:r>
            <a:endParaRPr lang="en-US" dirty="0">
              <a:sym typeface="Calibri"/>
            </a:endParaRPr>
          </a:p>
          <a:p>
            <a:pPr algn="r" rtl="1"/>
            <a:endParaRPr lang="en-US" dirty="0">
              <a:sym typeface="Calibri"/>
            </a:endParaRPr>
          </a:p>
        </p:txBody>
      </p:sp>
      <p:sp>
        <p:nvSpPr>
          <p:cNvPr id="4" name="Slide Image Placeholder 3">
            <a:extLst>
              <a:ext uri="{FF2B5EF4-FFF2-40B4-BE49-F238E27FC236}">
                <a16:creationId xmlns:a16="http://schemas.microsoft.com/office/drawing/2014/main" id="{348E54E9-3C2D-C92A-6FDE-993164513AF0}"/>
              </a:ext>
            </a:extLst>
          </p:cNvPr>
          <p:cNvSpPr>
            <a:spLocks noGrp="1" noRot="1" noChangeAspect="1"/>
          </p:cNvSpPr>
          <p:nvPr>
            <p:ph type="sldImg"/>
          </p:nvPr>
        </p:nvSpPr>
        <p:spPr/>
      </p:sp>
      <p:sp>
        <p:nvSpPr>
          <p:cNvPr id="2" name="Google Shape;725;p48:notes">
            <a:extLst>
              <a:ext uri="{FF2B5EF4-FFF2-40B4-BE49-F238E27FC236}">
                <a16:creationId xmlns:a16="http://schemas.microsoft.com/office/drawing/2014/main" id="{D7D010E1-375F-E55A-7EB0-EAB8A7124A35}"/>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rtl="1"/>
            <a:fld id="{00000000-1234-1234-1234-123412341234}" type="slidenum">
              <a:rPr lang="en-US" sz="1200" smtClean="0">
                <a:latin typeface="+mn-lt"/>
              </a:rPr>
              <a:pPr algn="r" rtl="1"/>
              <a:t>11</a:t>
            </a:fld>
            <a:endParaRPr lang="en-US" sz="1200" dirty="0">
              <a:latin typeface="+mn-lt"/>
            </a:endParaRPr>
          </a:p>
        </p:txBody>
      </p:sp>
    </p:spTree>
  </p:cSld>
  <p:clrMapOvr>
    <a:masterClrMapping/>
  </p:clrMapOvr>
</p:notes>
</file>

<file path=ppt/notesSlides/notesSlide1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42"/>
        <p:cNvGrpSpPr/>
        <p:nvPr/>
      </p:nvGrpSpPr>
      <p:grpSpPr>
        <a:xfrm>
          <a:off x="0" y="0"/>
          <a:ext cx="0" cy="0"/>
          <a:chOff x="0" y="0"/>
          <a:chExt cx="0" cy="0"/>
        </a:xfrm>
      </p:grpSpPr>
      <p:sp>
        <p:nvSpPr>
          <p:cNvPr id="1444" name="Google Shape;1444;p78:notes"/>
          <p:cNvSpPr txBox="1">
            <a:spLocks noGrp="1"/>
          </p:cNvSpPr>
          <p:nvPr>
            <p:ph type="body" idx="1"/>
          </p:nvPr>
        </p:nvSpPr>
        <p:spPr/>
        <p:txBody>
          <a:bodyPr/>
          <a:lstStyle/>
          <a:p>
            <a:pPr marL="0" indent="0" algn="r" rtl="1">
              <a:buNone/>
            </a:pPr>
            <a:r>
              <a:rPr lang="ar-SA" b="1" dirty="0">
                <a:sym typeface="Calibri"/>
              </a:rPr>
              <a:t>الشرح</a:t>
            </a:r>
            <a:endParaRPr lang="en-US" b="1" dirty="0">
              <a:sym typeface="Calibri"/>
            </a:endParaRPr>
          </a:p>
          <a:p>
            <a:pPr algn="r" rtl="1"/>
            <a:r>
              <a:rPr lang="en-US" dirty="0">
                <a:sym typeface="Calibri"/>
              </a:rPr>
              <a:t>عرض الشريحة</a:t>
            </a:r>
            <a:endParaRPr lang="en-US" dirty="0"/>
          </a:p>
          <a:p>
            <a:pPr algn="r" rtl="1"/>
            <a:r>
              <a:rPr lang="en-US" i="1" dirty="0">
                <a:sym typeface="Calibri"/>
              </a:rPr>
              <a:t>هل لدى أي شخص أي أسئلة أو توضيحات؟</a:t>
            </a:r>
            <a:endParaRPr lang="en-US" i="1" dirty="0"/>
          </a:p>
          <a:p>
            <a:pPr algn="r" rtl="1"/>
            <a:r>
              <a:rPr lang="ar-SA" dirty="0">
                <a:sym typeface="Calibri"/>
              </a:rPr>
              <a:t>إغلاق</a:t>
            </a:r>
            <a:r>
              <a:rPr lang="en-US" dirty="0">
                <a:sym typeface="Calibri"/>
              </a:rPr>
              <a:t> الجلسة</a:t>
            </a:r>
            <a:endParaRPr lang="en-US" dirty="0"/>
          </a:p>
        </p:txBody>
      </p:sp>
      <p:sp>
        <p:nvSpPr>
          <p:cNvPr id="3" name="Slide Image Placeholder 2">
            <a:extLst>
              <a:ext uri="{FF2B5EF4-FFF2-40B4-BE49-F238E27FC236}">
                <a16:creationId xmlns:a16="http://schemas.microsoft.com/office/drawing/2014/main" id="{8E93EA58-1DFF-DADE-5020-AF287E2F7877}"/>
              </a:ext>
            </a:extLst>
          </p:cNvPr>
          <p:cNvSpPr>
            <a:spLocks noGrp="1" noRot="1" noChangeAspect="1"/>
          </p:cNvSpPr>
          <p:nvPr>
            <p:ph type="sldImg"/>
          </p:nvPr>
        </p:nvSpPr>
        <p:spPr/>
      </p:sp>
      <p:sp>
        <p:nvSpPr>
          <p:cNvPr id="2" name="Google Shape;725;p48:notes">
            <a:extLst>
              <a:ext uri="{FF2B5EF4-FFF2-40B4-BE49-F238E27FC236}">
                <a16:creationId xmlns:a16="http://schemas.microsoft.com/office/drawing/2014/main" id="{654ABF79-D554-7B85-5A19-5EF994A17900}"/>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rtl="1"/>
            <a:fld id="{00000000-1234-1234-1234-123412341234}" type="slidenum">
              <a:rPr lang="en-US" sz="1200" smtClean="0">
                <a:latin typeface="+mn-lt"/>
              </a:rPr>
              <a:pPr algn="r" rtl="1"/>
              <a:t>110</a:t>
            </a:fld>
            <a:endParaRPr lang="en-US" sz="1200" dirty="0">
              <a:latin typeface="+mn-lt"/>
            </a:endParaRPr>
          </a:p>
        </p:txBody>
      </p:sp>
    </p:spTree>
  </p:cSld>
  <p:clrMapOvr>
    <a:masterClrMapping/>
  </p:clrMapOvr>
</p:notes>
</file>

<file path=ppt/notesSlides/notesSlide1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55"/>
        <p:cNvGrpSpPr/>
        <p:nvPr/>
      </p:nvGrpSpPr>
      <p:grpSpPr>
        <a:xfrm>
          <a:off x="0" y="0"/>
          <a:ext cx="0" cy="0"/>
          <a:chOff x="0" y="0"/>
          <a:chExt cx="0" cy="0"/>
        </a:xfrm>
      </p:grpSpPr>
      <p:sp>
        <p:nvSpPr>
          <p:cNvPr id="1457" name="Google Shape;1457;p79:notes"/>
          <p:cNvSpPr txBox="1">
            <a:spLocks noGrp="1"/>
          </p:cNvSpPr>
          <p:nvPr>
            <p:ph type="body" idx="1"/>
          </p:nvPr>
        </p:nvSpPr>
        <p:spPr/>
        <p:txBody>
          <a:bodyPr/>
          <a:lstStyle/>
          <a:p>
            <a:pPr marL="0" indent="0" algn="r" rtl="1">
              <a:buNone/>
            </a:pPr>
            <a:r>
              <a:rPr lang="ar-SA" b="1" dirty="0">
                <a:sym typeface="Calibri"/>
              </a:rPr>
              <a:t>الشرح</a:t>
            </a:r>
            <a:endParaRPr lang="en-US" b="1" dirty="0">
              <a:sym typeface="Calibri"/>
            </a:endParaRPr>
          </a:p>
          <a:p>
            <a:pPr algn="r" rtl="1"/>
            <a:r>
              <a:rPr lang="en-US" i="1" dirty="0">
                <a:sym typeface="Calibri"/>
              </a:rPr>
              <a:t>في نهاية هذه الجلسة</a:t>
            </a:r>
            <a:r>
              <a:rPr lang="ar-SA" i="1" dirty="0">
                <a:sym typeface="Calibri"/>
              </a:rPr>
              <a:t>، </a:t>
            </a:r>
            <a:r>
              <a:rPr lang="en-US" i="1" dirty="0">
                <a:sym typeface="Calibri"/>
              </a:rPr>
              <a:t>يجب أن يكون المشاركون قادرين على:</a:t>
            </a:r>
            <a:endParaRPr lang="en-US" i="1" dirty="0"/>
          </a:p>
          <a:p>
            <a:pPr algn="r" rtl="1"/>
            <a:r>
              <a:rPr lang="en-US" dirty="0">
                <a:sym typeface="Calibri"/>
              </a:rPr>
              <a:t>عرض الشريحة</a:t>
            </a:r>
            <a:endParaRPr lang="en-US" dirty="0"/>
          </a:p>
          <a:p>
            <a:pPr algn="r" rtl="1"/>
            <a:endParaRPr lang="en-US" dirty="0">
              <a:sym typeface="Calibri"/>
            </a:endParaRPr>
          </a:p>
        </p:txBody>
      </p:sp>
      <p:sp>
        <p:nvSpPr>
          <p:cNvPr id="3" name="Slide Image Placeholder 2">
            <a:extLst>
              <a:ext uri="{FF2B5EF4-FFF2-40B4-BE49-F238E27FC236}">
                <a16:creationId xmlns:a16="http://schemas.microsoft.com/office/drawing/2014/main" id="{73C70873-8846-920B-77E2-288BB4446D89}"/>
              </a:ext>
            </a:extLst>
          </p:cNvPr>
          <p:cNvSpPr>
            <a:spLocks noGrp="1" noRot="1" noChangeAspect="1"/>
          </p:cNvSpPr>
          <p:nvPr>
            <p:ph type="sldImg"/>
          </p:nvPr>
        </p:nvSpPr>
        <p:spPr/>
      </p:sp>
      <p:sp>
        <p:nvSpPr>
          <p:cNvPr id="2" name="Google Shape;725;p48:notes">
            <a:extLst>
              <a:ext uri="{FF2B5EF4-FFF2-40B4-BE49-F238E27FC236}">
                <a16:creationId xmlns:a16="http://schemas.microsoft.com/office/drawing/2014/main" id="{F5F8672A-1BF0-E4B0-F74B-C22596129E99}"/>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rtl="1"/>
            <a:fld id="{00000000-1234-1234-1234-123412341234}" type="slidenum">
              <a:rPr lang="en-US" sz="1200" smtClean="0">
                <a:latin typeface="+mn-lt"/>
              </a:rPr>
              <a:pPr algn="r" rtl="1"/>
              <a:t>111</a:t>
            </a:fld>
            <a:endParaRPr lang="en-US" sz="1200" dirty="0">
              <a:latin typeface="+mn-lt"/>
            </a:endParaRPr>
          </a:p>
        </p:txBody>
      </p:sp>
    </p:spTree>
  </p:cSld>
  <p:clrMapOvr>
    <a:masterClrMapping/>
  </p:clrMapOvr>
</p:notes>
</file>

<file path=ppt/notesSlides/notesSlide1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66"/>
        <p:cNvGrpSpPr/>
        <p:nvPr/>
      </p:nvGrpSpPr>
      <p:grpSpPr>
        <a:xfrm>
          <a:off x="0" y="0"/>
          <a:ext cx="0" cy="0"/>
          <a:chOff x="0" y="0"/>
          <a:chExt cx="0" cy="0"/>
        </a:xfrm>
      </p:grpSpPr>
      <p:sp>
        <p:nvSpPr>
          <p:cNvPr id="1468" name="Google Shape;1468;p80:notes"/>
          <p:cNvSpPr txBox="1">
            <a:spLocks noGrp="1"/>
          </p:cNvSpPr>
          <p:nvPr>
            <p:ph type="body" idx="1"/>
          </p:nvPr>
        </p:nvSpPr>
        <p:spPr/>
        <p:txBody>
          <a:bodyPr/>
          <a:lstStyle/>
          <a:p>
            <a:pPr marL="0" indent="0" algn="r" rtl="1">
              <a:buNone/>
            </a:pPr>
            <a:r>
              <a:rPr lang="en-US" b="1" dirty="0">
                <a:sym typeface="Calibri"/>
              </a:rPr>
              <a:t>مقدمة</a:t>
            </a:r>
          </a:p>
          <a:p>
            <a:pPr algn="r" rtl="1"/>
            <a:r>
              <a:rPr lang="en-US" dirty="0">
                <a:sym typeface="Calibri"/>
              </a:rPr>
              <a:t>بالنسبة لبعض الأطفال ، لا توجد حاجة للمتابعة بعد لم شمل الأسرة على وجه الخصوص</a:t>
            </a:r>
          </a:p>
          <a:p>
            <a:pPr lvl="1" algn="r" rtl="1"/>
            <a:r>
              <a:rPr lang="en-US" dirty="0">
                <a:sym typeface="Calibri"/>
              </a:rPr>
              <a:t>عندما ل</a:t>
            </a:r>
            <a:r>
              <a:rPr lang="ar-SA" dirty="0">
                <a:sym typeface="Calibri"/>
              </a:rPr>
              <a:t>ا </a:t>
            </a:r>
            <a:r>
              <a:rPr lang="en-US" dirty="0">
                <a:sym typeface="Calibri"/>
              </a:rPr>
              <a:t>تك</a:t>
            </a:r>
            <a:r>
              <a:rPr lang="ar-SA" dirty="0">
                <a:sym typeface="Calibri"/>
              </a:rPr>
              <a:t>و</a:t>
            </a:r>
            <a:r>
              <a:rPr lang="en-US" dirty="0">
                <a:sym typeface="Calibri"/>
              </a:rPr>
              <a:t>ن مدة الانفصال طويلة و</a:t>
            </a:r>
          </a:p>
          <a:p>
            <a:pPr lvl="1" algn="r" rtl="1"/>
            <a:r>
              <a:rPr lang="en-US" dirty="0">
                <a:sym typeface="Calibri"/>
              </a:rPr>
              <a:t>ل</a:t>
            </a:r>
            <a:r>
              <a:rPr lang="ar-SA" dirty="0">
                <a:sym typeface="Calibri"/>
              </a:rPr>
              <a:t>ا</a:t>
            </a:r>
            <a:r>
              <a:rPr lang="en-US" dirty="0">
                <a:sym typeface="Calibri"/>
              </a:rPr>
              <a:t> يتم تحديد أية مخاوف أخرى تتعلق بحماية الطفل.</a:t>
            </a:r>
          </a:p>
          <a:p>
            <a:pPr algn="r" rtl="1"/>
            <a:r>
              <a:rPr lang="ar-SA" dirty="0">
                <a:sym typeface="Calibri"/>
              </a:rPr>
              <a:t>ت</a:t>
            </a:r>
            <a:r>
              <a:rPr lang="en-US" dirty="0">
                <a:sym typeface="Calibri"/>
              </a:rPr>
              <a:t>حتاج الأطفال والأسر الأخرى إلى المراقبة والمتابعة ودعم إعادة الدم</a:t>
            </a:r>
            <a:r>
              <a:rPr lang="ar-SA" dirty="0">
                <a:sym typeface="Calibri"/>
              </a:rPr>
              <a:t>ج</a:t>
            </a:r>
            <a:r>
              <a:rPr lang="en-US" dirty="0">
                <a:sym typeface="Calibri"/>
              </a:rPr>
              <a:t>.</a:t>
            </a:r>
          </a:p>
          <a:p>
            <a:pPr algn="r" rtl="1"/>
            <a:endParaRPr lang="en-US" dirty="0">
              <a:sym typeface="Calibri"/>
            </a:endParaRPr>
          </a:p>
          <a:p>
            <a:pPr marL="0" indent="0" algn="r" rtl="1">
              <a:buNone/>
            </a:pPr>
            <a:r>
              <a:rPr lang="en-US" b="1" dirty="0">
                <a:sym typeface="Calibri"/>
              </a:rPr>
              <a:t>مناقشة عامة</a:t>
            </a:r>
          </a:p>
          <a:p>
            <a:pPr algn="r" rtl="1"/>
            <a:r>
              <a:rPr lang="en-US" dirty="0">
                <a:sym typeface="Calibri"/>
              </a:rPr>
              <a:t>قم بإحالة المشاركين إلى الطفل هاشم وعائلته في السيناريو في</a:t>
            </a:r>
            <a:r>
              <a:rPr lang="ar-SA" dirty="0">
                <a:sym typeface="Calibri"/>
              </a:rPr>
              <a:t> </a:t>
            </a:r>
            <a:r>
              <a:rPr lang="ar-SA" b="1" dirty="0">
                <a:sym typeface="Calibri"/>
              </a:rPr>
              <a:t>ال</a:t>
            </a:r>
            <a:r>
              <a:rPr lang="en-US" b="1" dirty="0">
                <a:sym typeface="Calibri"/>
              </a:rPr>
              <a:t>صفحة </a:t>
            </a:r>
            <a:r>
              <a:rPr lang="ar-SA" b="1" dirty="0">
                <a:sym typeface="Calibri"/>
              </a:rPr>
              <a:t>٨٢ من دليل العمل</a:t>
            </a:r>
            <a:endParaRPr lang="en-US" b="1" dirty="0">
              <a:sym typeface="Calibri"/>
            </a:endParaRPr>
          </a:p>
          <a:p>
            <a:pPr algn="r" rtl="1"/>
            <a:r>
              <a:rPr lang="en-US" i="1" dirty="0">
                <a:sym typeface="Calibri"/>
              </a:rPr>
              <a:t>ما هي التحديات التي قد يواجهها هاشم وعائلته بعد لم الشمل؟</a:t>
            </a:r>
          </a:p>
          <a:p>
            <a:pPr algn="r" rtl="1"/>
            <a:r>
              <a:rPr lang="en-US" i="1" dirty="0">
                <a:sym typeface="Calibri"/>
              </a:rPr>
              <a:t>كيف يمكن لهذه التحديات المحتملة أن تؤثر على إعادة اندماج هاشم؟</a:t>
            </a:r>
          </a:p>
          <a:p>
            <a:pPr algn="r" rtl="1"/>
            <a:r>
              <a:rPr lang="en-US" i="1" dirty="0">
                <a:sym typeface="Calibri"/>
              </a:rPr>
              <a:t>كيف يمكن حل هذه التحديات؟</a:t>
            </a:r>
          </a:p>
          <a:p>
            <a:pPr lvl="1" algn="r" rtl="1"/>
            <a:r>
              <a:rPr lang="en-US" dirty="0">
                <a:sym typeface="Calibri"/>
              </a:rPr>
              <a:t>يمكن أن تؤدي التغييرات في ظروف الأسرة الناتجة عن النزاع أو الفقر المزمن أو الاضطرابات المنزلية الكبرى ، مثل وفاة أحد الوالدين أو الزواج مرة أخرى ، إلى صعوبات في إعادة الاندماج.</a:t>
            </a:r>
          </a:p>
          <a:p>
            <a:pPr lvl="1" algn="r" rtl="1"/>
            <a:r>
              <a:rPr lang="en-US" dirty="0">
                <a:sym typeface="Calibri"/>
              </a:rPr>
              <a:t>عندما تكون مدة الانفصال طويلة ، قد يكون من الصعب على الطفل والوالدين والأشقاء التعامل مع التعديلات الرئيسية في الروتين اليومي وظروف المعيشة في المنزل.</a:t>
            </a:r>
          </a:p>
          <a:p>
            <a:pPr lvl="1" algn="r" rtl="1"/>
            <a:r>
              <a:rPr lang="en-US" dirty="0">
                <a:sym typeface="Calibri"/>
              </a:rPr>
              <a:t>قد </a:t>
            </a:r>
            <a:r>
              <a:rPr lang="ar-SA" dirty="0">
                <a:sym typeface="Calibri"/>
              </a:rPr>
              <a:t>ت</a:t>
            </a:r>
            <a:r>
              <a:rPr lang="en-US" dirty="0">
                <a:sym typeface="Calibri"/>
              </a:rPr>
              <a:t>كون الأطفال والأسر قد عان</a:t>
            </a:r>
            <a:r>
              <a:rPr lang="ar-SA" dirty="0">
                <a:sym typeface="Calibri"/>
              </a:rPr>
              <a:t>ت </a:t>
            </a:r>
            <a:r>
              <a:rPr lang="en-US" dirty="0">
                <a:sym typeface="Calibri"/>
              </a:rPr>
              <a:t>من ضائقة نفسية اجتماعية ستؤثر على قدرتهم على توفير الرعاية أو إعادة الاندماج في الأسرة.</a:t>
            </a:r>
          </a:p>
          <a:p>
            <a:pPr lvl="1" algn="r" rtl="1"/>
            <a:r>
              <a:rPr lang="en-US" dirty="0">
                <a:sym typeface="Calibri"/>
              </a:rPr>
              <a:t>في بعض الحالات ، يمكن للإعداد الأفضل قبل لم الشمل أن يمنع هذه الصعوبات و / أو يضمن توفير الدعم المناسب لإدارة على سبيل المثال ، السلوك الصعب من خلال التوجيه بشأن الت</a:t>
            </a:r>
            <a:r>
              <a:rPr lang="ar-SA" dirty="0">
                <a:sym typeface="Calibri"/>
              </a:rPr>
              <a:t>ربية</a:t>
            </a:r>
            <a:r>
              <a:rPr lang="en-US" dirty="0">
                <a:sym typeface="Calibri"/>
              </a:rPr>
              <a:t> الإيجابي</a:t>
            </a:r>
            <a:r>
              <a:rPr lang="ar-SA" dirty="0">
                <a:sym typeface="Calibri"/>
              </a:rPr>
              <a:t>ة</a:t>
            </a:r>
            <a:r>
              <a:rPr lang="en-US" dirty="0">
                <a:sym typeface="Calibri"/>
              </a:rPr>
              <a:t> للوالدين.</a:t>
            </a:r>
            <a:endParaRPr lang="en-US" dirty="0"/>
          </a:p>
          <a:p>
            <a:pPr lvl="1" algn="r" rtl="1"/>
            <a:r>
              <a:rPr lang="en-US" dirty="0">
                <a:sym typeface="Calibri"/>
              </a:rPr>
              <a:t>يؤثر نقص الوصول إلى الخدمات والفقر المزمن بشكل عام على المجتمع ككل. ومن ثم فمن المهم النظر في الحماية والبقاء واحتياجات التنمية لجميع الأطفال المعرضين للخطر داخل المجتمع.</a:t>
            </a:r>
          </a:p>
          <a:p>
            <a:pPr marL="0" indent="0" algn="r" rtl="1">
              <a:buNone/>
            </a:pPr>
            <a:endParaRPr lang="en-US" dirty="0">
              <a:sym typeface="Calibri"/>
            </a:endParaRPr>
          </a:p>
          <a:p>
            <a:pPr marL="0" indent="0" algn="r" rtl="1">
              <a:buNone/>
            </a:pPr>
            <a:r>
              <a:rPr lang="ar-SA" b="1" dirty="0">
                <a:sym typeface="Calibri"/>
              </a:rPr>
              <a:t>يتبع</a:t>
            </a:r>
            <a:r>
              <a:rPr lang="en-US" b="1" dirty="0">
                <a:sym typeface="Wingdings" panose="05000000000000000000" pitchFamily="2" charset="2"/>
              </a:rPr>
              <a:t></a:t>
            </a:r>
            <a:endParaRPr lang="en-US" b="1" dirty="0">
              <a:sym typeface="Calibri"/>
            </a:endParaRPr>
          </a:p>
        </p:txBody>
      </p:sp>
      <p:sp>
        <p:nvSpPr>
          <p:cNvPr id="3" name="Slide Image Placeholder 2">
            <a:extLst>
              <a:ext uri="{FF2B5EF4-FFF2-40B4-BE49-F238E27FC236}">
                <a16:creationId xmlns:a16="http://schemas.microsoft.com/office/drawing/2014/main" id="{2C099EFD-58D0-DB2A-5FFE-276704F8323F}"/>
              </a:ext>
            </a:extLst>
          </p:cNvPr>
          <p:cNvSpPr>
            <a:spLocks noGrp="1" noRot="1" noChangeAspect="1"/>
          </p:cNvSpPr>
          <p:nvPr>
            <p:ph type="sldImg"/>
          </p:nvPr>
        </p:nvSpPr>
        <p:spPr/>
      </p:sp>
      <p:sp>
        <p:nvSpPr>
          <p:cNvPr id="2" name="Google Shape;725;p48:notes">
            <a:extLst>
              <a:ext uri="{FF2B5EF4-FFF2-40B4-BE49-F238E27FC236}">
                <a16:creationId xmlns:a16="http://schemas.microsoft.com/office/drawing/2014/main" id="{F23D1F18-7674-8853-CD68-3E43BC713836}"/>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rtl="1"/>
            <a:fld id="{00000000-1234-1234-1234-123412341234}" type="slidenum">
              <a:rPr lang="en-US" sz="1200" smtClean="0">
                <a:latin typeface="+mn-lt"/>
              </a:rPr>
              <a:pPr algn="r" rtl="1"/>
              <a:t>112</a:t>
            </a:fld>
            <a:endParaRPr lang="en-US" sz="1200" dirty="0">
              <a:latin typeface="+mn-lt"/>
            </a:endParaRPr>
          </a:p>
        </p:txBody>
      </p:sp>
    </p:spTree>
  </p:cSld>
  <p:clrMapOvr>
    <a:masterClrMapping/>
  </p:clrMapOvr>
</p:notes>
</file>

<file path=ppt/notesSlides/notesSlide1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08"/>
        <p:cNvGrpSpPr/>
        <p:nvPr/>
      </p:nvGrpSpPr>
      <p:grpSpPr>
        <a:xfrm>
          <a:off x="0" y="0"/>
          <a:ext cx="0" cy="0"/>
          <a:chOff x="0" y="0"/>
          <a:chExt cx="0" cy="0"/>
        </a:xfrm>
      </p:grpSpPr>
      <p:sp>
        <p:nvSpPr>
          <p:cNvPr id="810" name="Google Shape;810;p35:notes"/>
          <p:cNvSpPr txBox="1">
            <a:spLocks noGrp="1"/>
          </p:cNvSpPr>
          <p:nvPr>
            <p:ph type="body" idx="1"/>
          </p:nvPr>
        </p:nvSpPr>
        <p:spPr>
          <a:xfrm>
            <a:off x="479425" y="460375"/>
            <a:ext cx="6140450" cy="9211335"/>
          </a:xfrm>
        </p:spPr>
        <p:txBody>
          <a:bodyPr/>
          <a:lstStyle/>
          <a:p>
            <a:pPr marL="0" indent="0" algn="r" rtl="1">
              <a:buNone/>
            </a:pPr>
            <a:r>
              <a:rPr lang="ar-SA" b="1" dirty="0">
                <a:sym typeface="Calibri"/>
              </a:rPr>
              <a:t>الشرح</a:t>
            </a:r>
            <a:endParaRPr lang="en-US" b="1" dirty="0">
              <a:sym typeface="Calibri"/>
            </a:endParaRPr>
          </a:p>
          <a:p>
            <a:pPr algn="r" rtl="1"/>
            <a:r>
              <a:rPr lang="en-US" i="1" dirty="0">
                <a:sym typeface="Calibri"/>
              </a:rPr>
              <a:t>يجب أيضًا إعداد العائلات من قبل أخصائي الحالة للمشاكل السلوكية المحتملة عند عودة الطفل إلى المنزل وإعطائه</a:t>
            </a:r>
            <a:r>
              <a:rPr lang="ar-SA" i="1" dirty="0">
                <a:sym typeface="Calibri"/>
              </a:rPr>
              <a:t>م</a:t>
            </a:r>
            <a:r>
              <a:rPr lang="en-US" i="1" dirty="0">
                <a:sym typeface="Calibri"/>
              </a:rPr>
              <a:t> التوجيه.</a:t>
            </a:r>
          </a:p>
          <a:p>
            <a:pPr lvl="1" algn="r" rtl="1"/>
            <a:r>
              <a:rPr lang="en-US" i="1" dirty="0">
                <a:sym typeface="Calibri"/>
              </a:rPr>
              <a:t>خلال مرحلة إعادة الدمج</a:t>
            </a:r>
            <a:r>
              <a:rPr lang="ar-SA" i="1" dirty="0">
                <a:sym typeface="Calibri"/>
              </a:rPr>
              <a:t>، </a:t>
            </a:r>
            <a:r>
              <a:rPr lang="en-US" i="1" dirty="0">
                <a:sym typeface="Calibri"/>
              </a:rPr>
              <a:t> قد تستفيد العائلات من الإحالة من قبل أخصائي الحالة إلى تدريب مهارات الوالدين أو يجب تزويدهم بتوجيه إضافي وجلسات دعم</a:t>
            </a:r>
            <a:r>
              <a:rPr lang="ar-SA" i="1" dirty="0">
                <a:sym typeface="Calibri"/>
              </a:rPr>
              <a:t> نفسية اجتماعية</a:t>
            </a:r>
            <a:r>
              <a:rPr lang="en-US" i="1" dirty="0">
                <a:sym typeface="Calibri"/>
              </a:rPr>
              <a:t> منظمة.</a:t>
            </a:r>
          </a:p>
          <a:p>
            <a:pPr lvl="1" algn="r" rtl="1"/>
            <a:r>
              <a:rPr lang="en-US" i="1" dirty="0">
                <a:sym typeface="Calibri"/>
              </a:rPr>
              <a:t>هذا بشكل خاص عندما تواجه الأسرة و / أو الطفل تحديات خلال هذه الفترة.</a:t>
            </a:r>
          </a:p>
          <a:p>
            <a:pPr lvl="1" algn="r" rtl="1"/>
            <a:r>
              <a:rPr lang="en-US" i="1" dirty="0">
                <a:sym typeface="Calibri"/>
              </a:rPr>
              <a:t>يتم أحيانًا توفير مجموعات </a:t>
            </a:r>
            <a:r>
              <a:rPr lang="ar-SA" i="1" dirty="0">
                <a:sym typeface="Calibri"/>
              </a:rPr>
              <a:t>الدعم النفسي الاجتماعي</a:t>
            </a:r>
            <a:r>
              <a:rPr lang="en-US" i="1" dirty="0">
                <a:sym typeface="Calibri"/>
              </a:rPr>
              <a:t> لمقدمي الرعاية للمساعدة في ت</a:t>
            </a:r>
            <a:r>
              <a:rPr lang="ar-SA" i="1" dirty="0">
                <a:sym typeface="Calibri"/>
              </a:rPr>
              <a:t>يسير</a:t>
            </a:r>
            <a:r>
              <a:rPr lang="en-US" i="1" dirty="0">
                <a:sym typeface="Calibri"/>
              </a:rPr>
              <a:t> جلسا</a:t>
            </a:r>
            <a:r>
              <a:rPr lang="ar-SA" i="1" dirty="0">
                <a:sym typeface="Calibri"/>
              </a:rPr>
              <a:t>ت</a:t>
            </a:r>
            <a:r>
              <a:rPr lang="en-US" i="1" dirty="0">
                <a:sym typeface="Calibri"/>
              </a:rPr>
              <a:t>  </a:t>
            </a:r>
            <a:r>
              <a:rPr lang="ar-SA" i="1" dirty="0">
                <a:sym typeface="Calibri"/>
              </a:rPr>
              <a:t>الدعم النفسي الاجتماعي</a:t>
            </a:r>
            <a:r>
              <a:rPr lang="en-US" i="1" dirty="0">
                <a:sym typeface="Calibri"/>
              </a:rPr>
              <a:t>  على سبيل المثال بما في ذلك الرسم والمواد الحرفية.</a:t>
            </a:r>
          </a:p>
          <a:p>
            <a:pPr algn="r" rtl="1"/>
            <a:r>
              <a:rPr lang="en-US" i="1" dirty="0">
                <a:sym typeface="Calibri"/>
              </a:rPr>
              <a:t>هل تعتقد أن الظروف الاجتماعية والاقتصادية ومستوى الخدمات الجيدة المتاحة تلعب دورًا في إعادة دمج الأطفال الذين تم لم شملهم في سياقنا / سياقك؟ إذا كان الأمر كذلك</a:t>
            </a:r>
            <a:r>
              <a:rPr lang="ar-SA" i="1" dirty="0">
                <a:sym typeface="Calibri"/>
              </a:rPr>
              <a:t>، </a:t>
            </a:r>
            <a:r>
              <a:rPr lang="en-US" i="1" dirty="0">
                <a:sym typeface="Calibri"/>
              </a:rPr>
              <a:t>فكيف؟ هل يمكنك</a:t>
            </a:r>
            <a:r>
              <a:rPr lang="ar-SA" i="1" dirty="0">
                <a:sym typeface="Calibri"/>
              </a:rPr>
              <a:t>م</a:t>
            </a:r>
            <a:r>
              <a:rPr lang="en-US" i="1" dirty="0">
                <a:sym typeface="Calibri"/>
              </a:rPr>
              <a:t> إعطاء أمثلة؟</a:t>
            </a:r>
          </a:p>
          <a:p>
            <a:pPr lvl="1" algn="r" rtl="1"/>
            <a:r>
              <a:rPr lang="en-US" i="1" dirty="0">
                <a:sym typeface="Calibri"/>
              </a:rPr>
              <a:t>إذا كانت الظروف الاجتماعية والاقتصادية مماثلة لتلك التي ا</a:t>
            </a:r>
            <a:r>
              <a:rPr lang="ar-SA" i="1" dirty="0">
                <a:sym typeface="Calibri"/>
              </a:rPr>
              <a:t>عتادها</a:t>
            </a:r>
            <a:r>
              <a:rPr lang="en-US" i="1" dirty="0">
                <a:sym typeface="Calibri"/>
              </a:rPr>
              <a:t> الطفل قبل لم شمله</a:t>
            </a:r>
            <a:r>
              <a:rPr lang="ar-SA" i="1" dirty="0">
                <a:sym typeface="Calibri"/>
              </a:rPr>
              <a:t>، </a:t>
            </a:r>
            <a:r>
              <a:rPr lang="en-US" i="1" dirty="0">
                <a:sym typeface="Calibri"/>
              </a:rPr>
              <a:t>فمن المرجح أن يتكيف الطفل بسهولة أكبر من أولئك الذين يعودون إلى ظروف مختلفة للغاية وأكثر صعوبة. يحتاج </a:t>
            </a:r>
            <a:r>
              <a:rPr lang="ar-SA" i="1" dirty="0">
                <a:sym typeface="Calibri"/>
              </a:rPr>
              <a:t>أخصائيو </a:t>
            </a:r>
            <a:r>
              <a:rPr lang="en-US" i="1" dirty="0">
                <a:sym typeface="Calibri"/>
              </a:rPr>
              <a:t>الحا</a:t>
            </a:r>
            <a:r>
              <a:rPr lang="ar-SA" i="1" dirty="0">
                <a:sym typeface="Calibri"/>
              </a:rPr>
              <a:t>لة</a:t>
            </a:r>
            <a:r>
              <a:rPr lang="en-US" i="1" dirty="0">
                <a:sym typeface="Calibri"/>
              </a:rPr>
              <a:t> إلى الوصول إلى المعلومات المتعلقة بالظروف الاجتماعية والاقتصادية المحلية و</a:t>
            </a:r>
            <a:r>
              <a:rPr lang="ar-SA" i="1" dirty="0">
                <a:sym typeface="Calibri"/>
              </a:rPr>
              <a:t>تحديد</a:t>
            </a:r>
            <a:r>
              <a:rPr lang="en-US" i="1" dirty="0">
                <a:sym typeface="Calibri"/>
              </a:rPr>
              <a:t> </a:t>
            </a:r>
            <a:r>
              <a:rPr lang="ar-SA" i="1" dirty="0">
                <a:sym typeface="Calibri"/>
              </a:rPr>
              <a:t>ا</a:t>
            </a:r>
            <a:r>
              <a:rPr lang="en-US" i="1" dirty="0">
                <a:sym typeface="Calibri"/>
              </a:rPr>
              <a:t>لخدمات المتاحة مثل خدمات الصحة والتعليم وحماية الطفل.</a:t>
            </a:r>
          </a:p>
          <a:p>
            <a:pPr lvl="1" algn="r" rtl="1"/>
            <a:r>
              <a:rPr lang="en-US" i="1" dirty="0">
                <a:sym typeface="Calibri"/>
              </a:rPr>
              <a:t>يمكن أن يدعم الدعم المادي قصير المدى و / أو الوصول إلى برامج </a:t>
            </a:r>
            <a:r>
              <a:rPr lang="ar-SA" i="1" dirty="0">
                <a:sym typeface="Calibri"/>
              </a:rPr>
              <a:t>المساعدة النقدية و القسائم</a:t>
            </a:r>
            <a:r>
              <a:rPr lang="en-US" i="1" dirty="0">
                <a:sym typeface="Calibri"/>
              </a:rPr>
              <a:t> في بعض الأحيان إعادة الدمج. في الظروف التي تكون متاحة فيها وتعتبر مناسبة</a:t>
            </a:r>
            <a:r>
              <a:rPr lang="ar-SA" i="1" dirty="0">
                <a:sym typeface="Calibri"/>
              </a:rPr>
              <a:t>، </a:t>
            </a:r>
            <a:r>
              <a:rPr lang="en-US" i="1" dirty="0">
                <a:sym typeface="Calibri"/>
              </a:rPr>
              <a:t>يجب أن تكون هناك مساعدة ومعايير شاملة وموحدة لجميع الأسر في الم</a:t>
            </a:r>
            <a:r>
              <a:rPr lang="ar-SA" i="1" dirty="0">
                <a:sym typeface="Calibri"/>
              </a:rPr>
              <a:t>كان </a:t>
            </a:r>
            <a:r>
              <a:rPr lang="en-US" i="1" dirty="0">
                <a:sym typeface="Calibri"/>
              </a:rPr>
              <a:t>ويتم تحديدها بشكل مثالي بالتشاور مع السلطات المحلية وهياكل المجتمع على سبيل المثال.</a:t>
            </a:r>
          </a:p>
          <a:p>
            <a:pPr algn="r" rtl="1"/>
            <a:r>
              <a:rPr lang="en-US" i="1" dirty="0">
                <a:sym typeface="Calibri"/>
              </a:rPr>
              <a:t>الهدف من </a:t>
            </a:r>
            <a:r>
              <a:rPr lang="ar-SA" i="1" dirty="0">
                <a:sym typeface="Calibri"/>
              </a:rPr>
              <a:t>المساعدة النقدية و القسائم</a:t>
            </a:r>
            <a:r>
              <a:rPr lang="en-US" i="1" dirty="0">
                <a:sym typeface="Calibri"/>
              </a:rPr>
              <a:t> والدعم المادي هو المساعدة في منع المزيد من الانفصال والتخلي عن الأطفال داخل الأسر الأكثر تهميشًا.</a:t>
            </a:r>
          </a:p>
          <a:p>
            <a:pPr lvl="1" algn="r" rtl="1"/>
            <a:r>
              <a:rPr lang="en-US" i="1" dirty="0">
                <a:sym typeface="Calibri"/>
              </a:rPr>
              <a:t>وهذا مهم بشكل خاص لإعادة لم شمل الأطفال الذين انفصلوا "طواعية" بسبب الصعوبات الاقتصادية.</a:t>
            </a:r>
          </a:p>
          <a:p>
            <a:pPr lvl="1" algn="r" rtl="1"/>
            <a:r>
              <a:rPr lang="en-US" i="1" dirty="0">
                <a:sym typeface="Calibri"/>
              </a:rPr>
              <a:t>من غير المحتمل إعادة دمج هؤلاء الأطفال ما لم يكن هناك تحسن في ظروفهم المادية.</a:t>
            </a:r>
          </a:p>
          <a:p>
            <a:pPr lvl="1" algn="r" rtl="1"/>
            <a:r>
              <a:rPr lang="en-US" i="1" dirty="0">
                <a:sym typeface="Calibri"/>
              </a:rPr>
              <a:t>يجب أن يتأكد </a:t>
            </a:r>
            <a:r>
              <a:rPr lang="ar-SA" i="1" dirty="0">
                <a:sym typeface="Calibri"/>
              </a:rPr>
              <a:t>أخصائيو </a:t>
            </a:r>
            <a:r>
              <a:rPr lang="en-US" i="1" dirty="0">
                <a:sym typeface="Calibri"/>
              </a:rPr>
              <a:t>الحا</a:t>
            </a:r>
            <a:r>
              <a:rPr lang="ar-SA" i="1" dirty="0">
                <a:sym typeface="Calibri"/>
              </a:rPr>
              <a:t>لة</a:t>
            </a:r>
            <a:r>
              <a:rPr lang="en-US" i="1" dirty="0">
                <a:sym typeface="Calibri"/>
              </a:rPr>
              <a:t> من أن الدعم مصمم وفقًا للظروف والاحتياجات الفردية للطفل والأسرة بما في ذلك الأطفال الآخرين في الأسرة وأن المراقبة والمتابعة المنتظمة مع الطفل والأسرة ضرورية كجزء من خطة الحالة.</a:t>
            </a:r>
          </a:p>
          <a:p>
            <a:pPr algn="r" rtl="1"/>
            <a:endParaRPr lang="en-US" dirty="0">
              <a:sym typeface="Calibri"/>
            </a:endParaRPr>
          </a:p>
        </p:txBody>
      </p:sp>
      <p:sp>
        <p:nvSpPr>
          <p:cNvPr id="2" name="Google Shape;725;p48:notes">
            <a:extLst>
              <a:ext uri="{FF2B5EF4-FFF2-40B4-BE49-F238E27FC236}">
                <a16:creationId xmlns:a16="http://schemas.microsoft.com/office/drawing/2014/main" id="{FC4BF8C8-56D5-6B00-585B-49A43F66F7ED}"/>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rtl="1"/>
            <a:fld id="{00000000-1234-1234-1234-123412341234}" type="slidenum">
              <a:rPr lang="en-US" sz="1200" smtClean="0">
                <a:latin typeface="+mn-lt"/>
              </a:rPr>
              <a:pPr algn="r" rtl="1"/>
              <a:t>113</a:t>
            </a:fld>
            <a:endParaRPr lang="en-US" sz="1200" dirty="0">
              <a:latin typeface="+mn-lt"/>
            </a:endParaRPr>
          </a:p>
        </p:txBody>
      </p:sp>
    </p:spTree>
    <p:extLst>
      <p:ext uri="{BB962C8B-B14F-4D97-AF65-F5344CB8AC3E}">
        <p14:creationId xmlns:p14="http://schemas.microsoft.com/office/powerpoint/2010/main" val="4134127526"/>
      </p:ext>
    </p:extLst>
  </p:cSld>
  <p:clrMapOvr>
    <a:masterClrMapping/>
  </p:clrMapOvr>
</p:notes>
</file>

<file path=ppt/notesSlides/notesSlide1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94"/>
        <p:cNvGrpSpPr/>
        <p:nvPr/>
      </p:nvGrpSpPr>
      <p:grpSpPr>
        <a:xfrm>
          <a:off x="0" y="0"/>
          <a:ext cx="0" cy="0"/>
          <a:chOff x="0" y="0"/>
          <a:chExt cx="0" cy="0"/>
        </a:xfrm>
      </p:grpSpPr>
      <p:sp>
        <p:nvSpPr>
          <p:cNvPr id="1496" name="Google Shape;1496;p81:notes"/>
          <p:cNvSpPr txBox="1">
            <a:spLocks noGrp="1"/>
          </p:cNvSpPr>
          <p:nvPr>
            <p:ph type="body" idx="1"/>
          </p:nvPr>
        </p:nvSpPr>
        <p:spPr/>
        <p:txBody>
          <a:bodyPr/>
          <a:lstStyle/>
          <a:p>
            <a:pPr marL="0" indent="0" algn="r" rtl="1">
              <a:buNone/>
            </a:pPr>
            <a:r>
              <a:rPr lang="ar-SA" b="1" dirty="0">
                <a:sym typeface="Calibri"/>
              </a:rPr>
              <a:t>الشرح</a:t>
            </a:r>
            <a:endParaRPr lang="en-US" b="1" dirty="0">
              <a:sym typeface="Calibri"/>
            </a:endParaRPr>
          </a:p>
          <a:p>
            <a:pPr algn="r" rtl="1"/>
            <a:r>
              <a:rPr lang="en-US" dirty="0">
                <a:sym typeface="Calibri"/>
              </a:rPr>
              <a:t>عرض الشريحة</a:t>
            </a:r>
            <a:endParaRPr lang="en-US" dirty="0"/>
          </a:p>
          <a:p>
            <a:pPr algn="r" rtl="1"/>
            <a:r>
              <a:rPr lang="en-US" i="1" dirty="0">
                <a:sym typeface="Calibri"/>
              </a:rPr>
              <a:t>هل لدى أي شخص أي أسئلة أو توضيحات؟</a:t>
            </a:r>
            <a:endParaRPr lang="en-US" i="1" dirty="0"/>
          </a:p>
          <a:p>
            <a:pPr algn="r" rtl="1"/>
            <a:r>
              <a:rPr lang="ar-SA" dirty="0">
                <a:sym typeface="Calibri"/>
              </a:rPr>
              <a:t>إغلاق</a:t>
            </a:r>
            <a:r>
              <a:rPr lang="en-US" dirty="0">
                <a:sym typeface="Calibri"/>
              </a:rPr>
              <a:t> الجلسة</a:t>
            </a:r>
            <a:endParaRPr lang="en-US" dirty="0"/>
          </a:p>
        </p:txBody>
      </p:sp>
      <p:sp>
        <p:nvSpPr>
          <p:cNvPr id="3" name="Slide Image Placeholder 2">
            <a:extLst>
              <a:ext uri="{FF2B5EF4-FFF2-40B4-BE49-F238E27FC236}">
                <a16:creationId xmlns:a16="http://schemas.microsoft.com/office/drawing/2014/main" id="{9B928894-8889-591B-9B9D-7C93FF875C4E}"/>
              </a:ext>
            </a:extLst>
          </p:cNvPr>
          <p:cNvSpPr>
            <a:spLocks noGrp="1" noRot="1" noChangeAspect="1"/>
          </p:cNvSpPr>
          <p:nvPr>
            <p:ph type="sldImg"/>
          </p:nvPr>
        </p:nvSpPr>
        <p:spPr/>
      </p:sp>
      <p:sp>
        <p:nvSpPr>
          <p:cNvPr id="2" name="Google Shape;725;p48:notes">
            <a:extLst>
              <a:ext uri="{FF2B5EF4-FFF2-40B4-BE49-F238E27FC236}">
                <a16:creationId xmlns:a16="http://schemas.microsoft.com/office/drawing/2014/main" id="{CB03F500-6040-C004-5C08-51C06BE41D4B}"/>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rtl="1"/>
            <a:fld id="{00000000-1234-1234-1234-123412341234}" type="slidenum">
              <a:rPr lang="en-US" sz="1200" smtClean="0">
                <a:latin typeface="+mn-lt"/>
              </a:rPr>
              <a:pPr algn="r" rtl="1"/>
              <a:t>114</a:t>
            </a:fld>
            <a:endParaRPr lang="en-US" sz="1200" dirty="0">
              <a:latin typeface="+mn-lt"/>
            </a:endParaRPr>
          </a:p>
        </p:txBody>
      </p:sp>
    </p:spTree>
  </p:cSld>
  <p:clrMapOvr>
    <a:masterClrMapping/>
  </p:clrMapOvr>
</p:notes>
</file>

<file path=ppt/notesSlides/notesSlide1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03"/>
        <p:cNvGrpSpPr/>
        <p:nvPr/>
      </p:nvGrpSpPr>
      <p:grpSpPr>
        <a:xfrm>
          <a:off x="0" y="0"/>
          <a:ext cx="0" cy="0"/>
          <a:chOff x="0" y="0"/>
          <a:chExt cx="0" cy="0"/>
        </a:xfrm>
      </p:grpSpPr>
      <p:sp>
        <p:nvSpPr>
          <p:cNvPr id="1505" name="Google Shape;1505;p82:notes"/>
          <p:cNvSpPr txBox="1">
            <a:spLocks noGrp="1"/>
          </p:cNvSpPr>
          <p:nvPr>
            <p:ph type="body" idx="1"/>
          </p:nvPr>
        </p:nvSpPr>
        <p:spPr/>
        <p:txBody>
          <a:bodyPr/>
          <a:lstStyle/>
          <a:p>
            <a:pPr marL="0" indent="0" algn="r" rtl="1">
              <a:buNone/>
            </a:pPr>
            <a:r>
              <a:rPr lang="ar-SA" sz="1150" b="1" dirty="0">
                <a:sym typeface="Calibri"/>
              </a:rPr>
              <a:t>الشرح</a:t>
            </a:r>
            <a:endParaRPr lang="en-US" sz="1150" b="1" dirty="0">
              <a:sym typeface="Calibri"/>
            </a:endParaRPr>
          </a:p>
          <a:p>
            <a:pPr algn="r" rtl="1"/>
            <a:r>
              <a:rPr lang="en-US" sz="1150" i="1" dirty="0">
                <a:sym typeface="Calibri"/>
              </a:rPr>
              <a:t>في نهاية هذه الجلسة</a:t>
            </a:r>
            <a:r>
              <a:rPr lang="ar-SA" sz="1150" i="1" dirty="0">
                <a:sym typeface="Calibri"/>
              </a:rPr>
              <a:t>، </a:t>
            </a:r>
            <a:r>
              <a:rPr lang="en-US" sz="1150" i="1" dirty="0">
                <a:sym typeface="Calibri"/>
              </a:rPr>
              <a:t>يجب أن يكون المشاركون قادرين على:</a:t>
            </a:r>
            <a:endParaRPr lang="en-US" sz="1150" i="1" dirty="0"/>
          </a:p>
          <a:p>
            <a:pPr algn="r" rtl="1"/>
            <a:r>
              <a:rPr lang="en-US" sz="1150" dirty="0">
                <a:sym typeface="Calibri"/>
              </a:rPr>
              <a:t>عرض الشريحة</a:t>
            </a:r>
          </a:p>
          <a:p>
            <a:pPr algn="r" rtl="1"/>
            <a:r>
              <a:rPr lang="en-US" sz="1150" i="1" dirty="0">
                <a:sym typeface="Calibri"/>
              </a:rPr>
              <a:t>تنطبق نفس المعايير والقواعد على المراقبة والمتابعة ومراجعة الحالة لجميع الأطفال المعرضين للخطر الذين يتلقون إدارة الحالة بما في ذلك الأطفال</a:t>
            </a:r>
            <a:r>
              <a:rPr lang="ar-SA" sz="1150" i="1" dirty="0">
                <a:sym typeface="Calibri"/>
              </a:rPr>
              <a:t> المنفصلين و</a:t>
            </a:r>
            <a:r>
              <a:rPr lang="en-US" sz="1150" i="1" dirty="0">
                <a:sym typeface="Calibri"/>
              </a:rPr>
              <a:t> غير المصحوبين.</a:t>
            </a:r>
          </a:p>
          <a:p>
            <a:pPr algn="r" rtl="1"/>
            <a:r>
              <a:rPr lang="en-US" sz="1150" i="1" dirty="0">
                <a:sym typeface="Calibri"/>
              </a:rPr>
              <a:t>ما العناصر التي تتطلب تركيزًا خاصًا أثناء متابعة ومراجعة الأطفال</a:t>
            </a:r>
            <a:r>
              <a:rPr lang="ar-SA" sz="1150" i="1" dirty="0">
                <a:sym typeface="Calibri"/>
              </a:rPr>
              <a:t> المنفصلين و</a:t>
            </a:r>
            <a:r>
              <a:rPr lang="en-US" sz="1150" i="1" dirty="0">
                <a:sym typeface="Calibri"/>
              </a:rPr>
              <a:t> غير المصحوبين؟</a:t>
            </a:r>
          </a:p>
          <a:p>
            <a:pPr lvl="1" algn="r" rtl="1"/>
            <a:r>
              <a:rPr lang="en-US" sz="1150" i="1" dirty="0">
                <a:sym typeface="Calibri"/>
              </a:rPr>
              <a:t>تعد المتابعة المستمرة لحماية الأطفال ورفاهه</a:t>
            </a:r>
            <a:r>
              <a:rPr lang="ar-SA" sz="1150" i="1" dirty="0">
                <a:sym typeface="Calibri"/>
              </a:rPr>
              <a:t>م</a:t>
            </a:r>
            <a:r>
              <a:rPr lang="en-US" sz="1150" i="1" dirty="0">
                <a:sym typeface="Calibri"/>
              </a:rPr>
              <a:t> في ترتيبات الرعاية البديلة أمرًا ضروريًا مما يضمن أن يكون ترتيب الرعاية في مصلحة الطفل الفضلى وأنه</a:t>
            </a:r>
            <a:r>
              <a:rPr lang="ar-SA" sz="1150" i="1" dirty="0">
                <a:sym typeface="Calibri"/>
              </a:rPr>
              <a:t>/ها </a:t>
            </a:r>
            <a:r>
              <a:rPr lang="en-US" sz="1150" i="1" dirty="0">
                <a:sym typeface="Calibri"/>
              </a:rPr>
              <a:t>في أمان ويتم الاعتناء </a:t>
            </a:r>
            <a:r>
              <a:rPr lang="ar-SA" sz="1150" i="1" dirty="0">
                <a:sym typeface="Calibri"/>
              </a:rPr>
              <a:t>بهم</a:t>
            </a:r>
            <a:r>
              <a:rPr lang="en-US" sz="1150" i="1" dirty="0">
                <a:sym typeface="Calibri"/>
              </a:rPr>
              <a:t> جيدًا ودعمه</a:t>
            </a:r>
            <a:r>
              <a:rPr lang="ar-SA" sz="1150" i="1" dirty="0">
                <a:sym typeface="Calibri"/>
              </a:rPr>
              <a:t>م</a:t>
            </a:r>
            <a:r>
              <a:rPr lang="en-US" sz="1150" i="1" dirty="0">
                <a:sym typeface="Calibri"/>
              </a:rPr>
              <a:t> بما يتماشى مع أي احتياجات محددة في خطة الحالة.</a:t>
            </a:r>
          </a:p>
          <a:p>
            <a:pPr algn="r" rtl="1"/>
            <a:r>
              <a:rPr lang="en-US" sz="1150" i="1" dirty="0">
                <a:sym typeface="Calibri"/>
              </a:rPr>
              <a:t>يجب أن يتلقى الأطفال</a:t>
            </a:r>
            <a:r>
              <a:rPr lang="ar-SA" sz="1150" i="1" dirty="0">
                <a:sym typeface="Calibri"/>
              </a:rPr>
              <a:t> المنفصلين و</a:t>
            </a:r>
            <a:r>
              <a:rPr lang="en-US" sz="1150" i="1" dirty="0">
                <a:sym typeface="Calibri"/>
              </a:rPr>
              <a:t> غير المصحوبين تحديثات منتظمة عن أنشطة التعقب الجارية.</a:t>
            </a:r>
          </a:p>
          <a:p>
            <a:pPr lvl="1" algn="r" rtl="1"/>
            <a:r>
              <a:rPr lang="en-US" sz="1150" i="1" dirty="0">
                <a:sym typeface="Calibri"/>
              </a:rPr>
              <a:t>يحتاج الأطفال والأسر أيضًا إلى تلقي معلومات عن نتائج </a:t>
            </a:r>
            <a:r>
              <a:rPr lang="ar-SA" sz="1150" i="1" dirty="0">
                <a:sym typeface="Calibri"/>
              </a:rPr>
              <a:t>التعقب</a:t>
            </a:r>
            <a:r>
              <a:rPr lang="en-US" sz="1150" i="1" dirty="0">
                <a:sym typeface="Calibri"/>
              </a:rPr>
              <a:t>.</a:t>
            </a:r>
          </a:p>
          <a:p>
            <a:pPr lvl="1" algn="r" rtl="1"/>
            <a:r>
              <a:rPr lang="en-US" sz="1150" i="1" dirty="0">
                <a:sym typeface="Calibri"/>
              </a:rPr>
              <a:t>في حالة وجود نتائج ت</a:t>
            </a:r>
            <a:r>
              <a:rPr lang="ar-SA" sz="1150" i="1" dirty="0">
                <a:sym typeface="Calibri"/>
              </a:rPr>
              <a:t>عقب</a:t>
            </a:r>
            <a:r>
              <a:rPr lang="en-US" sz="1150" i="1" dirty="0">
                <a:sym typeface="Calibri"/>
              </a:rPr>
              <a:t> سلبية أو إيجابية</a:t>
            </a:r>
            <a:r>
              <a:rPr lang="ar-SA" sz="1150" i="1" dirty="0">
                <a:sym typeface="Calibri"/>
              </a:rPr>
              <a:t>، </a:t>
            </a:r>
            <a:r>
              <a:rPr lang="en-US" sz="1150" i="1" dirty="0">
                <a:sym typeface="Calibri"/>
              </a:rPr>
              <a:t>من المهم التخطيط لزيارة منزلية أو لقاء مع الطفل والأسرة شخصيًا</a:t>
            </a:r>
            <a:r>
              <a:rPr lang="ar-SA" sz="1150" i="1" dirty="0">
                <a:sym typeface="Calibri"/>
              </a:rPr>
              <a:t>، </a:t>
            </a:r>
            <a:r>
              <a:rPr lang="en-US" sz="1150" i="1" dirty="0">
                <a:sym typeface="Calibri"/>
              </a:rPr>
              <a:t>عندما يكون ذلك ممكنًا</a:t>
            </a:r>
            <a:r>
              <a:rPr lang="ar-SA" sz="1150" i="1" dirty="0">
                <a:sym typeface="Calibri"/>
              </a:rPr>
              <a:t>، </a:t>
            </a:r>
            <a:r>
              <a:rPr lang="en-US" sz="1150" i="1" dirty="0">
                <a:sym typeface="Calibri"/>
              </a:rPr>
              <a:t>من أجل تقديم الدعم المباشر والتخطيط للخطوات التالية للمتابعة.</a:t>
            </a:r>
          </a:p>
          <a:p>
            <a:pPr lvl="1" algn="r" rtl="1"/>
            <a:r>
              <a:rPr lang="en-US" sz="1150" i="1" dirty="0">
                <a:sym typeface="Calibri"/>
              </a:rPr>
              <a:t>يجب العمل على جميع نتائج التعقب ومعلومات التعقب الجديدة المحتملة ويجب مراجعة خطة الحالة وفقًا لذلك.</a:t>
            </a:r>
            <a:endParaRPr lang="en-US" sz="1150" i="1" dirty="0"/>
          </a:p>
          <a:p>
            <a:pPr algn="r" rtl="1"/>
            <a:r>
              <a:rPr lang="en-US" sz="1150" i="1" dirty="0">
                <a:sym typeface="Calibri"/>
              </a:rPr>
              <a:t>من الضروري متابعة الأطفال </a:t>
            </a:r>
            <a:r>
              <a:rPr lang="ar-SA" sz="1150" i="1" dirty="0">
                <a:sym typeface="Calibri"/>
              </a:rPr>
              <a:t>المنفصلين و</a:t>
            </a:r>
            <a:r>
              <a:rPr lang="en-US" sz="1150" i="1" dirty="0">
                <a:sym typeface="Calibri"/>
              </a:rPr>
              <a:t> غير المصحوبين الذين تم لم شملهم مع أسرهم سواء بشكل عفوي و / أو مخطط له.</a:t>
            </a:r>
          </a:p>
          <a:p>
            <a:pPr lvl="1" algn="r" rtl="1"/>
            <a:r>
              <a:rPr lang="en-US" sz="1150" i="1" dirty="0">
                <a:sym typeface="Calibri"/>
              </a:rPr>
              <a:t>يحتاج أخصائي الحالة إلى التحقق من حماية الطفل ورفاهه واستدامة لم الشمل والتقدم فيما يتعلق بإعادة الدمج والاحتياجات الإضافية المحتملة للأسرة و / أو الطفل والأطفال الآخرين في الأسرة.</a:t>
            </a:r>
          </a:p>
          <a:p>
            <a:pPr algn="r" rtl="1"/>
            <a:r>
              <a:rPr lang="en-US" sz="1150" i="1" dirty="0">
                <a:sym typeface="Calibri"/>
              </a:rPr>
              <a:t>قد يعتمد تواتر زيارات المتابعة على سبيل المثال على:</a:t>
            </a:r>
          </a:p>
          <a:p>
            <a:pPr lvl="1" algn="r" rtl="1"/>
            <a:r>
              <a:rPr lang="en-US" sz="1150" i="1" dirty="0">
                <a:sym typeface="Calibri"/>
              </a:rPr>
              <a:t>طول ال</a:t>
            </a:r>
            <a:r>
              <a:rPr lang="ar-SA" sz="1150" i="1" dirty="0">
                <a:sym typeface="Calibri"/>
              </a:rPr>
              <a:t>انفصال</a:t>
            </a:r>
            <a:endParaRPr lang="en-US" sz="1150" i="1" dirty="0">
              <a:sym typeface="Calibri"/>
            </a:endParaRPr>
          </a:p>
          <a:p>
            <a:pPr marL="628650" marR="0" lvl="1" indent="-171450" algn="r" defTabSz="914400" rtl="1" eaLnBrk="1" fontAlgn="auto" latinLnBrk="0" hangingPunct="1">
              <a:lnSpc>
                <a:spcPct val="100000"/>
              </a:lnSpc>
              <a:spcBef>
                <a:spcPts val="0"/>
              </a:spcBef>
              <a:spcAft>
                <a:spcPts val="0"/>
              </a:spcAft>
              <a:buClr>
                <a:srgbClr val="000000"/>
              </a:buClr>
              <a:buSzTx/>
              <a:buFont typeface="Arial" panose="020B0604020202020204" pitchFamily="34" charset="0"/>
              <a:buChar char="•"/>
              <a:tabLst/>
              <a:defRPr/>
            </a:pPr>
            <a:r>
              <a:rPr lang="en-US" sz="1150" i="1" dirty="0">
                <a:sym typeface="Calibri"/>
              </a:rPr>
              <a:t>ما إذا كان ال</a:t>
            </a:r>
            <a:r>
              <a:rPr lang="ar-SA" sz="1150" i="1" dirty="0">
                <a:sym typeface="Calibri"/>
              </a:rPr>
              <a:t>انفصال </a:t>
            </a:r>
            <a:r>
              <a:rPr lang="en-US" sz="1150" i="1" dirty="0">
                <a:sym typeface="Calibri"/>
              </a:rPr>
              <a:t>صعبًا</a:t>
            </a:r>
          </a:p>
          <a:p>
            <a:pPr lvl="1" algn="r" rtl="1"/>
            <a:r>
              <a:rPr lang="en-US" sz="1150" i="1" dirty="0">
                <a:sym typeface="Calibri"/>
              </a:rPr>
              <a:t>احتياجات الدعم للطفل والأسرة</a:t>
            </a:r>
          </a:p>
          <a:p>
            <a:pPr lvl="1" algn="r" rtl="1"/>
            <a:r>
              <a:rPr lang="en-US" sz="1150" i="1" dirty="0">
                <a:sym typeface="Calibri"/>
              </a:rPr>
              <a:t>مستوى المخاطر المحتملة التي تنطوي عليها.</a:t>
            </a:r>
          </a:p>
          <a:p>
            <a:pPr algn="r" rtl="1"/>
            <a:r>
              <a:rPr lang="en-US" sz="1150" i="1" dirty="0">
                <a:sym typeface="Calibri"/>
              </a:rPr>
              <a:t>يجب تعديل وتيرة زيارات المتابعة / المنزل التي تم التخطيط لها وتضمينها في خطة الحالة اعتمادًا على التقدم المحرز في خطة الحالة و / أو مستويات المخاطر المتطورة التي تواجه الطفل.</a:t>
            </a:r>
          </a:p>
        </p:txBody>
      </p:sp>
      <p:sp>
        <p:nvSpPr>
          <p:cNvPr id="3" name="Slide Image Placeholder 2">
            <a:extLst>
              <a:ext uri="{FF2B5EF4-FFF2-40B4-BE49-F238E27FC236}">
                <a16:creationId xmlns:a16="http://schemas.microsoft.com/office/drawing/2014/main" id="{B8CDB24A-ABC3-7B39-EEB5-B9E5D365CC89}"/>
              </a:ext>
            </a:extLst>
          </p:cNvPr>
          <p:cNvSpPr>
            <a:spLocks noGrp="1" noRot="1" noChangeAspect="1"/>
          </p:cNvSpPr>
          <p:nvPr>
            <p:ph type="sldImg"/>
          </p:nvPr>
        </p:nvSpPr>
        <p:spPr/>
      </p:sp>
      <p:sp>
        <p:nvSpPr>
          <p:cNvPr id="2" name="Google Shape;725;p48:notes">
            <a:extLst>
              <a:ext uri="{FF2B5EF4-FFF2-40B4-BE49-F238E27FC236}">
                <a16:creationId xmlns:a16="http://schemas.microsoft.com/office/drawing/2014/main" id="{C5BB4770-F488-A9D1-B1DC-7E51B1E3FBA9}"/>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rtl="1"/>
            <a:fld id="{00000000-1234-1234-1234-123412341234}" type="slidenum">
              <a:rPr lang="en-US" sz="1200" smtClean="0">
                <a:latin typeface="+mn-lt"/>
              </a:rPr>
              <a:pPr algn="r" rtl="1"/>
              <a:t>115</a:t>
            </a:fld>
            <a:endParaRPr lang="en-US" sz="1200" dirty="0">
              <a:latin typeface="+mn-lt"/>
            </a:endParaRPr>
          </a:p>
        </p:txBody>
      </p:sp>
    </p:spTree>
  </p:cSld>
  <p:clrMapOvr>
    <a:masterClrMapping/>
  </p:clrMapOvr>
</p:notes>
</file>

<file path=ppt/notesSlides/notesSlide1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17"/>
        <p:cNvGrpSpPr/>
        <p:nvPr/>
      </p:nvGrpSpPr>
      <p:grpSpPr>
        <a:xfrm>
          <a:off x="0" y="0"/>
          <a:ext cx="0" cy="0"/>
          <a:chOff x="0" y="0"/>
          <a:chExt cx="0" cy="0"/>
        </a:xfrm>
      </p:grpSpPr>
      <p:sp>
        <p:nvSpPr>
          <p:cNvPr id="1519" name="Google Shape;1519;p83:notes"/>
          <p:cNvSpPr txBox="1">
            <a:spLocks noGrp="1"/>
          </p:cNvSpPr>
          <p:nvPr>
            <p:ph type="body" idx="1"/>
          </p:nvPr>
        </p:nvSpPr>
        <p:spPr/>
        <p:txBody>
          <a:bodyPr/>
          <a:lstStyle/>
          <a:p>
            <a:pPr marL="0" indent="0" algn="r" rtl="1">
              <a:buNone/>
            </a:pPr>
            <a:r>
              <a:rPr lang="ar-SA" b="1" dirty="0">
                <a:sym typeface="Calibri"/>
              </a:rPr>
              <a:t>الشرح</a:t>
            </a:r>
            <a:endParaRPr lang="en-US" b="1" dirty="0">
              <a:sym typeface="Calibri"/>
            </a:endParaRPr>
          </a:p>
          <a:p>
            <a:pPr algn="r" rtl="1"/>
            <a:r>
              <a:rPr lang="en-US" i="1" dirty="0">
                <a:sym typeface="Calibri"/>
              </a:rPr>
              <a:t>هل لديك أمثلة على أنواع الظروف في حياة الأطفال </a:t>
            </a:r>
            <a:r>
              <a:rPr lang="ar-SA" i="1" dirty="0">
                <a:sym typeface="Calibri"/>
              </a:rPr>
              <a:t>المنفصلين و</a:t>
            </a:r>
            <a:r>
              <a:rPr lang="en-US" i="1" dirty="0">
                <a:sym typeface="Calibri"/>
              </a:rPr>
              <a:t>غير المصحوبين والتي من المحتمل أن تؤدي إلى الحاجة إلى مراجعة خطة الحالة؟</a:t>
            </a:r>
          </a:p>
          <a:p>
            <a:pPr algn="r" rtl="1"/>
            <a:r>
              <a:rPr lang="en-US" dirty="0">
                <a:sym typeface="Calibri"/>
              </a:rPr>
              <a:t>ملحق بمحتوى الشريحة</a:t>
            </a:r>
            <a:endParaRPr lang="en-US" dirty="0"/>
          </a:p>
          <a:p>
            <a:pPr algn="r" rtl="1"/>
            <a:r>
              <a:rPr lang="en-US" i="1" dirty="0">
                <a:sym typeface="Calibri"/>
              </a:rPr>
              <a:t>في بعض الأحيان</a:t>
            </a:r>
            <a:r>
              <a:rPr lang="ar-SA" i="1" dirty="0">
                <a:sym typeface="Calibri"/>
              </a:rPr>
              <a:t>، </a:t>
            </a:r>
            <a:r>
              <a:rPr lang="en-US" i="1" dirty="0">
                <a:sym typeface="Calibri"/>
              </a:rPr>
              <a:t>يلزم عقد مؤتمر حالة للحالات المعقدة بما في ذلك الأطفال</a:t>
            </a:r>
            <a:r>
              <a:rPr lang="ar-SA" i="1" dirty="0">
                <a:sym typeface="Calibri"/>
              </a:rPr>
              <a:t> المنفصلين و</a:t>
            </a:r>
            <a:r>
              <a:rPr lang="en-US" i="1" dirty="0">
                <a:sym typeface="Calibri"/>
              </a:rPr>
              <a:t> غير المصحوبين.</a:t>
            </a:r>
          </a:p>
          <a:p>
            <a:pPr lvl="1" algn="r" rtl="1"/>
            <a:r>
              <a:rPr lang="en-US" i="1" dirty="0">
                <a:sym typeface="Calibri"/>
              </a:rPr>
              <a:t>حالات عاجلة للغاية</a:t>
            </a:r>
          </a:p>
          <a:p>
            <a:pPr lvl="1" algn="r" rtl="1"/>
            <a:r>
              <a:rPr lang="en-US" i="1" dirty="0">
                <a:sym typeface="Calibri"/>
              </a:rPr>
              <a:t>الحالات التي</a:t>
            </a:r>
            <a:r>
              <a:rPr lang="ar-SA" i="1" dirty="0">
                <a:sym typeface="Calibri"/>
              </a:rPr>
              <a:t> تتم إدارتها</a:t>
            </a:r>
            <a:r>
              <a:rPr lang="en-US" i="1" dirty="0">
                <a:sym typeface="Calibri"/>
              </a:rPr>
              <a:t> على مدى فترة طويلة من الزمن</a:t>
            </a:r>
          </a:p>
          <a:p>
            <a:pPr lvl="1" algn="r" rtl="1"/>
            <a:r>
              <a:rPr lang="en-US" i="1" dirty="0">
                <a:sym typeface="Calibri"/>
              </a:rPr>
              <a:t>الحالات التي تشمل جهات فاعلة متعددة في تنفيذها.</a:t>
            </a:r>
            <a:endParaRPr lang="en-US" i="1" dirty="0"/>
          </a:p>
          <a:p>
            <a:pPr algn="r" rtl="1"/>
            <a:r>
              <a:rPr lang="en-US" i="1" dirty="0">
                <a:sym typeface="Calibri"/>
              </a:rPr>
              <a:t>ستساعد مؤتمرات الحالة على</a:t>
            </a:r>
          </a:p>
          <a:p>
            <a:pPr lvl="1" algn="r" rtl="1"/>
            <a:r>
              <a:rPr lang="en-US" i="1" dirty="0">
                <a:sym typeface="Calibri"/>
              </a:rPr>
              <a:t>إضفاء الطابع الرسمي على القرار وتسجيله</a:t>
            </a:r>
          </a:p>
          <a:p>
            <a:pPr lvl="1" algn="r" rtl="1"/>
            <a:r>
              <a:rPr lang="en-US" i="1" dirty="0">
                <a:sym typeface="Calibri"/>
              </a:rPr>
              <a:t>لتوليد الالتزام باتخاذ إجراءات مشتركة بين الوكالات / متعددة القطاعات لدعم الطفل.</a:t>
            </a:r>
          </a:p>
        </p:txBody>
      </p:sp>
      <p:sp>
        <p:nvSpPr>
          <p:cNvPr id="3" name="Slide Image Placeholder 2">
            <a:extLst>
              <a:ext uri="{FF2B5EF4-FFF2-40B4-BE49-F238E27FC236}">
                <a16:creationId xmlns:a16="http://schemas.microsoft.com/office/drawing/2014/main" id="{DF55ECC1-CEBD-576C-670B-A47A57BABC00}"/>
              </a:ext>
            </a:extLst>
          </p:cNvPr>
          <p:cNvSpPr>
            <a:spLocks noGrp="1" noRot="1" noChangeAspect="1"/>
          </p:cNvSpPr>
          <p:nvPr>
            <p:ph type="sldImg"/>
          </p:nvPr>
        </p:nvSpPr>
        <p:spPr/>
      </p:sp>
      <p:sp>
        <p:nvSpPr>
          <p:cNvPr id="2" name="Google Shape;725;p48:notes">
            <a:extLst>
              <a:ext uri="{FF2B5EF4-FFF2-40B4-BE49-F238E27FC236}">
                <a16:creationId xmlns:a16="http://schemas.microsoft.com/office/drawing/2014/main" id="{2F8826F8-FC69-032C-AC97-0D72A69B9D9F}"/>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rtl="1"/>
            <a:fld id="{00000000-1234-1234-1234-123412341234}" type="slidenum">
              <a:rPr lang="en-US" sz="1200" smtClean="0">
                <a:latin typeface="+mn-lt"/>
              </a:rPr>
              <a:pPr algn="r" rtl="1"/>
              <a:t>116</a:t>
            </a:fld>
            <a:endParaRPr lang="en-US" sz="1200" dirty="0">
              <a:latin typeface="+mn-lt"/>
            </a:endParaRPr>
          </a:p>
        </p:txBody>
      </p:sp>
    </p:spTree>
  </p:cSld>
  <p:clrMapOvr>
    <a:masterClrMapping/>
  </p:clrMapOvr>
</p:notes>
</file>

<file path=ppt/notesSlides/notesSlide1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46"/>
        <p:cNvGrpSpPr/>
        <p:nvPr/>
      </p:nvGrpSpPr>
      <p:grpSpPr>
        <a:xfrm>
          <a:off x="0" y="0"/>
          <a:ext cx="0" cy="0"/>
          <a:chOff x="0" y="0"/>
          <a:chExt cx="0" cy="0"/>
        </a:xfrm>
      </p:grpSpPr>
      <p:sp>
        <p:nvSpPr>
          <p:cNvPr id="1548" name="Google Shape;1548;p84:notes"/>
          <p:cNvSpPr txBox="1">
            <a:spLocks noGrp="1"/>
          </p:cNvSpPr>
          <p:nvPr>
            <p:ph type="body" idx="1"/>
          </p:nvPr>
        </p:nvSpPr>
        <p:spPr/>
        <p:txBody>
          <a:bodyPr/>
          <a:lstStyle/>
          <a:p>
            <a:pPr marL="0" indent="0" algn="r" rtl="1">
              <a:buNone/>
            </a:pPr>
            <a:r>
              <a:rPr lang="en-US" b="1" dirty="0">
                <a:sym typeface="Calibri"/>
              </a:rPr>
              <a:t>مناقشة عامة</a:t>
            </a:r>
          </a:p>
          <a:p>
            <a:pPr algn="r" rtl="1"/>
            <a:r>
              <a:rPr lang="en-US" i="1" dirty="0">
                <a:sym typeface="Calibri"/>
              </a:rPr>
              <a:t>هل لدى أي شخص خبرة في مؤتمرات الحالة التي يرغب في مشاركتها مع المجموعة؟</a:t>
            </a:r>
          </a:p>
          <a:p>
            <a:pPr marL="0" indent="0" algn="r" rtl="1">
              <a:buNone/>
            </a:pPr>
            <a:endParaRPr lang="en-US" i="1" dirty="0">
              <a:sym typeface="Calibri"/>
            </a:endParaRPr>
          </a:p>
          <a:p>
            <a:pPr marL="0" indent="0" algn="r" rtl="1">
              <a:buNone/>
            </a:pPr>
            <a:r>
              <a:rPr lang="ar-SA" b="1" dirty="0">
                <a:sym typeface="Calibri"/>
              </a:rPr>
              <a:t>الشرح</a:t>
            </a:r>
            <a:endParaRPr lang="en-US" b="1" dirty="0">
              <a:sym typeface="Calibri"/>
            </a:endParaRPr>
          </a:p>
          <a:p>
            <a:pPr algn="r" rtl="1"/>
            <a:r>
              <a:rPr lang="en-US" i="1" dirty="0">
                <a:sym typeface="Calibri"/>
              </a:rPr>
              <a:t>التدخلات الفورية للحفاظ على سلامة الطفل عند الحاجة لن تنتظر مؤتمر الحالة</a:t>
            </a:r>
          </a:p>
          <a:p>
            <a:pPr marL="171450" marR="0" lvl="0" indent="-171450" algn="r" defTabSz="914400" rtl="1" eaLnBrk="1" fontAlgn="auto" latinLnBrk="0" hangingPunct="1">
              <a:lnSpc>
                <a:spcPct val="100000"/>
              </a:lnSpc>
              <a:spcBef>
                <a:spcPts val="0"/>
              </a:spcBef>
              <a:spcAft>
                <a:spcPts val="0"/>
              </a:spcAft>
              <a:buClr>
                <a:srgbClr val="000000"/>
              </a:buClr>
              <a:buSzTx/>
              <a:buFont typeface="Arial" panose="020B0604020202020204" pitchFamily="34" charset="0"/>
              <a:buChar char="•"/>
              <a:tabLst/>
              <a:defRPr/>
            </a:pPr>
            <a:r>
              <a:rPr lang="en-US" i="1" dirty="0">
                <a:sym typeface="Calibri"/>
              </a:rPr>
              <a:t>ومع ذلك</a:t>
            </a:r>
            <a:r>
              <a:rPr lang="ar-SA" i="1" dirty="0">
                <a:sym typeface="Calibri"/>
              </a:rPr>
              <a:t> </a:t>
            </a:r>
            <a:r>
              <a:rPr lang="en-US" i="1" dirty="0">
                <a:sym typeface="Calibri"/>
              </a:rPr>
              <a:t>سيكون من المهم عقد مؤتمر الحالة</a:t>
            </a:r>
            <a:r>
              <a:rPr lang="ar-SA" i="1" dirty="0">
                <a:sym typeface="Calibri"/>
              </a:rPr>
              <a:t> </a:t>
            </a:r>
            <a:r>
              <a:rPr lang="en-US" i="1" dirty="0">
                <a:sym typeface="Calibri"/>
              </a:rPr>
              <a:t>في أقرب وقت ممكن بعد مثل هذه الأحداث لتحديد الإجراءات المستقبلية.</a:t>
            </a:r>
            <a:endParaRPr lang="en-US" i="1" dirty="0"/>
          </a:p>
          <a:p>
            <a:pPr algn="r" rtl="1"/>
            <a:r>
              <a:rPr lang="en-US" i="1" dirty="0">
                <a:sym typeface="Calibri"/>
              </a:rPr>
              <a:t>قد تكون هناك حاجة إلى تحديد المصالح الفضلى في الحالات المعقدة بشكل خاص وقد تكون مطلوبة في ظروف معينة في أوضاع اللاجئين.</a:t>
            </a:r>
          </a:p>
        </p:txBody>
      </p:sp>
      <p:sp>
        <p:nvSpPr>
          <p:cNvPr id="3" name="Slide Image Placeholder 2">
            <a:extLst>
              <a:ext uri="{FF2B5EF4-FFF2-40B4-BE49-F238E27FC236}">
                <a16:creationId xmlns:a16="http://schemas.microsoft.com/office/drawing/2014/main" id="{A1CE61AA-5A23-2582-03CE-95AF474D730F}"/>
              </a:ext>
            </a:extLst>
          </p:cNvPr>
          <p:cNvSpPr>
            <a:spLocks noGrp="1" noRot="1" noChangeAspect="1"/>
          </p:cNvSpPr>
          <p:nvPr>
            <p:ph type="sldImg"/>
          </p:nvPr>
        </p:nvSpPr>
        <p:spPr/>
      </p:sp>
      <p:sp>
        <p:nvSpPr>
          <p:cNvPr id="2" name="Google Shape;725;p48:notes">
            <a:extLst>
              <a:ext uri="{FF2B5EF4-FFF2-40B4-BE49-F238E27FC236}">
                <a16:creationId xmlns:a16="http://schemas.microsoft.com/office/drawing/2014/main" id="{BDC83B79-D95E-BAB6-DDA0-33FBDFA38FE7}"/>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rtl="1"/>
            <a:fld id="{00000000-1234-1234-1234-123412341234}" type="slidenum">
              <a:rPr lang="en-US" sz="1200" smtClean="0">
                <a:latin typeface="+mn-lt"/>
              </a:rPr>
              <a:pPr algn="r" rtl="1"/>
              <a:t>117</a:t>
            </a:fld>
            <a:endParaRPr lang="en-US" sz="1200" dirty="0">
              <a:latin typeface="+mn-lt"/>
            </a:endParaRPr>
          </a:p>
        </p:txBody>
      </p:sp>
    </p:spTree>
  </p:cSld>
  <p:clrMapOvr>
    <a:masterClrMapping/>
  </p:clrMapOvr>
</p:notes>
</file>

<file path=ppt/notesSlides/notesSlide1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61"/>
        <p:cNvGrpSpPr/>
        <p:nvPr/>
      </p:nvGrpSpPr>
      <p:grpSpPr>
        <a:xfrm>
          <a:off x="0" y="0"/>
          <a:ext cx="0" cy="0"/>
          <a:chOff x="0" y="0"/>
          <a:chExt cx="0" cy="0"/>
        </a:xfrm>
      </p:grpSpPr>
      <p:sp>
        <p:nvSpPr>
          <p:cNvPr id="1563" name="Google Shape;1563;p85:notes"/>
          <p:cNvSpPr txBox="1">
            <a:spLocks noGrp="1"/>
          </p:cNvSpPr>
          <p:nvPr>
            <p:ph type="body" idx="1"/>
          </p:nvPr>
        </p:nvSpPr>
        <p:spPr/>
        <p:txBody>
          <a:bodyPr/>
          <a:lstStyle/>
          <a:p>
            <a:pPr marL="0" indent="0" algn="r" rtl="1">
              <a:buNone/>
            </a:pPr>
            <a:r>
              <a:rPr lang="ar-SA" b="1" dirty="0">
                <a:sym typeface="Calibri"/>
              </a:rPr>
              <a:t>الشرح</a:t>
            </a:r>
            <a:endParaRPr lang="en-US" b="1" dirty="0">
              <a:sym typeface="Calibri"/>
            </a:endParaRPr>
          </a:p>
          <a:p>
            <a:pPr algn="r" rtl="1"/>
            <a:r>
              <a:rPr lang="en-US" dirty="0">
                <a:sym typeface="Calibri"/>
              </a:rPr>
              <a:t>عرض الشريحة</a:t>
            </a:r>
            <a:endParaRPr lang="en-US" dirty="0"/>
          </a:p>
          <a:p>
            <a:pPr algn="r" rtl="1"/>
            <a:r>
              <a:rPr lang="en-US" i="1" dirty="0">
                <a:sym typeface="Calibri"/>
              </a:rPr>
              <a:t>المراجعة "الرسمية" تعني أن هذا يتبع إجراءات معينة على سبيل المثال</a:t>
            </a:r>
          </a:p>
          <a:p>
            <a:pPr lvl="1" algn="r" rtl="1"/>
            <a:r>
              <a:rPr lang="ar-SA" i="1" dirty="0">
                <a:sym typeface="Calibri"/>
              </a:rPr>
              <a:t>توجد</a:t>
            </a:r>
            <a:r>
              <a:rPr lang="en-US" i="1" dirty="0">
                <a:sym typeface="Calibri"/>
              </a:rPr>
              <a:t> أجندة</a:t>
            </a:r>
          </a:p>
          <a:p>
            <a:pPr lvl="1" algn="r" rtl="1"/>
            <a:r>
              <a:rPr lang="en-US" i="1" dirty="0">
                <a:sym typeface="Calibri"/>
              </a:rPr>
              <a:t>يتم تسجيل المناقشات ونقاط العمل</a:t>
            </a:r>
          </a:p>
          <a:p>
            <a:pPr lvl="1" algn="r" rtl="1"/>
            <a:r>
              <a:rPr lang="en-US" i="1" dirty="0">
                <a:sym typeface="Calibri"/>
              </a:rPr>
              <a:t>يجب أن يشير هذا السجل إلى آراء جميع الحاضرين بما في ذلك الطفل / الأطفال الذين يجب رؤيتهم بشكل منفصل لجزء من الوقت كما هو الحال في زيارات المراقبة.</a:t>
            </a:r>
          </a:p>
          <a:p>
            <a:pPr algn="r" rtl="1"/>
            <a:r>
              <a:rPr lang="ar-SA" b="1" i="1" dirty="0">
                <a:sym typeface="Calibri"/>
              </a:rPr>
              <a:t>نموذج </a:t>
            </a:r>
            <a:r>
              <a:rPr lang="en-US" b="1" i="1" dirty="0">
                <a:sym typeface="Calibri"/>
              </a:rPr>
              <a:t> </a:t>
            </a:r>
            <a:r>
              <a:rPr lang="ar-SA" b="1" i="1" dirty="0">
                <a:sym typeface="Calibri"/>
              </a:rPr>
              <a:t>ال</a:t>
            </a:r>
            <a:r>
              <a:rPr lang="en-US" b="1" i="1" dirty="0">
                <a:sym typeface="Calibri"/>
              </a:rPr>
              <a:t>مراجعة ب</a:t>
            </a:r>
            <a:r>
              <a:rPr lang="ar-SA" b="1" i="1" dirty="0">
                <a:sym typeface="Calibri"/>
              </a:rPr>
              <a:t> ٥: </a:t>
            </a:r>
            <a:r>
              <a:rPr lang="en-US" i="1" dirty="0">
                <a:sym typeface="Calibri"/>
              </a:rPr>
              <a:t>يجب </a:t>
            </a:r>
            <a:r>
              <a:rPr lang="ar-SA" i="1" dirty="0">
                <a:sym typeface="Calibri"/>
              </a:rPr>
              <a:t>إكماله </a:t>
            </a:r>
            <a:r>
              <a:rPr lang="en-US" i="1" dirty="0">
                <a:sym typeface="Calibri"/>
              </a:rPr>
              <a:t>بعد المراجعة.</a:t>
            </a:r>
          </a:p>
          <a:p>
            <a:pPr algn="r" rtl="1"/>
            <a:r>
              <a:rPr lang="en-US" i="1" dirty="0">
                <a:sym typeface="Calibri"/>
              </a:rPr>
              <a:t>المراجعة التي مدتها </a:t>
            </a:r>
            <a:r>
              <a:rPr lang="ar-SA" i="1" dirty="0">
                <a:sym typeface="Calibri"/>
              </a:rPr>
              <a:t>١٢</a:t>
            </a:r>
            <a:r>
              <a:rPr lang="en-US" i="1" dirty="0">
                <a:sym typeface="Calibri"/>
              </a:rPr>
              <a:t> أسبوعًا هي توصية تتعلق بإيداع الرعاية البديلة - وهذا لا يمنع المزيد من المراجعات المنتظمة المتعلقة بقضايا الحماية الأخرى.</a:t>
            </a:r>
          </a:p>
          <a:p>
            <a:pPr algn="r" rtl="1"/>
            <a:r>
              <a:rPr lang="en-US" dirty="0">
                <a:sym typeface="Calibri"/>
              </a:rPr>
              <a:t>تحقق مما إذا كان المشاركون على دراية بهذا النموذج</a:t>
            </a:r>
          </a:p>
          <a:p>
            <a:pPr lvl="1" algn="r" rtl="1"/>
            <a:r>
              <a:rPr lang="en-US" dirty="0">
                <a:sym typeface="Calibri"/>
              </a:rPr>
              <a:t>إذا لم يكن كذلك ، فانتقل إلى هذا وشارك النسخ.</a:t>
            </a:r>
          </a:p>
          <a:p>
            <a:pPr algn="r" rtl="1"/>
            <a:endParaRPr lang="en-US" dirty="0">
              <a:sym typeface="Calibri"/>
            </a:endParaRPr>
          </a:p>
        </p:txBody>
      </p:sp>
      <p:sp>
        <p:nvSpPr>
          <p:cNvPr id="3" name="Slide Image Placeholder 2">
            <a:extLst>
              <a:ext uri="{FF2B5EF4-FFF2-40B4-BE49-F238E27FC236}">
                <a16:creationId xmlns:a16="http://schemas.microsoft.com/office/drawing/2014/main" id="{9C7B209E-FECC-CE5B-1E5F-20C36C4272CD}"/>
              </a:ext>
            </a:extLst>
          </p:cNvPr>
          <p:cNvSpPr>
            <a:spLocks noGrp="1" noRot="1" noChangeAspect="1"/>
          </p:cNvSpPr>
          <p:nvPr>
            <p:ph type="sldImg"/>
          </p:nvPr>
        </p:nvSpPr>
        <p:spPr/>
      </p:sp>
      <p:sp>
        <p:nvSpPr>
          <p:cNvPr id="2" name="Google Shape;725;p48:notes">
            <a:extLst>
              <a:ext uri="{FF2B5EF4-FFF2-40B4-BE49-F238E27FC236}">
                <a16:creationId xmlns:a16="http://schemas.microsoft.com/office/drawing/2014/main" id="{8E68E54C-02A1-2919-546B-8E3115A01C1D}"/>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rtl="1"/>
            <a:fld id="{00000000-1234-1234-1234-123412341234}" type="slidenum">
              <a:rPr lang="en-US" sz="1200" smtClean="0">
                <a:latin typeface="+mn-lt"/>
              </a:rPr>
              <a:pPr algn="r" rtl="1"/>
              <a:t>118</a:t>
            </a:fld>
            <a:endParaRPr lang="en-US" sz="1200" dirty="0">
              <a:latin typeface="+mn-lt"/>
            </a:endParaRPr>
          </a:p>
        </p:txBody>
      </p:sp>
    </p:spTree>
  </p:cSld>
  <p:clrMapOvr>
    <a:masterClrMapping/>
  </p:clrMapOvr>
</p:notes>
</file>

<file path=ppt/notesSlides/notesSlide1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69"/>
        <p:cNvGrpSpPr/>
        <p:nvPr/>
      </p:nvGrpSpPr>
      <p:grpSpPr>
        <a:xfrm>
          <a:off x="0" y="0"/>
          <a:ext cx="0" cy="0"/>
          <a:chOff x="0" y="0"/>
          <a:chExt cx="0" cy="0"/>
        </a:xfrm>
      </p:grpSpPr>
      <p:sp>
        <p:nvSpPr>
          <p:cNvPr id="1571" name="Google Shape;1571;p86:notes"/>
          <p:cNvSpPr txBox="1">
            <a:spLocks noGrp="1"/>
          </p:cNvSpPr>
          <p:nvPr>
            <p:ph type="body" idx="1"/>
          </p:nvPr>
        </p:nvSpPr>
        <p:spPr/>
        <p:txBody>
          <a:bodyPr/>
          <a:lstStyle/>
          <a:p>
            <a:pPr marL="0" indent="0" algn="r" rtl="1">
              <a:buNone/>
            </a:pPr>
            <a:r>
              <a:rPr lang="ar-SA" b="1" dirty="0">
                <a:sym typeface="Calibri"/>
              </a:rPr>
              <a:t>الشرح</a:t>
            </a:r>
            <a:endParaRPr lang="en-US" b="1" dirty="0">
              <a:sym typeface="Calibri"/>
            </a:endParaRPr>
          </a:p>
          <a:p>
            <a:pPr algn="r" rtl="1"/>
            <a:r>
              <a:rPr lang="en-US" i="1" dirty="0">
                <a:sym typeface="Calibri"/>
              </a:rPr>
              <a:t>قد تؤدي مراجعة مكان الرعاية إلى تعديلات على خطة الحالة.</a:t>
            </a:r>
          </a:p>
          <a:p>
            <a:pPr algn="r" rtl="1"/>
            <a:r>
              <a:rPr lang="en-US" i="1" dirty="0">
                <a:sym typeface="Calibri"/>
              </a:rPr>
              <a:t>خطة الحالة هي وثيقة "حية" وينبغي تعديلها فيما يتعلق</a:t>
            </a:r>
          </a:p>
          <a:p>
            <a:pPr lvl="1" algn="r" rtl="1"/>
            <a:r>
              <a:rPr lang="ar-SA" i="1" dirty="0">
                <a:sym typeface="Calibri"/>
              </a:rPr>
              <a:t>ب</a:t>
            </a:r>
            <a:r>
              <a:rPr lang="en-US" i="1" dirty="0">
                <a:sym typeface="Calibri"/>
              </a:rPr>
              <a:t>التغييرات في حالة الطفل / الأطفال أو مقدم الرعاية</a:t>
            </a:r>
          </a:p>
          <a:p>
            <a:pPr lvl="1" algn="r" rtl="1"/>
            <a:r>
              <a:rPr lang="en-US" i="1" dirty="0">
                <a:sym typeface="Calibri"/>
              </a:rPr>
              <a:t>حص</a:t>
            </a:r>
            <a:r>
              <a:rPr lang="ar-SA" i="1" dirty="0">
                <a:sym typeface="Calibri"/>
              </a:rPr>
              <a:t>و</a:t>
            </a:r>
            <a:r>
              <a:rPr lang="en-US" i="1" dirty="0">
                <a:sym typeface="Calibri"/>
              </a:rPr>
              <a:t>ل تقدم</a:t>
            </a:r>
          </a:p>
          <a:p>
            <a:pPr lvl="1" algn="r" rtl="1"/>
            <a:r>
              <a:rPr lang="en-US" i="1" dirty="0">
                <a:sym typeface="Calibri"/>
              </a:rPr>
              <a:t>تحديات جديدة</a:t>
            </a:r>
          </a:p>
          <a:p>
            <a:pPr lvl="1" algn="r" rtl="1"/>
            <a:r>
              <a:rPr lang="en-US" i="1" dirty="0">
                <a:sym typeface="Calibri"/>
              </a:rPr>
              <a:t>مخاوف بشأن جودة أو سلامة الرعاية البديلة.</a:t>
            </a:r>
          </a:p>
          <a:p>
            <a:pPr algn="r" rtl="1"/>
            <a:r>
              <a:rPr lang="en-US" i="1" dirty="0">
                <a:sym typeface="Calibri"/>
              </a:rPr>
              <a:t>لا يتعين على </a:t>
            </a:r>
            <a:r>
              <a:rPr lang="ar-SA" i="1" dirty="0">
                <a:sym typeface="Calibri"/>
              </a:rPr>
              <a:t>أخصائيي </a:t>
            </a:r>
            <a:r>
              <a:rPr lang="en-US" i="1" dirty="0">
                <a:sym typeface="Calibri"/>
              </a:rPr>
              <a:t>الحال</a:t>
            </a:r>
            <a:r>
              <a:rPr lang="ar-SA" i="1" dirty="0">
                <a:sym typeface="Calibri"/>
              </a:rPr>
              <a:t>ة</a:t>
            </a:r>
            <a:r>
              <a:rPr lang="en-US" i="1" dirty="0">
                <a:sym typeface="Calibri"/>
              </a:rPr>
              <a:t> انتظار تاريخ المراجعة الرسمي لمعالجة المخاوف التي تظهر و / أو إجراء تغييرات على خطة الحالة.</a:t>
            </a:r>
          </a:p>
          <a:p>
            <a:pPr algn="r" rtl="1"/>
            <a:endParaRPr lang="en-US" dirty="0">
              <a:sym typeface="Calibri"/>
            </a:endParaRPr>
          </a:p>
          <a:p>
            <a:pPr marL="0" indent="0" algn="r" rtl="1">
              <a:buNone/>
            </a:pPr>
            <a:r>
              <a:rPr lang="en-US" b="1" dirty="0">
                <a:sym typeface="Calibri"/>
              </a:rPr>
              <a:t>مناقشة عامة</a:t>
            </a:r>
            <a:endParaRPr lang="en-US" b="1" dirty="0"/>
          </a:p>
          <a:p>
            <a:pPr algn="r" rtl="1"/>
            <a:r>
              <a:rPr lang="en-US" i="1" dirty="0">
                <a:sym typeface="Calibri"/>
              </a:rPr>
              <a:t>ما نوع التغييرات أو التحديات التي يمكن أن تؤدي إلى مراجعة الحالة أو التوصية بإجراءات أخرى؟</a:t>
            </a:r>
          </a:p>
          <a:p>
            <a:pPr lvl="1" algn="r" rtl="1"/>
            <a:r>
              <a:rPr lang="en-US" dirty="0">
                <a:sym typeface="Calibri"/>
              </a:rPr>
              <a:t>قد تقرر الأسرة التي تقدم الرعاية أنها ترغب في المغادرة بدون </a:t>
            </a:r>
            <a:r>
              <a:rPr lang="ar-SA" dirty="0">
                <a:sym typeface="Calibri"/>
              </a:rPr>
              <a:t>ال</a:t>
            </a:r>
            <a:r>
              <a:rPr lang="en-US" dirty="0">
                <a:sym typeface="Calibri"/>
              </a:rPr>
              <a:t>أطفال</a:t>
            </a:r>
            <a:r>
              <a:rPr lang="ar-SA" dirty="0">
                <a:sym typeface="Calibri"/>
              </a:rPr>
              <a:t> المنفصلين وغير المصحوبين</a:t>
            </a:r>
            <a:r>
              <a:rPr lang="en-US" dirty="0">
                <a:sym typeface="Calibri"/>
              </a:rPr>
              <a:t>، على سبيل المثال ، للعودة الطوعية إلى الوطن أو إعادة التوطين.</a:t>
            </a:r>
            <a:endParaRPr lang="en-US" dirty="0"/>
          </a:p>
          <a:p>
            <a:pPr lvl="1" algn="r" rtl="1"/>
            <a:r>
              <a:rPr lang="en-US" dirty="0">
                <a:sym typeface="Calibri"/>
              </a:rPr>
              <a:t>ترتيب رعاية جديد</a:t>
            </a:r>
            <a:r>
              <a:rPr lang="ar-SA" dirty="0">
                <a:sym typeface="Calibri"/>
              </a:rPr>
              <a:t>ة</a:t>
            </a:r>
            <a:r>
              <a:rPr lang="en-US" dirty="0">
                <a:sym typeface="Calibri"/>
              </a:rPr>
              <a:t> محتمل ، على سبيل المثال ، الأسرة الممتدة أو الأسرة المعروفة للطفل ال</a:t>
            </a:r>
            <a:r>
              <a:rPr lang="ar-SA" dirty="0">
                <a:sym typeface="Calibri"/>
              </a:rPr>
              <a:t>تي</a:t>
            </a:r>
            <a:r>
              <a:rPr lang="en-US" dirty="0">
                <a:sym typeface="Calibri"/>
              </a:rPr>
              <a:t> </a:t>
            </a:r>
            <a:r>
              <a:rPr lang="ar-SA" dirty="0">
                <a:sym typeface="Calibri"/>
              </a:rPr>
              <a:t>ت</a:t>
            </a:r>
            <a:r>
              <a:rPr lang="en-US" dirty="0">
                <a:sym typeface="Calibri"/>
              </a:rPr>
              <a:t>رغب في تقديم الرعاية.</a:t>
            </a:r>
            <a:endParaRPr lang="en-US" dirty="0"/>
          </a:p>
          <a:p>
            <a:pPr lvl="1" algn="r" rtl="1"/>
            <a:r>
              <a:rPr lang="en-US" dirty="0">
                <a:sym typeface="Calibri"/>
              </a:rPr>
              <a:t>إن عملية تعقب الأسرة </a:t>
            </a:r>
            <a:r>
              <a:rPr lang="ar-SA" dirty="0">
                <a:sym typeface="Calibri"/>
              </a:rPr>
              <a:t>ال</a:t>
            </a:r>
            <a:r>
              <a:rPr lang="en-US" dirty="0">
                <a:sym typeface="Calibri"/>
              </a:rPr>
              <a:t>ناجح ، مما يستلزم عملية التحقق والإعداد وجمع شمل الأسرة.</a:t>
            </a:r>
            <a:endParaRPr lang="en-US" dirty="0"/>
          </a:p>
          <a:p>
            <a:pPr lvl="1" algn="r" rtl="1"/>
            <a:r>
              <a:rPr lang="ar-SA" dirty="0">
                <a:sym typeface="Calibri"/>
              </a:rPr>
              <a:t>في حال </a:t>
            </a:r>
            <a:r>
              <a:rPr lang="en-US" dirty="0">
                <a:sym typeface="Calibri"/>
              </a:rPr>
              <a:t>كانت نتائج ت</a:t>
            </a:r>
            <a:r>
              <a:rPr lang="ar-SA" dirty="0">
                <a:sym typeface="Calibri"/>
              </a:rPr>
              <a:t>عقب</a:t>
            </a:r>
            <a:r>
              <a:rPr lang="en-US" dirty="0">
                <a:sym typeface="Calibri"/>
              </a:rPr>
              <a:t> الأسرة سلبية لفترة طويلة (على سبيل المثال ، أكثر من عامين) أو تثبت عدم وجود أفراد من الأسرة أو أن لم الشمل ليس في مصلحة الطفل الفضلى ، وهناك حاجة إلى حل رعاية بديلة طويل الأجل.</a:t>
            </a:r>
            <a:endParaRPr lang="en-US" dirty="0"/>
          </a:p>
          <a:p>
            <a:pPr lvl="1" algn="r" rtl="1"/>
            <a:r>
              <a:rPr lang="en-US" dirty="0">
                <a:sym typeface="Calibri"/>
              </a:rPr>
              <a:t>تم العثور على ترتيب الرعاية غير قابل للتطبيق على الرغم من الدعم.</a:t>
            </a:r>
            <a:endParaRPr lang="en-US" dirty="0"/>
          </a:p>
          <a:p>
            <a:pPr lvl="1" algn="r" rtl="1"/>
            <a:r>
              <a:rPr lang="en-US" dirty="0">
                <a:sym typeface="Calibri"/>
              </a:rPr>
              <a:t>تقارير أو علامات على الاعتداء الجسدي والعاطفي و / أو الجنسي أو الإهمال أو العنف أو الاستغلال للطفل / الأطفال.</a:t>
            </a:r>
            <a:endParaRPr lang="en-US" dirty="0"/>
          </a:p>
          <a:p>
            <a:pPr lvl="1" algn="r" rtl="1"/>
            <a:endParaRPr lang="en-US" dirty="0">
              <a:sym typeface="Calibri"/>
            </a:endParaRPr>
          </a:p>
          <a:p>
            <a:pPr marL="0" indent="0" algn="r" rtl="1">
              <a:buNone/>
            </a:pPr>
            <a:r>
              <a:rPr lang="ar-SA" b="1" dirty="0">
                <a:sym typeface="Calibri"/>
              </a:rPr>
              <a:t>يتبع</a:t>
            </a:r>
            <a:r>
              <a:rPr lang="en-US" b="1" dirty="0">
                <a:sym typeface="Wingdings" panose="05000000000000000000" pitchFamily="2" charset="2"/>
              </a:rPr>
              <a:t></a:t>
            </a:r>
            <a:endParaRPr lang="en-US" b="1" dirty="0">
              <a:sym typeface="Calibri"/>
            </a:endParaRPr>
          </a:p>
        </p:txBody>
      </p:sp>
      <p:sp>
        <p:nvSpPr>
          <p:cNvPr id="3" name="Slide Image Placeholder 2">
            <a:extLst>
              <a:ext uri="{FF2B5EF4-FFF2-40B4-BE49-F238E27FC236}">
                <a16:creationId xmlns:a16="http://schemas.microsoft.com/office/drawing/2014/main" id="{8A8A4F91-1B10-5956-72F3-65BB6691C761}"/>
              </a:ext>
            </a:extLst>
          </p:cNvPr>
          <p:cNvSpPr>
            <a:spLocks noGrp="1" noRot="1" noChangeAspect="1"/>
          </p:cNvSpPr>
          <p:nvPr>
            <p:ph type="sldImg"/>
          </p:nvPr>
        </p:nvSpPr>
        <p:spPr/>
      </p:sp>
      <p:sp>
        <p:nvSpPr>
          <p:cNvPr id="2" name="Google Shape;725;p48:notes">
            <a:extLst>
              <a:ext uri="{FF2B5EF4-FFF2-40B4-BE49-F238E27FC236}">
                <a16:creationId xmlns:a16="http://schemas.microsoft.com/office/drawing/2014/main" id="{8038507B-E6C8-7F16-DF50-92687865505E}"/>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rtl="1"/>
            <a:fld id="{00000000-1234-1234-1234-123412341234}" type="slidenum">
              <a:rPr lang="en-US" sz="1200" smtClean="0">
                <a:latin typeface="+mn-lt"/>
              </a:rPr>
              <a:pPr algn="r" rtl="1"/>
              <a:t>119</a:t>
            </a:fld>
            <a:endParaRPr lang="en-US" sz="1200" dirty="0">
              <a:latin typeface="+mn-lt"/>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04"/>
        <p:cNvGrpSpPr/>
        <p:nvPr/>
      </p:nvGrpSpPr>
      <p:grpSpPr>
        <a:xfrm>
          <a:off x="0" y="0"/>
          <a:ext cx="0" cy="0"/>
          <a:chOff x="0" y="0"/>
          <a:chExt cx="0" cy="0"/>
        </a:xfrm>
      </p:grpSpPr>
      <p:sp>
        <p:nvSpPr>
          <p:cNvPr id="406" name="Google Shape;406;p10:notes"/>
          <p:cNvSpPr txBox="1">
            <a:spLocks noGrp="1"/>
          </p:cNvSpPr>
          <p:nvPr>
            <p:ph type="body" idx="1"/>
          </p:nvPr>
        </p:nvSpPr>
        <p:spPr/>
        <p:txBody>
          <a:bodyPr/>
          <a:lstStyle/>
          <a:p>
            <a:pPr marL="0" indent="0" algn="r" rtl="1">
              <a:buNone/>
            </a:pPr>
            <a:r>
              <a:rPr lang="ar-SA" b="1" dirty="0">
                <a:sym typeface="Calibri"/>
              </a:rPr>
              <a:t>الشرح</a:t>
            </a:r>
            <a:endParaRPr lang="en-US" b="1" dirty="0">
              <a:sym typeface="Calibri"/>
            </a:endParaRPr>
          </a:p>
          <a:p>
            <a:pPr algn="r" rtl="1"/>
            <a:r>
              <a:rPr lang="en-US" i="1" dirty="0">
                <a:sym typeface="Calibri"/>
              </a:rPr>
              <a:t>في هذه الجلسة سنبحث في </a:t>
            </a:r>
            <a:r>
              <a:rPr lang="ar-SA" i="1" dirty="0">
                <a:sym typeface="Calibri"/>
              </a:rPr>
              <a:t>ال</a:t>
            </a:r>
            <a:r>
              <a:rPr lang="en-US" i="1" dirty="0">
                <a:sym typeface="Calibri"/>
              </a:rPr>
              <a:t>تحديد والتسجيل</a:t>
            </a:r>
            <a:endParaRPr lang="en-US" i="1" dirty="0"/>
          </a:p>
          <a:p>
            <a:pPr algn="r" rtl="1"/>
            <a:r>
              <a:rPr lang="en-US" i="1" dirty="0">
                <a:sym typeface="Calibri"/>
              </a:rPr>
              <a:t>في نهاية هذه الجلسة</a:t>
            </a:r>
            <a:r>
              <a:rPr lang="ar-SA" i="1" dirty="0">
                <a:sym typeface="Calibri"/>
              </a:rPr>
              <a:t>، </a:t>
            </a:r>
            <a:r>
              <a:rPr lang="en-US" i="1" dirty="0">
                <a:sym typeface="Calibri"/>
              </a:rPr>
              <a:t>يجب أن يكون المشاركون قادرين على: ...</a:t>
            </a:r>
            <a:endParaRPr lang="en-US" i="1" dirty="0"/>
          </a:p>
          <a:p>
            <a:pPr algn="r" rtl="1"/>
            <a:r>
              <a:rPr lang="en-US" dirty="0">
                <a:sym typeface="Calibri"/>
              </a:rPr>
              <a:t>عرض الشريحة</a:t>
            </a:r>
            <a:endParaRPr lang="en-US" dirty="0"/>
          </a:p>
          <a:p>
            <a:pPr algn="r" rtl="1"/>
            <a:endParaRPr lang="en-US" dirty="0">
              <a:sym typeface="Calibri"/>
            </a:endParaRPr>
          </a:p>
        </p:txBody>
      </p:sp>
      <p:sp>
        <p:nvSpPr>
          <p:cNvPr id="4" name="Slide Image Placeholder 3">
            <a:extLst>
              <a:ext uri="{FF2B5EF4-FFF2-40B4-BE49-F238E27FC236}">
                <a16:creationId xmlns:a16="http://schemas.microsoft.com/office/drawing/2014/main" id="{2C93FF5D-ACC1-41ED-1BAF-619907FA6D41}"/>
              </a:ext>
            </a:extLst>
          </p:cNvPr>
          <p:cNvSpPr>
            <a:spLocks noGrp="1" noRot="1" noChangeAspect="1"/>
          </p:cNvSpPr>
          <p:nvPr>
            <p:ph type="sldImg"/>
          </p:nvPr>
        </p:nvSpPr>
        <p:spPr/>
      </p:sp>
      <p:sp>
        <p:nvSpPr>
          <p:cNvPr id="2" name="Google Shape;725;p48:notes">
            <a:extLst>
              <a:ext uri="{FF2B5EF4-FFF2-40B4-BE49-F238E27FC236}">
                <a16:creationId xmlns:a16="http://schemas.microsoft.com/office/drawing/2014/main" id="{57B9701B-7D48-0A72-AF3F-8B8C0A915C60}"/>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rtl="1"/>
            <a:fld id="{00000000-1234-1234-1234-123412341234}" type="slidenum">
              <a:rPr lang="en-US" sz="1200" smtClean="0">
                <a:latin typeface="+mn-lt"/>
              </a:rPr>
              <a:pPr algn="r" rtl="1"/>
              <a:t>12</a:t>
            </a:fld>
            <a:endParaRPr lang="en-US" sz="1200" dirty="0">
              <a:latin typeface="+mn-lt"/>
            </a:endParaRPr>
          </a:p>
        </p:txBody>
      </p:sp>
    </p:spTree>
  </p:cSld>
  <p:clrMapOvr>
    <a:masterClrMapping/>
  </p:clrMapOvr>
</p:notes>
</file>

<file path=ppt/notesSlides/notesSlide1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08"/>
        <p:cNvGrpSpPr/>
        <p:nvPr/>
      </p:nvGrpSpPr>
      <p:grpSpPr>
        <a:xfrm>
          <a:off x="0" y="0"/>
          <a:ext cx="0" cy="0"/>
          <a:chOff x="0" y="0"/>
          <a:chExt cx="0" cy="0"/>
        </a:xfrm>
      </p:grpSpPr>
      <p:sp>
        <p:nvSpPr>
          <p:cNvPr id="810" name="Google Shape;810;p35:notes"/>
          <p:cNvSpPr txBox="1">
            <a:spLocks noGrp="1"/>
          </p:cNvSpPr>
          <p:nvPr>
            <p:ph type="body" idx="1"/>
          </p:nvPr>
        </p:nvSpPr>
        <p:spPr>
          <a:xfrm>
            <a:off x="479425" y="460375"/>
            <a:ext cx="6140450" cy="9211335"/>
          </a:xfrm>
        </p:spPr>
        <p:txBody>
          <a:bodyPr/>
          <a:lstStyle/>
          <a:p>
            <a:pPr lvl="1" algn="r" rtl="1"/>
            <a:r>
              <a:rPr lang="en-US" dirty="0">
                <a:sym typeface="Calibri"/>
              </a:rPr>
              <a:t>أي مسائل تتعلق بالحماية أو السلامة.</a:t>
            </a:r>
            <a:endParaRPr lang="en-US" dirty="0"/>
          </a:p>
          <a:p>
            <a:pPr lvl="1" algn="r" rtl="1"/>
            <a:r>
              <a:rPr lang="en-US" dirty="0">
                <a:sym typeface="Calibri"/>
              </a:rPr>
              <a:t>لا يتم الالتزام بمعايير الرعاية في الأماكن السكنية و / أو غير مقبولة ، على الرغم من محاولات تعزيز التغيير أو التحسين.</a:t>
            </a:r>
            <a:endParaRPr lang="en-US" i="1" dirty="0">
              <a:sym typeface="Calibri"/>
            </a:endParaRPr>
          </a:p>
          <a:p>
            <a:pPr algn="r" rtl="1"/>
            <a:r>
              <a:rPr lang="en-US" i="1" dirty="0">
                <a:sym typeface="Calibri"/>
              </a:rPr>
              <a:t>بخلاف مراجعة الحالة</a:t>
            </a:r>
            <a:r>
              <a:rPr lang="ar-SA" i="1" dirty="0">
                <a:sym typeface="Calibri"/>
              </a:rPr>
              <a:t>، </a:t>
            </a:r>
            <a:r>
              <a:rPr lang="en-US" i="1" dirty="0">
                <a:sym typeface="Calibri"/>
              </a:rPr>
              <a:t>هل هناك تدابير وخطوات إضافية / أخرى يجب اتخاذها لل</a:t>
            </a:r>
            <a:r>
              <a:rPr lang="ar-SA" i="1" dirty="0">
                <a:sym typeface="Calibri"/>
              </a:rPr>
              <a:t>استجابة</a:t>
            </a:r>
            <a:r>
              <a:rPr lang="en-US" i="1" dirty="0">
                <a:sym typeface="Calibri"/>
              </a:rPr>
              <a:t> على بعض القضايا التي ناقشناها للتو؟</a:t>
            </a:r>
          </a:p>
          <a:p>
            <a:pPr lvl="1" algn="r" rtl="1"/>
            <a:r>
              <a:rPr lang="en-US" dirty="0">
                <a:sym typeface="Calibri"/>
              </a:rPr>
              <a:t>عندما تكون المخاوف ذات طبيعة خطيرة ، على سبيل المثال ، علامات </a:t>
            </a:r>
            <a:r>
              <a:rPr lang="ar-SA" dirty="0">
                <a:sym typeface="Calibri"/>
              </a:rPr>
              <a:t>ال</a:t>
            </a:r>
            <a:r>
              <a:rPr lang="en-US" dirty="0">
                <a:sym typeface="Calibri"/>
              </a:rPr>
              <a:t>إساءة أو أي مشكلات تتعلق بالحماية ، فلن ننتظر مراجعة الحالة ولكننا نحتاج إلى اتخاذ إجراءات فورية تتم مناقشتها في الشريحة التالية.</a:t>
            </a:r>
            <a:endParaRPr lang="en-US" dirty="0"/>
          </a:p>
          <a:p>
            <a:pPr lvl="1" algn="r" rtl="1"/>
            <a:r>
              <a:rPr lang="en-US" dirty="0">
                <a:sym typeface="Calibri"/>
              </a:rPr>
              <a:t>تقديم دعم نفسي اجتماعي إضافي فيما يتعلق بالتغيرات / الأحداث الهامة ؛ حتى التغييرات الإيجابية مثل الت</a:t>
            </a:r>
            <a:r>
              <a:rPr lang="ar-SA" dirty="0">
                <a:sym typeface="Calibri"/>
              </a:rPr>
              <a:t>عقب</a:t>
            </a:r>
            <a:r>
              <a:rPr lang="en-US" dirty="0">
                <a:sym typeface="Calibri"/>
              </a:rPr>
              <a:t> الناجح يمكن أن تكون مرهقة للطفل ومقدم الرعاية حيث تكونت علاقة قوية.</a:t>
            </a:r>
            <a:endParaRPr lang="en-US" dirty="0"/>
          </a:p>
          <a:p>
            <a:pPr lvl="1" algn="r" rtl="1"/>
            <a:r>
              <a:rPr lang="en-US" dirty="0">
                <a:sym typeface="Calibri"/>
              </a:rPr>
              <a:t>في بعض الأحيان ، قد يحتاج أخصائي الحالة إلى مشاركة النتائج بما في ذلك أخبار جهود التعقب الفاشلة أو تأكيد وفاة أفراد الأسرة. يجب أن يناقش أخصائي</a:t>
            </a:r>
            <a:r>
              <a:rPr lang="ar-SA" dirty="0">
                <a:sym typeface="Calibri"/>
              </a:rPr>
              <a:t>و</a:t>
            </a:r>
            <a:r>
              <a:rPr lang="en-US" dirty="0">
                <a:sym typeface="Calibri"/>
              </a:rPr>
              <a:t> الحالة مع المشرفين عليهم الأنسب لمشاركة الأخبار الصعبة والتأكد من توفر الإعداد الكافي والمتابعة مع الصحة النفسية والدعم النفسي الاجتماعي.</a:t>
            </a:r>
          </a:p>
          <a:p>
            <a:pPr lvl="1" algn="r" rtl="1"/>
            <a:r>
              <a:rPr lang="en-US" dirty="0">
                <a:sym typeface="Calibri"/>
              </a:rPr>
              <a:t>عندما تكون هناك مخاوف كبيرة بشأن سلامة / رفاه</a:t>
            </a:r>
            <a:r>
              <a:rPr lang="ar-SA" dirty="0">
                <a:sym typeface="Calibri"/>
              </a:rPr>
              <a:t> </a:t>
            </a:r>
            <a:r>
              <a:rPr lang="en-US" dirty="0">
                <a:sym typeface="Calibri"/>
              </a:rPr>
              <a:t>الطفل ، يشارك العديد من الجهات الفاعلة في ال</a:t>
            </a:r>
            <a:r>
              <a:rPr lang="ar-SA" dirty="0">
                <a:sym typeface="Calibri"/>
              </a:rPr>
              <a:t>حال</a:t>
            </a:r>
            <a:r>
              <a:rPr lang="en-US" dirty="0">
                <a:sym typeface="Calibri"/>
              </a:rPr>
              <a:t>ة و / أو يجب اتخاذ قرارات معقدة ، يمكن أن يكون مؤتمر الحالة هو الإجراء التالي</a:t>
            </a:r>
          </a:p>
          <a:p>
            <a:pPr algn="r" rtl="1"/>
            <a:endParaRPr lang="en-US" dirty="0">
              <a:sym typeface="Calibri"/>
            </a:endParaRPr>
          </a:p>
        </p:txBody>
      </p:sp>
      <p:sp>
        <p:nvSpPr>
          <p:cNvPr id="2" name="Google Shape;725;p48:notes">
            <a:extLst>
              <a:ext uri="{FF2B5EF4-FFF2-40B4-BE49-F238E27FC236}">
                <a16:creationId xmlns:a16="http://schemas.microsoft.com/office/drawing/2014/main" id="{9AE30979-3DF2-1A4D-250A-64C9C858EFFA}"/>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rtl="1"/>
            <a:fld id="{00000000-1234-1234-1234-123412341234}" type="slidenum">
              <a:rPr lang="en-US" sz="1200" smtClean="0">
                <a:latin typeface="+mn-lt"/>
              </a:rPr>
              <a:pPr algn="r" rtl="1"/>
              <a:t>120</a:t>
            </a:fld>
            <a:endParaRPr lang="en-US" sz="1200" dirty="0">
              <a:latin typeface="+mn-lt"/>
            </a:endParaRPr>
          </a:p>
        </p:txBody>
      </p:sp>
    </p:spTree>
    <p:extLst>
      <p:ext uri="{BB962C8B-B14F-4D97-AF65-F5344CB8AC3E}">
        <p14:creationId xmlns:p14="http://schemas.microsoft.com/office/powerpoint/2010/main" val="1860751520"/>
      </p:ext>
    </p:extLst>
  </p:cSld>
  <p:clrMapOvr>
    <a:masterClrMapping/>
  </p:clrMapOvr>
</p:notes>
</file>

<file path=ppt/notesSlides/notesSlide1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90"/>
        <p:cNvGrpSpPr/>
        <p:nvPr/>
      </p:nvGrpSpPr>
      <p:grpSpPr>
        <a:xfrm>
          <a:off x="0" y="0"/>
          <a:ext cx="0" cy="0"/>
          <a:chOff x="0" y="0"/>
          <a:chExt cx="0" cy="0"/>
        </a:xfrm>
      </p:grpSpPr>
      <p:sp>
        <p:nvSpPr>
          <p:cNvPr id="1592" name="Google Shape;1592;p87:notes"/>
          <p:cNvSpPr txBox="1">
            <a:spLocks noGrp="1"/>
          </p:cNvSpPr>
          <p:nvPr>
            <p:ph type="body" idx="1"/>
          </p:nvPr>
        </p:nvSpPr>
        <p:spPr/>
        <p:txBody>
          <a:bodyPr/>
          <a:lstStyle/>
          <a:p>
            <a:pPr marL="0" indent="0" algn="r" rtl="1">
              <a:buNone/>
            </a:pPr>
            <a:r>
              <a:rPr lang="ar-SA" b="1" dirty="0">
                <a:sym typeface="Calibri"/>
              </a:rPr>
              <a:t>الشرح</a:t>
            </a:r>
            <a:endParaRPr lang="en-US" b="1" dirty="0">
              <a:sym typeface="Calibri"/>
            </a:endParaRPr>
          </a:p>
          <a:p>
            <a:pPr algn="r" rtl="1"/>
            <a:r>
              <a:rPr lang="en-US" i="1" dirty="0">
                <a:sym typeface="Calibri"/>
              </a:rPr>
              <a:t>يجب اتخاذ الخطوات في حالة حدوث ضرر وشيك</a:t>
            </a:r>
          </a:p>
          <a:p>
            <a:pPr lvl="1" algn="r" rtl="1"/>
            <a:r>
              <a:rPr lang="en-US" i="1" dirty="0">
                <a:sym typeface="Calibri"/>
              </a:rPr>
              <a:t>أن يتم وضعها بوضوح في خطة الحالة</a:t>
            </a:r>
          </a:p>
          <a:p>
            <a:pPr lvl="1" algn="r" rtl="1"/>
            <a:r>
              <a:rPr lang="en-US" i="1" dirty="0">
                <a:sym typeface="Calibri"/>
              </a:rPr>
              <a:t>أن تكون مبنية على إجراءات مشتركة بين الوكالات حيثما أمكن ذلك</a:t>
            </a:r>
          </a:p>
          <a:p>
            <a:pPr lvl="1" algn="r" rtl="1"/>
            <a:r>
              <a:rPr lang="en-US" i="1" dirty="0">
                <a:sym typeface="Calibri"/>
              </a:rPr>
              <a:t>إشراك السلطات الوطنية حيثما كان ذلك ممكناً.</a:t>
            </a:r>
          </a:p>
          <a:p>
            <a:pPr algn="r" rtl="1"/>
            <a:r>
              <a:rPr lang="en-US" i="1" dirty="0">
                <a:sym typeface="Calibri"/>
              </a:rPr>
              <a:t>ماذا نعني ب "الضرر الوشيك"؟</a:t>
            </a:r>
          </a:p>
          <a:p>
            <a:pPr lvl="1" algn="r" rtl="1"/>
            <a:r>
              <a:rPr lang="ar-SA" dirty="0">
                <a:sym typeface="Calibri"/>
              </a:rPr>
              <a:t>ت</a:t>
            </a:r>
            <a:r>
              <a:rPr lang="en-US" dirty="0">
                <a:sym typeface="Calibri"/>
              </a:rPr>
              <a:t>قد</a:t>
            </a:r>
            <a:r>
              <a:rPr lang="ar-SA" dirty="0">
                <a:sym typeface="Calibri"/>
              </a:rPr>
              <a:t>ي</a:t>
            </a:r>
            <a:r>
              <a:rPr lang="en-US" dirty="0">
                <a:sym typeface="Calibri"/>
              </a:rPr>
              <a:t>م أمثلة ، إذا لزم الأمر ، على سبيل المثال ، الطفل على وشك أن يُجبر على الزواج ، والطفل معرض لخطر الاختطاف ، والطفل معرض لخطر / التعرض للاعتداء الجنسي ، وما إلى ذلك.</a:t>
            </a:r>
          </a:p>
          <a:p>
            <a:pPr algn="r" rtl="1"/>
            <a:r>
              <a:rPr lang="en-US" i="1" dirty="0">
                <a:sym typeface="Calibri"/>
              </a:rPr>
              <a:t>تقع على عاتق أخصائيي ال</a:t>
            </a:r>
            <a:r>
              <a:rPr lang="ar-SA" i="1" dirty="0">
                <a:sym typeface="Calibri"/>
              </a:rPr>
              <a:t>حالة</a:t>
            </a:r>
            <a:r>
              <a:rPr lang="en-US" i="1" dirty="0">
                <a:sym typeface="Calibri"/>
              </a:rPr>
              <a:t> مسؤولية الاتصال على الفور بمشرفهم (أو غيره من كبار الممارسين / مدير البرنامج إذا لم يكن متاحًا) لمناقشة أي مخاوف جدية أو مخاطر محتملة لضرر وشيك للطفل.</a:t>
            </a:r>
          </a:p>
          <a:p>
            <a:pPr lvl="1" algn="r" rtl="1"/>
            <a:r>
              <a:rPr lang="en-US" i="1" dirty="0">
                <a:sym typeface="Calibri"/>
              </a:rPr>
              <a:t>ليس هناك ضرر مؤكد أو فعلي قبل اتخاذ الخطوات</a:t>
            </a:r>
          </a:p>
          <a:p>
            <a:pPr lvl="1" algn="r" rtl="1"/>
            <a:r>
              <a:rPr lang="en-US" i="1" dirty="0">
                <a:sym typeface="Calibri"/>
              </a:rPr>
              <a:t>يجب أن يثق </a:t>
            </a:r>
            <a:r>
              <a:rPr lang="ar-SA" i="1" dirty="0">
                <a:sym typeface="Calibri"/>
              </a:rPr>
              <a:t>أخصائيو </a:t>
            </a:r>
            <a:r>
              <a:rPr lang="en-US" i="1" dirty="0">
                <a:sym typeface="Calibri"/>
              </a:rPr>
              <a:t>الحالة في غرائزهم حتى لو لم يكن هناك دليل حقيقي.</a:t>
            </a:r>
          </a:p>
          <a:p>
            <a:pPr algn="r" rtl="1"/>
            <a:r>
              <a:rPr lang="en-US" i="1" dirty="0">
                <a:sym typeface="Calibri"/>
              </a:rPr>
              <a:t>عندما يكون أخصائيي ال</a:t>
            </a:r>
            <a:r>
              <a:rPr lang="ar-SA" i="1" dirty="0">
                <a:sym typeface="Calibri"/>
              </a:rPr>
              <a:t>حالة</a:t>
            </a:r>
            <a:r>
              <a:rPr lang="en-US" i="1" dirty="0">
                <a:sym typeface="Calibri"/>
              </a:rPr>
              <a:t> مشاركين في / كان عليهم ا</a:t>
            </a:r>
            <a:r>
              <a:rPr lang="ar-SA" i="1" dirty="0">
                <a:sym typeface="Calibri"/>
              </a:rPr>
              <a:t>لاستجابة</a:t>
            </a:r>
            <a:r>
              <a:rPr lang="en-US" i="1" dirty="0">
                <a:sym typeface="Calibri"/>
              </a:rPr>
              <a:t> للقضايا الحرجة التي تؤثر على الطفل / الأسرة التي كانوا يدعمونها</a:t>
            </a:r>
          </a:p>
          <a:p>
            <a:pPr lvl="1" algn="r" rtl="1"/>
            <a:r>
              <a:rPr lang="en-US" i="1" dirty="0">
                <a:sym typeface="Calibri"/>
              </a:rPr>
              <a:t>يجب تقدي</a:t>
            </a:r>
            <a:r>
              <a:rPr lang="ar-SA" i="1" dirty="0">
                <a:sym typeface="Calibri"/>
              </a:rPr>
              <a:t>م الصحة النفسية و الدعم النفسي الاجتماعي </a:t>
            </a:r>
            <a:r>
              <a:rPr lang="en-US" i="1" dirty="0">
                <a:sym typeface="Calibri"/>
              </a:rPr>
              <a:t>بالإضافة إلى الإشراف المعتاد على الحالة للسماح لأخصائي ا</a:t>
            </a:r>
            <a:r>
              <a:rPr lang="ar-SA" i="1" dirty="0">
                <a:sym typeface="Calibri"/>
              </a:rPr>
              <a:t>لحالة</a:t>
            </a:r>
            <a:r>
              <a:rPr lang="en-US" i="1" dirty="0">
                <a:sym typeface="Calibri"/>
              </a:rPr>
              <a:t> بالتعبير عن مشاعره أو مشاعرها حول ما حدث وكيف تم التعامل معه.</a:t>
            </a:r>
          </a:p>
          <a:p>
            <a:pPr lvl="1" algn="r" rtl="1"/>
            <a:r>
              <a:rPr lang="en-US" i="1" dirty="0">
                <a:sym typeface="Calibri"/>
              </a:rPr>
              <a:t>يجب أن يكون هناك أيضًا مراجعة من قبل كبار موظفي حماية الطفل للطريقة التي تمت بها إدارة ال</a:t>
            </a:r>
            <a:r>
              <a:rPr lang="ar-SA" i="1" dirty="0">
                <a:sym typeface="Calibri"/>
              </a:rPr>
              <a:t>حال</a:t>
            </a:r>
            <a:r>
              <a:rPr lang="en-US" i="1" dirty="0">
                <a:sym typeface="Calibri"/>
              </a:rPr>
              <a:t>ة لتقييم ما إذا كان يمكن تعلم أي دروس للمستقبل.</a:t>
            </a:r>
          </a:p>
        </p:txBody>
      </p:sp>
      <p:sp>
        <p:nvSpPr>
          <p:cNvPr id="3" name="Slide Image Placeholder 2">
            <a:extLst>
              <a:ext uri="{FF2B5EF4-FFF2-40B4-BE49-F238E27FC236}">
                <a16:creationId xmlns:a16="http://schemas.microsoft.com/office/drawing/2014/main" id="{50C58EB0-990B-C191-D965-B83E6A11338A}"/>
              </a:ext>
            </a:extLst>
          </p:cNvPr>
          <p:cNvSpPr>
            <a:spLocks noGrp="1" noRot="1" noChangeAspect="1"/>
          </p:cNvSpPr>
          <p:nvPr>
            <p:ph type="sldImg"/>
          </p:nvPr>
        </p:nvSpPr>
        <p:spPr/>
      </p:sp>
      <p:sp>
        <p:nvSpPr>
          <p:cNvPr id="2" name="Google Shape;725;p48:notes">
            <a:extLst>
              <a:ext uri="{FF2B5EF4-FFF2-40B4-BE49-F238E27FC236}">
                <a16:creationId xmlns:a16="http://schemas.microsoft.com/office/drawing/2014/main" id="{70FDE784-8333-21D3-79AB-379CDFD25FBD}"/>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rtl="1"/>
            <a:fld id="{00000000-1234-1234-1234-123412341234}" type="slidenum">
              <a:rPr lang="en-US" sz="1200" smtClean="0">
                <a:latin typeface="+mn-lt"/>
              </a:rPr>
              <a:pPr algn="r" rtl="1"/>
              <a:t>121</a:t>
            </a:fld>
            <a:endParaRPr lang="en-US" sz="1200" dirty="0">
              <a:latin typeface="+mn-lt"/>
            </a:endParaRPr>
          </a:p>
        </p:txBody>
      </p:sp>
    </p:spTree>
  </p:cSld>
  <p:clrMapOvr>
    <a:masterClrMapping/>
  </p:clrMapOvr>
</p:notes>
</file>

<file path=ppt/notesSlides/notesSlide1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09"/>
        <p:cNvGrpSpPr/>
        <p:nvPr/>
      </p:nvGrpSpPr>
      <p:grpSpPr>
        <a:xfrm>
          <a:off x="0" y="0"/>
          <a:ext cx="0" cy="0"/>
          <a:chOff x="0" y="0"/>
          <a:chExt cx="0" cy="0"/>
        </a:xfrm>
      </p:grpSpPr>
      <p:sp>
        <p:nvSpPr>
          <p:cNvPr id="1611" name="Google Shape;1611;p88:notes"/>
          <p:cNvSpPr txBox="1">
            <a:spLocks noGrp="1"/>
          </p:cNvSpPr>
          <p:nvPr>
            <p:ph type="body" idx="1"/>
          </p:nvPr>
        </p:nvSpPr>
        <p:spPr/>
        <p:txBody>
          <a:bodyPr/>
          <a:lstStyle/>
          <a:p>
            <a:pPr marL="0" indent="0" algn="r" rtl="1">
              <a:buNone/>
            </a:pPr>
            <a:r>
              <a:rPr lang="en-US" b="1" dirty="0">
                <a:sym typeface="Calibri"/>
              </a:rPr>
              <a:t>التكي</a:t>
            </a:r>
            <a:r>
              <a:rPr lang="ar-SA" b="1" dirty="0">
                <a:sym typeface="Calibri"/>
              </a:rPr>
              <a:t>ي</a:t>
            </a:r>
            <a:r>
              <a:rPr lang="en-US" b="1" dirty="0">
                <a:sym typeface="Calibri"/>
              </a:rPr>
              <a:t>ف </a:t>
            </a:r>
            <a:r>
              <a:rPr lang="ar-SA" b="1" dirty="0">
                <a:sym typeface="Calibri"/>
              </a:rPr>
              <a:t>بحسب</a:t>
            </a:r>
            <a:r>
              <a:rPr lang="en-US" b="1" dirty="0">
                <a:sym typeface="Calibri"/>
              </a:rPr>
              <a:t> السياق</a:t>
            </a:r>
          </a:p>
          <a:p>
            <a:pPr algn="r" rtl="1"/>
            <a:r>
              <a:rPr lang="ar-SA" dirty="0">
                <a:sym typeface="Calibri"/>
              </a:rPr>
              <a:t>ال</a:t>
            </a:r>
            <a:r>
              <a:rPr lang="en-US" dirty="0">
                <a:sym typeface="Calibri"/>
              </a:rPr>
              <a:t>ق</a:t>
            </a:r>
            <a:r>
              <a:rPr lang="ar-SA" dirty="0">
                <a:sym typeface="Calibri"/>
              </a:rPr>
              <a:t>يا</a:t>
            </a:r>
            <a:r>
              <a:rPr lang="en-US" dirty="0">
                <a:sym typeface="Calibri"/>
              </a:rPr>
              <a:t>م بت</a:t>
            </a:r>
            <a:r>
              <a:rPr lang="ar-SA" dirty="0">
                <a:sym typeface="Calibri"/>
              </a:rPr>
              <a:t>عديل</a:t>
            </a:r>
            <a:r>
              <a:rPr lang="en-US" dirty="0">
                <a:sym typeface="Calibri"/>
              </a:rPr>
              <a:t> الإجابات </a:t>
            </a:r>
            <a:r>
              <a:rPr lang="ar-SA" dirty="0">
                <a:sym typeface="Calibri"/>
              </a:rPr>
              <a:t>على</a:t>
            </a:r>
            <a:r>
              <a:rPr lang="en-US" dirty="0">
                <a:sym typeface="Calibri"/>
              </a:rPr>
              <a:t> مؤتمر الحالة</a:t>
            </a:r>
            <a:r>
              <a:rPr lang="ar-SA" dirty="0">
                <a:sym typeface="Calibri"/>
              </a:rPr>
              <a:t> / تحديد المصلحة الفضلى</a:t>
            </a:r>
            <a:r>
              <a:rPr lang="en-US" dirty="0">
                <a:sym typeface="Calibri"/>
              </a:rPr>
              <a:t> بناءً على الإجراءات في السياق الخاص بك</a:t>
            </a:r>
            <a:r>
              <a:rPr lang="ar-SA" dirty="0">
                <a:sym typeface="Calibri"/>
              </a:rPr>
              <a:t>م</a:t>
            </a:r>
            <a:endParaRPr lang="en-US" dirty="0">
              <a:sym typeface="Calibri"/>
            </a:endParaRPr>
          </a:p>
          <a:p>
            <a:pPr marL="0" indent="0" algn="r" rtl="1">
              <a:buNone/>
            </a:pPr>
            <a:r>
              <a:rPr lang="en-US" dirty="0">
                <a:sym typeface="Helvetica Neue"/>
              </a:rPr>
              <a:t>_____________________________________________________________________________</a:t>
            </a:r>
            <a:endParaRPr lang="en-US" dirty="0"/>
          </a:p>
          <a:p>
            <a:pPr marL="0" indent="0" algn="r" rtl="1">
              <a:buNone/>
            </a:pPr>
            <a:endParaRPr lang="en-US" dirty="0">
              <a:sym typeface="Calibri"/>
            </a:endParaRPr>
          </a:p>
          <a:p>
            <a:pPr marL="0" indent="0" algn="r" rtl="1">
              <a:buNone/>
            </a:pPr>
            <a:r>
              <a:rPr lang="en-US" b="1" dirty="0">
                <a:sym typeface="Calibri"/>
              </a:rPr>
              <a:t>العمل الجماعي (20 دقيقة)</a:t>
            </a:r>
          </a:p>
          <a:p>
            <a:pPr algn="r" rtl="1"/>
            <a:r>
              <a:rPr lang="en-US" dirty="0">
                <a:sym typeface="Calibri"/>
              </a:rPr>
              <a:t>قسّم المشاركين إلى مجموعات من </a:t>
            </a:r>
            <a:r>
              <a:rPr lang="ar-SA" dirty="0">
                <a:sym typeface="Calibri"/>
              </a:rPr>
              <a:t>٢-٣</a:t>
            </a:r>
            <a:r>
              <a:rPr lang="en-US" dirty="0">
                <a:sym typeface="Calibri"/>
              </a:rPr>
              <a:t> أشخاص</a:t>
            </a:r>
          </a:p>
          <a:p>
            <a:pPr algn="r" rtl="1"/>
            <a:r>
              <a:rPr lang="en-US" dirty="0">
                <a:sym typeface="Calibri"/>
              </a:rPr>
              <a:t>توجيه المشاركين إلى</a:t>
            </a:r>
            <a:r>
              <a:rPr lang="ar-SA" dirty="0">
                <a:sym typeface="Calibri"/>
              </a:rPr>
              <a:t> </a:t>
            </a:r>
            <a:r>
              <a:rPr lang="ar-SA" b="1" dirty="0">
                <a:sym typeface="Calibri"/>
              </a:rPr>
              <a:t>ال</a:t>
            </a:r>
            <a:r>
              <a:rPr lang="en-US" b="1" dirty="0">
                <a:sym typeface="Calibri"/>
              </a:rPr>
              <a:t>صفحة</a:t>
            </a:r>
            <a:r>
              <a:rPr lang="ar-SA" b="1" dirty="0">
                <a:sym typeface="Calibri"/>
              </a:rPr>
              <a:t> ٩٩-١٠٠ من دليل العمل</a:t>
            </a:r>
            <a:r>
              <a:rPr lang="en-US" b="1" dirty="0">
                <a:sym typeface="Calibri"/>
              </a:rPr>
              <a:t>: متابعة ومراجعة سيناريو الحالة</a:t>
            </a:r>
          </a:p>
          <a:p>
            <a:pPr algn="r" rtl="1"/>
            <a:r>
              <a:rPr lang="ar-SA" i="1" dirty="0">
                <a:sym typeface="Calibri"/>
              </a:rPr>
              <a:t>ال</a:t>
            </a:r>
            <a:r>
              <a:rPr lang="en-US" i="1" dirty="0">
                <a:sym typeface="Calibri"/>
              </a:rPr>
              <a:t>تعليمات</a:t>
            </a:r>
          </a:p>
          <a:p>
            <a:pPr lvl="1" algn="r" rtl="1"/>
            <a:r>
              <a:rPr lang="en-US" i="1" dirty="0">
                <a:sym typeface="Calibri"/>
              </a:rPr>
              <a:t>اقرأ السيناريو</a:t>
            </a:r>
            <a:r>
              <a:rPr lang="ar-SA" i="1" dirty="0">
                <a:sym typeface="Calibri"/>
              </a:rPr>
              <a:t> المحدث</a:t>
            </a:r>
            <a:endParaRPr lang="en-US" i="1" dirty="0">
              <a:sym typeface="Calibri"/>
            </a:endParaRPr>
          </a:p>
          <a:p>
            <a:pPr lvl="1" algn="r" rtl="1"/>
            <a:r>
              <a:rPr lang="ar-SA" i="1" dirty="0">
                <a:sym typeface="Calibri"/>
              </a:rPr>
              <a:t>التأمل</a:t>
            </a:r>
            <a:r>
              <a:rPr lang="en-US" i="1" dirty="0">
                <a:sym typeface="Calibri"/>
              </a:rPr>
              <a:t> في الأسئلة في التمرين</a:t>
            </a:r>
            <a:endParaRPr lang="en-US" dirty="0">
              <a:sym typeface="Calibri"/>
            </a:endParaRPr>
          </a:p>
          <a:p>
            <a:pPr marL="0" indent="0" algn="r" rtl="1">
              <a:buNone/>
            </a:pPr>
            <a:endParaRPr lang="en-US" b="1" dirty="0">
              <a:sym typeface="Calibri"/>
            </a:endParaRPr>
          </a:p>
          <a:p>
            <a:pPr marL="0" indent="0" algn="r" rtl="1">
              <a:buNone/>
            </a:pPr>
            <a:r>
              <a:rPr lang="en-US" b="1" dirty="0">
                <a:sym typeface="Calibri"/>
              </a:rPr>
              <a:t>مناقشة عامة (20 دقيقة)</a:t>
            </a:r>
          </a:p>
          <a:p>
            <a:pPr algn="r" rtl="1"/>
            <a:r>
              <a:rPr lang="en-US" dirty="0">
                <a:sym typeface="Calibri"/>
              </a:rPr>
              <a:t>بشكل عام ، اطلب مساهمات من مجموعات مختلفة حول أسئلة مختلفة</a:t>
            </a:r>
          </a:p>
          <a:p>
            <a:pPr algn="r" rtl="1"/>
            <a:r>
              <a:rPr lang="en-US" dirty="0">
                <a:sym typeface="Calibri"/>
              </a:rPr>
              <a:t>ال</a:t>
            </a:r>
            <a:r>
              <a:rPr lang="ar-SA" dirty="0">
                <a:sym typeface="Calibri"/>
              </a:rPr>
              <a:t>إشارة</a:t>
            </a:r>
            <a:r>
              <a:rPr lang="en-US" dirty="0">
                <a:sym typeface="Calibri"/>
              </a:rPr>
              <a:t> إلى الإجابات في الصفحة التالية</a:t>
            </a:r>
          </a:p>
          <a:p>
            <a:pPr algn="r" rtl="1"/>
            <a:r>
              <a:rPr lang="en-US" i="1" dirty="0">
                <a:sym typeface="Calibri"/>
              </a:rPr>
              <a:t>في بعض السياقات</a:t>
            </a:r>
            <a:r>
              <a:rPr lang="ar-SA" i="1" dirty="0">
                <a:sym typeface="Calibri"/>
              </a:rPr>
              <a:t>، </a:t>
            </a:r>
            <a:r>
              <a:rPr lang="en-US" i="1" dirty="0">
                <a:sym typeface="Calibri"/>
              </a:rPr>
              <a:t>يتبع لم شمل الأسرة إجراءات قانونية من خلال المحكمة.</a:t>
            </a:r>
          </a:p>
          <a:p>
            <a:pPr lvl="1" algn="r" rtl="1"/>
            <a:r>
              <a:rPr lang="en-US" i="1" dirty="0">
                <a:sym typeface="Calibri"/>
              </a:rPr>
              <a:t>عادة يجب على الموظفين (أخصائي الحالة) من السلطات الوطنية أو المحلية لحماية الطفل أو الخدمات الاجتماعية أن يقودوا أو يتواجدوا أثناء لم شمل الأسرة.</a:t>
            </a:r>
          </a:p>
          <a:p>
            <a:pPr lvl="1" algn="r" rtl="1"/>
            <a:r>
              <a:rPr lang="en-US" i="1" dirty="0">
                <a:sym typeface="Calibri"/>
              </a:rPr>
              <a:t>يمكن للجهات الفاعلة في مجال حماية الطفل تقديم الدعم والمساعدة وتسهيل مشاركة السلطات عند الحاجة والاتفاق.</a:t>
            </a:r>
          </a:p>
          <a:p>
            <a:pPr marL="0" indent="0" algn="r" rtl="1">
              <a:buNone/>
            </a:pPr>
            <a:r>
              <a:rPr lang="en-US" dirty="0">
                <a:sym typeface="Helvetica Neue"/>
              </a:rPr>
              <a:t>_____________________________________________________________________________</a:t>
            </a:r>
            <a:endParaRPr lang="en-US" dirty="0"/>
          </a:p>
          <a:p>
            <a:pPr algn="r" rtl="1"/>
            <a:endParaRPr lang="en-US" dirty="0">
              <a:sym typeface="Calibri"/>
            </a:endParaRPr>
          </a:p>
          <a:p>
            <a:pPr marL="0" indent="0" algn="r" rtl="1">
              <a:buNone/>
            </a:pPr>
            <a:r>
              <a:rPr lang="ar-SA" b="1" dirty="0">
                <a:sym typeface="Calibri"/>
              </a:rPr>
              <a:t>يتبع</a:t>
            </a:r>
            <a:r>
              <a:rPr lang="en-US" b="1" dirty="0">
                <a:sym typeface="Wingdings" panose="05000000000000000000" pitchFamily="2" charset="2"/>
              </a:rPr>
              <a:t></a:t>
            </a:r>
            <a:endParaRPr lang="en-US" b="1" dirty="0">
              <a:sym typeface="Calibri"/>
            </a:endParaRPr>
          </a:p>
        </p:txBody>
      </p:sp>
      <p:sp>
        <p:nvSpPr>
          <p:cNvPr id="3" name="Slide Image Placeholder 2">
            <a:extLst>
              <a:ext uri="{FF2B5EF4-FFF2-40B4-BE49-F238E27FC236}">
                <a16:creationId xmlns:a16="http://schemas.microsoft.com/office/drawing/2014/main" id="{EFD04A79-FE0D-1DE8-EFE9-95D16DA393EF}"/>
              </a:ext>
            </a:extLst>
          </p:cNvPr>
          <p:cNvSpPr>
            <a:spLocks noGrp="1" noRot="1" noChangeAspect="1"/>
          </p:cNvSpPr>
          <p:nvPr>
            <p:ph type="sldImg"/>
          </p:nvPr>
        </p:nvSpPr>
        <p:spPr/>
      </p:sp>
      <p:sp>
        <p:nvSpPr>
          <p:cNvPr id="2" name="Google Shape;725;p48:notes">
            <a:extLst>
              <a:ext uri="{FF2B5EF4-FFF2-40B4-BE49-F238E27FC236}">
                <a16:creationId xmlns:a16="http://schemas.microsoft.com/office/drawing/2014/main" id="{B6828EDA-8C34-907C-6EBD-D3049CB39366}"/>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rtl="1"/>
            <a:fld id="{00000000-1234-1234-1234-123412341234}" type="slidenum">
              <a:rPr lang="en-US" sz="1200" smtClean="0">
                <a:latin typeface="+mn-lt"/>
              </a:rPr>
              <a:pPr algn="r" rtl="1"/>
              <a:t>122</a:t>
            </a:fld>
            <a:endParaRPr lang="en-US" sz="1200" dirty="0">
              <a:latin typeface="+mn-lt"/>
            </a:endParaRPr>
          </a:p>
        </p:txBody>
      </p:sp>
    </p:spTree>
  </p:cSld>
  <p:clrMapOvr>
    <a:masterClrMapping/>
  </p:clrMapOvr>
</p:notes>
</file>

<file path=ppt/notesSlides/notesSlide1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08"/>
        <p:cNvGrpSpPr/>
        <p:nvPr/>
      </p:nvGrpSpPr>
      <p:grpSpPr>
        <a:xfrm>
          <a:off x="0" y="0"/>
          <a:ext cx="0" cy="0"/>
          <a:chOff x="0" y="0"/>
          <a:chExt cx="0" cy="0"/>
        </a:xfrm>
      </p:grpSpPr>
      <p:sp>
        <p:nvSpPr>
          <p:cNvPr id="810" name="Google Shape;810;p35:notes"/>
          <p:cNvSpPr txBox="1">
            <a:spLocks noGrp="1"/>
          </p:cNvSpPr>
          <p:nvPr>
            <p:ph type="body" idx="1"/>
          </p:nvPr>
        </p:nvSpPr>
        <p:spPr>
          <a:xfrm>
            <a:off x="479425" y="460375"/>
            <a:ext cx="6140450" cy="9211335"/>
          </a:xfrm>
        </p:spPr>
        <p:txBody>
          <a:bodyPr/>
          <a:lstStyle/>
          <a:p>
            <a:pPr marL="0" indent="0" algn="r" rtl="1">
              <a:buNone/>
            </a:pPr>
            <a:r>
              <a:rPr lang="en-US" b="1" dirty="0">
                <a:sym typeface="Calibri"/>
              </a:rPr>
              <a:t>الإجابات</a:t>
            </a:r>
          </a:p>
          <a:p>
            <a:pPr marL="228600" indent="-228600" algn="r" rtl="1">
              <a:buFont typeface="+mj-lt"/>
              <a:buAutoNum type="arabicPeriod"/>
            </a:pPr>
            <a:r>
              <a:rPr lang="en-US" dirty="0">
                <a:sym typeface="Calibri"/>
              </a:rPr>
              <a:t>مطلوب مراجعة خطة الحالة حيث كانت هناك تغييرات جوهرية في حياة ال</a:t>
            </a:r>
            <a:r>
              <a:rPr lang="ar-SA" dirty="0">
                <a:sym typeface="Calibri"/>
              </a:rPr>
              <a:t>فتى</a:t>
            </a:r>
            <a:r>
              <a:rPr lang="en-US" dirty="0">
                <a:sym typeface="Calibri"/>
              </a:rPr>
              <a:t> وهو في خطر متزايد.</a:t>
            </a:r>
          </a:p>
          <a:p>
            <a:pPr lvl="1" algn="r" rtl="1"/>
            <a:r>
              <a:rPr lang="en-US" dirty="0">
                <a:sym typeface="Calibri"/>
              </a:rPr>
              <a:t>يواجه الاستغلال ويتعرض للضرر في مكان العمل ونقص الرعاية والحماية ويحتاج إلى </a:t>
            </a:r>
            <a:r>
              <a:rPr lang="ar-SA" dirty="0">
                <a:sym typeface="Calibri"/>
              </a:rPr>
              <a:t>ال</a:t>
            </a:r>
            <a:r>
              <a:rPr lang="en-US" dirty="0">
                <a:sym typeface="Calibri"/>
              </a:rPr>
              <a:t>رعاية </a:t>
            </a:r>
            <a:r>
              <a:rPr lang="ar-SA" dirty="0">
                <a:sym typeface="Calibri"/>
              </a:rPr>
              <a:t>ال</a:t>
            </a:r>
            <a:r>
              <a:rPr lang="en-US" dirty="0">
                <a:sym typeface="Calibri"/>
              </a:rPr>
              <a:t>طبية و</a:t>
            </a:r>
            <a:r>
              <a:rPr lang="ar-SA" dirty="0">
                <a:sym typeface="Calibri"/>
              </a:rPr>
              <a:t>ال</a:t>
            </a:r>
            <a:r>
              <a:rPr lang="en-US" dirty="0">
                <a:sym typeface="Calibri"/>
              </a:rPr>
              <a:t>صحية و</a:t>
            </a:r>
            <a:r>
              <a:rPr lang="ar-SA" dirty="0">
                <a:sym typeface="Calibri"/>
              </a:rPr>
              <a:t>ال</a:t>
            </a:r>
            <a:r>
              <a:rPr lang="en-US" dirty="0">
                <a:sym typeface="Calibri"/>
              </a:rPr>
              <a:t>نفسية</a:t>
            </a:r>
            <a:r>
              <a:rPr lang="ar-SA" dirty="0">
                <a:sym typeface="Calibri"/>
              </a:rPr>
              <a:t> والدعم النفسي الاجتماعي</a:t>
            </a:r>
            <a:endParaRPr lang="en-US" dirty="0">
              <a:sym typeface="Calibri"/>
            </a:endParaRPr>
          </a:p>
          <a:p>
            <a:pPr lvl="1" algn="r" rtl="1"/>
            <a:r>
              <a:rPr lang="en-US" dirty="0">
                <a:sym typeface="Calibri"/>
              </a:rPr>
              <a:t>وبحسب ما ورد انتقل والديه أيضًا إلى بلد اللجوء.</a:t>
            </a:r>
          </a:p>
          <a:p>
            <a:pPr lvl="1" algn="r" rtl="1"/>
            <a:r>
              <a:rPr lang="en-US" dirty="0">
                <a:sym typeface="Calibri"/>
              </a:rPr>
              <a:t>كما قدم مزيدًا من المعلومات حول </a:t>
            </a:r>
            <a:r>
              <a:rPr lang="ar-SA" dirty="0">
                <a:sym typeface="Calibri"/>
              </a:rPr>
              <a:t>جدي</a:t>
            </a:r>
            <a:r>
              <a:rPr lang="en-US" dirty="0">
                <a:sym typeface="Calibri"/>
              </a:rPr>
              <a:t>ه الذين يمكن </a:t>
            </a:r>
            <a:r>
              <a:rPr lang="ar-SA" dirty="0">
                <a:sym typeface="Calibri"/>
              </a:rPr>
              <a:t>تعقبهم</a:t>
            </a:r>
            <a:r>
              <a:rPr lang="en-US" dirty="0">
                <a:sym typeface="Calibri"/>
              </a:rPr>
              <a:t>.</a:t>
            </a:r>
          </a:p>
          <a:p>
            <a:pPr lvl="1" algn="r" rtl="1"/>
            <a:r>
              <a:rPr lang="en-US" dirty="0">
                <a:sym typeface="Calibri"/>
              </a:rPr>
              <a:t>كما أعرب عن رغبته في لم شمله مع والدته وإخوته ، بينما يبدو أن والده يرفض لم شمل الأسرة لأنه يتمنى أن يوفر هاشم دخلاً للأسرة.</a:t>
            </a:r>
            <a:endParaRPr lang="en-US" dirty="0"/>
          </a:p>
          <a:p>
            <a:pPr marL="228600" indent="-228600" algn="r" rtl="1">
              <a:buFont typeface="+mj-lt"/>
              <a:buAutoNum type="arabicPeriod"/>
            </a:pPr>
            <a:r>
              <a:rPr lang="en-US" dirty="0">
                <a:sym typeface="Calibri"/>
              </a:rPr>
              <a:t>من دواعي القلق أن هاشم يقضي معظم وقته بمفرده في غرفته ، ومن دواعي القلق أن مقدمي الرعاية الحاليين له لم يدعموه في الحصول على الرعاية الطبية.</a:t>
            </a:r>
          </a:p>
          <a:p>
            <a:pPr lvl="1" algn="r" rtl="1"/>
            <a:r>
              <a:rPr lang="en-US" dirty="0">
                <a:sym typeface="Calibri"/>
              </a:rPr>
              <a:t>هذا يتطلب مزيدا من الاهتمام ل</a:t>
            </a:r>
          </a:p>
          <a:p>
            <a:pPr lvl="2" algn="r" rtl="1"/>
            <a:r>
              <a:rPr lang="en-US" dirty="0">
                <a:sym typeface="Calibri"/>
              </a:rPr>
              <a:t>فهم العلاقة مع خالته وعمه وعائلته ،</a:t>
            </a:r>
          </a:p>
          <a:p>
            <a:pPr lvl="2" algn="r" rtl="1"/>
            <a:r>
              <a:rPr lang="en-US" dirty="0">
                <a:sym typeface="Calibri"/>
              </a:rPr>
              <a:t>كيف يفهمون دورهم الحالي في حياته</a:t>
            </a:r>
          </a:p>
          <a:p>
            <a:pPr lvl="2" algn="r" rtl="1"/>
            <a:r>
              <a:rPr lang="en-US" dirty="0">
                <a:sym typeface="Calibri"/>
              </a:rPr>
              <a:t>قدرتهم / استعدادهم لرعايته.</a:t>
            </a:r>
          </a:p>
          <a:p>
            <a:pPr marL="228600" indent="-228600" algn="r" rtl="1">
              <a:buFont typeface="+mj-lt"/>
              <a:buAutoNum type="arabicPeriod"/>
            </a:pPr>
            <a:r>
              <a:rPr lang="en-US" dirty="0">
                <a:sym typeface="Calibri"/>
              </a:rPr>
              <a:t>مؤتمر الحالة و / أو </a:t>
            </a:r>
            <a:r>
              <a:rPr lang="ar-SA" dirty="0">
                <a:sym typeface="Calibri"/>
              </a:rPr>
              <a:t>تحديد المصلحة الفضلى</a:t>
            </a:r>
            <a:r>
              <a:rPr lang="en-US" dirty="0">
                <a:sym typeface="Calibri"/>
              </a:rPr>
              <a:t> ضروري. في غضون ذلك ، يجب تقديم الدعم الفوري والمستمر. </a:t>
            </a:r>
            <a:r>
              <a:rPr lang="ar-SA" dirty="0">
                <a:sym typeface="Calibri"/>
              </a:rPr>
              <a:t>ا</a:t>
            </a:r>
            <a:r>
              <a:rPr lang="en-US" dirty="0">
                <a:sym typeface="Calibri"/>
              </a:rPr>
              <a:t>شرح</a:t>
            </a:r>
            <a:r>
              <a:rPr lang="ar-SA" dirty="0">
                <a:sym typeface="Calibri"/>
              </a:rPr>
              <a:t> أنه</a:t>
            </a:r>
            <a:r>
              <a:rPr lang="en-US" dirty="0">
                <a:sym typeface="Calibri"/>
              </a:rPr>
              <a:t> على غرار مؤتمرات الحالة ، أحيانًا يكون تحديد المصالح الفضلى مطلوبًا لـ</a:t>
            </a:r>
            <a:r>
              <a:rPr lang="ar-SA" dirty="0">
                <a:sym typeface="Calibri"/>
              </a:rPr>
              <a:t>لأطفال المنفصلين و غير المصحوبين </a:t>
            </a:r>
            <a:r>
              <a:rPr lang="en-US" dirty="0">
                <a:sym typeface="Calibri"/>
              </a:rPr>
              <a:t>في أوضاع اللاجئين (كما تمت مناقشته أيضًا في الوحدة </a:t>
            </a:r>
            <a:r>
              <a:rPr lang="ar-SA" dirty="0">
                <a:sym typeface="Calibri"/>
              </a:rPr>
              <a:t>٢)</a:t>
            </a:r>
            <a:endParaRPr lang="en-US" dirty="0">
              <a:sym typeface="Calibri"/>
            </a:endParaRPr>
          </a:p>
          <a:p>
            <a:pPr lvl="1" algn="r" rtl="1"/>
            <a:r>
              <a:rPr lang="en-US" dirty="0">
                <a:sym typeface="Calibri"/>
              </a:rPr>
              <a:t>يتطلب تحديد المصالح الفضلى تقارير مكثفة من قبل أخصائي الحالة واتخاذ القرار ، من قبل جهات فاعلة متعددة من خلال لجنة تحديد المصالح الفضلى متعددة التخصصات ، والتي سيتم تسجيلها.</a:t>
            </a:r>
            <a:endParaRPr lang="en-US" dirty="0"/>
          </a:p>
          <a:p>
            <a:pPr lvl="1" algn="r" rtl="1"/>
            <a:r>
              <a:rPr lang="en-US" dirty="0">
                <a:sym typeface="Calibri"/>
              </a:rPr>
              <a:t>يمكن أن يساعد تحديد المصالح الفضلى  في اتخاذ القرار حيث تكون الحالة والمخاطر التي تواجه الطفل معقدة بشكل خاص عندما تكون هناك حاجة لاتخاذ قرارات بشأن: لم شمل الأسرة للأطفال غير المصحوبين والمنفصلين ؛ ترتيبات الرعاية المؤقتة للأطفال غير المصحوبين والمنفصلين؛ حلول دائمة ، بما في ذلك المسارات التكميلية ، للأطفال غير المصحوبين ، وفي وضع استثنائي للأطفال المعرضين للخطر (بما في ذلك الأطفال المنفصلين</a:t>
            </a:r>
            <a:r>
              <a:rPr lang="ar-SA" dirty="0">
                <a:sym typeface="Calibri"/>
              </a:rPr>
              <a:t>)</a:t>
            </a:r>
            <a:endParaRPr lang="en-US" dirty="0">
              <a:sym typeface="Calibri"/>
            </a:endParaRPr>
          </a:p>
          <a:p>
            <a:pPr lvl="1" algn="r" rtl="1"/>
            <a:r>
              <a:rPr lang="en-US" dirty="0">
                <a:sym typeface="Calibri"/>
              </a:rPr>
              <a:t>في حالة عدم وجود عمليات حكومية مناسبة ، يمكن تنفيذ عملية تحديد المصالح الفضلى ، أو عملية صنع قرار رسمية مماثلة لل</a:t>
            </a:r>
            <a:r>
              <a:rPr lang="ar-SA" dirty="0">
                <a:sym typeface="Calibri"/>
              </a:rPr>
              <a:t>نازحين</a:t>
            </a:r>
            <a:r>
              <a:rPr lang="en-US" dirty="0">
                <a:sym typeface="Calibri"/>
              </a:rPr>
              <a:t> داخليًا من الأطفال</a:t>
            </a:r>
            <a:r>
              <a:rPr lang="ar-SA" dirty="0">
                <a:sym typeface="Calibri"/>
              </a:rPr>
              <a:t> المنفصلين و</a:t>
            </a:r>
            <a:r>
              <a:rPr lang="en-US" dirty="0">
                <a:sym typeface="Calibri"/>
              </a:rPr>
              <a:t> غير المصحوبين  في المواقف المعقدة و / أو الذين يحتاجون إلى حلول مستدامة ، بالتنسيق الوثيق مع السلطات ذات الصلة ، حيث</a:t>
            </a:r>
            <a:r>
              <a:rPr lang="ar-SA" dirty="0">
                <a:sym typeface="Calibri"/>
              </a:rPr>
              <a:t>ما</a:t>
            </a:r>
            <a:r>
              <a:rPr lang="en-US" dirty="0">
                <a:sym typeface="Calibri"/>
              </a:rPr>
              <a:t> </a:t>
            </a:r>
            <a:r>
              <a:rPr lang="ar-SA" dirty="0">
                <a:sym typeface="Calibri"/>
              </a:rPr>
              <a:t>أ</a:t>
            </a:r>
            <a:r>
              <a:rPr lang="en-US" dirty="0">
                <a:sym typeface="Calibri"/>
              </a:rPr>
              <a:t>ممكن ، من أجل توفير ضمانات</a:t>
            </a:r>
            <a:r>
              <a:rPr lang="ar-SA" dirty="0">
                <a:sym typeface="Calibri"/>
              </a:rPr>
              <a:t> حماية</a:t>
            </a:r>
            <a:r>
              <a:rPr lang="en-US" dirty="0">
                <a:sym typeface="Calibri"/>
              </a:rPr>
              <a:t> إضافية للقرارات المعقدة.</a:t>
            </a:r>
            <a:endParaRPr lang="en-US" dirty="0"/>
          </a:p>
          <a:p>
            <a:pPr lvl="1" algn="r" rtl="1"/>
            <a:r>
              <a:rPr lang="en-US" dirty="0">
                <a:sym typeface="Calibri"/>
              </a:rPr>
              <a:t>يمكن العثور على مزيد من المعلومات في إرشادات إجراءات المصالح الفضلى للمفوضية: تقييم وتحديد المصالح الفضلى للطفل ، </a:t>
            </a:r>
            <a:r>
              <a:rPr lang="ar-SA" dirty="0">
                <a:sym typeface="Calibri"/>
              </a:rPr>
              <a:t>٢٠٢١</a:t>
            </a:r>
            <a:r>
              <a:rPr lang="en-US" dirty="0">
                <a:sym typeface="Calibri"/>
              </a:rPr>
              <a:t> صفحة </a:t>
            </a:r>
            <a:r>
              <a:rPr lang="ar-SA" dirty="0">
                <a:sym typeface="Calibri"/>
              </a:rPr>
              <a:t>١٥٧</a:t>
            </a:r>
            <a:endParaRPr lang="en-US" dirty="0">
              <a:sym typeface="Calibri"/>
            </a:endParaRPr>
          </a:p>
          <a:p>
            <a:pPr lvl="1" algn="r" rtl="1"/>
            <a:endParaRPr lang="en-US" dirty="0">
              <a:sym typeface="Calibri"/>
            </a:endParaRPr>
          </a:p>
          <a:p>
            <a:pPr marL="0" indent="0" algn="r" rtl="1">
              <a:buNone/>
            </a:pPr>
            <a:r>
              <a:rPr lang="ar-SA" b="1" dirty="0">
                <a:sym typeface="Calibri"/>
              </a:rPr>
              <a:t>يتبع</a:t>
            </a:r>
            <a:r>
              <a:rPr lang="en-US" b="1" dirty="0">
                <a:sym typeface="Wingdings" panose="05000000000000000000" pitchFamily="2" charset="2"/>
              </a:rPr>
              <a:t></a:t>
            </a:r>
            <a:endParaRPr lang="en-US" b="1" dirty="0">
              <a:sym typeface="Calibri"/>
            </a:endParaRPr>
          </a:p>
        </p:txBody>
      </p:sp>
      <p:sp>
        <p:nvSpPr>
          <p:cNvPr id="2" name="Google Shape;725;p48:notes">
            <a:extLst>
              <a:ext uri="{FF2B5EF4-FFF2-40B4-BE49-F238E27FC236}">
                <a16:creationId xmlns:a16="http://schemas.microsoft.com/office/drawing/2014/main" id="{A1CD0A94-5B89-E6F5-8993-42D7D38A2C03}"/>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rtl="1"/>
            <a:fld id="{00000000-1234-1234-1234-123412341234}" type="slidenum">
              <a:rPr lang="en-US" sz="1200" smtClean="0">
                <a:latin typeface="+mn-lt"/>
              </a:rPr>
              <a:pPr algn="r" rtl="1"/>
              <a:t>123</a:t>
            </a:fld>
            <a:endParaRPr lang="en-US" sz="1200" dirty="0">
              <a:latin typeface="+mn-lt"/>
            </a:endParaRPr>
          </a:p>
        </p:txBody>
      </p:sp>
    </p:spTree>
    <p:extLst>
      <p:ext uri="{BB962C8B-B14F-4D97-AF65-F5344CB8AC3E}">
        <p14:creationId xmlns:p14="http://schemas.microsoft.com/office/powerpoint/2010/main" val="1522756574"/>
      </p:ext>
    </p:extLst>
  </p:cSld>
  <p:clrMapOvr>
    <a:masterClrMapping/>
  </p:clrMapOvr>
</p:notes>
</file>

<file path=ppt/notesSlides/notesSlide1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08"/>
        <p:cNvGrpSpPr/>
        <p:nvPr/>
      </p:nvGrpSpPr>
      <p:grpSpPr>
        <a:xfrm>
          <a:off x="0" y="0"/>
          <a:ext cx="0" cy="0"/>
          <a:chOff x="0" y="0"/>
          <a:chExt cx="0" cy="0"/>
        </a:xfrm>
      </p:grpSpPr>
      <p:sp>
        <p:nvSpPr>
          <p:cNvPr id="810" name="Google Shape;810;p35:notes"/>
          <p:cNvSpPr txBox="1">
            <a:spLocks noGrp="1"/>
          </p:cNvSpPr>
          <p:nvPr>
            <p:ph type="body" idx="1"/>
          </p:nvPr>
        </p:nvSpPr>
        <p:spPr>
          <a:xfrm>
            <a:off x="479425" y="460375"/>
            <a:ext cx="6140450" cy="9211335"/>
          </a:xfrm>
        </p:spPr>
        <p:txBody>
          <a:bodyPr/>
          <a:lstStyle/>
          <a:p>
            <a:pPr marL="228600" indent="-228600" algn="r" rtl="1">
              <a:buFont typeface="+mj-lt"/>
              <a:buAutoNum type="arabicPeriod" startAt="4"/>
            </a:pPr>
            <a:r>
              <a:rPr lang="en-US" dirty="0">
                <a:sym typeface="Calibri"/>
              </a:rPr>
              <a:t>إجراءات المتابعة التي يجب اتخاذها:</a:t>
            </a:r>
          </a:p>
          <a:p>
            <a:pPr lvl="1" algn="r" rtl="1"/>
            <a:r>
              <a:rPr lang="ar-SA" dirty="0">
                <a:sym typeface="Calibri"/>
              </a:rPr>
              <a:t>الم</a:t>
            </a:r>
            <a:r>
              <a:rPr lang="en-US" dirty="0">
                <a:sym typeface="Calibri"/>
              </a:rPr>
              <a:t>ناقش</a:t>
            </a:r>
            <a:r>
              <a:rPr lang="ar-SA" dirty="0">
                <a:sym typeface="Calibri"/>
              </a:rPr>
              <a:t>ة</a:t>
            </a:r>
            <a:r>
              <a:rPr lang="en-US" dirty="0">
                <a:sym typeface="Calibri"/>
              </a:rPr>
              <a:t> مع المشرف الظروف في مكان العمل بهدف ال</a:t>
            </a:r>
            <a:r>
              <a:rPr lang="ar-SA" dirty="0">
                <a:sym typeface="Calibri"/>
              </a:rPr>
              <a:t>مناصرة</a:t>
            </a:r>
            <a:r>
              <a:rPr lang="en-US" dirty="0">
                <a:sym typeface="Calibri"/>
              </a:rPr>
              <a:t> مع صاحب العمل لتحسين الظروف ، بما في ذلك خلق بيئة آمنة وتقليل ساعات العمل.</a:t>
            </a:r>
            <a:endParaRPr lang="en-US" dirty="0"/>
          </a:p>
          <a:p>
            <a:pPr lvl="1" algn="r" rtl="1"/>
            <a:r>
              <a:rPr lang="ar-SA" dirty="0">
                <a:sym typeface="Calibri"/>
              </a:rPr>
              <a:t>الت</a:t>
            </a:r>
            <a:r>
              <a:rPr lang="en-US" dirty="0">
                <a:sym typeface="Calibri"/>
              </a:rPr>
              <a:t>خط</a:t>
            </a:r>
            <a:r>
              <a:rPr lang="ar-SA" dirty="0">
                <a:sym typeface="Calibri"/>
              </a:rPr>
              <a:t>ي</a:t>
            </a:r>
            <a:r>
              <a:rPr lang="en-US" dirty="0">
                <a:sym typeface="Calibri"/>
              </a:rPr>
              <a:t>ط لزيارة منزلية لوالدي هاشم و</a:t>
            </a:r>
            <a:r>
              <a:rPr lang="ar-SA" dirty="0">
                <a:sym typeface="Calibri"/>
              </a:rPr>
              <a:t>ت</a:t>
            </a:r>
            <a:r>
              <a:rPr lang="en-US" dirty="0">
                <a:sym typeface="Calibri"/>
              </a:rPr>
              <a:t>قد</a:t>
            </a:r>
            <a:r>
              <a:rPr lang="ar-SA" dirty="0">
                <a:sym typeface="Calibri"/>
              </a:rPr>
              <a:t>ي</a:t>
            </a:r>
            <a:r>
              <a:rPr lang="en-US" dirty="0">
                <a:sym typeface="Calibri"/>
              </a:rPr>
              <a:t>م معلومات عن تأثير الاستغلال / حالة العمل على هاشم وانفصال الأسرة ، على المدى القصير والطويل. ناقش إيجاد بدائل ل</a:t>
            </a:r>
            <a:r>
              <a:rPr lang="ar-SA" dirty="0">
                <a:sym typeface="Calibri"/>
              </a:rPr>
              <a:t>وضع</a:t>
            </a:r>
            <a:r>
              <a:rPr lang="en-US" dirty="0">
                <a:sym typeface="Calibri"/>
              </a:rPr>
              <a:t> عمله. ناقش احتمالات لم شمل هاشم والدعم المحتمل الذي تحتاجه الأسرة.</a:t>
            </a:r>
          </a:p>
          <a:p>
            <a:pPr lvl="1" algn="r" rtl="1"/>
            <a:r>
              <a:rPr lang="ar-SA" dirty="0">
                <a:sym typeface="Calibri"/>
              </a:rPr>
              <a:t>ال</a:t>
            </a:r>
            <a:r>
              <a:rPr lang="en-US" dirty="0">
                <a:sym typeface="Calibri"/>
              </a:rPr>
              <a:t>مناصرة </a:t>
            </a:r>
            <a:r>
              <a:rPr lang="ar-SA" dirty="0">
                <a:sym typeface="Calibri"/>
              </a:rPr>
              <a:t> مع </a:t>
            </a:r>
            <a:r>
              <a:rPr lang="en-US" dirty="0">
                <a:sym typeface="Calibri"/>
              </a:rPr>
              <a:t>الوالدين والعائلة المضيفة أن يتلقى هاشم الرعاية الطبية</a:t>
            </a:r>
          </a:p>
          <a:p>
            <a:pPr lvl="1" algn="r" rtl="1"/>
            <a:r>
              <a:rPr lang="en-US" dirty="0">
                <a:sym typeface="Calibri"/>
              </a:rPr>
              <a:t>اكتشف ما إذا كان</a:t>
            </a:r>
            <a:r>
              <a:rPr lang="ar-SA" dirty="0">
                <a:sym typeface="Calibri"/>
              </a:rPr>
              <a:t>ت المساعدة النقدية و القسائم </a:t>
            </a:r>
            <a:r>
              <a:rPr lang="en-US" dirty="0">
                <a:sym typeface="Calibri"/>
              </a:rPr>
              <a:t>لوالدي هاشم أو مقدم الرعاية يمكن أن </a:t>
            </a:r>
            <a:r>
              <a:rPr lang="ar-SA" dirty="0">
                <a:sym typeface="Calibri"/>
              </a:rPr>
              <a:t>ت</a:t>
            </a:r>
            <a:r>
              <a:rPr lang="en-US" dirty="0">
                <a:sym typeface="Calibri"/>
              </a:rPr>
              <a:t>ساهم في نتائج إيجابية محتملة لحماية الطفل.</a:t>
            </a:r>
          </a:p>
          <a:p>
            <a:pPr lvl="1" algn="r" rtl="1"/>
            <a:r>
              <a:rPr lang="ar-SA" dirty="0">
                <a:sym typeface="Calibri"/>
              </a:rPr>
              <a:t>ال</a:t>
            </a:r>
            <a:r>
              <a:rPr lang="en-US" dirty="0">
                <a:sym typeface="Calibri"/>
              </a:rPr>
              <a:t>تحقق مما إذا كان هاشم يرغب في تلقي الصحة النفسية والدعم النفسي الاجتماعي وما إذا كان بحاجة إلى دعم من حيث الروابط مع شبكات مجتمع</a:t>
            </a:r>
            <a:r>
              <a:rPr lang="ar-SA" dirty="0">
                <a:sym typeface="Calibri"/>
              </a:rPr>
              <a:t>ية</a:t>
            </a:r>
            <a:r>
              <a:rPr lang="en-US" dirty="0">
                <a:sym typeface="Calibri"/>
              </a:rPr>
              <a:t>.</a:t>
            </a:r>
          </a:p>
          <a:p>
            <a:pPr lvl="1" algn="r" rtl="1"/>
            <a:r>
              <a:rPr lang="en-US" dirty="0">
                <a:sym typeface="Calibri"/>
              </a:rPr>
              <a:t>إذا لم يتحسن الوضع ورفض والد هاشم لم شمل الأسرة أو لم تكن شروط لم شمل الأسرة في مصلحة ال</a:t>
            </a:r>
            <a:r>
              <a:rPr lang="ar-SA" dirty="0">
                <a:sym typeface="Calibri"/>
              </a:rPr>
              <a:t>فتى</a:t>
            </a:r>
            <a:r>
              <a:rPr lang="en-US" dirty="0">
                <a:sym typeface="Calibri"/>
              </a:rPr>
              <a:t> ، وظل معرضًا للمخاطر والأذى ، يحتاج أخصائي الحالة إلى مناقشة ال</a:t>
            </a:r>
            <a:r>
              <a:rPr lang="ar-SA" dirty="0">
                <a:sym typeface="Calibri"/>
              </a:rPr>
              <a:t>حالة</a:t>
            </a:r>
            <a:r>
              <a:rPr lang="en-US" dirty="0">
                <a:sym typeface="Calibri"/>
              </a:rPr>
              <a:t> مع </a:t>
            </a:r>
            <a:r>
              <a:rPr lang="ar-SA" dirty="0">
                <a:sym typeface="Calibri"/>
              </a:rPr>
              <a:t>ال</a:t>
            </a:r>
            <a:r>
              <a:rPr lang="en-US" dirty="0">
                <a:sym typeface="Calibri"/>
              </a:rPr>
              <a:t>مشرف. يجب أن تشارك سلطات حماية الطفل إن أمكن ويجب استكشاف ومتابعة مكان رعاية بديلة لسلامة هاشم.</a:t>
            </a:r>
          </a:p>
          <a:p>
            <a:pPr lvl="1" algn="r" rtl="1"/>
            <a:r>
              <a:rPr lang="ar-SA" dirty="0">
                <a:sym typeface="Calibri"/>
              </a:rPr>
              <a:t>ال</a:t>
            </a:r>
            <a:r>
              <a:rPr lang="en-US" dirty="0">
                <a:sym typeface="Calibri"/>
              </a:rPr>
              <a:t>تحقق مما إذا كان يمكن دعم هاشم للبقاء على اتصال وثيق مع والدته وشقيقته.</a:t>
            </a:r>
          </a:p>
          <a:p>
            <a:pPr marL="228600" indent="-228600" algn="r" rtl="1">
              <a:buFont typeface="+mj-lt"/>
              <a:buAutoNum type="arabicPeriod" startAt="4"/>
            </a:pPr>
            <a:r>
              <a:rPr lang="en-US" dirty="0">
                <a:sym typeface="Calibri"/>
              </a:rPr>
              <a:t>هناك حاجة إلى مراقبة متكررة نظرًا لضعف هاشم و</a:t>
            </a:r>
            <a:r>
              <a:rPr lang="ar-SA" dirty="0">
                <a:sym typeface="Calibri"/>
              </a:rPr>
              <a:t> مدى إل</a:t>
            </a:r>
            <a:r>
              <a:rPr lang="en-US" dirty="0">
                <a:sym typeface="Calibri"/>
              </a:rPr>
              <a:t>حاح</a:t>
            </a:r>
            <a:r>
              <a:rPr lang="ar-SA" dirty="0">
                <a:sym typeface="Calibri"/>
              </a:rPr>
              <a:t> الحالة</a:t>
            </a:r>
            <a:r>
              <a:rPr lang="en-US" dirty="0">
                <a:sym typeface="Calibri"/>
              </a:rPr>
              <a:t>. هاشم يحتاج إلى مراقبة أسبوعية.</a:t>
            </a:r>
          </a:p>
        </p:txBody>
      </p:sp>
      <p:sp>
        <p:nvSpPr>
          <p:cNvPr id="2" name="Google Shape;725;p48:notes">
            <a:extLst>
              <a:ext uri="{FF2B5EF4-FFF2-40B4-BE49-F238E27FC236}">
                <a16:creationId xmlns:a16="http://schemas.microsoft.com/office/drawing/2014/main" id="{53756A98-59D2-EC9A-40A0-A84EB79638A6}"/>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rtl="1"/>
            <a:fld id="{00000000-1234-1234-1234-123412341234}" type="slidenum">
              <a:rPr lang="en-US" sz="1200" smtClean="0">
                <a:latin typeface="+mn-lt"/>
              </a:rPr>
              <a:pPr algn="r" rtl="1"/>
              <a:t>124</a:t>
            </a:fld>
            <a:endParaRPr lang="en-US" sz="1200" dirty="0">
              <a:latin typeface="+mn-lt"/>
            </a:endParaRPr>
          </a:p>
        </p:txBody>
      </p:sp>
    </p:spTree>
    <p:extLst>
      <p:ext uri="{BB962C8B-B14F-4D97-AF65-F5344CB8AC3E}">
        <p14:creationId xmlns:p14="http://schemas.microsoft.com/office/powerpoint/2010/main" val="995308141"/>
      </p:ext>
    </p:extLst>
  </p:cSld>
  <p:clrMapOvr>
    <a:masterClrMapping/>
  </p:clrMapOvr>
</p:notes>
</file>

<file path=ppt/notesSlides/notesSlide1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26"/>
        <p:cNvGrpSpPr/>
        <p:nvPr/>
      </p:nvGrpSpPr>
      <p:grpSpPr>
        <a:xfrm>
          <a:off x="0" y="0"/>
          <a:ext cx="0" cy="0"/>
          <a:chOff x="0" y="0"/>
          <a:chExt cx="0" cy="0"/>
        </a:xfrm>
      </p:grpSpPr>
      <p:sp>
        <p:nvSpPr>
          <p:cNvPr id="1628" name="Google Shape;1628;p89:notes"/>
          <p:cNvSpPr txBox="1">
            <a:spLocks noGrp="1"/>
          </p:cNvSpPr>
          <p:nvPr>
            <p:ph type="body" idx="1"/>
          </p:nvPr>
        </p:nvSpPr>
        <p:spPr/>
        <p:txBody>
          <a:bodyPr/>
          <a:lstStyle/>
          <a:p>
            <a:pPr marL="0" indent="0" algn="r" rtl="1">
              <a:buNone/>
            </a:pPr>
            <a:r>
              <a:rPr lang="ar-SA" b="1" dirty="0">
                <a:sym typeface="Calibri"/>
              </a:rPr>
              <a:t>الشرح</a:t>
            </a:r>
            <a:endParaRPr lang="en-US" b="1" dirty="0">
              <a:sym typeface="Calibri"/>
            </a:endParaRPr>
          </a:p>
          <a:p>
            <a:pPr algn="r" rtl="1"/>
            <a:r>
              <a:rPr lang="en-US" dirty="0">
                <a:sym typeface="Calibri"/>
              </a:rPr>
              <a:t>عرض الشريحة</a:t>
            </a:r>
            <a:endParaRPr lang="en-US" dirty="0"/>
          </a:p>
          <a:p>
            <a:pPr algn="r" rtl="1"/>
            <a:r>
              <a:rPr lang="en-US" i="1" dirty="0">
                <a:sym typeface="Calibri"/>
              </a:rPr>
              <a:t>هل لدى أي شخص أي أسئلة أو توضيحات؟</a:t>
            </a:r>
            <a:endParaRPr lang="en-US" i="1" dirty="0"/>
          </a:p>
          <a:p>
            <a:pPr algn="r" rtl="1"/>
            <a:r>
              <a:rPr lang="ar-SA" dirty="0">
                <a:sym typeface="Calibri"/>
              </a:rPr>
              <a:t>إغلاق</a:t>
            </a:r>
            <a:r>
              <a:rPr lang="en-US" dirty="0">
                <a:sym typeface="Calibri"/>
              </a:rPr>
              <a:t> الجلسة</a:t>
            </a:r>
            <a:endParaRPr lang="en-US" dirty="0"/>
          </a:p>
        </p:txBody>
      </p:sp>
      <p:sp>
        <p:nvSpPr>
          <p:cNvPr id="3" name="Slide Image Placeholder 2">
            <a:extLst>
              <a:ext uri="{FF2B5EF4-FFF2-40B4-BE49-F238E27FC236}">
                <a16:creationId xmlns:a16="http://schemas.microsoft.com/office/drawing/2014/main" id="{278BC868-A1F2-AAE9-8449-C6091C7546C0}"/>
              </a:ext>
            </a:extLst>
          </p:cNvPr>
          <p:cNvSpPr>
            <a:spLocks noGrp="1" noRot="1" noChangeAspect="1"/>
          </p:cNvSpPr>
          <p:nvPr>
            <p:ph type="sldImg"/>
          </p:nvPr>
        </p:nvSpPr>
        <p:spPr/>
      </p:sp>
      <p:sp>
        <p:nvSpPr>
          <p:cNvPr id="2" name="Google Shape;725;p48:notes">
            <a:extLst>
              <a:ext uri="{FF2B5EF4-FFF2-40B4-BE49-F238E27FC236}">
                <a16:creationId xmlns:a16="http://schemas.microsoft.com/office/drawing/2014/main" id="{70EF2455-F46C-4377-110A-DEC11BFBD2BD}"/>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rtl="1"/>
            <a:fld id="{00000000-1234-1234-1234-123412341234}" type="slidenum">
              <a:rPr lang="en-US" sz="1200" smtClean="0">
                <a:latin typeface="+mn-lt"/>
              </a:rPr>
              <a:pPr algn="r" rtl="1"/>
              <a:t>125</a:t>
            </a:fld>
            <a:endParaRPr lang="en-US" sz="1200" dirty="0">
              <a:latin typeface="+mn-lt"/>
            </a:endParaRPr>
          </a:p>
        </p:txBody>
      </p:sp>
    </p:spTree>
  </p:cSld>
  <p:clrMapOvr>
    <a:masterClrMapping/>
  </p:clrMapOvr>
</p:notes>
</file>

<file path=ppt/notesSlides/notesSlide1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39"/>
        <p:cNvGrpSpPr/>
        <p:nvPr/>
      </p:nvGrpSpPr>
      <p:grpSpPr>
        <a:xfrm>
          <a:off x="0" y="0"/>
          <a:ext cx="0" cy="0"/>
          <a:chOff x="0" y="0"/>
          <a:chExt cx="0" cy="0"/>
        </a:xfrm>
      </p:grpSpPr>
      <p:sp>
        <p:nvSpPr>
          <p:cNvPr id="1641" name="Google Shape;1641;p90:notes"/>
          <p:cNvSpPr txBox="1">
            <a:spLocks noGrp="1"/>
          </p:cNvSpPr>
          <p:nvPr>
            <p:ph type="body" idx="1"/>
          </p:nvPr>
        </p:nvSpPr>
        <p:spPr/>
        <p:txBody>
          <a:bodyPr/>
          <a:lstStyle/>
          <a:p>
            <a:pPr marL="0" indent="0" algn="r" rtl="1">
              <a:buNone/>
            </a:pPr>
            <a:r>
              <a:rPr lang="ar-SA" sz="1200" b="1" dirty="0">
                <a:sym typeface="Calibri"/>
              </a:rPr>
              <a:t>الشرح</a:t>
            </a:r>
            <a:endParaRPr lang="en-US" sz="1200" b="1" dirty="0">
              <a:sym typeface="Calibri"/>
            </a:endParaRPr>
          </a:p>
          <a:p>
            <a:pPr algn="r" rtl="1"/>
            <a:r>
              <a:rPr lang="en-US" sz="1200" i="1" dirty="0">
                <a:sym typeface="Calibri"/>
              </a:rPr>
              <a:t>في نهاية هذه الجلسة</a:t>
            </a:r>
            <a:r>
              <a:rPr lang="ar-SA" sz="1200" i="1" dirty="0">
                <a:sym typeface="Calibri"/>
              </a:rPr>
              <a:t>، </a:t>
            </a:r>
            <a:r>
              <a:rPr lang="en-US" sz="1200" i="1" dirty="0">
                <a:sym typeface="Calibri"/>
              </a:rPr>
              <a:t>يجب أن يكون المشاركون قادرين على:</a:t>
            </a:r>
            <a:endParaRPr lang="en-US" sz="1200" i="1" dirty="0"/>
          </a:p>
          <a:p>
            <a:pPr algn="r" rtl="1"/>
            <a:r>
              <a:rPr lang="en-US" sz="1200" dirty="0">
                <a:sym typeface="Calibri"/>
              </a:rPr>
              <a:t>عرض الشريحة</a:t>
            </a:r>
            <a:endParaRPr lang="en-US" dirty="0">
              <a:sym typeface="Calibri"/>
            </a:endParaRPr>
          </a:p>
          <a:p>
            <a:pPr algn="r" rtl="1"/>
            <a:r>
              <a:rPr lang="en-US" i="1" dirty="0">
                <a:sym typeface="Calibri"/>
              </a:rPr>
              <a:t>إغلاق الحالة هو الخطوة الأخيرة في عملية إجراءات التغيير وهو مهم للغاية لمساعدتنا</a:t>
            </a:r>
          </a:p>
          <a:p>
            <a:pPr lvl="1" algn="r" rtl="1"/>
            <a:r>
              <a:rPr lang="ar-SA" i="1" dirty="0">
                <a:sym typeface="Calibri"/>
              </a:rPr>
              <a:t>ل</a:t>
            </a:r>
            <a:r>
              <a:rPr lang="en-US" i="1" dirty="0">
                <a:sym typeface="Calibri"/>
              </a:rPr>
              <a:t>إدارة ع</a:t>
            </a:r>
            <a:r>
              <a:rPr lang="ar-SA" i="1" dirty="0">
                <a:sym typeface="Calibri"/>
              </a:rPr>
              <a:t>دد</a:t>
            </a:r>
            <a:r>
              <a:rPr lang="en-US" i="1" dirty="0">
                <a:sym typeface="Calibri"/>
              </a:rPr>
              <a:t> ال</a:t>
            </a:r>
            <a:r>
              <a:rPr lang="ar-SA" i="1" dirty="0">
                <a:sym typeface="Calibri"/>
              </a:rPr>
              <a:t>حالات</a:t>
            </a:r>
            <a:r>
              <a:rPr lang="en-US" i="1" dirty="0">
                <a:sym typeface="Calibri"/>
              </a:rPr>
              <a:t> لدينا</a:t>
            </a:r>
          </a:p>
          <a:p>
            <a:pPr lvl="1" algn="r" rtl="1"/>
            <a:r>
              <a:rPr lang="ar-SA" i="1" dirty="0">
                <a:sym typeface="Calibri"/>
              </a:rPr>
              <a:t>الإ</a:t>
            </a:r>
            <a:r>
              <a:rPr lang="en-US" i="1" dirty="0">
                <a:sym typeface="Calibri"/>
              </a:rPr>
              <a:t>ظه</a:t>
            </a:r>
            <a:r>
              <a:rPr lang="ar-SA" i="1" dirty="0">
                <a:sym typeface="Calibri"/>
              </a:rPr>
              <a:t>ا</a:t>
            </a:r>
            <a:r>
              <a:rPr lang="en-US" i="1" dirty="0">
                <a:sym typeface="Calibri"/>
              </a:rPr>
              <a:t>ر للطفل والأسرة أن العملية وصلت إلى نهايتها وأن الهدف من </a:t>
            </a:r>
            <a:r>
              <a:rPr lang="ar-SA" i="1" dirty="0">
                <a:sym typeface="Calibri"/>
              </a:rPr>
              <a:t>عمل</a:t>
            </a:r>
            <a:r>
              <a:rPr lang="en-US" i="1" dirty="0">
                <a:sym typeface="Calibri"/>
              </a:rPr>
              <a:t> الحالة قد تحقق.</a:t>
            </a:r>
          </a:p>
          <a:p>
            <a:pPr algn="r" rtl="1"/>
            <a:r>
              <a:rPr lang="en-US" i="1" dirty="0">
                <a:sym typeface="Calibri"/>
              </a:rPr>
              <a:t>كما هو الحال مع الإجراءات الأخرى في دورة إدارة الحالة</a:t>
            </a:r>
            <a:r>
              <a:rPr lang="ar-SA" i="1" dirty="0">
                <a:sym typeface="Calibri"/>
              </a:rPr>
              <a:t>، </a:t>
            </a:r>
            <a:r>
              <a:rPr lang="en-US" i="1" dirty="0">
                <a:sym typeface="Calibri"/>
              </a:rPr>
              <a:t>فإن مبادئ وإجراءات إغلاق الحالة هي نفسها لجميع الحالات بما في ذلك الأطفال في الرعاية البديلة.</a:t>
            </a:r>
          </a:p>
          <a:p>
            <a:pPr algn="r" rtl="1"/>
            <a:r>
              <a:rPr lang="en-US" i="1" dirty="0">
                <a:sym typeface="Calibri"/>
              </a:rPr>
              <a:t>يجب اتباع أفضل الممارسات لإغلاق الحالة كما هو موضح في تدريب المستوى </a:t>
            </a:r>
            <a:r>
              <a:rPr lang="ar-SA" i="1" dirty="0">
                <a:sym typeface="Calibri"/>
              </a:rPr>
              <a:t>١</a:t>
            </a:r>
            <a:r>
              <a:rPr lang="en-US" i="1" dirty="0">
                <a:sym typeface="Calibri"/>
              </a:rPr>
              <a:t> باستخدام نفس المعايير العامة لإغلاق الحالة.</a:t>
            </a:r>
          </a:p>
          <a:p>
            <a:pPr algn="r" rtl="1"/>
            <a:r>
              <a:rPr lang="en-US" i="1" dirty="0">
                <a:sym typeface="Calibri"/>
              </a:rPr>
              <a:t>ما الذي نحتاج إلى التفكير فيه بشكل إضافي فيما يتعلق بإغلاق ال</a:t>
            </a:r>
            <a:r>
              <a:rPr lang="ar-SA" i="1" dirty="0">
                <a:sym typeface="Calibri"/>
              </a:rPr>
              <a:t>حالات </a:t>
            </a:r>
            <a:r>
              <a:rPr lang="en-US" i="1" dirty="0">
                <a:sym typeface="Calibri"/>
              </a:rPr>
              <a:t>ا</a:t>
            </a:r>
            <a:r>
              <a:rPr lang="ar-SA" i="1" dirty="0">
                <a:sym typeface="Calibri"/>
              </a:rPr>
              <a:t>لمتعلقة</a:t>
            </a:r>
            <a:r>
              <a:rPr lang="en-US" i="1" dirty="0">
                <a:sym typeface="Calibri"/>
              </a:rPr>
              <a:t> </a:t>
            </a:r>
            <a:r>
              <a:rPr lang="ar-SA" i="1" dirty="0">
                <a:sym typeface="Calibri"/>
              </a:rPr>
              <a:t>ب</a:t>
            </a:r>
            <a:r>
              <a:rPr lang="en-US" i="1" dirty="0">
                <a:sym typeface="Calibri"/>
              </a:rPr>
              <a:t>الأطفال</a:t>
            </a:r>
            <a:r>
              <a:rPr lang="ar-SA" i="1" dirty="0">
                <a:sym typeface="Calibri"/>
              </a:rPr>
              <a:t> المنفصلين و</a:t>
            </a:r>
            <a:r>
              <a:rPr lang="en-US" i="1" dirty="0">
                <a:sym typeface="Calibri"/>
              </a:rPr>
              <a:t> غير المصحوبين بما في ذلك حالات </a:t>
            </a:r>
            <a:r>
              <a:rPr lang="ar-SA" i="1" dirty="0">
                <a:sym typeface="Calibri"/>
              </a:rPr>
              <a:t>تعقب الأسرة و لم الشمل</a:t>
            </a:r>
            <a:r>
              <a:rPr lang="en-US" i="1" dirty="0">
                <a:sym typeface="Calibri"/>
              </a:rPr>
              <a:t> والأطفال في الرعاية البديلة؟</a:t>
            </a:r>
          </a:p>
        </p:txBody>
      </p:sp>
      <p:sp>
        <p:nvSpPr>
          <p:cNvPr id="3" name="Slide Image Placeholder 2">
            <a:extLst>
              <a:ext uri="{FF2B5EF4-FFF2-40B4-BE49-F238E27FC236}">
                <a16:creationId xmlns:a16="http://schemas.microsoft.com/office/drawing/2014/main" id="{B2B0E228-6412-0F53-E997-197F0DA100A9}"/>
              </a:ext>
            </a:extLst>
          </p:cNvPr>
          <p:cNvSpPr>
            <a:spLocks noGrp="1" noRot="1" noChangeAspect="1"/>
          </p:cNvSpPr>
          <p:nvPr>
            <p:ph type="sldImg"/>
          </p:nvPr>
        </p:nvSpPr>
        <p:spPr/>
      </p:sp>
      <p:sp>
        <p:nvSpPr>
          <p:cNvPr id="2" name="Google Shape;725;p48:notes">
            <a:extLst>
              <a:ext uri="{FF2B5EF4-FFF2-40B4-BE49-F238E27FC236}">
                <a16:creationId xmlns:a16="http://schemas.microsoft.com/office/drawing/2014/main" id="{E681D5E7-B48C-9CE8-D612-DDF6D361476B}"/>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rtl="1"/>
            <a:fld id="{00000000-1234-1234-1234-123412341234}" type="slidenum">
              <a:rPr lang="en-US" sz="1200" smtClean="0">
                <a:latin typeface="+mn-lt"/>
              </a:rPr>
              <a:pPr algn="r" rtl="1"/>
              <a:t>126</a:t>
            </a:fld>
            <a:endParaRPr lang="en-US" sz="1200" dirty="0">
              <a:latin typeface="+mn-lt"/>
            </a:endParaRPr>
          </a:p>
        </p:txBody>
      </p:sp>
    </p:spTree>
  </p:cSld>
  <p:clrMapOvr>
    <a:masterClrMapping/>
  </p:clrMapOvr>
</p:notes>
</file>

<file path=ppt/notesSlides/notesSlide1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50"/>
        <p:cNvGrpSpPr/>
        <p:nvPr/>
      </p:nvGrpSpPr>
      <p:grpSpPr>
        <a:xfrm>
          <a:off x="0" y="0"/>
          <a:ext cx="0" cy="0"/>
          <a:chOff x="0" y="0"/>
          <a:chExt cx="0" cy="0"/>
        </a:xfrm>
      </p:grpSpPr>
      <p:sp>
        <p:nvSpPr>
          <p:cNvPr id="1652" name="Google Shape;1652;p91:notes"/>
          <p:cNvSpPr txBox="1">
            <a:spLocks noGrp="1"/>
          </p:cNvSpPr>
          <p:nvPr>
            <p:ph type="body" idx="1"/>
          </p:nvPr>
        </p:nvSpPr>
        <p:spPr/>
        <p:txBody>
          <a:bodyPr/>
          <a:lstStyle/>
          <a:p>
            <a:pPr marL="0" indent="0" algn="r" rtl="1">
              <a:buNone/>
            </a:pPr>
            <a:r>
              <a:rPr lang="ar-SA" b="1" dirty="0">
                <a:sym typeface="Calibri"/>
              </a:rPr>
              <a:t>الشرح</a:t>
            </a:r>
            <a:endParaRPr lang="en-US" b="1" dirty="0">
              <a:sym typeface="Calibri"/>
            </a:endParaRPr>
          </a:p>
          <a:p>
            <a:pPr algn="r" rtl="1"/>
            <a:r>
              <a:rPr lang="en-US" i="1" dirty="0">
                <a:sym typeface="Calibri"/>
              </a:rPr>
              <a:t>يجب أن يكون </a:t>
            </a:r>
            <a:r>
              <a:rPr lang="ar-SA" i="1" dirty="0">
                <a:sym typeface="Calibri"/>
              </a:rPr>
              <a:t>ال</a:t>
            </a:r>
            <a:r>
              <a:rPr lang="en-US" i="1" dirty="0">
                <a:sym typeface="Calibri"/>
              </a:rPr>
              <a:t>تعقب</a:t>
            </a:r>
            <a:r>
              <a:rPr lang="ar-SA" i="1" dirty="0">
                <a:sym typeface="Calibri"/>
              </a:rPr>
              <a:t> من أجل</a:t>
            </a:r>
            <a:r>
              <a:rPr lang="en-US" i="1" dirty="0">
                <a:sym typeface="Calibri"/>
              </a:rPr>
              <a:t> الأطفال</a:t>
            </a:r>
            <a:r>
              <a:rPr lang="ar-SA" i="1" dirty="0">
                <a:sym typeface="Calibri"/>
              </a:rPr>
              <a:t> المنفصلين و</a:t>
            </a:r>
            <a:r>
              <a:rPr lang="en-US" i="1" dirty="0">
                <a:sym typeface="Calibri"/>
              </a:rPr>
              <a:t> غير المصحوبين مستمرًا</a:t>
            </a:r>
          </a:p>
          <a:p>
            <a:pPr lvl="1" algn="r" rtl="1"/>
            <a:r>
              <a:rPr lang="en-US" i="1" dirty="0">
                <a:sym typeface="Calibri"/>
              </a:rPr>
              <a:t>خلال فترة جهود ال</a:t>
            </a:r>
            <a:r>
              <a:rPr lang="ar-SA" i="1" dirty="0">
                <a:sym typeface="Calibri"/>
              </a:rPr>
              <a:t>تعقب</a:t>
            </a:r>
            <a:r>
              <a:rPr lang="en-US" i="1" dirty="0">
                <a:sym typeface="Calibri"/>
              </a:rPr>
              <a:t> المستمرة و / أو المتجددة يجب أن تظل الحالات مفتوحة حتى لو لم تكن هناك مخاوف أخرى تتعلق بحماية الطفل.</a:t>
            </a:r>
          </a:p>
          <a:p>
            <a:pPr algn="r" rtl="1"/>
            <a:r>
              <a:rPr lang="en-US" i="1" dirty="0">
                <a:sym typeface="Calibri"/>
              </a:rPr>
              <a:t>لا يمكن إغلاق ال</a:t>
            </a:r>
            <a:r>
              <a:rPr lang="ar-SA" i="1" dirty="0">
                <a:sym typeface="Calibri"/>
              </a:rPr>
              <a:t>حال</a:t>
            </a:r>
            <a:r>
              <a:rPr lang="en-US" i="1" dirty="0">
                <a:sym typeface="Calibri"/>
              </a:rPr>
              <a:t>ة إلا في حالات استثنائية متى</a:t>
            </a:r>
          </a:p>
          <a:p>
            <a:pPr lvl="1" algn="r" rtl="1"/>
            <a:r>
              <a:rPr lang="en-US" i="1" dirty="0">
                <a:sym typeface="Calibri"/>
              </a:rPr>
              <a:t>تم استنفاد جميع جهود التعقب الممكنة على مدى فترة طويلة من الزمن و</a:t>
            </a:r>
          </a:p>
          <a:p>
            <a:pPr lvl="1" algn="r" rtl="1"/>
            <a:r>
              <a:rPr lang="en-US" i="1" dirty="0">
                <a:sym typeface="Calibri"/>
              </a:rPr>
              <a:t>الطفل محمي وآمن بشكل جيد في بيئته الحالية و</a:t>
            </a:r>
          </a:p>
          <a:p>
            <a:pPr lvl="1" algn="r" rtl="1"/>
            <a:r>
              <a:rPr lang="en-US" i="1" dirty="0">
                <a:sym typeface="Calibri"/>
              </a:rPr>
              <a:t>يوافق / يفهم أنه لا توجد المزيد من الاحتمالات لمواصلة </a:t>
            </a:r>
            <a:r>
              <a:rPr lang="ar-SA" i="1" dirty="0">
                <a:sym typeface="Calibri"/>
              </a:rPr>
              <a:t>التعقب</a:t>
            </a:r>
            <a:endParaRPr lang="en-US" i="1" dirty="0">
              <a:sym typeface="Calibri"/>
            </a:endParaRPr>
          </a:p>
          <a:p>
            <a:pPr algn="r" rtl="1"/>
            <a:r>
              <a:rPr lang="en-US" i="1" dirty="0">
                <a:sym typeface="Calibri"/>
              </a:rPr>
              <a:t>لا ينبغي إغلاق حالات الأطفال </a:t>
            </a:r>
            <a:r>
              <a:rPr lang="ar-SA" i="1" dirty="0">
                <a:sym typeface="Calibri"/>
              </a:rPr>
              <a:t>المنفصلين و</a:t>
            </a:r>
            <a:r>
              <a:rPr lang="en-US" i="1" dirty="0">
                <a:sym typeface="Calibri"/>
              </a:rPr>
              <a:t>غير المصحوبين  تلقائيًا بعد لم شمل الأسرة.</a:t>
            </a:r>
          </a:p>
          <a:p>
            <a:pPr lvl="1" algn="r" rtl="1"/>
            <a:r>
              <a:rPr lang="ar-SA" i="1" dirty="0">
                <a:sym typeface="Calibri"/>
              </a:rPr>
              <a:t>ال</a:t>
            </a:r>
            <a:r>
              <a:rPr lang="en-US" i="1" dirty="0">
                <a:sym typeface="Calibri"/>
              </a:rPr>
              <a:t>استمر</a:t>
            </a:r>
            <a:r>
              <a:rPr lang="ar-SA" i="1" dirty="0">
                <a:sym typeface="Calibri"/>
              </a:rPr>
              <a:t>ار</a:t>
            </a:r>
            <a:r>
              <a:rPr lang="en-US" i="1" dirty="0">
                <a:sym typeface="Calibri"/>
              </a:rPr>
              <a:t> في المتابعة</a:t>
            </a:r>
          </a:p>
          <a:p>
            <a:pPr lvl="1" algn="r" rtl="1"/>
            <a:r>
              <a:rPr lang="en-US" i="1" dirty="0">
                <a:sym typeface="Calibri"/>
              </a:rPr>
              <a:t>تقديم الدعم لإعادة الدمج</a:t>
            </a:r>
          </a:p>
          <a:p>
            <a:pPr lvl="1" algn="r" rtl="1"/>
            <a:r>
              <a:rPr lang="ar-SA" i="1" dirty="0">
                <a:sym typeface="Calibri"/>
              </a:rPr>
              <a:t>ال</a:t>
            </a:r>
            <a:r>
              <a:rPr lang="en-US" i="1" dirty="0">
                <a:sym typeface="Calibri"/>
              </a:rPr>
              <a:t>تأكد من معالجة جميع مخاوف حماية الطفل الأخرى</a:t>
            </a:r>
          </a:p>
          <a:p>
            <a:pPr algn="r" rtl="1"/>
            <a:r>
              <a:rPr lang="en-US" i="1" dirty="0">
                <a:sym typeface="Calibri"/>
              </a:rPr>
              <a:t>قد يلزم </a:t>
            </a:r>
            <a:r>
              <a:rPr lang="ar-SA" i="1" dirty="0">
                <a:sym typeface="Calibri"/>
              </a:rPr>
              <a:t>إحالة</a:t>
            </a:r>
            <a:r>
              <a:rPr lang="en-US" i="1" dirty="0">
                <a:sym typeface="Calibri"/>
              </a:rPr>
              <a:t> متابعة ودعم إعادة ا</a:t>
            </a:r>
            <a:r>
              <a:rPr lang="ar-SA" i="1" dirty="0">
                <a:sym typeface="Calibri"/>
              </a:rPr>
              <a:t>ل</a:t>
            </a:r>
            <a:r>
              <a:rPr lang="en-US" i="1" dirty="0">
                <a:sym typeface="Calibri"/>
              </a:rPr>
              <a:t>دمج إلى وكالات حماية الطفل الأخرى بعد لم شمل الأسرة إذا كانت وكالة مختلفة مسؤولة في الموقع الجديد.</a:t>
            </a:r>
          </a:p>
          <a:p>
            <a:pPr lvl="1" algn="r" rtl="1"/>
            <a:r>
              <a:rPr lang="en-US" i="1" dirty="0">
                <a:sym typeface="Calibri"/>
              </a:rPr>
              <a:t>من الضروري تسليم الحالة بالكامل إلى الوكالة الجديدة بعد موافقة الطفل ومقدمي الرعاية.</a:t>
            </a:r>
          </a:p>
        </p:txBody>
      </p:sp>
      <p:sp>
        <p:nvSpPr>
          <p:cNvPr id="3" name="Slide Image Placeholder 2">
            <a:extLst>
              <a:ext uri="{FF2B5EF4-FFF2-40B4-BE49-F238E27FC236}">
                <a16:creationId xmlns:a16="http://schemas.microsoft.com/office/drawing/2014/main" id="{B19BCDE8-F26F-0F85-B989-B47FFF4F9B3A}"/>
              </a:ext>
            </a:extLst>
          </p:cNvPr>
          <p:cNvSpPr>
            <a:spLocks noGrp="1" noRot="1" noChangeAspect="1"/>
          </p:cNvSpPr>
          <p:nvPr>
            <p:ph type="sldImg"/>
          </p:nvPr>
        </p:nvSpPr>
        <p:spPr/>
      </p:sp>
      <p:sp>
        <p:nvSpPr>
          <p:cNvPr id="2" name="Google Shape;725;p48:notes">
            <a:extLst>
              <a:ext uri="{FF2B5EF4-FFF2-40B4-BE49-F238E27FC236}">
                <a16:creationId xmlns:a16="http://schemas.microsoft.com/office/drawing/2014/main" id="{E5954C6E-8514-3425-F4E3-5C048A9DC8CC}"/>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rtl="1"/>
            <a:fld id="{00000000-1234-1234-1234-123412341234}" type="slidenum">
              <a:rPr lang="en-US" sz="1200" smtClean="0">
                <a:latin typeface="+mn-lt"/>
              </a:rPr>
              <a:pPr algn="r" rtl="1"/>
              <a:t>127</a:t>
            </a:fld>
            <a:endParaRPr lang="en-US" sz="1200" dirty="0">
              <a:latin typeface="+mn-lt"/>
            </a:endParaRPr>
          </a:p>
        </p:txBody>
      </p:sp>
    </p:spTree>
  </p:cSld>
  <p:clrMapOvr>
    <a:masterClrMapping/>
  </p:clrMapOvr>
</p:notes>
</file>

<file path=ppt/notesSlides/notesSlide1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60"/>
        <p:cNvGrpSpPr/>
        <p:nvPr/>
      </p:nvGrpSpPr>
      <p:grpSpPr>
        <a:xfrm>
          <a:off x="0" y="0"/>
          <a:ext cx="0" cy="0"/>
          <a:chOff x="0" y="0"/>
          <a:chExt cx="0" cy="0"/>
        </a:xfrm>
      </p:grpSpPr>
      <p:sp>
        <p:nvSpPr>
          <p:cNvPr id="1662" name="Google Shape;1662;p92:notes"/>
          <p:cNvSpPr txBox="1">
            <a:spLocks noGrp="1"/>
          </p:cNvSpPr>
          <p:nvPr>
            <p:ph type="body" idx="1"/>
          </p:nvPr>
        </p:nvSpPr>
        <p:spPr/>
        <p:txBody>
          <a:bodyPr/>
          <a:lstStyle/>
          <a:p>
            <a:pPr marL="0" indent="0" algn="r" rtl="1">
              <a:buNone/>
            </a:pPr>
            <a:r>
              <a:rPr lang="ar-SA" sz="1150" b="1" dirty="0">
                <a:sym typeface="Calibri"/>
              </a:rPr>
              <a:t>الشرح</a:t>
            </a:r>
            <a:endParaRPr lang="en-US" sz="1150" b="1" dirty="0">
              <a:sym typeface="Calibri"/>
            </a:endParaRPr>
          </a:p>
          <a:p>
            <a:pPr algn="r" rtl="1"/>
            <a:r>
              <a:rPr lang="en-US" sz="1150" i="1" dirty="0">
                <a:sym typeface="Calibri"/>
              </a:rPr>
              <a:t>خاصةً في حالة لم الشمل و / أو تقديم الرعاية الجديدة (طويلة الأجل) بعد فترة طويلة في الرعاية البديلة</a:t>
            </a:r>
            <a:r>
              <a:rPr lang="ar-SA" sz="1150" i="1" dirty="0">
                <a:sym typeface="Calibri"/>
              </a:rPr>
              <a:t>، </a:t>
            </a:r>
            <a:r>
              <a:rPr lang="en-US" sz="1150" i="1" dirty="0">
                <a:sym typeface="Calibri"/>
              </a:rPr>
              <a:t>يجب أن يكون هناك إعداد مناسب وقد تحتاج المتابعة للاستمرار لفترة أطول.</a:t>
            </a:r>
          </a:p>
          <a:p>
            <a:pPr algn="r" rtl="1"/>
            <a:r>
              <a:rPr lang="en-US" sz="1150" i="1" dirty="0">
                <a:sym typeface="Calibri"/>
              </a:rPr>
              <a:t>ماذا نعني بترتيب رعاية طويلة الأمد؟</a:t>
            </a:r>
          </a:p>
          <a:p>
            <a:pPr lvl="1" algn="r" rtl="1"/>
            <a:r>
              <a:rPr lang="en-US" sz="1150" i="1" dirty="0">
                <a:sym typeface="Calibri"/>
              </a:rPr>
              <a:t>هذا في الحالات التي يكون فيها ال</a:t>
            </a:r>
            <a:r>
              <a:rPr lang="ar-SA" sz="1150" i="1" dirty="0">
                <a:sym typeface="Calibri"/>
              </a:rPr>
              <a:t>تعقب </a:t>
            </a:r>
            <a:r>
              <a:rPr lang="en-US" sz="1150" i="1" dirty="0">
                <a:sym typeface="Calibri"/>
              </a:rPr>
              <a:t>غير ناجح بعد</a:t>
            </a:r>
            <a:r>
              <a:rPr lang="ar-SA" sz="1150" i="1" dirty="0">
                <a:sym typeface="Calibri"/>
              </a:rPr>
              <a:t> استنفاذ</a:t>
            </a:r>
            <a:r>
              <a:rPr lang="en-US" sz="1150" i="1" dirty="0">
                <a:sym typeface="Calibri"/>
              </a:rPr>
              <a:t> </a:t>
            </a:r>
            <a:r>
              <a:rPr lang="ar-SA" sz="1150" i="1" dirty="0">
                <a:sym typeface="Calibri"/>
              </a:rPr>
              <a:t>ال</a:t>
            </a:r>
            <a:r>
              <a:rPr lang="en-US" sz="1150" i="1" dirty="0">
                <a:sym typeface="Calibri"/>
              </a:rPr>
              <a:t>محاولات و</a:t>
            </a:r>
            <a:r>
              <a:rPr lang="ar-SA" sz="1150" i="1" dirty="0">
                <a:sym typeface="Calibri"/>
              </a:rPr>
              <a:t>ا</a:t>
            </a:r>
            <a:r>
              <a:rPr lang="en-US" sz="1150" i="1" dirty="0">
                <a:sym typeface="Calibri"/>
              </a:rPr>
              <a:t>ستمر</a:t>
            </a:r>
            <a:r>
              <a:rPr lang="ar-SA" sz="1150" i="1" dirty="0">
                <a:sym typeface="Calibri"/>
              </a:rPr>
              <a:t>ار</a:t>
            </a:r>
            <a:r>
              <a:rPr lang="en-US" sz="1150" i="1" dirty="0">
                <a:sym typeface="Calibri"/>
              </a:rPr>
              <a:t> حاجة</a:t>
            </a:r>
            <a:r>
              <a:rPr lang="ar-SA" sz="1150" i="1" dirty="0">
                <a:sym typeface="Calibri"/>
              </a:rPr>
              <a:t> الطفل</a:t>
            </a:r>
            <a:r>
              <a:rPr lang="en-US" sz="1150" i="1" dirty="0">
                <a:sym typeface="Calibri"/>
              </a:rPr>
              <a:t> إلى رعاية بديلة (على سبيل المثال يكون عمره أقل من </a:t>
            </a:r>
            <a:r>
              <a:rPr lang="ar-SA" sz="1150" i="1" dirty="0">
                <a:sym typeface="Calibri"/>
              </a:rPr>
              <a:t>١٨</a:t>
            </a:r>
            <a:r>
              <a:rPr lang="en-US" sz="1150" i="1" dirty="0">
                <a:sym typeface="Calibri"/>
              </a:rPr>
              <a:t> عامًا أو أكثر من </a:t>
            </a:r>
            <a:r>
              <a:rPr lang="ar-SA" sz="1150" i="1" dirty="0">
                <a:sym typeface="Calibri"/>
              </a:rPr>
              <a:t>١٨</a:t>
            </a:r>
            <a:r>
              <a:rPr lang="en-US" sz="1150" i="1" dirty="0">
                <a:sym typeface="Calibri"/>
              </a:rPr>
              <a:t> عامًا ولكن هناك مشكلات أخرى تجعل العيش المستقل أمرًا صعبًا</a:t>
            </a:r>
            <a:r>
              <a:rPr lang="ar-SA" sz="1150" i="1" dirty="0">
                <a:sym typeface="Calibri"/>
              </a:rPr>
              <a:t>)</a:t>
            </a:r>
            <a:endParaRPr lang="en-US" sz="1150" i="1" dirty="0">
              <a:sym typeface="Calibri"/>
            </a:endParaRPr>
          </a:p>
          <a:p>
            <a:pPr lvl="1" algn="r" rtl="1"/>
            <a:r>
              <a:rPr lang="en-US" sz="1150" i="1" dirty="0">
                <a:sym typeface="Calibri"/>
              </a:rPr>
              <a:t>ينبغي النظر في إضفاء الطابع الرسمي على الترتيب (حيثما أمكن / في مصلحة الطفل الفضلى) أو تقديم حل آخر للرعاية طويلة الأ</a:t>
            </a:r>
            <a:r>
              <a:rPr lang="ar-SA" sz="1150" i="1" dirty="0">
                <a:sym typeface="Calibri"/>
              </a:rPr>
              <a:t>مد</a:t>
            </a:r>
            <a:r>
              <a:rPr lang="en-US" sz="1150" i="1" dirty="0">
                <a:sym typeface="Calibri"/>
              </a:rPr>
              <a:t>.</a:t>
            </a:r>
          </a:p>
          <a:p>
            <a:pPr lvl="1" algn="r" rtl="1"/>
            <a:r>
              <a:rPr lang="en-US" sz="1150" i="1" dirty="0">
                <a:sym typeface="Calibri"/>
              </a:rPr>
              <a:t>ينبغي اتخاذ القرارات بشأن الرعاية طويلة الأ</a:t>
            </a:r>
            <a:r>
              <a:rPr lang="ar-SA" sz="1150" i="1" dirty="0">
                <a:sym typeface="Calibri"/>
              </a:rPr>
              <a:t>مد</a:t>
            </a:r>
            <a:r>
              <a:rPr lang="en-US" sz="1150" i="1" dirty="0">
                <a:sym typeface="Calibri"/>
              </a:rPr>
              <a:t> من خلال إجراء قضائي أو إداري أو أي إجراء آخر معترف به (بما في ذلك عند الاقتضاء</a:t>
            </a:r>
            <a:r>
              <a:rPr lang="ar-SA" sz="1150" i="1" dirty="0">
                <a:sym typeface="Calibri"/>
              </a:rPr>
              <a:t>، </a:t>
            </a:r>
            <a:r>
              <a:rPr lang="en-US" sz="1150" i="1" dirty="0">
                <a:sym typeface="Calibri"/>
              </a:rPr>
              <a:t>تحديد المصالح الفضلى</a:t>
            </a:r>
            <a:r>
              <a:rPr lang="ar-SA" sz="1150" i="1" dirty="0">
                <a:sym typeface="Calibri"/>
              </a:rPr>
              <a:t>)</a:t>
            </a:r>
            <a:endParaRPr lang="en-US" sz="1150" i="1" dirty="0">
              <a:sym typeface="Calibri"/>
            </a:endParaRPr>
          </a:p>
          <a:p>
            <a:pPr lvl="1" algn="r" rtl="1"/>
            <a:r>
              <a:rPr lang="en-US" sz="1150" i="1" dirty="0">
                <a:sym typeface="Calibri"/>
              </a:rPr>
              <a:t>يجب أن تستند القرارات إلى تقييم مصالح الطفل الفضلى والجنس والعمر وأي احتياجات محددة أخرى.</a:t>
            </a:r>
          </a:p>
          <a:p>
            <a:pPr algn="r" rtl="1"/>
            <a:r>
              <a:rPr lang="en-US" sz="1150" i="1" dirty="0">
                <a:sym typeface="Calibri"/>
              </a:rPr>
              <a:t>يمكن العثور على مزيد من المعلومات في إرشادات إجراءات المصالح الفضلى للمفوضية: تقييم وتحديد المصالح الفضلى للطفل</a:t>
            </a:r>
            <a:r>
              <a:rPr lang="ar-SA" sz="1150" i="1" dirty="0">
                <a:sym typeface="Calibri"/>
              </a:rPr>
              <a:t>، ٢٠٢١ </a:t>
            </a:r>
            <a:r>
              <a:rPr lang="en-US" sz="1150" i="1" dirty="0">
                <a:sym typeface="Calibri"/>
              </a:rPr>
              <a:t>صفحة </a:t>
            </a:r>
            <a:r>
              <a:rPr lang="ar-SA" sz="1150" i="1" dirty="0">
                <a:sym typeface="Calibri"/>
              </a:rPr>
              <a:t>١٤٤-١٤٢</a:t>
            </a:r>
            <a:r>
              <a:rPr lang="en-US" sz="1150" i="1" dirty="0">
                <a:sym typeface="Calibri"/>
              </a:rPr>
              <a:t>.</a:t>
            </a:r>
          </a:p>
          <a:p>
            <a:pPr algn="r" rtl="1"/>
            <a:r>
              <a:rPr lang="en-US" sz="1150" i="1" dirty="0">
                <a:sym typeface="Calibri"/>
              </a:rPr>
              <a:t>ماذا يمكننا أن نفعل عندما لا يكون لم شمل الأسرة ممكنًا ولا يتوفر أيضًا ترتيب رعاية بديلة طويلة الأ</a:t>
            </a:r>
            <a:r>
              <a:rPr lang="ar-SA" sz="1150" i="1" dirty="0">
                <a:sym typeface="Calibri"/>
              </a:rPr>
              <a:t>مد </a:t>
            </a:r>
            <a:r>
              <a:rPr lang="en-US" sz="1150" i="1" dirty="0">
                <a:sym typeface="Calibri"/>
              </a:rPr>
              <a:t>على سبيل المثال في حالة نزاع مزمن أو بيئة إنسانية معقدة حيث قد يكون تعقب الأسرة صعبًا أيضًا بسبب عدم الوصول / الصراع المستمر؟ هل من الضروري إبقاء ال</a:t>
            </a:r>
            <a:r>
              <a:rPr lang="ar-SA" sz="1150" i="1" dirty="0">
                <a:sym typeface="Calibri"/>
              </a:rPr>
              <a:t>حالة </a:t>
            </a:r>
            <a:r>
              <a:rPr lang="en-US" sz="1150" i="1" dirty="0">
                <a:sym typeface="Calibri"/>
              </a:rPr>
              <a:t>مفتوحة؟</a:t>
            </a:r>
          </a:p>
          <a:p>
            <a:pPr lvl="1" algn="r" rtl="1"/>
            <a:r>
              <a:rPr lang="en-US" sz="1150" dirty="0">
                <a:sym typeface="Calibri"/>
              </a:rPr>
              <a:t>يجب أن تأخذ القرارات المتعلقة بإغلاق ال</a:t>
            </a:r>
            <a:r>
              <a:rPr lang="ar-SA" sz="1150" dirty="0">
                <a:sym typeface="Calibri"/>
              </a:rPr>
              <a:t>حالات</a:t>
            </a:r>
            <a:r>
              <a:rPr lang="en-US" sz="1150" dirty="0">
                <a:sym typeface="Calibri"/>
              </a:rPr>
              <a:t> في الاعتبار الحاجة إلى </a:t>
            </a:r>
            <a:r>
              <a:rPr lang="ar-SA" sz="1150" dirty="0">
                <a:sym typeface="Calibri"/>
              </a:rPr>
              <a:t>تعقب الأسرة و لم الشمل</a:t>
            </a:r>
            <a:endParaRPr lang="en-US" sz="1150" dirty="0"/>
          </a:p>
          <a:p>
            <a:pPr lvl="1" algn="r" rtl="1"/>
            <a:r>
              <a:rPr lang="en-US" sz="1150" dirty="0">
                <a:sym typeface="Calibri"/>
              </a:rPr>
              <a:t>يجب أن تأخذ القرارات المتعلقة بإغلاق ال</a:t>
            </a:r>
            <a:r>
              <a:rPr lang="ar-SA" sz="1150" dirty="0">
                <a:sym typeface="Calibri"/>
              </a:rPr>
              <a:t>حالات</a:t>
            </a:r>
            <a:r>
              <a:rPr lang="en-US" sz="1150" dirty="0">
                <a:sym typeface="Calibri"/>
              </a:rPr>
              <a:t> في الاعتبار أن الظروف يمكن أن تتغير بمرور الوقت.</a:t>
            </a:r>
          </a:p>
          <a:p>
            <a:pPr lvl="2" algn="r" rtl="1"/>
            <a:r>
              <a:rPr lang="en-US" sz="1150" dirty="0">
                <a:sym typeface="Calibri"/>
              </a:rPr>
              <a:t>على سبيل المثال ، قد تنشأ مشاكل في بيئة </a:t>
            </a:r>
            <a:r>
              <a:rPr lang="ar-SA" sz="1150" dirty="0">
                <a:sym typeface="Calibri"/>
              </a:rPr>
              <a:t>ال</a:t>
            </a:r>
            <a:r>
              <a:rPr lang="en-US" sz="1150" dirty="0">
                <a:sym typeface="Calibri"/>
              </a:rPr>
              <a:t>رعاية </a:t>
            </a:r>
            <a:r>
              <a:rPr lang="ar-SA" sz="1150" dirty="0">
                <a:sym typeface="Calibri"/>
              </a:rPr>
              <a:t>ال</a:t>
            </a:r>
            <a:r>
              <a:rPr lang="en-US" sz="1150" dirty="0">
                <a:sym typeface="Calibri"/>
              </a:rPr>
              <a:t>بديلة في مرحلة المراهقة.</a:t>
            </a:r>
          </a:p>
          <a:p>
            <a:pPr lvl="2" algn="r" rtl="1"/>
            <a:r>
              <a:rPr lang="en-US" sz="1150" dirty="0">
                <a:sym typeface="Calibri"/>
              </a:rPr>
              <a:t>يمكن أن تتغير الظروف الخارجية أيضًا ، على سبيل المثال يصبح </a:t>
            </a:r>
            <a:r>
              <a:rPr lang="ar-SA" sz="1150" dirty="0">
                <a:sym typeface="Calibri"/>
              </a:rPr>
              <a:t>التعقب </a:t>
            </a:r>
            <a:r>
              <a:rPr lang="en-US" sz="1150" dirty="0">
                <a:sym typeface="Calibri"/>
              </a:rPr>
              <a:t>ممكنًا أو هناك </a:t>
            </a:r>
            <a:r>
              <a:rPr lang="ar-SA" sz="1150" dirty="0">
                <a:sym typeface="Calibri"/>
              </a:rPr>
              <a:t>عودة</a:t>
            </a:r>
            <a:r>
              <a:rPr lang="en-US" sz="1150" dirty="0">
                <a:sym typeface="Calibri"/>
              </a:rPr>
              <a:t> مخططة إلى الوطن في سياق </a:t>
            </a:r>
            <a:r>
              <a:rPr lang="ar-SA" sz="1150" dirty="0">
                <a:sym typeface="Calibri"/>
              </a:rPr>
              <a:t>اللجوء</a:t>
            </a:r>
            <a:r>
              <a:rPr lang="en-US" sz="1150" dirty="0">
                <a:sym typeface="Calibri"/>
              </a:rPr>
              <a:t> حيث يلزم اتخاذ قرار بشأن الحلول الدائمة</a:t>
            </a:r>
            <a:r>
              <a:rPr lang="ar-SA" sz="1150" dirty="0">
                <a:sym typeface="Calibri"/>
              </a:rPr>
              <a:t> </a:t>
            </a:r>
            <a:r>
              <a:rPr lang="ar-SA" sz="1100" i="0" dirty="0">
                <a:sym typeface="Calibri"/>
              </a:rPr>
              <a:t>للأ</a:t>
            </a:r>
            <a:r>
              <a:rPr lang="en-US" sz="1100" i="0" dirty="0">
                <a:sym typeface="Calibri"/>
              </a:rPr>
              <a:t>طفال</a:t>
            </a:r>
            <a:r>
              <a:rPr lang="ar-SA" sz="1100" i="0" dirty="0">
                <a:sym typeface="Calibri"/>
              </a:rPr>
              <a:t> المنفصلين و</a:t>
            </a:r>
            <a:r>
              <a:rPr lang="en-US" sz="1100" i="0" dirty="0">
                <a:sym typeface="Calibri"/>
              </a:rPr>
              <a:t> غير المصحوبين </a:t>
            </a:r>
            <a:r>
              <a:rPr lang="en-US" sz="1150" i="0" dirty="0">
                <a:sym typeface="Calibri"/>
              </a:rPr>
              <a:t>.</a:t>
            </a:r>
            <a:endParaRPr lang="en-US" sz="1150" i="0" dirty="0"/>
          </a:p>
          <a:p>
            <a:pPr lvl="1" algn="r" rtl="1"/>
            <a:r>
              <a:rPr lang="en-US" sz="1150" dirty="0">
                <a:sym typeface="Calibri"/>
              </a:rPr>
              <a:t>ينبغي النظر في خيارات الإبقاء على ال</a:t>
            </a:r>
            <a:r>
              <a:rPr lang="ar-SA" sz="1150" dirty="0">
                <a:sym typeface="Calibri"/>
              </a:rPr>
              <a:t>حال</a:t>
            </a:r>
            <a:r>
              <a:rPr lang="en-US" sz="1150" dirty="0">
                <a:sym typeface="Calibri"/>
              </a:rPr>
              <a:t>ة مفتوحة ، حتى إذا تم إجراء مراقبة غير متكررة ، أو تسليم ال</a:t>
            </a:r>
            <a:r>
              <a:rPr lang="ar-SA" sz="1150" dirty="0">
                <a:sym typeface="Calibri"/>
              </a:rPr>
              <a:t>حال</a:t>
            </a:r>
            <a:r>
              <a:rPr lang="en-US" sz="1150" dirty="0">
                <a:sym typeface="Calibri"/>
              </a:rPr>
              <a:t>ة إلى السلطات المحلية حيثما كان ذلك ممكنًا.</a:t>
            </a:r>
          </a:p>
          <a:p>
            <a:pPr algn="r" rtl="1"/>
            <a:r>
              <a:rPr lang="en-US" sz="1150" i="1" dirty="0">
                <a:sym typeface="Calibri"/>
              </a:rPr>
              <a:t>يجب أن تتضمن المعايير التي وضعتها برامج إدارة الحالة لإغلاق الحالة معايير محددة تتعلق </a:t>
            </a:r>
            <a:r>
              <a:rPr lang="ar-SA" sz="1150" i="1" dirty="0">
                <a:sym typeface="Calibri"/>
              </a:rPr>
              <a:t>ب</a:t>
            </a:r>
            <a:r>
              <a:rPr lang="en-US" sz="1150" i="1" dirty="0">
                <a:sym typeface="Calibri"/>
              </a:rPr>
              <a:t>الأطفال</a:t>
            </a:r>
            <a:r>
              <a:rPr lang="ar-SA" sz="1150" i="1" dirty="0">
                <a:sym typeface="Calibri"/>
              </a:rPr>
              <a:t> </a:t>
            </a:r>
            <a:r>
              <a:rPr lang="ar-SA" sz="1200" i="1" dirty="0">
                <a:sym typeface="Calibri"/>
              </a:rPr>
              <a:t>المنفصلين</a:t>
            </a:r>
            <a:r>
              <a:rPr lang="en-US" sz="1150" i="1" dirty="0">
                <a:sym typeface="Calibri"/>
              </a:rPr>
              <a:t> </a:t>
            </a:r>
            <a:r>
              <a:rPr lang="ar-SA" sz="1150" i="1" dirty="0">
                <a:sym typeface="Calibri"/>
              </a:rPr>
              <a:t> و</a:t>
            </a:r>
            <a:r>
              <a:rPr lang="en-US" sz="1150" i="1" dirty="0">
                <a:sym typeface="Calibri"/>
              </a:rPr>
              <a:t>غير المصحوبين والرعاية البديلة.</a:t>
            </a:r>
          </a:p>
        </p:txBody>
      </p:sp>
      <p:sp>
        <p:nvSpPr>
          <p:cNvPr id="3" name="Slide Image Placeholder 2">
            <a:extLst>
              <a:ext uri="{FF2B5EF4-FFF2-40B4-BE49-F238E27FC236}">
                <a16:creationId xmlns:a16="http://schemas.microsoft.com/office/drawing/2014/main" id="{0F95EACE-EFE8-7408-DD3A-74A1F29A6618}"/>
              </a:ext>
            </a:extLst>
          </p:cNvPr>
          <p:cNvSpPr>
            <a:spLocks noGrp="1" noRot="1" noChangeAspect="1"/>
          </p:cNvSpPr>
          <p:nvPr>
            <p:ph type="sldImg"/>
          </p:nvPr>
        </p:nvSpPr>
        <p:spPr/>
      </p:sp>
      <p:sp>
        <p:nvSpPr>
          <p:cNvPr id="2" name="Google Shape;725;p48:notes">
            <a:extLst>
              <a:ext uri="{FF2B5EF4-FFF2-40B4-BE49-F238E27FC236}">
                <a16:creationId xmlns:a16="http://schemas.microsoft.com/office/drawing/2014/main" id="{9D36E645-F63F-7F63-8532-B3298BC08EA9}"/>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rtl="1"/>
            <a:fld id="{00000000-1234-1234-1234-123412341234}" type="slidenum">
              <a:rPr lang="en-US" sz="1200" smtClean="0">
                <a:latin typeface="+mn-lt"/>
              </a:rPr>
              <a:pPr algn="r" rtl="1"/>
              <a:t>128</a:t>
            </a:fld>
            <a:endParaRPr lang="en-US" sz="1200" dirty="0">
              <a:latin typeface="+mn-lt"/>
            </a:endParaRPr>
          </a:p>
        </p:txBody>
      </p:sp>
    </p:spTree>
  </p:cSld>
  <p:clrMapOvr>
    <a:masterClrMapping/>
  </p:clrMapOvr>
</p:notes>
</file>

<file path=ppt/notesSlides/notesSlide1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67"/>
        <p:cNvGrpSpPr/>
        <p:nvPr/>
      </p:nvGrpSpPr>
      <p:grpSpPr>
        <a:xfrm>
          <a:off x="0" y="0"/>
          <a:ext cx="0" cy="0"/>
          <a:chOff x="0" y="0"/>
          <a:chExt cx="0" cy="0"/>
        </a:xfrm>
      </p:grpSpPr>
      <p:sp>
        <p:nvSpPr>
          <p:cNvPr id="1669" name="Google Shape;1669;p93:notes"/>
          <p:cNvSpPr txBox="1">
            <a:spLocks noGrp="1"/>
          </p:cNvSpPr>
          <p:nvPr>
            <p:ph type="body" idx="1"/>
          </p:nvPr>
        </p:nvSpPr>
        <p:spPr/>
        <p:txBody>
          <a:bodyPr/>
          <a:lstStyle/>
          <a:p>
            <a:pPr marL="0" indent="0" algn="r" rtl="1">
              <a:buNone/>
            </a:pPr>
            <a:r>
              <a:rPr lang="ar-SA" b="1" dirty="0"/>
              <a:t>الشرح</a:t>
            </a:r>
            <a:endParaRPr lang="en-US" b="1" dirty="0"/>
          </a:p>
          <a:p>
            <a:pPr algn="r" rtl="1"/>
            <a:r>
              <a:rPr lang="en-US" dirty="0"/>
              <a:t>عرض الشريحة</a:t>
            </a:r>
          </a:p>
          <a:p>
            <a:pPr algn="r" rtl="1"/>
            <a:r>
              <a:rPr lang="en-US" dirty="0">
                <a:sym typeface="Calibri"/>
              </a:rPr>
              <a:t>اطلب أي مدخلات أو ملاحظات من المشاركين</a:t>
            </a:r>
            <a:r>
              <a:rPr lang="ar-SA" dirty="0">
                <a:sym typeface="Calibri"/>
              </a:rPr>
              <a:t>/ات</a:t>
            </a:r>
            <a:endParaRPr lang="en-US" dirty="0"/>
          </a:p>
        </p:txBody>
      </p:sp>
      <p:sp>
        <p:nvSpPr>
          <p:cNvPr id="3" name="Slide Image Placeholder 2">
            <a:extLst>
              <a:ext uri="{FF2B5EF4-FFF2-40B4-BE49-F238E27FC236}">
                <a16:creationId xmlns:a16="http://schemas.microsoft.com/office/drawing/2014/main" id="{D8D2B591-12F7-8492-766F-B43FA1DA9D86}"/>
              </a:ext>
            </a:extLst>
          </p:cNvPr>
          <p:cNvSpPr>
            <a:spLocks noGrp="1" noRot="1" noChangeAspect="1"/>
          </p:cNvSpPr>
          <p:nvPr>
            <p:ph type="sldImg"/>
          </p:nvPr>
        </p:nvSpPr>
        <p:spPr/>
      </p:sp>
      <p:sp>
        <p:nvSpPr>
          <p:cNvPr id="2" name="Google Shape;725;p48:notes">
            <a:extLst>
              <a:ext uri="{FF2B5EF4-FFF2-40B4-BE49-F238E27FC236}">
                <a16:creationId xmlns:a16="http://schemas.microsoft.com/office/drawing/2014/main" id="{9C4E5312-1D7B-1EE9-5E90-9E14A1D6A402}"/>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rtl="1"/>
            <a:fld id="{00000000-1234-1234-1234-123412341234}" type="slidenum">
              <a:rPr lang="en-US" sz="1200" smtClean="0">
                <a:latin typeface="+mn-lt"/>
              </a:rPr>
              <a:pPr algn="r" rtl="1"/>
              <a:t>129</a:t>
            </a:fld>
            <a:endParaRPr lang="en-US" sz="1200" dirty="0">
              <a:latin typeface="+mn-lt"/>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19"/>
        <p:cNvGrpSpPr/>
        <p:nvPr/>
      </p:nvGrpSpPr>
      <p:grpSpPr>
        <a:xfrm>
          <a:off x="0" y="0"/>
          <a:ext cx="0" cy="0"/>
          <a:chOff x="0" y="0"/>
          <a:chExt cx="0" cy="0"/>
        </a:xfrm>
      </p:grpSpPr>
      <p:sp>
        <p:nvSpPr>
          <p:cNvPr id="421" name="Google Shape;421;p11:notes"/>
          <p:cNvSpPr txBox="1">
            <a:spLocks noGrp="1"/>
          </p:cNvSpPr>
          <p:nvPr>
            <p:ph type="body" idx="1"/>
          </p:nvPr>
        </p:nvSpPr>
        <p:spPr/>
        <p:txBody>
          <a:bodyPr/>
          <a:lstStyle/>
          <a:p>
            <a:pPr marL="0" indent="0" algn="r" rtl="1">
              <a:buNone/>
            </a:pPr>
            <a:r>
              <a:rPr lang="ar-SA" b="1" dirty="0">
                <a:sym typeface="Calibri"/>
              </a:rPr>
              <a:t>الشرح</a:t>
            </a:r>
            <a:endParaRPr lang="en-US" b="1" dirty="0">
              <a:sym typeface="Calibri"/>
            </a:endParaRPr>
          </a:p>
          <a:p>
            <a:pPr algn="r" rtl="1"/>
            <a:r>
              <a:rPr lang="en-US" i="1" dirty="0">
                <a:sym typeface="Calibri"/>
              </a:rPr>
              <a:t>يجب أن يتم تحديد وتسجيل </a:t>
            </a:r>
            <a:r>
              <a:rPr lang="ar-SA" i="1" dirty="0">
                <a:sym typeface="Calibri"/>
              </a:rPr>
              <a:t>الأطفال المنفصلين و غير المصحوبين </a:t>
            </a:r>
            <a:r>
              <a:rPr lang="en-US" i="1" dirty="0">
                <a:sym typeface="Calibri"/>
              </a:rPr>
              <a:t>في أقرب وقت ممكن لجمع معلومات الت</a:t>
            </a:r>
            <a:r>
              <a:rPr lang="ar-SA" i="1" dirty="0">
                <a:sym typeface="Calibri"/>
              </a:rPr>
              <a:t>عقب</a:t>
            </a:r>
            <a:r>
              <a:rPr lang="en-US" i="1" dirty="0">
                <a:sym typeface="Calibri"/>
              </a:rPr>
              <a:t> الأساسية وتجنب فقدان المعلومات.</a:t>
            </a:r>
          </a:p>
          <a:p>
            <a:pPr algn="r" rtl="1"/>
            <a:r>
              <a:rPr lang="en-US" i="1" dirty="0">
                <a:sym typeface="Calibri"/>
              </a:rPr>
              <a:t>نحن جميعًا على دراية </a:t>
            </a:r>
            <a:r>
              <a:rPr lang="ar-SA" i="1" dirty="0">
                <a:sym typeface="Calibri"/>
              </a:rPr>
              <a:t>بمبدأ </a:t>
            </a:r>
            <a:r>
              <a:rPr lang="ar-SA" b="1" i="1" dirty="0">
                <a:sym typeface="Calibri"/>
              </a:rPr>
              <a:t>عدم الأذى/الضرر </a:t>
            </a:r>
            <a:r>
              <a:rPr lang="en-US" i="1" dirty="0">
                <a:sym typeface="Calibri"/>
              </a:rPr>
              <a:t>في عملنا اليومي كأخصائيي</a:t>
            </a:r>
            <a:r>
              <a:rPr lang="ar-SA" i="1" dirty="0">
                <a:sym typeface="Calibri"/>
              </a:rPr>
              <a:t>/ات</a:t>
            </a:r>
            <a:r>
              <a:rPr lang="en-US" i="1" dirty="0">
                <a:sym typeface="Calibri"/>
              </a:rPr>
              <a:t> حالات / </a:t>
            </a:r>
            <a:r>
              <a:rPr lang="ar-SA" i="1" dirty="0">
                <a:sym typeface="Calibri"/>
              </a:rPr>
              <a:t>عاملين/ات في</a:t>
            </a:r>
            <a:r>
              <a:rPr lang="en-US" i="1" dirty="0">
                <a:sym typeface="Calibri"/>
              </a:rPr>
              <a:t> حماية الطفل.</a:t>
            </a:r>
          </a:p>
          <a:p>
            <a:pPr algn="r" rtl="1"/>
            <a:r>
              <a:rPr lang="en-US" i="1" dirty="0">
                <a:sym typeface="Calibri"/>
              </a:rPr>
              <a:t>يجب أن يكون </a:t>
            </a:r>
            <a:r>
              <a:rPr lang="ar-SA" i="1" dirty="0">
                <a:sym typeface="Calibri"/>
              </a:rPr>
              <a:t>أخصائيو </a:t>
            </a:r>
            <a:r>
              <a:rPr lang="en-US" i="1" dirty="0">
                <a:sym typeface="Calibri"/>
              </a:rPr>
              <a:t>الحالة على دراية بالإجراءات أو الأساليب التي يمكن أن تسبب الضرر</a:t>
            </a:r>
          </a:p>
          <a:p>
            <a:pPr lvl="1" algn="r" rtl="1"/>
            <a:r>
              <a:rPr lang="en-US" i="1" dirty="0">
                <a:sym typeface="Calibri"/>
              </a:rPr>
              <a:t>تجنب تعطيل ترتيبات الرعاية الحالية أثناء </a:t>
            </a:r>
            <a:r>
              <a:rPr lang="ar-SA" i="1" dirty="0">
                <a:sym typeface="Calibri"/>
              </a:rPr>
              <a:t>ال</a:t>
            </a:r>
            <a:r>
              <a:rPr lang="en-US" i="1" dirty="0">
                <a:sym typeface="Calibri"/>
              </a:rPr>
              <a:t>تحديد </a:t>
            </a:r>
          </a:p>
          <a:p>
            <a:pPr lvl="2" algn="r" rtl="1"/>
            <a:r>
              <a:rPr lang="en-US" i="1" dirty="0">
                <a:sym typeface="Calibri"/>
              </a:rPr>
              <a:t>على سبيل المثال</a:t>
            </a:r>
            <a:r>
              <a:rPr lang="ar-SA" i="1" dirty="0">
                <a:sym typeface="Calibri"/>
              </a:rPr>
              <a:t>، ال</a:t>
            </a:r>
            <a:r>
              <a:rPr lang="en-US" i="1" dirty="0">
                <a:sym typeface="Calibri"/>
              </a:rPr>
              <a:t>رعاية </a:t>
            </a:r>
            <a:r>
              <a:rPr lang="ar-SA" i="1" dirty="0">
                <a:sym typeface="Calibri"/>
              </a:rPr>
              <a:t>الحاضنة </a:t>
            </a:r>
            <a:r>
              <a:rPr lang="en-US" i="1" dirty="0">
                <a:sym typeface="Calibri"/>
              </a:rPr>
              <a:t> التلقائية (إلا في ظروف استثنائية عندما لا يكون ترتيب الرعاية في مصلحة الطفل)</a:t>
            </a:r>
          </a:p>
          <a:p>
            <a:pPr lvl="1" algn="r" rtl="1"/>
            <a:r>
              <a:rPr lang="en-US" i="1" dirty="0">
                <a:sym typeface="Calibri"/>
              </a:rPr>
              <a:t>تجنب </a:t>
            </a:r>
            <a:r>
              <a:rPr lang="ar-SA" i="1" dirty="0">
                <a:sym typeface="Calibri"/>
              </a:rPr>
              <a:t>خلق انفصال من غير </a:t>
            </a:r>
            <a:r>
              <a:rPr lang="en-US" i="1" dirty="0">
                <a:sym typeface="Calibri"/>
              </a:rPr>
              <a:t>قصد</a:t>
            </a:r>
          </a:p>
          <a:p>
            <a:pPr lvl="2" algn="r" rtl="1"/>
            <a:r>
              <a:rPr lang="en-US" i="1" dirty="0">
                <a:sym typeface="Calibri"/>
              </a:rPr>
              <a:t>على سبيل المثال</a:t>
            </a:r>
            <a:r>
              <a:rPr lang="ar-SA" i="1" dirty="0">
                <a:sym typeface="Calibri"/>
              </a:rPr>
              <a:t>، </a:t>
            </a:r>
            <a:r>
              <a:rPr lang="en-US" i="1" dirty="0">
                <a:sym typeface="Calibri"/>
              </a:rPr>
              <a:t>تقديم دعم موجه للأطفال </a:t>
            </a:r>
            <a:r>
              <a:rPr lang="ar-SA" i="1" dirty="0">
                <a:sym typeface="Calibri"/>
              </a:rPr>
              <a:t>المنفصلين و</a:t>
            </a:r>
            <a:r>
              <a:rPr lang="en-US" i="1" dirty="0">
                <a:sym typeface="Calibri"/>
              </a:rPr>
              <a:t>غير المصحوبين فقط</a:t>
            </a:r>
            <a:r>
              <a:rPr lang="ar-SA" i="1" dirty="0">
                <a:sym typeface="Calibri"/>
              </a:rPr>
              <a:t>، </a:t>
            </a:r>
            <a:r>
              <a:rPr lang="en-US" i="1" dirty="0">
                <a:sym typeface="Calibri"/>
              </a:rPr>
              <a:t>بدلاً من تقديم الدعم لجميع الأطفال المعرضين للخطر</a:t>
            </a:r>
          </a:p>
          <a:p>
            <a:pPr lvl="2" algn="r" rtl="1"/>
            <a:r>
              <a:rPr lang="en-US" i="1" dirty="0">
                <a:sym typeface="Calibri"/>
              </a:rPr>
              <a:t>على سبيل المثال خلق تصور بأن الأطفال سيكونون أفضل حالاً في الرعاية البديلة</a:t>
            </a:r>
          </a:p>
          <a:p>
            <a:pPr algn="r" rtl="1"/>
            <a:r>
              <a:rPr lang="en-US" i="1" dirty="0">
                <a:sym typeface="Calibri"/>
              </a:rPr>
              <a:t>في نفس الوقت مع الحرص على عدم خلق انفصال</a:t>
            </a:r>
            <a:r>
              <a:rPr lang="ar-SA" i="1" dirty="0">
                <a:sym typeface="Calibri"/>
              </a:rPr>
              <a:t>، </a:t>
            </a:r>
            <a:r>
              <a:rPr lang="en-US" i="1" dirty="0">
                <a:sym typeface="Calibri"/>
              </a:rPr>
              <a:t>يمكن لأخصائيي الحالة تعزيز وحدة الأسرة من خلال ما يلي:</a:t>
            </a:r>
          </a:p>
          <a:p>
            <a:pPr lvl="1" algn="r" rtl="1"/>
            <a:r>
              <a:rPr lang="en-US" i="1" dirty="0">
                <a:sym typeface="Calibri"/>
              </a:rPr>
              <a:t>العمل مع الجهات الفاعلة المحلية أو ال</a:t>
            </a:r>
            <a:r>
              <a:rPr lang="ar-SA" i="1" dirty="0">
                <a:sym typeface="Calibri"/>
              </a:rPr>
              <a:t>مناصر</a:t>
            </a:r>
            <a:r>
              <a:rPr lang="en-US" i="1" dirty="0">
                <a:sym typeface="Calibri"/>
              </a:rPr>
              <a:t>ة لتوفير المساعدة المستهدفة والتمكين الاقتصادي للحد من مخاط</a:t>
            </a:r>
            <a:r>
              <a:rPr lang="ar-SA" i="1" dirty="0">
                <a:sym typeface="Calibri"/>
              </a:rPr>
              <a:t>ر ا</a:t>
            </a:r>
            <a:r>
              <a:rPr lang="en-US" i="1" dirty="0">
                <a:sym typeface="Calibri"/>
              </a:rPr>
              <a:t>نفصال الأسرة.</a:t>
            </a:r>
          </a:p>
          <a:p>
            <a:pPr lvl="1" algn="r" rtl="1"/>
            <a:r>
              <a:rPr lang="en-US" i="1" dirty="0">
                <a:sym typeface="Calibri"/>
              </a:rPr>
              <a:t>زيادة وعي مقدمي الرعاية بمخاطر إرسال الأطفال بعيدًا عن المنزل أو إلى أماكن الرعاية السكنية.</a:t>
            </a:r>
          </a:p>
          <a:p>
            <a:pPr algn="r" rtl="1"/>
            <a:r>
              <a:rPr lang="en-US" i="1" dirty="0">
                <a:sym typeface="Calibri"/>
              </a:rPr>
              <a:t>كما ناقشنا في الوحدة </a:t>
            </a:r>
            <a:r>
              <a:rPr lang="ar-SA" i="1" dirty="0">
                <a:sym typeface="Calibri"/>
              </a:rPr>
              <a:t>١، </a:t>
            </a:r>
            <a:r>
              <a:rPr lang="en-US" i="1" dirty="0">
                <a:sym typeface="Calibri"/>
              </a:rPr>
              <a:t>من المهم فهم الممارسات الاجتماعية والثقافية المتعلقة بالهياكل الأسرية ورعاية الأطفال في كل سياق</a:t>
            </a:r>
          </a:p>
          <a:p>
            <a:pPr algn="r" rtl="1"/>
            <a:r>
              <a:rPr lang="en-US" i="1" dirty="0">
                <a:sym typeface="Calibri"/>
              </a:rPr>
              <a:t>سيساعدنا هذا أيضًا على تحديد الأطفال</a:t>
            </a:r>
            <a:r>
              <a:rPr lang="ar-SA" i="1" dirty="0">
                <a:sym typeface="Calibri"/>
              </a:rPr>
              <a:t> المنفصلين و</a:t>
            </a:r>
            <a:r>
              <a:rPr lang="en-US" i="1" dirty="0">
                <a:sym typeface="Calibri"/>
              </a:rPr>
              <a:t>غير المصحوبين بشكل آمن وفعال.</a:t>
            </a:r>
          </a:p>
          <a:p>
            <a:pPr marL="0" indent="0" algn="r" rtl="1">
              <a:buNone/>
            </a:pPr>
            <a:endParaRPr lang="en-US" dirty="0">
              <a:sym typeface="Calibri"/>
            </a:endParaRPr>
          </a:p>
          <a:p>
            <a:pPr marL="0" indent="0" algn="r" rtl="1">
              <a:buNone/>
            </a:pPr>
            <a:r>
              <a:rPr lang="ar-SA" b="1" dirty="0"/>
              <a:t>يتبع</a:t>
            </a:r>
            <a:r>
              <a:rPr lang="en-US" b="1" dirty="0">
                <a:sym typeface="Wingdings" panose="05000000000000000000" pitchFamily="2" charset="2"/>
              </a:rPr>
              <a:t></a:t>
            </a:r>
            <a:endParaRPr lang="en-US" b="1" dirty="0"/>
          </a:p>
          <a:p>
            <a:pPr algn="r" rtl="1"/>
            <a:endParaRPr lang="en-US" dirty="0"/>
          </a:p>
          <a:p>
            <a:pPr algn="r" rtl="1"/>
            <a:endParaRPr lang="en-US" dirty="0">
              <a:sym typeface="Calibri"/>
            </a:endParaRPr>
          </a:p>
        </p:txBody>
      </p:sp>
      <p:sp>
        <p:nvSpPr>
          <p:cNvPr id="4" name="Slide Image Placeholder 3">
            <a:extLst>
              <a:ext uri="{FF2B5EF4-FFF2-40B4-BE49-F238E27FC236}">
                <a16:creationId xmlns:a16="http://schemas.microsoft.com/office/drawing/2014/main" id="{1AEC3644-0594-143A-A5A9-C61E8FBA7AB5}"/>
              </a:ext>
            </a:extLst>
          </p:cNvPr>
          <p:cNvSpPr>
            <a:spLocks noGrp="1" noRot="1" noChangeAspect="1"/>
          </p:cNvSpPr>
          <p:nvPr>
            <p:ph type="sldImg"/>
          </p:nvPr>
        </p:nvSpPr>
        <p:spPr/>
      </p:sp>
      <p:sp>
        <p:nvSpPr>
          <p:cNvPr id="2" name="Google Shape;725;p48:notes">
            <a:extLst>
              <a:ext uri="{FF2B5EF4-FFF2-40B4-BE49-F238E27FC236}">
                <a16:creationId xmlns:a16="http://schemas.microsoft.com/office/drawing/2014/main" id="{011A6034-398E-0CBC-EDC5-1E71411CB3D3}"/>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rtl="1"/>
            <a:fld id="{00000000-1234-1234-1234-123412341234}" type="slidenum">
              <a:rPr lang="en-US" sz="1200" smtClean="0">
                <a:latin typeface="+mn-lt"/>
              </a:rPr>
              <a:pPr algn="r" rtl="1"/>
              <a:t>13</a:t>
            </a:fld>
            <a:endParaRPr lang="en-US" sz="1200" dirty="0">
              <a:latin typeface="+mn-lt"/>
            </a:endParaRPr>
          </a:p>
        </p:txBody>
      </p:sp>
    </p:spTree>
  </p:cSld>
  <p:clrMapOvr>
    <a:masterClrMapping/>
  </p:clrMapOvr>
</p:notes>
</file>

<file path=ppt/notesSlides/notesSlide1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05"/>
        <p:cNvGrpSpPr/>
        <p:nvPr/>
      </p:nvGrpSpPr>
      <p:grpSpPr>
        <a:xfrm>
          <a:off x="0" y="0"/>
          <a:ext cx="0" cy="0"/>
          <a:chOff x="0" y="0"/>
          <a:chExt cx="0" cy="0"/>
        </a:xfrm>
      </p:grpSpPr>
      <p:sp>
        <p:nvSpPr>
          <p:cNvPr id="1707" name="Google Shape;1707;p94:notes"/>
          <p:cNvSpPr txBox="1">
            <a:spLocks noGrp="1"/>
          </p:cNvSpPr>
          <p:nvPr>
            <p:ph type="body" idx="1"/>
          </p:nvPr>
        </p:nvSpPr>
        <p:spPr/>
        <p:txBody>
          <a:bodyPr/>
          <a:lstStyle/>
          <a:p>
            <a:pPr marL="0" indent="0" algn="r" rtl="1">
              <a:buNone/>
            </a:pPr>
            <a:r>
              <a:rPr lang="ar-SA" b="1" dirty="0">
                <a:sym typeface="Calibri"/>
              </a:rPr>
              <a:t>الشرح</a:t>
            </a:r>
            <a:endParaRPr lang="en-US" b="1" dirty="0">
              <a:sym typeface="Calibri"/>
            </a:endParaRPr>
          </a:p>
          <a:p>
            <a:pPr algn="r" rtl="1"/>
            <a:r>
              <a:rPr lang="en-US" dirty="0">
                <a:sym typeface="Calibri"/>
              </a:rPr>
              <a:t>عرض الشريحة</a:t>
            </a:r>
          </a:p>
        </p:txBody>
      </p:sp>
      <p:sp>
        <p:nvSpPr>
          <p:cNvPr id="3" name="Slide Image Placeholder 2">
            <a:extLst>
              <a:ext uri="{FF2B5EF4-FFF2-40B4-BE49-F238E27FC236}">
                <a16:creationId xmlns:a16="http://schemas.microsoft.com/office/drawing/2014/main" id="{04DB7A09-B496-7715-2834-69392C49CE72}"/>
              </a:ext>
            </a:extLst>
          </p:cNvPr>
          <p:cNvSpPr>
            <a:spLocks noGrp="1" noRot="1" noChangeAspect="1"/>
          </p:cNvSpPr>
          <p:nvPr>
            <p:ph type="sldImg"/>
          </p:nvPr>
        </p:nvSpPr>
        <p:spPr/>
      </p:sp>
      <p:sp>
        <p:nvSpPr>
          <p:cNvPr id="2" name="Google Shape;725;p48:notes">
            <a:extLst>
              <a:ext uri="{FF2B5EF4-FFF2-40B4-BE49-F238E27FC236}">
                <a16:creationId xmlns:a16="http://schemas.microsoft.com/office/drawing/2014/main" id="{10802F5D-F0C2-6560-9D0D-3CC24D2C12B6}"/>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rtl="1"/>
            <a:fld id="{00000000-1234-1234-1234-123412341234}" type="slidenum">
              <a:rPr lang="en-US" sz="1200" smtClean="0">
                <a:latin typeface="+mn-lt"/>
              </a:rPr>
              <a:pPr algn="r" rtl="1"/>
              <a:t>130</a:t>
            </a:fld>
            <a:endParaRPr lang="en-US" sz="1200" dirty="0">
              <a:latin typeface="+mn-lt"/>
            </a:endParaRPr>
          </a:p>
        </p:txBody>
      </p:sp>
    </p:spTree>
  </p:cSld>
  <p:clrMapOvr>
    <a:masterClrMapping/>
  </p:clrMapOvr>
</p:notes>
</file>

<file path=ppt/notesSlides/notesSlide1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13"/>
        <p:cNvGrpSpPr/>
        <p:nvPr/>
      </p:nvGrpSpPr>
      <p:grpSpPr>
        <a:xfrm>
          <a:off x="0" y="0"/>
          <a:ext cx="0" cy="0"/>
          <a:chOff x="0" y="0"/>
          <a:chExt cx="0" cy="0"/>
        </a:xfrm>
      </p:grpSpPr>
      <p:sp>
        <p:nvSpPr>
          <p:cNvPr id="1715" name="Google Shape;1715;p95:notes"/>
          <p:cNvSpPr txBox="1">
            <a:spLocks noGrp="1"/>
          </p:cNvSpPr>
          <p:nvPr>
            <p:ph type="body" idx="1"/>
          </p:nvPr>
        </p:nvSpPr>
        <p:spPr/>
        <p:txBody>
          <a:bodyPr/>
          <a:lstStyle/>
          <a:p>
            <a:pPr marL="0" indent="0" algn="r" rtl="1">
              <a:buNone/>
            </a:pPr>
            <a:r>
              <a:rPr lang="en-US" b="1" dirty="0">
                <a:sym typeface="Calibri"/>
              </a:rPr>
              <a:t>التك</a:t>
            </a:r>
            <a:r>
              <a:rPr lang="ar-SA" b="1" dirty="0">
                <a:sym typeface="Calibri"/>
              </a:rPr>
              <a:t>ي</a:t>
            </a:r>
            <a:r>
              <a:rPr lang="en-US" b="1" dirty="0">
                <a:sym typeface="Calibri"/>
              </a:rPr>
              <a:t>يف </a:t>
            </a:r>
            <a:r>
              <a:rPr lang="ar-SA" b="1" dirty="0">
                <a:sym typeface="Calibri"/>
              </a:rPr>
              <a:t>بحسب</a:t>
            </a:r>
            <a:r>
              <a:rPr lang="en-US" b="1" dirty="0">
                <a:sym typeface="Calibri"/>
              </a:rPr>
              <a:t> السياق</a:t>
            </a:r>
          </a:p>
          <a:p>
            <a:pPr algn="r" rtl="1"/>
            <a:r>
              <a:rPr lang="en-US" dirty="0">
                <a:sym typeface="Calibri"/>
              </a:rPr>
              <a:t>لاحظ أن هناك خيارين لسيناريو الحالة لهذا التمرين.</a:t>
            </a:r>
          </a:p>
          <a:p>
            <a:pPr lvl="1" algn="r" rtl="1"/>
            <a:r>
              <a:rPr lang="en-US" dirty="0">
                <a:sym typeface="Calibri"/>
              </a:rPr>
              <a:t>إذا كان تدريبك يركز على </a:t>
            </a:r>
            <a:r>
              <a:rPr lang="ar-SA" dirty="0">
                <a:sym typeface="Calibri"/>
              </a:rPr>
              <a:t>تعقب الأسرة و لم الشمل</a:t>
            </a:r>
            <a:r>
              <a:rPr lang="en-US" dirty="0">
                <a:sym typeface="Calibri"/>
              </a:rPr>
              <a:t> فيوصى بسيناريو الحالة الأولى ،</a:t>
            </a:r>
          </a:p>
          <a:p>
            <a:pPr lvl="1" algn="r" rtl="1"/>
            <a:r>
              <a:rPr lang="en-US" dirty="0">
                <a:sym typeface="Calibri"/>
              </a:rPr>
              <a:t>إذا كان التركيز على الرعاية البديلة ، يوصى بسيناريو الحالة الثانية.</a:t>
            </a:r>
          </a:p>
          <a:p>
            <a:pPr lvl="1" algn="r" rtl="1"/>
            <a:r>
              <a:rPr lang="en-US" dirty="0">
                <a:sym typeface="Calibri"/>
              </a:rPr>
              <a:t>إذا لم يكن هناك تركيز واحد محدد ، يمكنك اختيار إما سيناريو الحالة ، أو تقسيم المشاركين بين ال</a:t>
            </a:r>
            <a:r>
              <a:rPr lang="ar-SA" dirty="0">
                <a:sym typeface="Calibri"/>
              </a:rPr>
              <a:t>خيارين</a:t>
            </a:r>
            <a:r>
              <a:rPr lang="en-US" dirty="0">
                <a:sym typeface="Calibri"/>
              </a:rPr>
              <a:t>.</a:t>
            </a:r>
            <a:endParaRPr lang="en-US" dirty="0"/>
          </a:p>
          <a:p>
            <a:pPr marL="0" indent="0" algn="r" rtl="1">
              <a:buNone/>
            </a:pPr>
            <a:r>
              <a:rPr lang="en-US" dirty="0">
                <a:sym typeface="Helvetica Neue"/>
              </a:rPr>
              <a:t>_____________________________________________________________________________</a:t>
            </a:r>
            <a:endParaRPr lang="en-US" dirty="0"/>
          </a:p>
          <a:p>
            <a:pPr marL="0" indent="0" algn="r" rtl="1">
              <a:buNone/>
            </a:pPr>
            <a:endParaRPr lang="en-US" dirty="0">
              <a:sym typeface="Calibri"/>
            </a:endParaRPr>
          </a:p>
          <a:p>
            <a:pPr marL="0" indent="0" algn="r" rtl="1">
              <a:buNone/>
            </a:pPr>
            <a:r>
              <a:rPr lang="en-US" b="1" dirty="0">
                <a:sym typeface="Calibri"/>
              </a:rPr>
              <a:t>العمل الجماعي </a:t>
            </a:r>
            <a:r>
              <a:rPr lang="ar-SA" b="1" dirty="0">
                <a:sym typeface="Calibri"/>
              </a:rPr>
              <a:t>(٢٠ دقيقة)</a:t>
            </a:r>
            <a:endParaRPr lang="en-US" b="1" dirty="0">
              <a:sym typeface="Calibri"/>
            </a:endParaRPr>
          </a:p>
          <a:p>
            <a:pPr algn="r" rtl="1"/>
            <a:r>
              <a:rPr lang="en-US" dirty="0">
                <a:sym typeface="Calibri"/>
              </a:rPr>
              <a:t>قسّم المشاركين إلى </a:t>
            </a:r>
            <a:r>
              <a:rPr lang="ar-SA" dirty="0">
                <a:sym typeface="Calibri"/>
              </a:rPr>
              <a:t>٥</a:t>
            </a:r>
            <a:r>
              <a:rPr lang="en-US" dirty="0">
                <a:sym typeface="Calibri"/>
              </a:rPr>
              <a:t> مجموعات</a:t>
            </a:r>
          </a:p>
          <a:p>
            <a:pPr algn="r" rtl="1"/>
            <a:r>
              <a:rPr lang="en-US" dirty="0">
                <a:sym typeface="Calibri"/>
              </a:rPr>
              <a:t>توجيه المشاركين إلى</a:t>
            </a:r>
            <a:r>
              <a:rPr lang="ar-SA" dirty="0">
                <a:sym typeface="Calibri"/>
              </a:rPr>
              <a:t> </a:t>
            </a:r>
            <a:r>
              <a:rPr lang="ar-SA" b="1" dirty="0">
                <a:sym typeface="Calibri"/>
              </a:rPr>
              <a:t>دليل العمل الصفحة ١٠٢-١٠٦:</a:t>
            </a:r>
            <a:r>
              <a:rPr lang="en-US" b="1" dirty="0">
                <a:sym typeface="Calibri"/>
              </a:rPr>
              <a:t> سيناريو إغلاق الحالة</a:t>
            </a:r>
          </a:p>
          <a:p>
            <a:pPr algn="r" rtl="1"/>
            <a:r>
              <a:rPr lang="en-US" i="1" dirty="0">
                <a:sym typeface="Calibri"/>
              </a:rPr>
              <a:t>سن</a:t>
            </a:r>
            <a:r>
              <a:rPr lang="ar-SA" i="1" dirty="0">
                <a:sym typeface="Calibri"/>
              </a:rPr>
              <a:t>قوم بال</a:t>
            </a:r>
            <a:r>
              <a:rPr lang="en-US" i="1" dirty="0">
                <a:sym typeface="Calibri"/>
              </a:rPr>
              <a:t>عمل على سيناريو الحالة الأخيرة.</a:t>
            </a:r>
          </a:p>
          <a:p>
            <a:pPr algn="r" rtl="1"/>
            <a:r>
              <a:rPr lang="en-US" i="1" dirty="0">
                <a:sym typeface="Calibri"/>
              </a:rPr>
              <a:t>لقد ناقشنا سيناريو الحالة هذا في وقت سابق في هذه الوحدة.</a:t>
            </a:r>
          </a:p>
          <a:p>
            <a:pPr algn="r" rtl="1"/>
            <a:r>
              <a:rPr lang="en-US" i="1" dirty="0">
                <a:sym typeface="Calibri"/>
              </a:rPr>
              <a:t>الهدف من هذا التمرين هو تحديد ما إذا كان من الممكن إغلاق ال</a:t>
            </a:r>
            <a:r>
              <a:rPr lang="ar-SA" i="1" dirty="0">
                <a:sym typeface="Calibri"/>
              </a:rPr>
              <a:t>حال</a:t>
            </a:r>
            <a:r>
              <a:rPr lang="en-US" i="1" dirty="0">
                <a:sym typeface="Calibri"/>
              </a:rPr>
              <a:t>ة بأمان و / أو ما إذا كانت هناك مهام معلقة لأخصائي الحالة.</a:t>
            </a:r>
          </a:p>
          <a:p>
            <a:pPr algn="r" rtl="1"/>
            <a:r>
              <a:rPr lang="en-US" i="1" dirty="0">
                <a:sym typeface="Calibri"/>
              </a:rPr>
              <a:t>جهز ردًا على الأسئلة في التمرين.</a:t>
            </a:r>
          </a:p>
          <a:p>
            <a:pPr marL="0" indent="0" algn="r" rtl="1">
              <a:buNone/>
            </a:pPr>
            <a:endParaRPr lang="en-US" b="1" dirty="0">
              <a:sym typeface="Calibri"/>
            </a:endParaRPr>
          </a:p>
          <a:p>
            <a:pPr marL="0" indent="0" algn="r" rtl="1">
              <a:buNone/>
            </a:pPr>
            <a:r>
              <a:rPr lang="en-US" b="1" dirty="0">
                <a:sym typeface="Calibri"/>
              </a:rPr>
              <a:t>مناقشة عامة  </a:t>
            </a:r>
            <a:r>
              <a:rPr lang="ar-SA" b="1" dirty="0">
                <a:sym typeface="Calibri"/>
              </a:rPr>
              <a:t>(٢٠ دقيقة)</a:t>
            </a:r>
            <a:endParaRPr lang="en-US" b="1" dirty="0">
              <a:sym typeface="Calibri"/>
            </a:endParaRPr>
          </a:p>
          <a:p>
            <a:pPr algn="r" rtl="1"/>
            <a:r>
              <a:rPr lang="en-US" dirty="0">
                <a:sym typeface="Calibri"/>
              </a:rPr>
              <a:t>اطلب من كل مجموعة أن تتناوب في ال</a:t>
            </a:r>
            <a:r>
              <a:rPr lang="ar-SA" dirty="0">
                <a:sym typeface="Calibri"/>
              </a:rPr>
              <a:t>استجابة</a:t>
            </a:r>
            <a:r>
              <a:rPr lang="en-US" dirty="0">
                <a:sym typeface="Calibri"/>
              </a:rPr>
              <a:t> على سؤال واحد</a:t>
            </a:r>
          </a:p>
          <a:p>
            <a:pPr algn="r" rtl="1"/>
            <a:r>
              <a:rPr lang="en-US" dirty="0">
                <a:sym typeface="Calibri"/>
              </a:rPr>
              <a:t>يمكن للمجموعات الأخرى المساهمة</a:t>
            </a:r>
          </a:p>
          <a:p>
            <a:pPr algn="r" rtl="1"/>
            <a:r>
              <a:rPr lang="en-US" dirty="0">
                <a:sym typeface="Calibri"/>
              </a:rPr>
              <a:t>ال</a:t>
            </a:r>
            <a:r>
              <a:rPr lang="ar-SA" dirty="0">
                <a:sym typeface="Calibri"/>
              </a:rPr>
              <a:t>إشارة</a:t>
            </a:r>
            <a:r>
              <a:rPr lang="en-US" dirty="0">
                <a:sym typeface="Calibri"/>
              </a:rPr>
              <a:t> إلى الإجابات في الصفحة التالية</a:t>
            </a:r>
          </a:p>
          <a:p>
            <a:pPr algn="r" rtl="1"/>
            <a:r>
              <a:rPr lang="en-US" i="1" dirty="0">
                <a:sym typeface="Calibri"/>
              </a:rPr>
              <a:t>في بعض السياقات</a:t>
            </a:r>
            <a:r>
              <a:rPr lang="ar-SA" i="1" dirty="0">
                <a:sym typeface="Calibri"/>
              </a:rPr>
              <a:t>، </a:t>
            </a:r>
            <a:r>
              <a:rPr lang="en-US" i="1" dirty="0">
                <a:sym typeface="Calibri"/>
              </a:rPr>
              <a:t>يتبع لم شمل الأسرة إجراءات قانونية من خلال المحكمة.</a:t>
            </a:r>
          </a:p>
          <a:p>
            <a:pPr lvl="1" algn="r" rtl="1"/>
            <a:r>
              <a:rPr lang="en-US" i="1" dirty="0">
                <a:sym typeface="Calibri"/>
              </a:rPr>
              <a:t>عادة يجب على الموظفين (أخصائي الحالة) من السلطات الوطنية أو المحلية لحماية الطفل أو الخدمات الاجتماعية أن يقودوا أو يتواجدوا أثناء لم شمل الأسرة.</a:t>
            </a:r>
          </a:p>
          <a:p>
            <a:pPr lvl="1" algn="r" rtl="1"/>
            <a:r>
              <a:rPr lang="en-US" i="1" dirty="0">
                <a:sym typeface="Calibri"/>
              </a:rPr>
              <a:t>يمكن للجهات الفاعلة في مجال حماية الطفل تقديم الدعم والمساعدة وتسهيل مشاركة السلطات عند الحاجة والاتفاق.</a:t>
            </a:r>
          </a:p>
          <a:p>
            <a:pPr marL="0" indent="0" algn="r" rtl="1">
              <a:buNone/>
            </a:pPr>
            <a:r>
              <a:rPr lang="en-US" dirty="0">
                <a:sym typeface="Helvetica Neue"/>
              </a:rPr>
              <a:t>_____________________________________________________________________________</a:t>
            </a:r>
            <a:endParaRPr lang="en-US" dirty="0"/>
          </a:p>
          <a:p>
            <a:pPr algn="r" rtl="1"/>
            <a:endParaRPr lang="en-US" dirty="0">
              <a:sym typeface="Calibri"/>
            </a:endParaRPr>
          </a:p>
          <a:p>
            <a:pPr marL="0" indent="0" algn="r" rtl="1">
              <a:buNone/>
            </a:pPr>
            <a:r>
              <a:rPr lang="ar-SA" b="1" dirty="0">
                <a:sym typeface="Calibri"/>
              </a:rPr>
              <a:t>يتبع</a:t>
            </a:r>
            <a:r>
              <a:rPr lang="en-US" b="1" dirty="0">
                <a:sym typeface="Wingdings" panose="05000000000000000000" pitchFamily="2" charset="2"/>
              </a:rPr>
              <a:t></a:t>
            </a:r>
            <a:endParaRPr lang="en-US" b="1" dirty="0">
              <a:sym typeface="Calibri"/>
            </a:endParaRPr>
          </a:p>
          <a:p>
            <a:pPr marL="0" indent="0" algn="r" rtl="1">
              <a:buNone/>
            </a:pPr>
            <a:endParaRPr lang="en-US" dirty="0">
              <a:sym typeface="Calibri"/>
            </a:endParaRPr>
          </a:p>
        </p:txBody>
      </p:sp>
      <p:sp>
        <p:nvSpPr>
          <p:cNvPr id="3" name="Slide Image Placeholder 2">
            <a:extLst>
              <a:ext uri="{FF2B5EF4-FFF2-40B4-BE49-F238E27FC236}">
                <a16:creationId xmlns:a16="http://schemas.microsoft.com/office/drawing/2014/main" id="{7523841E-3A8C-A550-3FE4-496A8148E217}"/>
              </a:ext>
            </a:extLst>
          </p:cNvPr>
          <p:cNvSpPr>
            <a:spLocks noGrp="1" noRot="1" noChangeAspect="1"/>
          </p:cNvSpPr>
          <p:nvPr>
            <p:ph type="sldImg"/>
          </p:nvPr>
        </p:nvSpPr>
        <p:spPr/>
      </p:sp>
      <p:sp>
        <p:nvSpPr>
          <p:cNvPr id="2" name="Google Shape;725;p48:notes">
            <a:extLst>
              <a:ext uri="{FF2B5EF4-FFF2-40B4-BE49-F238E27FC236}">
                <a16:creationId xmlns:a16="http://schemas.microsoft.com/office/drawing/2014/main" id="{403DBC67-F11F-7528-8FA3-F552FB9A91F8}"/>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rtl="1"/>
            <a:fld id="{00000000-1234-1234-1234-123412341234}" type="slidenum">
              <a:rPr lang="en-US" sz="1200" smtClean="0">
                <a:latin typeface="+mn-lt"/>
              </a:rPr>
              <a:pPr algn="r" rtl="1"/>
              <a:t>131</a:t>
            </a:fld>
            <a:endParaRPr lang="en-US" sz="1200" dirty="0">
              <a:latin typeface="+mn-lt"/>
            </a:endParaRPr>
          </a:p>
        </p:txBody>
      </p:sp>
    </p:spTree>
  </p:cSld>
  <p:clrMapOvr>
    <a:masterClrMapping/>
  </p:clrMapOvr>
</p:notes>
</file>

<file path=ppt/notesSlides/notesSlide1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08"/>
        <p:cNvGrpSpPr/>
        <p:nvPr/>
      </p:nvGrpSpPr>
      <p:grpSpPr>
        <a:xfrm>
          <a:off x="0" y="0"/>
          <a:ext cx="0" cy="0"/>
          <a:chOff x="0" y="0"/>
          <a:chExt cx="0" cy="0"/>
        </a:xfrm>
      </p:grpSpPr>
      <p:sp>
        <p:nvSpPr>
          <p:cNvPr id="810" name="Google Shape;810;p35:notes"/>
          <p:cNvSpPr txBox="1">
            <a:spLocks noGrp="1"/>
          </p:cNvSpPr>
          <p:nvPr>
            <p:ph type="body" idx="1"/>
          </p:nvPr>
        </p:nvSpPr>
        <p:spPr>
          <a:xfrm>
            <a:off x="479425" y="460375"/>
            <a:ext cx="6140450" cy="9211335"/>
          </a:xfrm>
        </p:spPr>
        <p:txBody>
          <a:bodyPr/>
          <a:lstStyle/>
          <a:p>
            <a:pPr marL="0" indent="0" algn="r" rtl="1">
              <a:buNone/>
            </a:pPr>
            <a:r>
              <a:rPr lang="en-US" b="1" dirty="0">
                <a:sym typeface="Calibri"/>
              </a:rPr>
              <a:t>الإجابات</a:t>
            </a:r>
          </a:p>
          <a:p>
            <a:pPr marL="0" indent="0" algn="r" rtl="1">
              <a:buNone/>
            </a:pPr>
            <a:r>
              <a:rPr lang="en-US" b="1" dirty="0">
                <a:sym typeface="Calibri"/>
              </a:rPr>
              <a:t>سيناريو الحالة</a:t>
            </a:r>
            <a:r>
              <a:rPr lang="ar-SA" b="1" dirty="0">
                <a:sym typeface="Calibri"/>
              </a:rPr>
              <a:t>: باسم</a:t>
            </a:r>
            <a:endParaRPr lang="en-US" b="1" dirty="0">
              <a:sym typeface="Calibri"/>
            </a:endParaRPr>
          </a:p>
          <a:p>
            <a:pPr algn="r" rtl="1"/>
            <a:r>
              <a:rPr lang="ar-SA" b="1" dirty="0">
                <a:sym typeface="Calibri"/>
              </a:rPr>
              <a:t>١)</a:t>
            </a:r>
            <a:r>
              <a:rPr lang="en-US" b="1" dirty="0">
                <a:sym typeface="Calibri"/>
              </a:rPr>
              <a:t> الحاجة المستمرة لل</a:t>
            </a:r>
            <a:r>
              <a:rPr lang="ar-SA" b="1" dirty="0">
                <a:sym typeface="Calibri"/>
              </a:rPr>
              <a:t>م</a:t>
            </a:r>
            <a:r>
              <a:rPr lang="en-US" b="1" dirty="0">
                <a:sym typeface="Calibri"/>
              </a:rPr>
              <a:t>ر</a:t>
            </a:r>
            <a:r>
              <a:rPr lang="ar-SA" b="1" dirty="0">
                <a:sym typeface="Calibri"/>
              </a:rPr>
              <a:t>اقبة</a:t>
            </a:r>
            <a:r>
              <a:rPr lang="en-US" b="1" dirty="0">
                <a:sym typeface="Calibri"/>
              </a:rPr>
              <a:t> والدعم</a:t>
            </a:r>
          </a:p>
          <a:p>
            <a:pPr lvl="1" algn="r" rtl="1"/>
            <a:r>
              <a:rPr lang="en-US" dirty="0">
                <a:sym typeface="Calibri"/>
              </a:rPr>
              <a:t>تأكد من أن الأسرة و </a:t>
            </a:r>
            <a:r>
              <a:rPr lang="ar-SA" dirty="0">
                <a:sym typeface="Calibri"/>
              </a:rPr>
              <a:t>باسم</a:t>
            </a:r>
            <a:r>
              <a:rPr lang="en-US" dirty="0">
                <a:sym typeface="Calibri"/>
              </a:rPr>
              <a:t> لديهم جميع المعلومات حول خطوط المساعدة المتاحة والخدمات الأخرى ، في حالة مواجهة مشاكل في المستقبل.</a:t>
            </a:r>
          </a:p>
          <a:p>
            <a:pPr lvl="1" algn="r" rtl="1"/>
            <a:r>
              <a:rPr lang="ar-SA" dirty="0">
                <a:sym typeface="Calibri"/>
              </a:rPr>
              <a:t>ال</a:t>
            </a:r>
            <a:r>
              <a:rPr lang="en-US" dirty="0">
                <a:sym typeface="Calibri"/>
              </a:rPr>
              <a:t>تحقق مما إذا كان يمكن تقديم الدعم / يمكن إجراء الإحالات فيما يتعلق بعواقب إصابة والدة </a:t>
            </a:r>
            <a:r>
              <a:rPr lang="ar-SA" dirty="0">
                <a:sym typeface="Calibri"/>
              </a:rPr>
              <a:t>باسم.</a:t>
            </a:r>
            <a:r>
              <a:rPr lang="en-US" dirty="0">
                <a:sym typeface="Calibri"/>
              </a:rPr>
              <a:t> قد يساعدها هذا أيضًا على المدى الطويل في العثور على عمل مرة أخرى ، كوسيلة للحصول على دخل أسري أكثر استقرارًا.</a:t>
            </a:r>
          </a:p>
          <a:p>
            <a:pPr lvl="1" algn="r" rtl="1"/>
            <a:r>
              <a:rPr lang="en-US" dirty="0">
                <a:sym typeface="Calibri"/>
              </a:rPr>
              <a:t>ال</a:t>
            </a:r>
            <a:r>
              <a:rPr lang="ar-SA" dirty="0">
                <a:sym typeface="Calibri"/>
              </a:rPr>
              <a:t>فتى</a:t>
            </a:r>
            <a:r>
              <a:rPr lang="en-US" dirty="0">
                <a:sym typeface="Calibri"/>
              </a:rPr>
              <a:t> يبلغ من العمر </a:t>
            </a:r>
            <a:r>
              <a:rPr lang="ar-SA" dirty="0">
                <a:sym typeface="Calibri"/>
              </a:rPr>
              <a:t>١٧</a:t>
            </a:r>
            <a:r>
              <a:rPr lang="en-US" dirty="0">
                <a:sym typeface="Calibri"/>
              </a:rPr>
              <a:t> عامًا ويعمل أحيانًا بضع ساعات يوميًا ، لكن لا يبدو أن هذا يعرضه للمخاطر.</a:t>
            </a:r>
          </a:p>
          <a:p>
            <a:pPr lvl="1" algn="r" rtl="1"/>
            <a:r>
              <a:rPr lang="en-US" dirty="0">
                <a:sym typeface="Calibri"/>
              </a:rPr>
              <a:t>يحتاج أخصائي الحالة إلى التحقق مما إذا كانت جميع أهداف خطة الحالة قد تحققت.</a:t>
            </a:r>
          </a:p>
          <a:p>
            <a:pPr lvl="1" algn="r" rtl="1"/>
            <a:r>
              <a:rPr lang="en-US" dirty="0">
                <a:sym typeface="Calibri"/>
              </a:rPr>
              <a:t>إذا كان هذا هو الحال بالفعل ، فلا حاجة إلى مراقبة مستمرة</a:t>
            </a:r>
          </a:p>
          <a:p>
            <a:pPr algn="r" rtl="1"/>
            <a:r>
              <a:rPr lang="ar-SA" b="1" dirty="0">
                <a:sym typeface="Calibri"/>
              </a:rPr>
              <a:t>٢)</a:t>
            </a:r>
            <a:r>
              <a:rPr lang="en-US" b="1" dirty="0">
                <a:sym typeface="Calibri"/>
              </a:rPr>
              <a:t> المخاطر و / أو الاحتياجات المعلقة</a:t>
            </a:r>
          </a:p>
          <a:p>
            <a:pPr lvl="1" algn="r" rtl="1"/>
            <a:r>
              <a:rPr lang="en-US" dirty="0">
                <a:sym typeface="Calibri"/>
              </a:rPr>
              <a:t>يعمل والد </a:t>
            </a:r>
            <a:r>
              <a:rPr lang="ar-SA" dirty="0">
                <a:sym typeface="Calibri"/>
              </a:rPr>
              <a:t>باسم</a:t>
            </a:r>
            <a:r>
              <a:rPr lang="en-US" dirty="0">
                <a:sym typeface="Calibri"/>
              </a:rPr>
              <a:t> ، لكنه لا يوفر له دخلاً ثابتًا ، لكن الأسرة قادرة على تدبير الأمور ، ولكن في بعض الأحيان تواجه صعوبات. لم يتم تحديد مستويات عالية من المخاطر في الوقت الحاضر.</a:t>
            </a:r>
          </a:p>
          <a:p>
            <a:pPr algn="r" rtl="1"/>
            <a:r>
              <a:rPr lang="ar-SA" b="1" dirty="0">
                <a:sym typeface="Calibri"/>
              </a:rPr>
              <a:t>٣)</a:t>
            </a:r>
            <a:r>
              <a:rPr lang="en-US" b="1" dirty="0">
                <a:sym typeface="Calibri"/>
              </a:rPr>
              <a:t>التوصية</a:t>
            </a:r>
          </a:p>
          <a:p>
            <a:pPr lvl="1" algn="r" rtl="1"/>
            <a:r>
              <a:rPr lang="en-US" dirty="0">
                <a:sym typeface="Calibri"/>
              </a:rPr>
              <a:t>يمكن إغلاق ال</a:t>
            </a:r>
            <a:r>
              <a:rPr lang="ar-SA" dirty="0">
                <a:sym typeface="Calibri"/>
              </a:rPr>
              <a:t>حال</a:t>
            </a:r>
            <a:r>
              <a:rPr lang="en-US" dirty="0">
                <a:sym typeface="Calibri"/>
              </a:rPr>
              <a:t>ة. في حالة حدوث أي تغيير محدد ، لا سيما فيما يتعلق بقدرة الأسرة على توليد دخل للأسرة ، مع نتائج / مخاطر سلبية محتملة لحماية الطفل ، فقد يلزم إعادة فتح ال</a:t>
            </a:r>
            <a:r>
              <a:rPr lang="ar-SA" dirty="0">
                <a:sym typeface="Calibri"/>
              </a:rPr>
              <a:t>حال</a:t>
            </a:r>
            <a:r>
              <a:rPr lang="en-US" dirty="0">
                <a:sym typeface="Calibri"/>
              </a:rPr>
              <a:t>ة.</a:t>
            </a:r>
          </a:p>
          <a:p>
            <a:pPr algn="r" rtl="1"/>
            <a:endParaRPr lang="en-US" dirty="0"/>
          </a:p>
          <a:p>
            <a:pPr marL="0" indent="0" algn="r" rtl="1">
              <a:buNone/>
            </a:pPr>
            <a:r>
              <a:rPr lang="en-US" b="1" dirty="0">
                <a:sym typeface="Calibri"/>
              </a:rPr>
              <a:t>سيناريو الحالة: </a:t>
            </a:r>
            <a:r>
              <a:rPr lang="ar-SA" b="1" dirty="0">
                <a:sym typeface="Calibri"/>
              </a:rPr>
              <a:t>فريد</a:t>
            </a:r>
            <a:endParaRPr lang="en-US" b="1" dirty="0">
              <a:sym typeface="Calibri"/>
            </a:endParaRPr>
          </a:p>
          <a:p>
            <a:pPr algn="r" rtl="1"/>
            <a:r>
              <a:rPr lang="ar-SA" b="1" dirty="0">
                <a:sym typeface="Calibri"/>
              </a:rPr>
              <a:t>١)</a:t>
            </a:r>
            <a:r>
              <a:rPr lang="en-US" b="1" dirty="0">
                <a:sym typeface="Calibri"/>
              </a:rPr>
              <a:t> هل هناك حاجة مستمرة للرصد والدعم؟</a:t>
            </a:r>
          </a:p>
          <a:p>
            <a:pPr lvl="1" algn="r" rtl="1"/>
            <a:r>
              <a:rPr lang="en-US" dirty="0">
                <a:sym typeface="Calibri"/>
              </a:rPr>
              <a:t>انخفض تكرار زيارات المراقبة وأصبح الدعم المقدم من أخصائي الحالة في حده الأدنى الآن ؛ طورت الأسرة استراتيجيات للتعامل مع القضايا العرضية المتعلقة ب</a:t>
            </a:r>
            <a:r>
              <a:rPr lang="ar-SA" dirty="0">
                <a:sym typeface="Calibri"/>
              </a:rPr>
              <a:t>ال</a:t>
            </a:r>
            <a:r>
              <a:rPr lang="en-US" dirty="0">
                <a:sym typeface="Calibri"/>
              </a:rPr>
              <a:t>ضيق العاطفي</a:t>
            </a:r>
            <a:r>
              <a:rPr lang="ar-SA" dirty="0">
                <a:sym typeface="Calibri"/>
              </a:rPr>
              <a:t> لفريد</a:t>
            </a:r>
            <a:r>
              <a:rPr lang="en-US" dirty="0">
                <a:sym typeface="Calibri"/>
              </a:rPr>
              <a:t>.</a:t>
            </a:r>
          </a:p>
          <a:p>
            <a:pPr lvl="1" algn="r" rtl="1"/>
            <a:r>
              <a:rPr lang="en-US" dirty="0">
                <a:sym typeface="Calibri"/>
              </a:rPr>
              <a:t>الأسرة لديها آليات دعم أخرى ومن منظور الحماية وفيما يتعلق بالرعاية البديلة لا يوجد </a:t>
            </a:r>
            <a:r>
              <a:rPr lang="ar-SA" dirty="0">
                <a:sym typeface="Calibri"/>
              </a:rPr>
              <a:t>ضرورة</a:t>
            </a:r>
            <a:r>
              <a:rPr lang="en-US" dirty="0">
                <a:sym typeface="Calibri"/>
              </a:rPr>
              <a:t> لل</a:t>
            </a:r>
            <a:r>
              <a:rPr lang="ar-SA" dirty="0">
                <a:sym typeface="Calibri"/>
              </a:rPr>
              <a:t>م</a:t>
            </a:r>
            <a:r>
              <a:rPr lang="en-US" dirty="0">
                <a:sym typeface="Calibri"/>
              </a:rPr>
              <a:t>ر</a:t>
            </a:r>
            <a:r>
              <a:rPr lang="ar-SA" dirty="0">
                <a:sym typeface="Calibri"/>
              </a:rPr>
              <a:t>اقبة </a:t>
            </a:r>
            <a:r>
              <a:rPr lang="en-US" dirty="0">
                <a:sym typeface="Calibri"/>
              </a:rPr>
              <a:t>والدعم المستمرين.</a:t>
            </a:r>
          </a:p>
          <a:p>
            <a:pPr algn="r" rtl="1"/>
            <a:r>
              <a:rPr lang="ar-SA" b="1" dirty="0">
                <a:sym typeface="Calibri"/>
              </a:rPr>
              <a:t>٢)</a:t>
            </a:r>
            <a:r>
              <a:rPr lang="en-US" b="1" dirty="0">
                <a:sym typeface="Calibri"/>
              </a:rPr>
              <a:t> المخاطر و / أو الاحتياجات المعلقة</a:t>
            </a:r>
          </a:p>
          <a:p>
            <a:pPr lvl="1" algn="r" rtl="1"/>
            <a:r>
              <a:rPr lang="en-US" dirty="0">
                <a:sym typeface="Calibri"/>
              </a:rPr>
              <a:t>تمت معالجة جميع قضايا ومخاوف الحماية ، وتم استيفاء معايير إغلاق ال</a:t>
            </a:r>
            <a:r>
              <a:rPr lang="ar-SA" dirty="0">
                <a:sym typeface="Calibri"/>
              </a:rPr>
              <a:t>حالات</a:t>
            </a:r>
            <a:r>
              <a:rPr lang="en-US" dirty="0">
                <a:sym typeface="Calibri"/>
              </a:rPr>
              <a:t>، ومن منظور حماية الطفل ، لا توجد احتياجات معلقة.</a:t>
            </a:r>
          </a:p>
          <a:p>
            <a:pPr lvl="1" algn="r" rtl="1"/>
            <a:r>
              <a:rPr lang="en-US" dirty="0">
                <a:sym typeface="Calibri"/>
              </a:rPr>
              <a:t>فيما يتعلق بترتيب رعاية </a:t>
            </a:r>
            <a:r>
              <a:rPr lang="ar-SA" dirty="0">
                <a:sym typeface="Calibri"/>
              </a:rPr>
              <a:t>فريد، </a:t>
            </a:r>
            <a:r>
              <a:rPr lang="en-US" dirty="0">
                <a:sym typeface="Calibri"/>
              </a:rPr>
              <a:t> لا يزال هذا ترتيب رعاية مؤقتًا وينبغي النظر في إضفاء الطابع الرسمي على ذلك (بعد التسجيل لدى المنظمة غير الحكومية) ، على سبيل المثال ، من خلال السلطات المحلية أو نظام المحاكم.</a:t>
            </a:r>
          </a:p>
          <a:p>
            <a:pPr lvl="1" algn="r" rtl="1"/>
            <a:r>
              <a:rPr lang="en-US" dirty="0">
                <a:sym typeface="Calibri"/>
              </a:rPr>
              <a:t>لا ينبغي النظر في ترتيبات الرعاية طويلة المدى في حالات الطوارئ حتى يتم استنفاد جميع جهود التعقب - غالبًا ما يكون </a:t>
            </a:r>
            <a:r>
              <a:rPr lang="ar-SA" dirty="0">
                <a:sym typeface="Calibri"/>
              </a:rPr>
              <a:t>عامين</a:t>
            </a:r>
            <a:r>
              <a:rPr lang="en-US" dirty="0">
                <a:sym typeface="Calibri"/>
              </a:rPr>
              <a:t> هو الجدول الزمني المشار إليه.</a:t>
            </a:r>
          </a:p>
          <a:p>
            <a:pPr lvl="2" algn="r" rtl="1"/>
            <a:r>
              <a:rPr lang="en-US" dirty="0">
                <a:sym typeface="Calibri"/>
              </a:rPr>
              <a:t>في هذه الحالة ، من غير المحتمل أن يكون والد</a:t>
            </a:r>
            <a:r>
              <a:rPr lang="ar-SA" dirty="0">
                <a:sym typeface="Calibri"/>
              </a:rPr>
              <a:t>ي</a:t>
            </a:r>
            <a:r>
              <a:rPr lang="en-US" dirty="0">
                <a:sym typeface="Calibri"/>
              </a:rPr>
              <a:t> </a:t>
            </a:r>
            <a:r>
              <a:rPr lang="ar-SA" dirty="0">
                <a:sym typeface="Calibri"/>
              </a:rPr>
              <a:t>فريد</a:t>
            </a:r>
            <a:r>
              <a:rPr lang="en-US" dirty="0">
                <a:sym typeface="Calibri"/>
              </a:rPr>
              <a:t> قد نج</a:t>
            </a:r>
            <a:r>
              <a:rPr lang="ar-SA" dirty="0">
                <a:sym typeface="Calibri"/>
              </a:rPr>
              <a:t>و</a:t>
            </a:r>
            <a:r>
              <a:rPr lang="en-US" dirty="0">
                <a:sym typeface="Calibri"/>
              </a:rPr>
              <a:t> من الزلزال ، على الرغم من عدم وجود تأكيد</a:t>
            </a:r>
          </a:p>
          <a:p>
            <a:pPr lvl="2" algn="r" rtl="1"/>
            <a:r>
              <a:rPr lang="en-US" dirty="0">
                <a:sym typeface="Calibri"/>
              </a:rPr>
              <a:t>لا يشعر أقاربه الآخرون الوحيدون بالقدرة على رعاي</a:t>
            </a:r>
            <a:r>
              <a:rPr lang="ar-SA" dirty="0">
                <a:sym typeface="Calibri"/>
              </a:rPr>
              <a:t>ته</a:t>
            </a:r>
            <a:r>
              <a:rPr lang="en-US" dirty="0">
                <a:sym typeface="Calibri"/>
              </a:rPr>
              <a:t> كام</a:t>
            </a:r>
            <a:r>
              <a:rPr lang="ar-SA" dirty="0">
                <a:sym typeface="Calibri"/>
              </a:rPr>
              <a:t>ل الوقت</a:t>
            </a:r>
            <a:r>
              <a:rPr lang="en-US" dirty="0">
                <a:sym typeface="Calibri"/>
              </a:rPr>
              <a:t>.</a:t>
            </a:r>
            <a:r>
              <a:rPr lang="ar-SA" dirty="0">
                <a:sym typeface="Calibri"/>
              </a:rPr>
              <a:t> </a:t>
            </a:r>
            <a:endParaRPr lang="en-US" dirty="0">
              <a:sym typeface="Calibri"/>
            </a:endParaRPr>
          </a:p>
          <a:p>
            <a:pPr lvl="2" algn="r" rtl="1"/>
            <a:r>
              <a:rPr lang="en-US" dirty="0">
                <a:sym typeface="Calibri"/>
              </a:rPr>
              <a:t>نظرًا لأن مقدمي الرعاية قد أعربوا عن استعدادهم والتزامهم بالرعاية طويلة المدى ويود </a:t>
            </a:r>
            <a:r>
              <a:rPr lang="ar-SA" dirty="0">
                <a:sym typeface="Calibri"/>
              </a:rPr>
              <a:t>فريد</a:t>
            </a:r>
            <a:r>
              <a:rPr lang="en-US" dirty="0">
                <a:sym typeface="Calibri"/>
              </a:rPr>
              <a:t> البقاء في رعايتهم ، فمن المحتمل أن يكون هذا هو الخيار الأفضل.</a:t>
            </a:r>
          </a:p>
          <a:p>
            <a:pPr marL="0" indent="0" algn="r" rtl="1">
              <a:buNone/>
            </a:pPr>
            <a:endParaRPr lang="en-US" dirty="0">
              <a:sym typeface="Calibri"/>
            </a:endParaRPr>
          </a:p>
          <a:p>
            <a:pPr marL="0" indent="0" algn="r" rtl="1">
              <a:buNone/>
            </a:pPr>
            <a:r>
              <a:rPr lang="ar-SA" b="1" dirty="0">
                <a:sym typeface="Calibri"/>
              </a:rPr>
              <a:t>يتبع</a:t>
            </a:r>
            <a:r>
              <a:rPr lang="en-US" b="1" dirty="0">
                <a:sym typeface="Wingdings" panose="05000000000000000000" pitchFamily="2" charset="2"/>
              </a:rPr>
              <a:t></a:t>
            </a:r>
            <a:endParaRPr lang="en-US" b="1" dirty="0">
              <a:sym typeface="Calibri"/>
            </a:endParaRPr>
          </a:p>
        </p:txBody>
      </p:sp>
      <p:sp>
        <p:nvSpPr>
          <p:cNvPr id="2" name="Google Shape;725;p48:notes">
            <a:extLst>
              <a:ext uri="{FF2B5EF4-FFF2-40B4-BE49-F238E27FC236}">
                <a16:creationId xmlns:a16="http://schemas.microsoft.com/office/drawing/2014/main" id="{57054FDF-EEB9-6B22-4E93-3B6684A88490}"/>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rtl="1"/>
            <a:fld id="{00000000-1234-1234-1234-123412341234}" type="slidenum">
              <a:rPr lang="en-US" sz="1200" smtClean="0">
                <a:latin typeface="+mn-lt"/>
              </a:rPr>
              <a:pPr algn="r" rtl="1"/>
              <a:t>132</a:t>
            </a:fld>
            <a:endParaRPr lang="en-US" sz="1200" dirty="0">
              <a:latin typeface="+mn-lt"/>
            </a:endParaRPr>
          </a:p>
        </p:txBody>
      </p:sp>
    </p:spTree>
    <p:extLst>
      <p:ext uri="{BB962C8B-B14F-4D97-AF65-F5344CB8AC3E}">
        <p14:creationId xmlns:p14="http://schemas.microsoft.com/office/powerpoint/2010/main" val="1789277035"/>
      </p:ext>
    </p:extLst>
  </p:cSld>
  <p:clrMapOvr>
    <a:masterClrMapping/>
  </p:clrMapOvr>
</p:notes>
</file>

<file path=ppt/notesSlides/notesSlide1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08"/>
        <p:cNvGrpSpPr/>
        <p:nvPr/>
      </p:nvGrpSpPr>
      <p:grpSpPr>
        <a:xfrm>
          <a:off x="0" y="0"/>
          <a:ext cx="0" cy="0"/>
          <a:chOff x="0" y="0"/>
          <a:chExt cx="0" cy="0"/>
        </a:xfrm>
      </p:grpSpPr>
      <p:sp>
        <p:nvSpPr>
          <p:cNvPr id="810" name="Google Shape;810;p35:notes"/>
          <p:cNvSpPr txBox="1">
            <a:spLocks noGrp="1"/>
          </p:cNvSpPr>
          <p:nvPr>
            <p:ph type="body" idx="1"/>
          </p:nvPr>
        </p:nvSpPr>
        <p:spPr>
          <a:xfrm>
            <a:off x="479425" y="460375"/>
            <a:ext cx="6140450" cy="9211335"/>
          </a:xfrm>
        </p:spPr>
        <p:txBody>
          <a:bodyPr/>
          <a:lstStyle/>
          <a:p>
            <a:pPr lvl="1" algn="r" rtl="1"/>
            <a:r>
              <a:rPr lang="en-US" dirty="0">
                <a:sym typeface="Calibri"/>
              </a:rPr>
              <a:t>تتعلق المشكلات المتبقية بدعم إعادة التأهيل المستقبلي / المستمر ، وتحديث الأطراف الاصطناعية مع نمو </a:t>
            </a:r>
            <a:r>
              <a:rPr lang="ar-SA" dirty="0">
                <a:sym typeface="Calibri"/>
              </a:rPr>
              <a:t>فريد</a:t>
            </a:r>
            <a:r>
              <a:rPr lang="en-US" dirty="0">
                <a:sym typeface="Calibri"/>
              </a:rPr>
              <a:t> ومعالجة أي مشكلات تنشأ.</a:t>
            </a:r>
          </a:p>
          <a:p>
            <a:pPr lvl="2" algn="r" rtl="1"/>
            <a:r>
              <a:rPr lang="en-US" dirty="0">
                <a:sym typeface="Calibri"/>
              </a:rPr>
              <a:t>قلق مارغ</a:t>
            </a:r>
            <a:r>
              <a:rPr lang="ar-SA" dirty="0">
                <a:sym typeface="Calibri"/>
              </a:rPr>
              <a:t>و </a:t>
            </a:r>
            <a:r>
              <a:rPr lang="en-US" dirty="0">
                <a:sym typeface="Calibri"/>
              </a:rPr>
              <a:t>هو أن المستشفى المحلي لديه الحد الأدنى من الموارد وقد يحتاجون إلى دفع تكاليف الرعاية في المستقبل.</a:t>
            </a:r>
          </a:p>
          <a:p>
            <a:pPr lvl="2" algn="r" rtl="1"/>
            <a:r>
              <a:rPr lang="en-US" dirty="0">
                <a:sym typeface="Calibri"/>
              </a:rPr>
              <a:t>يجب مناقشة هذا الأمر مع منظمة الأشخاص ذوي </a:t>
            </a:r>
            <a:r>
              <a:rPr lang="ar-SA" dirty="0">
                <a:sym typeface="Calibri"/>
              </a:rPr>
              <a:t>الاحتياجات الخاصة</a:t>
            </a:r>
            <a:r>
              <a:rPr lang="en-US" dirty="0">
                <a:sym typeface="Calibri"/>
              </a:rPr>
              <a:t> الذين تتواصل مار</a:t>
            </a:r>
            <a:r>
              <a:rPr lang="ar-SA" dirty="0">
                <a:sym typeface="Calibri"/>
              </a:rPr>
              <a:t>غو</a:t>
            </a:r>
            <a:r>
              <a:rPr lang="en-US" dirty="0">
                <a:sym typeface="Calibri"/>
              </a:rPr>
              <a:t> معهم قبل إغلاق ال</a:t>
            </a:r>
            <a:r>
              <a:rPr lang="ar-SA" dirty="0">
                <a:sym typeface="Calibri"/>
              </a:rPr>
              <a:t>حال</a:t>
            </a:r>
            <a:r>
              <a:rPr lang="en-US" dirty="0">
                <a:sym typeface="Calibri"/>
              </a:rPr>
              <a:t>ة.</a:t>
            </a:r>
          </a:p>
          <a:p>
            <a:pPr lvl="2" algn="r" rtl="1"/>
            <a:r>
              <a:rPr lang="en-US" dirty="0">
                <a:sym typeface="Calibri"/>
              </a:rPr>
              <a:t>تعمل الآن منظمة دولية تعمل مع الأشخاص</a:t>
            </a:r>
            <a:r>
              <a:rPr lang="ar-SA" dirty="0">
                <a:sym typeface="Calibri"/>
              </a:rPr>
              <a:t> من</a:t>
            </a:r>
            <a:r>
              <a:rPr lang="en-US" dirty="0">
                <a:sym typeface="Calibri"/>
              </a:rPr>
              <a:t> ذوي </a:t>
            </a:r>
            <a:r>
              <a:rPr lang="ar-SA" dirty="0">
                <a:sym typeface="Calibri"/>
              </a:rPr>
              <a:t>الاحتياجات الخاصة</a:t>
            </a:r>
            <a:r>
              <a:rPr lang="en-US" dirty="0">
                <a:sym typeface="Calibri"/>
              </a:rPr>
              <a:t>  في ال</a:t>
            </a:r>
            <a:r>
              <a:rPr lang="ar-SA" dirty="0">
                <a:sym typeface="Calibri"/>
              </a:rPr>
              <a:t>بلد</a:t>
            </a:r>
            <a:r>
              <a:rPr lang="en-US" dirty="0">
                <a:sym typeface="Calibri"/>
              </a:rPr>
              <a:t> ويجب على أخصائي الحالة أيضًا إجراء إحالة أولية إليهم.</a:t>
            </a:r>
          </a:p>
          <a:p>
            <a:pPr lvl="1" algn="r" rtl="1"/>
            <a:r>
              <a:rPr lang="en-US" dirty="0">
                <a:sym typeface="Calibri"/>
              </a:rPr>
              <a:t>فيما يتعلق بالصحة النفسية والدعم النفسي الاجتماعي ودعم السلوك ، تشعر الأسرة حاليًا أن لديها الاستراتيجيات التي يحتاجونها.</a:t>
            </a:r>
          </a:p>
          <a:p>
            <a:pPr lvl="2" algn="r" rtl="1"/>
            <a:r>
              <a:rPr lang="en-US" dirty="0">
                <a:sym typeface="Calibri"/>
              </a:rPr>
              <a:t>قبل إغلاق الحالة ، يجب إجراء مسح ، إن لم يكن موجودًا </a:t>
            </a:r>
            <a:r>
              <a:rPr lang="ar-SA" dirty="0">
                <a:sym typeface="Calibri"/>
              </a:rPr>
              <a:t>مسبقاً</a:t>
            </a:r>
            <a:r>
              <a:rPr lang="en-US" dirty="0">
                <a:sym typeface="Calibri"/>
              </a:rPr>
              <a:t> ، للمنظمات المحلية أو </a:t>
            </a:r>
            <a:r>
              <a:rPr lang="ar-SA" dirty="0">
                <a:sym typeface="Calibri"/>
              </a:rPr>
              <a:t>ال</a:t>
            </a:r>
            <a:r>
              <a:rPr lang="en-US" dirty="0">
                <a:sym typeface="Calibri"/>
              </a:rPr>
              <a:t>مجموعات المجتمع</a:t>
            </a:r>
            <a:r>
              <a:rPr lang="ar-SA" dirty="0">
                <a:sym typeface="Calibri"/>
              </a:rPr>
              <a:t>ية</a:t>
            </a:r>
            <a:r>
              <a:rPr lang="en-US" dirty="0">
                <a:sym typeface="Calibri"/>
              </a:rPr>
              <a:t> حيث قد يتمكنون من الوصول إلى الدعم إذا لزم الأمر في المستقبل.</a:t>
            </a:r>
          </a:p>
          <a:p>
            <a:pPr algn="r" rtl="1"/>
            <a:r>
              <a:rPr lang="ar-SA" b="1" dirty="0">
                <a:sym typeface="Calibri"/>
              </a:rPr>
              <a:t>٣)</a:t>
            </a:r>
            <a:r>
              <a:rPr lang="en-US" b="1" dirty="0">
                <a:sym typeface="Calibri"/>
              </a:rPr>
              <a:t>التوصية</a:t>
            </a:r>
          </a:p>
          <a:p>
            <a:pPr lvl="1" algn="r" rtl="1"/>
            <a:r>
              <a:rPr lang="en-US" dirty="0">
                <a:sym typeface="Calibri"/>
              </a:rPr>
              <a:t>يجب استخدام الزيارة التالية لمشاركة المعلومات ومناقشة الإجراءات المحتملة الموضحة أعلاه ثم التخطيط لفترة انتقالية وإغلاق الحالة. قد تكون هناك حاجة لزيار</a:t>
            </a:r>
            <a:r>
              <a:rPr lang="ar-SA" dirty="0">
                <a:sym typeface="Calibri"/>
              </a:rPr>
              <a:t>ة</a:t>
            </a:r>
            <a:r>
              <a:rPr lang="en-US" dirty="0">
                <a:sym typeface="Calibri"/>
              </a:rPr>
              <a:t> أو زيارتين إضافيتين للتأكد من ثقة الأسرة و</a:t>
            </a:r>
            <a:r>
              <a:rPr lang="ar-SA" dirty="0">
                <a:sym typeface="Calibri"/>
              </a:rPr>
              <a:t> أنها </a:t>
            </a:r>
            <a:r>
              <a:rPr lang="en-US" dirty="0">
                <a:sym typeface="Calibri"/>
              </a:rPr>
              <a:t>تملك الموارد التي يحتاجونها للمستقبل.</a:t>
            </a:r>
          </a:p>
          <a:p>
            <a:pPr marL="0" indent="0" algn="r" rtl="1">
              <a:buNone/>
            </a:pPr>
            <a:endParaRPr lang="en-US" dirty="0">
              <a:sym typeface="Calibri"/>
            </a:endParaRPr>
          </a:p>
        </p:txBody>
      </p:sp>
      <p:sp>
        <p:nvSpPr>
          <p:cNvPr id="2" name="Google Shape;725;p48:notes">
            <a:extLst>
              <a:ext uri="{FF2B5EF4-FFF2-40B4-BE49-F238E27FC236}">
                <a16:creationId xmlns:a16="http://schemas.microsoft.com/office/drawing/2014/main" id="{A4EA32B8-62C7-0CFF-FA6C-3275E79EB6AB}"/>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rtl="1"/>
            <a:fld id="{00000000-1234-1234-1234-123412341234}" type="slidenum">
              <a:rPr lang="en-US" sz="1200" smtClean="0">
                <a:latin typeface="+mn-lt"/>
              </a:rPr>
              <a:pPr algn="r" rtl="1"/>
              <a:t>133</a:t>
            </a:fld>
            <a:endParaRPr lang="en-US" sz="1200" dirty="0">
              <a:latin typeface="+mn-lt"/>
            </a:endParaRPr>
          </a:p>
        </p:txBody>
      </p:sp>
    </p:spTree>
    <p:extLst>
      <p:ext uri="{BB962C8B-B14F-4D97-AF65-F5344CB8AC3E}">
        <p14:creationId xmlns:p14="http://schemas.microsoft.com/office/powerpoint/2010/main" val="3237796913"/>
      </p:ext>
    </p:extLst>
  </p:cSld>
  <p:clrMapOvr>
    <a:masterClrMapping/>
  </p:clrMapOvr>
</p:notes>
</file>

<file path=ppt/notesSlides/notesSlide13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30"/>
        <p:cNvGrpSpPr/>
        <p:nvPr/>
      </p:nvGrpSpPr>
      <p:grpSpPr>
        <a:xfrm>
          <a:off x="0" y="0"/>
          <a:ext cx="0" cy="0"/>
          <a:chOff x="0" y="0"/>
          <a:chExt cx="0" cy="0"/>
        </a:xfrm>
      </p:grpSpPr>
      <p:sp>
        <p:nvSpPr>
          <p:cNvPr id="1732" name="Google Shape;1732;p96:notes"/>
          <p:cNvSpPr txBox="1">
            <a:spLocks noGrp="1"/>
          </p:cNvSpPr>
          <p:nvPr>
            <p:ph type="body" idx="1"/>
          </p:nvPr>
        </p:nvSpPr>
        <p:spPr/>
        <p:txBody>
          <a:bodyPr/>
          <a:lstStyle/>
          <a:p>
            <a:pPr marL="0" indent="0" algn="r" rtl="1">
              <a:buNone/>
            </a:pPr>
            <a:r>
              <a:rPr lang="ar-SA" b="1" dirty="0">
                <a:sym typeface="Calibri"/>
              </a:rPr>
              <a:t>اشلرح</a:t>
            </a:r>
            <a:endParaRPr lang="en-US" b="1" dirty="0">
              <a:sym typeface="Calibri"/>
            </a:endParaRPr>
          </a:p>
          <a:p>
            <a:pPr algn="r" rtl="1"/>
            <a:r>
              <a:rPr lang="en-US" dirty="0">
                <a:sym typeface="Calibri"/>
              </a:rPr>
              <a:t>عرض الشريحة</a:t>
            </a:r>
            <a:endParaRPr lang="en-US" dirty="0"/>
          </a:p>
          <a:p>
            <a:pPr algn="r" rtl="1"/>
            <a:r>
              <a:rPr lang="en-US" i="1" dirty="0">
                <a:sym typeface="Calibri"/>
              </a:rPr>
              <a:t>هل لدى أي شخص أي أسئلة أو توضيحات؟</a:t>
            </a:r>
            <a:endParaRPr lang="en-US" i="1" dirty="0"/>
          </a:p>
          <a:p>
            <a:pPr algn="r" rtl="1"/>
            <a:r>
              <a:rPr lang="ar-SA" dirty="0">
                <a:sym typeface="Calibri"/>
              </a:rPr>
              <a:t>إغلاق</a:t>
            </a:r>
            <a:r>
              <a:rPr lang="en-US" dirty="0">
                <a:sym typeface="Calibri"/>
              </a:rPr>
              <a:t> الجلسة</a:t>
            </a:r>
            <a:endParaRPr lang="en-US" dirty="0"/>
          </a:p>
        </p:txBody>
      </p:sp>
      <p:sp>
        <p:nvSpPr>
          <p:cNvPr id="3" name="Slide Image Placeholder 2">
            <a:extLst>
              <a:ext uri="{FF2B5EF4-FFF2-40B4-BE49-F238E27FC236}">
                <a16:creationId xmlns:a16="http://schemas.microsoft.com/office/drawing/2014/main" id="{8D4D4A94-7FA9-B91C-8255-F22F982172DC}"/>
              </a:ext>
            </a:extLst>
          </p:cNvPr>
          <p:cNvSpPr>
            <a:spLocks noGrp="1" noRot="1" noChangeAspect="1"/>
          </p:cNvSpPr>
          <p:nvPr>
            <p:ph type="sldImg"/>
          </p:nvPr>
        </p:nvSpPr>
        <p:spPr/>
      </p:sp>
      <p:sp>
        <p:nvSpPr>
          <p:cNvPr id="2" name="Google Shape;725;p48:notes">
            <a:extLst>
              <a:ext uri="{FF2B5EF4-FFF2-40B4-BE49-F238E27FC236}">
                <a16:creationId xmlns:a16="http://schemas.microsoft.com/office/drawing/2014/main" id="{3AED96A9-0BE6-4FFE-9B70-051E4931E465}"/>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rtl="1"/>
            <a:fld id="{00000000-1234-1234-1234-123412341234}" type="slidenum">
              <a:rPr lang="en-US" sz="1200" smtClean="0">
                <a:latin typeface="+mn-lt"/>
              </a:rPr>
              <a:pPr algn="r" rtl="1"/>
              <a:t>134</a:t>
            </a:fld>
            <a:endParaRPr lang="en-US" sz="1200" dirty="0">
              <a:latin typeface="+mn-lt"/>
            </a:endParaRPr>
          </a:p>
        </p:txBody>
      </p:sp>
    </p:spTree>
  </p:cSld>
  <p:clrMapOvr>
    <a:masterClrMapping/>
  </p:clrMapOvr>
</p:notes>
</file>

<file path=ppt/notesSlides/notesSlide13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39"/>
        <p:cNvGrpSpPr/>
        <p:nvPr/>
      </p:nvGrpSpPr>
      <p:grpSpPr>
        <a:xfrm>
          <a:off x="0" y="0"/>
          <a:ext cx="0" cy="0"/>
          <a:chOff x="0" y="0"/>
          <a:chExt cx="0" cy="0"/>
        </a:xfrm>
      </p:grpSpPr>
      <p:sp>
        <p:nvSpPr>
          <p:cNvPr id="1741" name="Google Shape;1741;p97:notes"/>
          <p:cNvSpPr txBox="1">
            <a:spLocks noGrp="1"/>
          </p:cNvSpPr>
          <p:nvPr>
            <p:ph type="body" idx="1"/>
          </p:nvPr>
        </p:nvSpPr>
        <p:spPr/>
        <p:txBody>
          <a:bodyPr/>
          <a:lstStyle/>
          <a:p>
            <a:pPr marL="0" indent="0" algn="r" rtl="1">
              <a:buNone/>
            </a:pPr>
            <a:r>
              <a:rPr lang="ar-SA" b="1" dirty="0">
                <a:sym typeface="Calibri"/>
              </a:rPr>
              <a:t>الشرح</a:t>
            </a:r>
            <a:endParaRPr lang="en-US" b="1" dirty="0">
              <a:sym typeface="Calibri"/>
            </a:endParaRPr>
          </a:p>
          <a:p>
            <a:pPr algn="r" rtl="1"/>
            <a:r>
              <a:rPr lang="en-US" dirty="0">
                <a:sym typeface="Calibri"/>
              </a:rPr>
              <a:t>عرض الشريحة</a:t>
            </a:r>
            <a:endParaRPr lang="en-US" dirty="0"/>
          </a:p>
          <a:p>
            <a:pPr algn="r" rtl="1"/>
            <a:r>
              <a:rPr lang="en-US" i="0" dirty="0">
                <a:sym typeface="Calibri"/>
              </a:rPr>
              <a:t>الآن سنختتم التدريب.</a:t>
            </a:r>
          </a:p>
          <a:p>
            <a:pPr algn="r" rtl="1"/>
            <a:r>
              <a:rPr lang="en-US" i="0" dirty="0">
                <a:sym typeface="Calibri"/>
              </a:rPr>
              <a:t>قبل أن ننتهي</a:t>
            </a:r>
            <a:r>
              <a:rPr lang="ar-SA" i="0" dirty="0">
                <a:sym typeface="Calibri"/>
              </a:rPr>
              <a:t>، </a:t>
            </a:r>
            <a:r>
              <a:rPr lang="en-US" i="0" dirty="0">
                <a:sym typeface="Calibri"/>
              </a:rPr>
              <a:t>نود </a:t>
            </a:r>
          </a:p>
          <a:p>
            <a:pPr lvl="1" algn="r" rtl="1"/>
            <a:r>
              <a:rPr lang="ar-SA" i="0" dirty="0">
                <a:sym typeface="Calibri"/>
              </a:rPr>
              <a:t>ال</a:t>
            </a:r>
            <a:r>
              <a:rPr lang="en-US" i="0" dirty="0">
                <a:sym typeface="Calibri"/>
              </a:rPr>
              <a:t>ق</a:t>
            </a:r>
            <a:r>
              <a:rPr lang="ar-SA" i="0" dirty="0">
                <a:sym typeface="Calibri"/>
              </a:rPr>
              <a:t>يا</a:t>
            </a:r>
            <a:r>
              <a:rPr lang="en-US" i="0" dirty="0">
                <a:sym typeface="Calibri"/>
              </a:rPr>
              <a:t>م بتلخيص التدريب معًا</a:t>
            </a:r>
          </a:p>
          <a:p>
            <a:pPr lvl="1" algn="r" rtl="1"/>
            <a:r>
              <a:rPr lang="en-US" i="0" dirty="0">
                <a:sym typeface="Calibri"/>
              </a:rPr>
              <a:t>تلقي ملاحظاتك</a:t>
            </a:r>
            <a:r>
              <a:rPr lang="ar-SA" i="0" dirty="0">
                <a:sym typeface="Calibri"/>
              </a:rPr>
              <a:t>م</a:t>
            </a:r>
            <a:endParaRPr lang="en-US" i="0" dirty="0">
              <a:sym typeface="Calibri"/>
            </a:endParaRPr>
          </a:p>
          <a:p>
            <a:pPr lvl="1" algn="r" rtl="1"/>
            <a:r>
              <a:rPr lang="ar-SA" i="0" dirty="0">
                <a:sym typeface="Calibri"/>
              </a:rPr>
              <a:t>إ</a:t>
            </a:r>
            <a:r>
              <a:rPr lang="en-US" i="0" dirty="0">
                <a:sym typeface="Calibri"/>
              </a:rPr>
              <a:t>كم</a:t>
            </a:r>
            <a:r>
              <a:rPr lang="ar-SA" i="0" dirty="0">
                <a:sym typeface="Calibri"/>
              </a:rPr>
              <a:t>ا</a:t>
            </a:r>
            <a:r>
              <a:rPr lang="en-US" i="0" dirty="0">
                <a:sym typeface="Calibri"/>
              </a:rPr>
              <a:t>ل ا</a:t>
            </a:r>
            <a:r>
              <a:rPr lang="ar-SA" i="0" dirty="0">
                <a:sym typeface="Calibri"/>
              </a:rPr>
              <a:t>لا</a:t>
            </a:r>
            <a:r>
              <a:rPr lang="en-US" i="0" dirty="0">
                <a:sym typeface="Calibri"/>
              </a:rPr>
              <a:t>ختبار </a:t>
            </a:r>
            <a:r>
              <a:rPr lang="ar-SA" i="0" dirty="0">
                <a:sym typeface="Calibri"/>
              </a:rPr>
              <a:t>البعدي لل</a:t>
            </a:r>
            <a:r>
              <a:rPr lang="en-US" i="0" dirty="0">
                <a:sym typeface="Calibri"/>
              </a:rPr>
              <a:t>تدريب</a:t>
            </a:r>
            <a:endParaRPr lang="en-US" i="0" dirty="0"/>
          </a:p>
        </p:txBody>
      </p:sp>
      <p:sp>
        <p:nvSpPr>
          <p:cNvPr id="3" name="Slide Image Placeholder 2">
            <a:extLst>
              <a:ext uri="{FF2B5EF4-FFF2-40B4-BE49-F238E27FC236}">
                <a16:creationId xmlns:a16="http://schemas.microsoft.com/office/drawing/2014/main" id="{43E605AD-3FD8-21E8-22EC-BEC8007BBAC9}"/>
              </a:ext>
            </a:extLst>
          </p:cNvPr>
          <p:cNvSpPr>
            <a:spLocks noGrp="1" noRot="1" noChangeAspect="1"/>
          </p:cNvSpPr>
          <p:nvPr>
            <p:ph type="sldImg"/>
          </p:nvPr>
        </p:nvSpPr>
        <p:spPr/>
      </p:sp>
      <p:sp>
        <p:nvSpPr>
          <p:cNvPr id="2" name="Google Shape;725;p48:notes">
            <a:extLst>
              <a:ext uri="{FF2B5EF4-FFF2-40B4-BE49-F238E27FC236}">
                <a16:creationId xmlns:a16="http://schemas.microsoft.com/office/drawing/2014/main" id="{222180AA-1124-C60A-0984-032A208011FF}"/>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rtl="1"/>
            <a:fld id="{00000000-1234-1234-1234-123412341234}" type="slidenum">
              <a:rPr lang="en-US" sz="1200" smtClean="0">
                <a:latin typeface="+mn-lt"/>
              </a:rPr>
              <a:pPr algn="r" rtl="1"/>
              <a:t>135</a:t>
            </a:fld>
            <a:endParaRPr lang="en-US" sz="1200" dirty="0">
              <a:latin typeface="+mn-lt"/>
            </a:endParaRPr>
          </a:p>
        </p:txBody>
      </p:sp>
    </p:spTree>
  </p:cSld>
  <p:clrMapOvr>
    <a:masterClrMapping/>
  </p:clrMapOvr>
</p:notes>
</file>

<file path=ppt/notesSlides/notesSlide13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57"/>
        <p:cNvGrpSpPr/>
        <p:nvPr/>
      </p:nvGrpSpPr>
      <p:grpSpPr>
        <a:xfrm>
          <a:off x="0" y="0"/>
          <a:ext cx="0" cy="0"/>
          <a:chOff x="0" y="0"/>
          <a:chExt cx="0" cy="0"/>
        </a:xfrm>
      </p:grpSpPr>
      <p:sp>
        <p:nvSpPr>
          <p:cNvPr id="1759" name="Google Shape;1759;p98:notes"/>
          <p:cNvSpPr txBox="1">
            <a:spLocks noGrp="1"/>
          </p:cNvSpPr>
          <p:nvPr>
            <p:ph type="body" idx="1"/>
          </p:nvPr>
        </p:nvSpPr>
        <p:spPr/>
        <p:txBody>
          <a:bodyPr/>
          <a:lstStyle/>
          <a:p>
            <a:pPr marL="0" indent="0" algn="r" rtl="1">
              <a:buNone/>
            </a:pPr>
            <a:r>
              <a:rPr lang="ar-SA" b="1" dirty="0">
                <a:sym typeface="Calibri"/>
              </a:rPr>
              <a:t>الشرح</a:t>
            </a:r>
            <a:endParaRPr lang="en-US" b="1" dirty="0">
              <a:sym typeface="Calibri"/>
            </a:endParaRPr>
          </a:p>
          <a:p>
            <a:pPr algn="r" rtl="1"/>
            <a:r>
              <a:rPr lang="ar-SA" dirty="0">
                <a:sym typeface="Calibri"/>
              </a:rPr>
              <a:t>و</a:t>
            </a:r>
            <a:r>
              <a:rPr lang="en-US" dirty="0">
                <a:sym typeface="Calibri"/>
              </a:rPr>
              <a:t>ضع قائمة بأهداف التعلم و</a:t>
            </a:r>
            <a:r>
              <a:rPr lang="ar-SA" dirty="0">
                <a:sym typeface="Calibri"/>
              </a:rPr>
              <a:t>الإشارة</a:t>
            </a:r>
            <a:r>
              <a:rPr lang="en-US" dirty="0">
                <a:sym typeface="Calibri"/>
              </a:rPr>
              <a:t> إلى الجلسات المختلفة بناءً على كل هدف تعليمي</a:t>
            </a:r>
          </a:p>
          <a:p>
            <a:pPr algn="r" rtl="1"/>
            <a:r>
              <a:rPr lang="en-US" i="1" dirty="0">
                <a:sym typeface="Calibri"/>
              </a:rPr>
              <a:t>هل تشعر أنك قادر على:</a:t>
            </a:r>
            <a:endParaRPr lang="en-US" i="1" dirty="0"/>
          </a:p>
          <a:p>
            <a:pPr lvl="1" algn="r" rtl="1"/>
            <a:r>
              <a:rPr lang="en-US" i="1" dirty="0">
                <a:sym typeface="Calibri"/>
              </a:rPr>
              <a:t>وصف </a:t>
            </a:r>
            <a:r>
              <a:rPr lang="ar-SA" i="1" dirty="0">
                <a:sym typeface="Calibri"/>
              </a:rPr>
              <a:t>ال</a:t>
            </a:r>
            <a:r>
              <a:rPr lang="en-US" i="1" dirty="0">
                <a:sym typeface="Calibri"/>
              </a:rPr>
              <a:t>اعتبارات </a:t>
            </a:r>
            <a:r>
              <a:rPr lang="ar-SA" i="1" dirty="0">
                <a:sym typeface="Calibri"/>
              </a:rPr>
              <a:t>ال</a:t>
            </a:r>
            <a:r>
              <a:rPr lang="en-US" i="1" dirty="0">
                <a:sym typeface="Calibri"/>
              </a:rPr>
              <a:t>محددة للأطفال</a:t>
            </a:r>
            <a:r>
              <a:rPr lang="ar-SA" i="1" dirty="0">
                <a:sym typeface="Calibri"/>
              </a:rPr>
              <a:t> المنفصلين و</a:t>
            </a:r>
            <a:r>
              <a:rPr lang="en-US" i="1" dirty="0">
                <a:sym typeface="Calibri"/>
              </a:rPr>
              <a:t> غير المصحوبين طوال دورة إدارة الحالة؟</a:t>
            </a:r>
            <a:endParaRPr lang="en-US" i="1" dirty="0"/>
          </a:p>
          <a:p>
            <a:pPr lvl="1" algn="r" rtl="1"/>
            <a:r>
              <a:rPr lang="en-US" i="1" dirty="0">
                <a:sym typeface="Calibri"/>
              </a:rPr>
              <a:t>اشرح لماذا قد تكون الرعاية البديلة مطلوبة في الأزمات الإنسانية وما هي خيارات الرعاية الأكثر ملاءمة؟</a:t>
            </a:r>
            <a:endParaRPr lang="en-US" i="1" dirty="0"/>
          </a:p>
          <a:p>
            <a:pPr lvl="1" algn="r" rtl="1"/>
            <a:r>
              <a:rPr lang="ar-SA" i="1" dirty="0">
                <a:sym typeface="Calibri"/>
              </a:rPr>
              <a:t>و</a:t>
            </a:r>
            <a:r>
              <a:rPr lang="en-US" i="1" dirty="0">
                <a:sym typeface="Calibri"/>
              </a:rPr>
              <a:t>صف الخطوات المتبعة في ت</a:t>
            </a:r>
            <a:r>
              <a:rPr lang="ar-SA" i="1" dirty="0">
                <a:sym typeface="Calibri"/>
              </a:rPr>
              <a:t>عقب</a:t>
            </a:r>
            <a:r>
              <a:rPr lang="en-US" i="1" dirty="0">
                <a:sym typeface="Calibri"/>
              </a:rPr>
              <a:t> الأسرة والإجراءات الأساسية وأفضل الممارسات في كل خطوة؟</a:t>
            </a:r>
          </a:p>
          <a:p>
            <a:pPr algn="r" rtl="1"/>
            <a:r>
              <a:rPr lang="en-US" i="1" dirty="0">
                <a:sym typeface="Calibri"/>
              </a:rPr>
              <a:t>ستكون قادرًا على تقديم </a:t>
            </a:r>
            <a:r>
              <a:rPr lang="ar-SA" i="1" dirty="0">
                <a:sym typeface="Calibri"/>
              </a:rPr>
              <a:t>التعليقات</a:t>
            </a:r>
            <a:r>
              <a:rPr lang="en-US" i="1" dirty="0">
                <a:sym typeface="Calibri"/>
              </a:rPr>
              <a:t> بعد التدريب.</a:t>
            </a:r>
          </a:p>
          <a:p>
            <a:pPr algn="r" rtl="1"/>
            <a:r>
              <a:rPr lang="en-US" i="1" dirty="0">
                <a:sym typeface="Calibri"/>
              </a:rPr>
              <a:t>هل لدى أي شخص أي أسئلة أو توضيحات؟</a:t>
            </a:r>
            <a:endParaRPr lang="en-US" dirty="0">
              <a:sym typeface="Calibri"/>
            </a:endParaRPr>
          </a:p>
        </p:txBody>
      </p:sp>
      <p:sp>
        <p:nvSpPr>
          <p:cNvPr id="3" name="Slide Image Placeholder 2">
            <a:extLst>
              <a:ext uri="{FF2B5EF4-FFF2-40B4-BE49-F238E27FC236}">
                <a16:creationId xmlns:a16="http://schemas.microsoft.com/office/drawing/2014/main" id="{3FBF5A61-C157-2B3B-812C-4A5710ADCE84}"/>
              </a:ext>
            </a:extLst>
          </p:cNvPr>
          <p:cNvSpPr>
            <a:spLocks noGrp="1" noRot="1" noChangeAspect="1"/>
          </p:cNvSpPr>
          <p:nvPr>
            <p:ph type="sldImg"/>
          </p:nvPr>
        </p:nvSpPr>
        <p:spPr/>
      </p:sp>
      <p:sp>
        <p:nvSpPr>
          <p:cNvPr id="2" name="Google Shape;725;p48:notes">
            <a:extLst>
              <a:ext uri="{FF2B5EF4-FFF2-40B4-BE49-F238E27FC236}">
                <a16:creationId xmlns:a16="http://schemas.microsoft.com/office/drawing/2014/main" id="{1641FEEC-88CA-A334-BDCD-9F5302BC5D58}"/>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rtl="1"/>
            <a:fld id="{00000000-1234-1234-1234-123412341234}" type="slidenum">
              <a:rPr lang="en-US" sz="1200" smtClean="0">
                <a:latin typeface="+mn-lt"/>
              </a:rPr>
              <a:pPr algn="r" rtl="1"/>
              <a:t>136</a:t>
            </a:fld>
            <a:endParaRPr lang="en-US" sz="1200" dirty="0">
              <a:latin typeface="+mn-lt"/>
            </a:endParaRPr>
          </a:p>
        </p:txBody>
      </p:sp>
    </p:spTree>
  </p:cSld>
  <p:clrMapOvr>
    <a:masterClrMapping/>
  </p:clrMapOvr>
</p:notes>
</file>

<file path=ppt/notesSlides/notesSlide13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83"/>
        <p:cNvGrpSpPr/>
        <p:nvPr/>
      </p:nvGrpSpPr>
      <p:grpSpPr>
        <a:xfrm>
          <a:off x="0" y="0"/>
          <a:ext cx="0" cy="0"/>
          <a:chOff x="0" y="0"/>
          <a:chExt cx="0" cy="0"/>
        </a:xfrm>
      </p:grpSpPr>
      <p:sp>
        <p:nvSpPr>
          <p:cNvPr id="1785" name="Google Shape;1785;p99:notes"/>
          <p:cNvSpPr txBox="1">
            <a:spLocks noGrp="1"/>
          </p:cNvSpPr>
          <p:nvPr>
            <p:ph type="body" idx="1"/>
          </p:nvPr>
        </p:nvSpPr>
        <p:spPr/>
        <p:txBody>
          <a:bodyPr/>
          <a:lstStyle/>
          <a:p>
            <a:pPr marL="0" indent="0" algn="r" rtl="1">
              <a:buNone/>
            </a:pPr>
            <a:r>
              <a:rPr lang="en-US" b="1" dirty="0">
                <a:sym typeface="Calibri"/>
              </a:rPr>
              <a:t>العمل الفردي </a:t>
            </a:r>
            <a:r>
              <a:rPr lang="ar-SA" b="1" dirty="0">
                <a:sym typeface="Calibri"/>
              </a:rPr>
              <a:t>(٥ دقلئق)</a:t>
            </a:r>
            <a:endParaRPr lang="en-US" b="1" dirty="0">
              <a:sym typeface="Calibri"/>
            </a:endParaRPr>
          </a:p>
          <a:p>
            <a:pPr algn="r" rtl="1"/>
            <a:r>
              <a:rPr lang="en-US" dirty="0">
                <a:sym typeface="Calibri"/>
              </a:rPr>
              <a:t>توجيه المشاركين إلى</a:t>
            </a:r>
            <a:r>
              <a:rPr lang="en-US" b="1" dirty="0">
                <a:sym typeface="Calibri"/>
              </a:rPr>
              <a:t>صفحة </a:t>
            </a:r>
            <a:r>
              <a:rPr lang="ar-SA" b="1" dirty="0">
                <a:sym typeface="Calibri"/>
              </a:rPr>
              <a:t>دليل العمل </a:t>
            </a:r>
            <a:r>
              <a:rPr lang="en-US" b="1" dirty="0">
                <a:sym typeface="Calibri"/>
              </a:rPr>
              <a:t> x: x</a:t>
            </a:r>
          </a:p>
          <a:p>
            <a:pPr algn="r" rtl="1"/>
            <a:r>
              <a:rPr lang="en-US" dirty="0">
                <a:sym typeface="Calibri"/>
              </a:rPr>
              <a:t>اكتب ثلاثة أشياء تعلمتها خلال هذه الوحدة.</a:t>
            </a:r>
            <a:endParaRPr lang="en-US" dirty="0"/>
          </a:p>
          <a:p>
            <a:pPr algn="r" rtl="1"/>
            <a:r>
              <a:rPr lang="en-US" i="1" dirty="0">
                <a:sym typeface="Calibri"/>
              </a:rPr>
              <a:t>فكر في الأسئلة التالية واكتبها</a:t>
            </a:r>
          </a:p>
          <a:p>
            <a:pPr lvl="1" algn="r" rtl="1"/>
            <a:r>
              <a:rPr lang="en-US" i="1" dirty="0">
                <a:sym typeface="Calibri"/>
              </a:rPr>
              <a:t>ما الذي فاجأك؟</a:t>
            </a:r>
            <a:endParaRPr lang="en-US" i="1" dirty="0"/>
          </a:p>
          <a:p>
            <a:pPr lvl="1" algn="r" rtl="1"/>
            <a:r>
              <a:rPr lang="en-US" i="1" dirty="0">
                <a:sym typeface="Calibri"/>
              </a:rPr>
              <a:t>ما الذي</a:t>
            </a:r>
            <a:r>
              <a:rPr lang="ar-SA" i="1" dirty="0">
                <a:sym typeface="Calibri"/>
              </a:rPr>
              <a:t> كان</a:t>
            </a:r>
            <a:r>
              <a:rPr lang="en-US" i="1" dirty="0">
                <a:sym typeface="Calibri"/>
              </a:rPr>
              <a:t> تحد</a:t>
            </a:r>
            <a:r>
              <a:rPr lang="ar-SA" i="1" dirty="0">
                <a:sym typeface="Calibri"/>
              </a:rPr>
              <a:t>ياً بالنسبة لك</a:t>
            </a:r>
            <a:r>
              <a:rPr lang="en-US" i="1" dirty="0">
                <a:sym typeface="Calibri"/>
              </a:rPr>
              <a:t>؟</a:t>
            </a:r>
            <a:endParaRPr lang="en-US" i="1" dirty="0"/>
          </a:p>
          <a:p>
            <a:pPr lvl="1" algn="r" rtl="1"/>
            <a:r>
              <a:rPr lang="en-US" i="1" dirty="0">
                <a:sym typeface="Calibri"/>
              </a:rPr>
              <a:t>ما</a:t>
            </a:r>
            <a:r>
              <a:rPr lang="ar-SA" i="1" dirty="0">
                <a:sym typeface="Calibri"/>
              </a:rPr>
              <a:t> الذي</a:t>
            </a:r>
            <a:r>
              <a:rPr lang="en-US" i="1" dirty="0">
                <a:sym typeface="Calibri"/>
              </a:rPr>
              <a:t> تريد أن تعرف المزيد عنه.</a:t>
            </a:r>
            <a:endParaRPr lang="en-US" i="1" dirty="0"/>
          </a:p>
          <a:p>
            <a:pPr algn="r" rtl="1"/>
            <a:endParaRPr lang="en-US" dirty="0">
              <a:sym typeface="Calibri"/>
            </a:endParaRPr>
          </a:p>
          <a:p>
            <a:pPr marL="0" indent="0" algn="r" rtl="1">
              <a:buNone/>
            </a:pPr>
            <a:r>
              <a:rPr lang="en-US" b="1" dirty="0">
                <a:sym typeface="Calibri"/>
              </a:rPr>
              <a:t>مناقشة عامة</a:t>
            </a:r>
          </a:p>
          <a:p>
            <a:pPr algn="r" rtl="1"/>
            <a:r>
              <a:rPr lang="en-US" i="1" dirty="0">
                <a:sym typeface="Calibri"/>
              </a:rPr>
              <a:t>هل يرغب أي شخص في مشاركة شيء تعلمه اليوم؟</a:t>
            </a:r>
            <a:endParaRPr lang="en-US" i="1" dirty="0"/>
          </a:p>
          <a:p>
            <a:pPr algn="r" rtl="1"/>
            <a:r>
              <a:rPr lang="en-US" i="1" dirty="0">
                <a:sym typeface="Calibri"/>
              </a:rPr>
              <a:t>هل يرغب أي شخص في مشاركة شيء يريد معرفة المزيد عنه؟</a:t>
            </a:r>
            <a:endParaRPr lang="en-US" i="1" dirty="0"/>
          </a:p>
          <a:p>
            <a:pPr algn="r" rtl="1"/>
            <a:r>
              <a:rPr lang="en-US" dirty="0">
                <a:sym typeface="Calibri"/>
              </a:rPr>
              <a:t>اشرح متى ستبدأ الوحدة التالية.</a:t>
            </a:r>
            <a:endParaRPr lang="en-US" dirty="0"/>
          </a:p>
          <a:p>
            <a:pPr algn="r" rtl="1"/>
            <a:r>
              <a:rPr lang="en-US" dirty="0">
                <a:sym typeface="Calibri"/>
              </a:rPr>
              <a:t>اشكر المشاركين</a:t>
            </a:r>
            <a:r>
              <a:rPr lang="ar-SA" dirty="0">
                <a:sym typeface="Calibri"/>
              </a:rPr>
              <a:t>/ات</a:t>
            </a:r>
            <a:r>
              <a:rPr lang="en-US" dirty="0">
                <a:sym typeface="Calibri"/>
              </a:rPr>
              <a:t> على مشاركتهم.</a:t>
            </a:r>
          </a:p>
          <a:p>
            <a:pPr algn="r" rtl="1"/>
            <a:endParaRPr lang="en-US" dirty="0">
              <a:sym typeface="Calibri"/>
            </a:endParaRPr>
          </a:p>
          <a:p>
            <a:pPr algn="r" rtl="1"/>
            <a:endParaRPr lang="en-US" dirty="0">
              <a:sym typeface="Calibri"/>
            </a:endParaRPr>
          </a:p>
          <a:p>
            <a:pPr algn="r" rtl="1"/>
            <a:endParaRPr lang="en-US" dirty="0">
              <a:sym typeface="Calibri"/>
            </a:endParaRPr>
          </a:p>
        </p:txBody>
      </p:sp>
      <p:sp>
        <p:nvSpPr>
          <p:cNvPr id="3" name="Slide Image Placeholder 2">
            <a:extLst>
              <a:ext uri="{FF2B5EF4-FFF2-40B4-BE49-F238E27FC236}">
                <a16:creationId xmlns:a16="http://schemas.microsoft.com/office/drawing/2014/main" id="{B885C122-168C-2846-8ED5-F8EA631D9EF3}"/>
              </a:ext>
            </a:extLst>
          </p:cNvPr>
          <p:cNvSpPr>
            <a:spLocks noGrp="1" noRot="1" noChangeAspect="1"/>
          </p:cNvSpPr>
          <p:nvPr>
            <p:ph type="sldImg"/>
          </p:nvPr>
        </p:nvSpPr>
        <p:spPr/>
      </p:sp>
      <p:sp>
        <p:nvSpPr>
          <p:cNvPr id="11" name="Google Shape;725;p48:notes">
            <a:extLst>
              <a:ext uri="{FF2B5EF4-FFF2-40B4-BE49-F238E27FC236}">
                <a16:creationId xmlns:a16="http://schemas.microsoft.com/office/drawing/2014/main" id="{BB5639D7-C1E4-4608-8E62-DEBDB8B868F6}"/>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rtl="1"/>
            <a:fld id="{00000000-1234-1234-1234-123412341234}" type="slidenum">
              <a:rPr lang="en-US" sz="1200" smtClean="0">
                <a:latin typeface="+mn-lt"/>
              </a:rPr>
              <a:pPr algn="r" rtl="1"/>
              <a:t>137</a:t>
            </a:fld>
            <a:endParaRPr lang="en-US" sz="1200" dirty="0">
              <a:latin typeface="+mn-lt"/>
            </a:endParaRPr>
          </a:p>
        </p:txBody>
      </p:sp>
    </p:spTree>
  </p:cSld>
  <p:clrMapOvr>
    <a:masterClrMapping/>
  </p:clrMapOvr>
</p:notes>
</file>

<file path=ppt/notesSlides/notesSlide13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95"/>
        <p:cNvGrpSpPr/>
        <p:nvPr/>
      </p:nvGrpSpPr>
      <p:grpSpPr>
        <a:xfrm>
          <a:off x="0" y="0"/>
          <a:ext cx="0" cy="0"/>
          <a:chOff x="0" y="0"/>
          <a:chExt cx="0" cy="0"/>
        </a:xfrm>
      </p:grpSpPr>
      <p:sp>
        <p:nvSpPr>
          <p:cNvPr id="1797" name="Google Shape;1797;p100:notes"/>
          <p:cNvSpPr txBox="1">
            <a:spLocks noGrp="1"/>
          </p:cNvSpPr>
          <p:nvPr>
            <p:ph type="body" idx="1"/>
          </p:nvPr>
        </p:nvSpPr>
        <p:spPr/>
        <p:txBody>
          <a:bodyPr/>
          <a:lstStyle/>
          <a:p>
            <a:pPr marL="0" indent="0" algn="r" rtl="1">
              <a:buNone/>
            </a:pPr>
            <a:r>
              <a:rPr lang="ar-SA" b="1" dirty="0">
                <a:sym typeface="Calibri"/>
              </a:rPr>
              <a:t>ت</a:t>
            </a:r>
            <a:r>
              <a:rPr lang="en-US" b="1" dirty="0">
                <a:sym typeface="Calibri"/>
              </a:rPr>
              <a:t>حض</a:t>
            </a:r>
            <a:r>
              <a:rPr lang="ar-SA" b="1" dirty="0">
                <a:sym typeface="Calibri"/>
              </a:rPr>
              <a:t>ي</a:t>
            </a:r>
            <a:r>
              <a:rPr lang="en-US" b="1" dirty="0">
                <a:sym typeface="Calibri"/>
              </a:rPr>
              <a:t>ر</a:t>
            </a:r>
          </a:p>
          <a:p>
            <a:pPr algn="r" rtl="1"/>
            <a:r>
              <a:rPr lang="en-US" dirty="0">
                <a:sym typeface="Calibri"/>
              </a:rPr>
              <a:t>طباعة نسخ </a:t>
            </a:r>
            <a:r>
              <a:rPr lang="ar-SA" dirty="0">
                <a:latin typeface="Calibri" panose="020F0502020204030204" pitchFamily="34" charset="0"/>
                <a:cs typeface="Calibri" panose="020F0502020204030204" pitchFamily="34" charset="0"/>
              </a:rPr>
              <a:t>ال</a:t>
            </a:r>
            <a:r>
              <a:rPr lang="en-US" dirty="0">
                <a:latin typeface="Calibri" panose="020F0502020204030204" pitchFamily="34" charset="0"/>
                <a:cs typeface="Calibri" panose="020F0502020204030204" pitchFamily="34" charset="0"/>
              </a:rPr>
              <a:t>اختبار </a:t>
            </a:r>
            <a:r>
              <a:rPr lang="ar-SA" dirty="0">
                <a:latin typeface="Calibri" panose="020F0502020204030204" pitchFamily="34" charset="0"/>
                <a:cs typeface="Calibri" panose="020F0502020204030204" pitchFamily="34" charset="0"/>
              </a:rPr>
              <a:t>البعدي للتدريب</a:t>
            </a:r>
          </a:p>
          <a:p>
            <a:pPr algn="r" rtl="1"/>
            <a:endParaRPr lang="en-US" dirty="0">
              <a:sym typeface="Calibri"/>
            </a:endParaRPr>
          </a:p>
          <a:p>
            <a:pPr marL="0" indent="0" algn="r" rtl="1">
              <a:buNone/>
            </a:pPr>
            <a:r>
              <a:rPr lang="en-US" b="1" dirty="0">
                <a:sym typeface="Calibri"/>
              </a:rPr>
              <a:t>العمل الفردي </a:t>
            </a:r>
            <a:r>
              <a:rPr lang="ar-SA" b="1" dirty="0">
                <a:sym typeface="Calibri"/>
              </a:rPr>
              <a:t>(١٥ دقيقة)</a:t>
            </a:r>
            <a:endParaRPr lang="en-US" b="1" dirty="0">
              <a:sym typeface="Calibri"/>
            </a:endParaRPr>
          </a:p>
          <a:p>
            <a:pPr algn="r" rtl="1"/>
            <a:r>
              <a:rPr lang="en-US" i="1" dirty="0">
                <a:sym typeface="Calibri"/>
              </a:rPr>
              <a:t>سأطلب منك</a:t>
            </a:r>
            <a:r>
              <a:rPr lang="ar-SA" i="1" dirty="0">
                <a:sym typeface="Calibri"/>
              </a:rPr>
              <a:t>م</a:t>
            </a:r>
            <a:r>
              <a:rPr lang="en-US" i="1" dirty="0">
                <a:sym typeface="Calibri"/>
              </a:rPr>
              <a:t> الآن إكمال </a:t>
            </a:r>
            <a:r>
              <a:rPr lang="ar-SA" i="1" dirty="0">
                <a:latin typeface="Calibri" panose="020F0502020204030204" pitchFamily="34" charset="0"/>
                <a:cs typeface="Calibri" panose="020F0502020204030204" pitchFamily="34" charset="0"/>
              </a:rPr>
              <a:t>ال</a:t>
            </a:r>
            <a:r>
              <a:rPr lang="en-US" i="1" dirty="0">
                <a:latin typeface="Calibri" panose="020F0502020204030204" pitchFamily="34" charset="0"/>
                <a:cs typeface="Calibri" panose="020F0502020204030204" pitchFamily="34" charset="0"/>
              </a:rPr>
              <a:t>اختبار </a:t>
            </a:r>
            <a:r>
              <a:rPr lang="ar-SA" i="1" dirty="0">
                <a:latin typeface="Calibri" panose="020F0502020204030204" pitchFamily="34" charset="0"/>
                <a:cs typeface="Calibri" panose="020F0502020204030204" pitchFamily="34" charset="0"/>
              </a:rPr>
              <a:t>البعدي للتدريب</a:t>
            </a:r>
            <a:r>
              <a:rPr lang="en-US" i="1" dirty="0">
                <a:sym typeface="Calibri"/>
              </a:rPr>
              <a:t>.</a:t>
            </a:r>
          </a:p>
          <a:p>
            <a:pPr algn="r" rtl="1"/>
            <a:r>
              <a:rPr lang="en-US" i="1" dirty="0">
                <a:sym typeface="Calibri"/>
              </a:rPr>
              <a:t>لديك</a:t>
            </a:r>
            <a:r>
              <a:rPr lang="ar-SA" i="1" dirty="0">
                <a:sym typeface="Calibri"/>
              </a:rPr>
              <a:t>م</a:t>
            </a:r>
            <a:r>
              <a:rPr lang="en-US" i="1" dirty="0">
                <a:sym typeface="Calibri"/>
              </a:rPr>
              <a:t> </a:t>
            </a:r>
            <a:r>
              <a:rPr lang="ar-SA" i="1" dirty="0">
                <a:sym typeface="Calibri"/>
              </a:rPr>
              <a:t>١٥</a:t>
            </a:r>
            <a:r>
              <a:rPr lang="en-US" i="1" dirty="0">
                <a:sym typeface="Calibri"/>
              </a:rPr>
              <a:t> دقيقة لإكمال </a:t>
            </a:r>
            <a:r>
              <a:rPr lang="ar-SA" i="1" dirty="0">
                <a:sym typeface="Calibri"/>
              </a:rPr>
              <a:t>ذلك</a:t>
            </a:r>
            <a:endParaRPr lang="en-US" i="1" dirty="0">
              <a:sym typeface="Calibri"/>
            </a:endParaRPr>
          </a:p>
          <a:p>
            <a:pPr algn="r" rtl="1"/>
            <a:r>
              <a:rPr lang="en-US" i="1" dirty="0">
                <a:sym typeface="Calibri"/>
              </a:rPr>
              <a:t>لن يتم تقييم الاختبار ولن يتم الحكم عليك</a:t>
            </a:r>
            <a:r>
              <a:rPr lang="ar-SA" i="1" dirty="0">
                <a:sym typeface="Calibri"/>
              </a:rPr>
              <a:t>م</a:t>
            </a:r>
            <a:r>
              <a:rPr lang="en-US" i="1" dirty="0">
                <a:sym typeface="Calibri"/>
              </a:rPr>
              <a:t> بناءً على أدائك</a:t>
            </a:r>
            <a:r>
              <a:rPr lang="ar-SA" i="1" dirty="0">
                <a:sym typeface="Calibri"/>
              </a:rPr>
              <a:t>م</a:t>
            </a:r>
            <a:r>
              <a:rPr lang="en-US" i="1" dirty="0">
                <a:sym typeface="Calibri"/>
              </a:rPr>
              <a:t> في هذا الاختبار.</a:t>
            </a:r>
          </a:p>
          <a:p>
            <a:pPr algn="r" rtl="1"/>
            <a:r>
              <a:rPr lang="en-US" i="1" dirty="0">
                <a:sym typeface="Calibri"/>
              </a:rPr>
              <a:t>الغرض هو مساعدتنا في تقييم فعالية التدريب.</a:t>
            </a:r>
          </a:p>
          <a:p>
            <a:pPr algn="r" rtl="1"/>
            <a:r>
              <a:rPr lang="ar-SA" dirty="0">
                <a:sym typeface="Calibri"/>
              </a:rPr>
              <a:t>قم بم</a:t>
            </a:r>
            <a:r>
              <a:rPr lang="en-US" dirty="0">
                <a:sym typeface="Calibri"/>
              </a:rPr>
              <a:t>شارك</a:t>
            </a:r>
            <a:r>
              <a:rPr lang="ar-SA" dirty="0">
                <a:sym typeface="Calibri"/>
              </a:rPr>
              <a:t>ة</a:t>
            </a:r>
            <a:r>
              <a:rPr lang="en-US" dirty="0">
                <a:sym typeface="Calibri"/>
              </a:rPr>
              <a:t> نسخ الاختبار ال</a:t>
            </a:r>
            <a:r>
              <a:rPr lang="ar-SA" dirty="0">
                <a:sym typeface="Calibri"/>
              </a:rPr>
              <a:t>بعدي</a:t>
            </a:r>
            <a:r>
              <a:rPr lang="en-US" dirty="0">
                <a:sym typeface="Calibri"/>
              </a:rPr>
              <a:t> واطلب من المشاركين</a:t>
            </a:r>
            <a:r>
              <a:rPr lang="ar-SA" dirty="0">
                <a:sym typeface="Calibri"/>
              </a:rPr>
              <a:t>/ات</a:t>
            </a:r>
            <a:r>
              <a:rPr lang="en-US" dirty="0">
                <a:sym typeface="Calibri"/>
              </a:rPr>
              <a:t> إكماله</a:t>
            </a:r>
          </a:p>
          <a:p>
            <a:pPr algn="r" rtl="1"/>
            <a:r>
              <a:rPr lang="en-US" dirty="0">
                <a:sym typeface="Calibri"/>
              </a:rPr>
              <a:t>بمجرد إكمال المشاركين</a:t>
            </a:r>
            <a:r>
              <a:rPr lang="ar-SA" dirty="0">
                <a:sym typeface="Calibri"/>
              </a:rPr>
              <a:t>/ات</a:t>
            </a:r>
            <a:r>
              <a:rPr lang="en-US" dirty="0">
                <a:sym typeface="Calibri"/>
              </a:rPr>
              <a:t> للاختبار</a:t>
            </a:r>
            <a:r>
              <a:rPr lang="ar-SA" dirty="0">
                <a:sym typeface="Calibri"/>
              </a:rPr>
              <a:t>، </a:t>
            </a:r>
            <a:r>
              <a:rPr lang="en-US" dirty="0">
                <a:sym typeface="Calibri"/>
              </a:rPr>
              <a:t>اشكر</a:t>
            </a:r>
            <a:r>
              <a:rPr lang="ar-SA" dirty="0">
                <a:sym typeface="Calibri"/>
              </a:rPr>
              <a:t>هم/هن و من ثم إغلاق التدريب</a:t>
            </a:r>
            <a:endParaRPr lang="en-US" dirty="0">
              <a:sym typeface="Calibri"/>
            </a:endParaRPr>
          </a:p>
        </p:txBody>
      </p:sp>
      <p:sp>
        <p:nvSpPr>
          <p:cNvPr id="3" name="Slide Image Placeholder 2">
            <a:extLst>
              <a:ext uri="{FF2B5EF4-FFF2-40B4-BE49-F238E27FC236}">
                <a16:creationId xmlns:a16="http://schemas.microsoft.com/office/drawing/2014/main" id="{0F74A672-A922-C32D-6581-4ED04125B4F2}"/>
              </a:ext>
            </a:extLst>
          </p:cNvPr>
          <p:cNvSpPr>
            <a:spLocks noGrp="1" noRot="1" noChangeAspect="1"/>
          </p:cNvSpPr>
          <p:nvPr>
            <p:ph type="sldImg"/>
          </p:nvPr>
        </p:nvSpPr>
        <p:spPr/>
      </p:sp>
      <p:sp>
        <p:nvSpPr>
          <p:cNvPr id="2" name="Google Shape;725;p48:notes">
            <a:extLst>
              <a:ext uri="{FF2B5EF4-FFF2-40B4-BE49-F238E27FC236}">
                <a16:creationId xmlns:a16="http://schemas.microsoft.com/office/drawing/2014/main" id="{78413F47-DC0A-2B71-D641-FF08C25F2AB6}"/>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rtl="1"/>
            <a:fld id="{00000000-1234-1234-1234-123412341234}" type="slidenum">
              <a:rPr lang="en-US" sz="1200" smtClean="0">
                <a:latin typeface="+mn-lt"/>
              </a:rPr>
              <a:pPr algn="r" rtl="1"/>
              <a:t>138</a:t>
            </a:fld>
            <a:endParaRPr lang="en-US" sz="1200" dirty="0">
              <a:latin typeface="+mn-lt"/>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19"/>
        <p:cNvGrpSpPr/>
        <p:nvPr/>
      </p:nvGrpSpPr>
      <p:grpSpPr>
        <a:xfrm>
          <a:off x="0" y="0"/>
          <a:ext cx="0" cy="0"/>
          <a:chOff x="0" y="0"/>
          <a:chExt cx="0" cy="0"/>
        </a:xfrm>
      </p:grpSpPr>
      <p:sp>
        <p:nvSpPr>
          <p:cNvPr id="421" name="Google Shape;421;p11:notes"/>
          <p:cNvSpPr txBox="1">
            <a:spLocks noGrp="1"/>
          </p:cNvSpPr>
          <p:nvPr>
            <p:ph type="body" idx="1"/>
          </p:nvPr>
        </p:nvSpPr>
        <p:spPr>
          <a:xfrm>
            <a:off x="479425" y="460375"/>
            <a:ext cx="6140450" cy="9211335"/>
          </a:xfrm>
        </p:spPr>
        <p:txBody>
          <a:bodyPr/>
          <a:lstStyle/>
          <a:p>
            <a:pPr algn="r" rtl="1"/>
            <a:r>
              <a:rPr lang="en-US" i="1" dirty="0">
                <a:sym typeface="Calibri"/>
              </a:rPr>
              <a:t>هل تعتقد أنه يجب تحديد جميع الأطفال</a:t>
            </a:r>
            <a:r>
              <a:rPr lang="ar-SA" i="1" dirty="0">
                <a:sym typeface="Calibri"/>
              </a:rPr>
              <a:t> المنفصلين و</a:t>
            </a:r>
            <a:r>
              <a:rPr lang="en-US" i="1" dirty="0">
                <a:sym typeface="Calibri"/>
              </a:rPr>
              <a:t> غير المصحوبين وتسجيلهم لغرض تلقي دعم إدارة الحالة؟</a:t>
            </a:r>
            <a:endParaRPr lang="en-US" i="1" dirty="0"/>
          </a:p>
          <a:p>
            <a:pPr lvl="1" algn="r" rtl="1"/>
            <a:r>
              <a:rPr lang="en-US" i="1" dirty="0">
                <a:sym typeface="Calibri"/>
              </a:rPr>
              <a:t>إذا افتقر الأطفال </a:t>
            </a:r>
            <a:r>
              <a:rPr lang="ar-SA" i="1" dirty="0">
                <a:sym typeface="Calibri"/>
              </a:rPr>
              <a:t>المنفصلين و</a:t>
            </a:r>
            <a:r>
              <a:rPr lang="en-US" i="1" dirty="0">
                <a:sym typeface="Calibri"/>
              </a:rPr>
              <a:t> غير المصحوبين إلى الرعاية المناسبة و / أو كانوا بحاجة إلى دعم </a:t>
            </a:r>
            <a:r>
              <a:rPr lang="ar-SA" i="1" dirty="0">
                <a:sym typeface="Calibri"/>
              </a:rPr>
              <a:t>تعقب الأسرة ولم الشمل </a:t>
            </a:r>
            <a:r>
              <a:rPr lang="en-US" i="1" dirty="0">
                <a:sym typeface="Calibri"/>
              </a:rPr>
              <a:t>و / أو يواجهون مخاطر حماية إضافية ؛ </a:t>
            </a:r>
            <a:r>
              <a:rPr lang="ar-SA" i="1" dirty="0">
                <a:sym typeface="Calibri"/>
              </a:rPr>
              <a:t> فإنهم </a:t>
            </a:r>
            <a:r>
              <a:rPr lang="en-US" i="1" dirty="0">
                <a:sym typeface="Calibri"/>
              </a:rPr>
              <a:t>يحتاجون إلى خدمات إدارة الحالة.</a:t>
            </a:r>
          </a:p>
          <a:p>
            <a:pPr lvl="1" algn="r" rtl="1"/>
            <a:r>
              <a:rPr lang="en-US" i="1" dirty="0">
                <a:sym typeface="Calibri"/>
              </a:rPr>
              <a:t>في الوقت نفسه</a:t>
            </a:r>
            <a:r>
              <a:rPr lang="ar-SA" i="1" dirty="0">
                <a:sym typeface="Calibri"/>
              </a:rPr>
              <a:t>، </a:t>
            </a:r>
            <a:r>
              <a:rPr lang="en-US" i="1" dirty="0">
                <a:sym typeface="Calibri"/>
              </a:rPr>
              <a:t>يجب أن يدرك أخصائيو ا</a:t>
            </a:r>
            <a:r>
              <a:rPr lang="ar-SA" i="1" dirty="0">
                <a:sym typeface="Calibri"/>
              </a:rPr>
              <a:t>لحالة</a:t>
            </a:r>
            <a:r>
              <a:rPr lang="en-US" i="1" dirty="0">
                <a:sym typeface="Calibri"/>
              </a:rPr>
              <a:t> أنه عندما يتم الاعتناء بهم بشكل جيد فهم على اتصال بأسرهم ولا يواجهون مشكلات تتعلق بالحماية</a:t>
            </a:r>
            <a:r>
              <a:rPr lang="ar-SA" i="1" dirty="0">
                <a:sym typeface="Calibri"/>
              </a:rPr>
              <a:t>، </a:t>
            </a:r>
            <a:r>
              <a:rPr lang="en-US" i="1" dirty="0">
                <a:sym typeface="Calibri"/>
              </a:rPr>
              <a:t>وبالتالي</a:t>
            </a:r>
            <a:r>
              <a:rPr lang="ar-SA" i="1" dirty="0">
                <a:sym typeface="Calibri"/>
              </a:rPr>
              <a:t> هم</a:t>
            </a:r>
            <a:r>
              <a:rPr lang="en-US" i="1" dirty="0">
                <a:sym typeface="Calibri"/>
              </a:rPr>
              <a:t> لا يحتاجون إلى دعم إدارة الحالة على الرغم من أن هذا قد يتغير بمرور الوقت.</a:t>
            </a:r>
          </a:p>
          <a:p>
            <a:pPr algn="r" rtl="1"/>
            <a:r>
              <a:rPr lang="en-US" i="1" dirty="0">
                <a:sym typeface="Calibri"/>
              </a:rPr>
              <a:t>كما تعلمنا في تدريب إدارة الحالة من المستوى </a:t>
            </a:r>
            <a:r>
              <a:rPr lang="ar-SA" i="1" dirty="0">
                <a:sym typeface="Calibri"/>
              </a:rPr>
              <a:t>١، </a:t>
            </a:r>
            <a:r>
              <a:rPr lang="en-US" i="1" dirty="0">
                <a:sym typeface="Calibri"/>
              </a:rPr>
              <a:t>يجب أن تشتمل برامج إدارة الحالة على:</a:t>
            </a:r>
          </a:p>
          <a:p>
            <a:pPr lvl="1" algn="r" rtl="1"/>
            <a:r>
              <a:rPr lang="ar-SA" i="1" dirty="0">
                <a:sym typeface="Calibri"/>
              </a:rPr>
              <a:t>المعايير التي يحتاج الأطفال إلى إدارة الحالة بشأنها</a:t>
            </a:r>
          </a:p>
          <a:p>
            <a:pPr lvl="1" algn="r" rtl="1"/>
            <a:r>
              <a:rPr lang="en-US" i="1" dirty="0">
                <a:sym typeface="Calibri"/>
              </a:rPr>
              <a:t>إرشادات لتقييم المخاطر وتحديد أولويات المخاطر.</a:t>
            </a:r>
          </a:p>
          <a:p>
            <a:pPr algn="r" rtl="1"/>
            <a:r>
              <a:rPr lang="ar-SA" i="1" dirty="0">
                <a:sym typeface="Calibri"/>
              </a:rPr>
              <a:t>الإشارة</a:t>
            </a:r>
            <a:r>
              <a:rPr lang="en-US" i="1" dirty="0">
                <a:sym typeface="Calibri"/>
              </a:rPr>
              <a:t> إلى تلك المعايير وأي إرشادات لتحديد الأولويات في </a:t>
            </a:r>
            <a:r>
              <a:rPr lang="ar-SA" i="1" dirty="0">
                <a:sym typeface="Calibri"/>
              </a:rPr>
              <a:t>ال</a:t>
            </a:r>
            <a:r>
              <a:rPr lang="en-US" i="1" dirty="0">
                <a:sym typeface="Calibri"/>
              </a:rPr>
              <a:t>سياق</a:t>
            </a:r>
            <a:r>
              <a:rPr lang="ar-SA" i="1" dirty="0">
                <a:sym typeface="Calibri"/>
              </a:rPr>
              <a:t> الخاص بكم.</a:t>
            </a:r>
            <a:endParaRPr lang="en-US" i="1" dirty="0">
              <a:sym typeface="Calibri"/>
            </a:endParaRPr>
          </a:p>
          <a:p>
            <a:pPr algn="r" rtl="1"/>
            <a:r>
              <a:rPr lang="en-US" i="1" dirty="0">
                <a:sym typeface="Calibri"/>
              </a:rPr>
              <a:t>إيلاء اهتمام خاص لضمان تحديد الأطفال غير المصحوبين والمنفصلين</a:t>
            </a:r>
            <a:r>
              <a:rPr lang="ar-SA" i="1" dirty="0">
                <a:sym typeface="Calibri"/>
              </a:rPr>
              <a:t>، </a:t>
            </a:r>
            <a:r>
              <a:rPr lang="en-US" i="1" dirty="0">
                <a:sym typeface="Calibri"/>
              </a:rPr>
              <a:t>فتيات وفتيان على حد سواء</a:t>
            </a:r>
            <a:r>
              <a:rPr lang="ar-SA" i="1" dirty="0">
                <a:sym typeface="Calibri"/>
              </a:rPr>
              <a:t>، </a:t>
            </a:r>
            <a:r>
              <a:rPr lang="en-US" i="1" dirty="0">
                <a:sym typeface="Calibri"/>
              </a:rPr>
              <a:t>والذين يحتاجون إلى إدارة الحالة بشكل استباقي وفعال.</a:t>
            </a:r>
          </a:p>
        </p:txBody>
      </p:sp>
      <p:sp>
        <p:nvSpPr>
          <p:cNvPr id="2" name="Google Shape;725;p48:notes">
            <a:extLst>
              <a:ext uri="{FF2B5EF4-FFF2-40B4-BE49-F238E27FC236}">
                <a16:creationId xmlns:a16="http://schemas.microsoft.com/office/drawing/2014/main" id="{4ACC8610-BA24-0456-E99F-96C205D362DF}"/>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rtl="1"/>
            <a:fld id="{00000000-1234-1234-1234-123412341234}" type="slidenum">
              <a:rPr lang="en-US" sz="1200" smtClean="0">
                <a:latin typeface="+mn-lt"/>
              </a:rPr>
              <a:pPr algn="r" rtl="1"/>
              <a:t>14</a:t>
            </a:fld>
            <a:endParaRPr lang="en-US" sz="1200" dirty="0">
              <a:latin typeface="+mn-lt"/>
            </a:endParaRPr>
          </a:p>
        </p:txBody>
      </p:sp>
    </p:spTree>
    <p:extLst>
      <p:ext uri="{BB962C8B-B14F-4D97-AF65-F5344CB8AC3E}">
        <p14:creationId xmlns:p14="http://schemas.microsoft.com/office/powerpoint/2010/main" val="54299269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26"/>
        <p:cNvGrpSpPr/>
        <p:nvPr/>
      </p:nvGrpSpPr>
      <p:grpSpPr>
        <a:xfrm>
          <a:off x="0" y="0"/>
          <a:ext cx="0" cy="0"/>
          <a:chOff x="0" y="0"/>
          <a:chExt cx="0" cy="0"/>
        </a:xfrm>
      </p:grpSpPr>
      <p:sp>
        <p:nvSpPr>
          <p:cNvPr id="428" name="Google Shape;428;p12:notes"/>
          <p:cNvSpPr txBox="1">
            <a:spLocks noGrp="1"/>
          </p:cNvSpPr>
          <p:nvPr>
            <p:ph type="body" idx="1"/>
          </p:nvPr>
        </p:nvSpPr>
        <p:spPr/>
        <p:txBody>
          <a:bodyPr/>
          <a:lstStyle/>
          <a:p>
            <a:pPr marL="0" indent="0" algn="r" rtl="1">
              <a:buNone/>
            </a:pPr>
            <a:r>
              <a:rPr lang="en-US" b="1" dirty="0">
                <a:sym typeface="Calibri"/>
              </a:rPr>
              <a:t>التك</a:t>
            </a:r>
            <a:r>
              <a:rPr lang="ar-SA" b="1" dirty="0">
                <a:sym typeface="Calibri"/>
              </a:rPr>
              <a:t>ي</a:t>
            </a:r>
            <a:r>
              <a:rPr lang="en-US" b="1" dirty="0">
                <a:sym typeface="Calibri"/>
              </a:rPr>
              <a:t>يف مع السياق</a:t>
            </a:r>
          </a:p>
          <a:p>
            <a:pPr algn="r" rtl="1"/>
            <a:r>
              <a:rPr lang="en-US" dirty="0">
                <a:sym typeface="Calibri"/>
              </a:rPr>
              <a:t>قم بت</a:t>
            </a:r>
            <a:r>
              <a:rPr lang="ar-SA" dirty="0">
                <a:sym typeface="Calibri"/>
              </a:rPr>
              <a:t>عديل</a:t>
            </a:r>
            <a:r>
              <a:rPr lang="en-US" dirty="0">
                <a:sym typeface="Calibri"/>
              </a:rPr>
              <a:t> ملاحظات الم</a:t>
            </a:r>
            <a:r>
              <a:rPr lang="ar-SA" dirty="0">
                <a:sym typeface="Calibri"/>
              </a:rPr>
              <a:t>يسر/ة</a:t>
            </a:r>
            <a:r>
              <a:rPr lang="en-US" dirty="0">
                <a:sym typeface="Calibri"/>
              </a:rPr>
              <a:t> والشريحة لتعكس السياق وأين وكيف يمكن تحديد الأطفال </a:t>
            </a:r>
            <a:r>
              <a:rPr lang="ar-SA" dirty="0">
                <a:sym typeface="Calibri"/>
              </a:rPr>
              <a:t>المنفصلين و</a:t>
            </a:r>
            <a:r>
              <a:rPr lang="en-US" dirty="0">
                <a:sym typeface="Calibri"/>
              </a:rPr>
              <a:t>غير المصحوبين في السياق</a:t>
            </a:r>
            <a:r>
              <a:rPr lang="ar-SA" dirty="0">
                <a:sym typeface="Calibri"/>
              </a:rPr>
              <a:t> الخاص بكم.</a:t>
            </a:r>
            <a:endParaRPr lang="en-US" dirty="0"/>
          </a:p>
          <a:p>
            <a:pPr marL="0" indent="0" algn="r" rtl="1">
              <a:buNone/>
            </a:pPr>
            <a:r>
              <a:rPr lang="en-US" b="1" dirty="0">
                <a:highlight>
                  <a:schemeClr val="lt1"/>
                </a:highlight>
                <a:sym typeface="Helvetica Neue"/>
              </a:rPr>
              <a:t>_____________________________________________________________________________</a:t>
            </a:r>
          </a:p>
          <a:p>
            <a:pPr algn="r" rtl="1"/>
            <a:endParaRPr lang="en-US" dirty="0">
              <a:sym typeface="Calibri"/>
            </a:endParaRPr>
          </a:p>
          <a:p>
            <a:pPr marL="0" indent="0" algn="r" rtl="1">
              <a:buNone/>
            </a:pPr>
            <a:r>
              <a:rPr lang="en-US" b="1" dirty="0">
                <a:sym typeface="Calibri"/>
              </a:rPr>
              <a:t>مناقشة عامة</a:t>
            </a:r>
          </a:p>
          <a:p>
            <a:pPr algn="r" rtl="1"/>
            <a:r>
              <a:rPr lang="en-US" i="1" dirty="0">
                <a:sym typeface="Calibri"/>
              </a:rPr>
              <a:t>كيف يمكن تحديد الأطفال </a:t>
            </a:r>
            <a:r>
              <a:rPr lang="ar-SA" i="1" dirty="0">
                <a:sym typeface="Calibri"/>
              </a:rPr>
              <a:t>المنفصلين و</a:t>
            </a:r>
            <a:r>
              <a:rPr lang="en-US" i="1" dirty="0">
                <a:sym typeface="Calibri"/>
              </a:rPr>
              <a:t>غير المصحوبين وما هي التحديات التي قد تنطوي عليها؟</a:t>
            </a:r>
            <a:endParaRPr lang="en-US" i="1" dirty="0"/>
          </a:p>
          <a:p>
            <a:pPr lvl="1" algn="r" rtl="1"/>
            <a:r>
              <a:rPr lang="en-US" dirty="0">
                <a:sym typeface="Calibri"/>
              </a:rPr>
              <a:t>يتم تحديد الأطفال </a:t>
            </a:r>
            <a:r>
              <a:rPr lang="ar-SA" dirty="0">
                <a:sym typeface="Calibri"/>
              </a:rPr>
              <a:t>المنفصلين و</a:t>
            </a:r>
            <a:r>
              <a:rPr lang="en-US" dirty="0">
                <a:sym typeface="Calibri"/>
              </a:rPr>
              <a:t>غير المصحوبين بطرق مشابهة مثل الأطفال الآخرين المعرضين للخطر.</a:t>
            </a:r>
          </a:p>
          <a:p>
            <a:pPr lvl="1" algn="r" rtl="1"/>
            <a:r>
              <a:rPr lang="en-US" dirty="0">
                <a:sym typeface="Calibri"/>
              </a:rPr>
              <a:t>قد تشمل مصادر </a:t>
            </a:r>
            <a:r>
              <a:rPr lang="ar-SA" dirty="0">
                <a:sym typeface="Calibri"/>
              </a:rPr>
              <a:t>ال</a:t>
            </a:r>
            <a:r>
              <a:rPr lang="en-US" dirty="0">
                <a:sym typeface="Calibri"/>
              </a:rPr>
              <a:t>تحديد ما يلي:</a:t>
            </a:r>
          </a:p>
          <a:p>
            <a:pPr lvl="2" algn="r" rtl="1"/>
            <a:r>
              <a:rPr lang="en-US" dirty="0">
                <a:sym typeface="Calibri"/>
              </a:rPr>
              <a:t>قادة المجتمع / الأعضاء / العاملين في المجتمع</a:t>
            </a:r>
          </a:p>
          <a:p>
            <a:pPr lvl="2" algn="r" rtl="1"/>
            <a:r>
              <a:rPr lang="en-US" dirty="0">
                <a:sym typeface="Calibri"/>
              </a:rPr>
              <a:t>لجان حماية الطفل المجتمعية</a:t>
            </a:r>
          </a:p>
          <a:p>
            <a:pPr lvl="2" algn="r" rtl="1"/>
            <a:r>
              <a:rPr lang="en-US" dirty="0">
                <a:sym typeface="Calibri"/>
              </a:rPr>
              <a:t>الموظفين في المدارس / المعلمين</a:t>
            </a:r>
          </a:p>
          <a:p>
            <a:pPr lvl="2" algn="r" rtl="1"/>
            <a:r>
              <a:rPr lang="en-US" dirty="0">
                <a:sym typeface="Calibri"/>
              </a:rPr>
              <a:t>السلطات الحكومية</a:t>
            </a:r>
          </a:p>
          <a:p>
            <a:pPr lvl="2" algn="r" rtl="1"/>
            <a:r>
              <a:rPr lang="en-US" dirty="0">
                <a:sym typeface="Calibri"/>
              </a:rPr>
              <a:t>عمليات التسجيل على سبيل المثال ، للاجئين (على سبيل المثال ، بقيادة الحكومة / مفوضية الأمم المتحدة لشؤون اللاجئين)</a:t>
            </a:r>
          </a:p>
          <a:p>
            <a:pPr lvl="2" algn="r" rtl="1"/>
            <a:r>
              <a:rPr lang="en-US" dirty="0">
                <a:sym typeface="Calibri"/>
              </a:rPr>
              <a:t>مكاتب المساعدة للنازحين / الأطفال</a:t>
            </a:r>
          </a:p>
          <a:p>
            <a:pPr lvl="2" algn="r" rtl="1"/>
            <a:r>
              <a:rPr lang="en-US" dirty="0">
                <a:sym typeface="Calibri"/>
              </a:rPr>
              <a:t>الإحالة الذاتية (من قبل الطفل أو الأسرة)</a:t>
            </a:r>
          </a:p>
          <a:p>
            <a:pPr lvl="2" algn="r" rtl="1"/>
            <a:r>
              <a:rPr lang="en-US" dirty="0">
                <a:sym typeface="Calibri"/>
              </a:rPr>
              <a:t>دور الحضانة للأطفال الذين يعيشون / يعملون في الشوارع</a:t>
            </a:r>
          </a:p>
          <a:p>
            <a:pPr lvl="2" algn="r" rtl="1"/>
            <a:r>
              <a:rPr lang="en-US" dirty="0">
                <a:sym typeface="Calibri"/>
              </a:rPr>
              <a:t>مرافق الرعاية السكنية</a:t>
            </a:r>
          </a:p>
          <a:p>
            <a:pPr lvl="2" algn="r" rtl="1"/>
            <a:r>
              <a:rPr lang="en-US" dirty="0">
                <a:sym typeface="Calibri"/>
              </a:rPr>
              <a:t>الزملاء من البرامج القطاعية الأخرى ، مثل الصحة / التغذية / التعليم / المأوى ، إلخ.</a:t>
            </a:r>
          </a:p>
          <a:p>
            <a:pPr lvl="2" algn="r" rtl="1"/>
            <a:r>
              <a:rPr lang="en-US" dirty="0">
                <a:sym typeface="Calibri"/>
              </a:rPr>
              <a:t>المنظمات / الجهات الفاعلة الأخرى</a:t>
            </a:r>
          </a:p>
          <a:p>
            <a:pPr lvl="2" algn="r" rtl="1"/>
            <a:r>
              <a:rPr lang="en-US" dirty="0">
                <a:sym typeface="Calibri"/>
              </a:rPr>
              <a:t>موظف عند نقاط الدخول الحدودية (بقيادة الحكومة / فرق مراقبة الحدود التابعة للمفوضية)</a:t>
            </a:r>
          </a:p>
          <a:p>
            <a:pPr lvl="2" algn="r" rtl="1"/>
            <a:r>
              <a:rPr lang="en-US" dirty="0">
                <a:sym typeface="Calibri"/>
              </a:rPr>
              <a:t>أنشطة التوعية من قبل إدارة الحالة والموظفين الآخرين</a:t>
            </a:r>
          </a:p>
          <a:p>
            <a:pPr lvl="2" algn="r" rtl="1"/>
            <a:r>
              <a:rPr lang="en-US" dirty="0">
                <a:sym typeface="Calibri"/>
              </a:rPr>
              <a:t>الموظفين في مراكز الاحتجاز.</a:t>
            </a:r>
          </a:p>
          <a:p>
            <a:pPr lvl="1" algn="r" rtl="1"/>
            <a:endParaRPr lang="en-US" dirty="0">
              <a:sym typeface="Calibri"/>
            </a:endParaRPr>
          </a:p>
          <a:p>
            <a:pPr marL="0" indent="0" algn="r" rtl="1">
              <a:buNone/>
            </a:pPr>
            <a:r>
              <a:rPr lang="ar-SA" b="1" dirty="0"/>
              <a:t>يتبع</a:t>
            </a:r>
            <a:r>
              <a:rPr lang="en-US" b="1" dirty="0">
                <a:sym typeface="Wingdings" panose="05000000000000000000" pitchFamily="2" charset="2"/>
              </a:rPr>
              <a:t></a:t>
            </a:r>
            <a:endParaRPr lang="en-US" b="1" dirty="0"/>
          </a:p>
        </p:txBody>
      </p:sp>
      <p:sp>
        <p:nvSpPr>
          <p:cNvPr id="4" name="Slide Image Placeholder 3">
            <a:extLst>
              <a:ext uri="{FF2B5EF4-FFF2-40B4-BE49-F238E27FC236}">
                <a16:creationId xmlns:a16="http://schemas.microsoft.com/office/drawing/2014/main" id="{AB12202E-D9C5-7003-9908-844B14D4080B}"/>
              </a:ext>
            </a:extLst>
          </p:cNvPr>
          <p:cNvSpPr>
            <a:spLocks noGrp="1" noRot="1" noChangeAspect="1"/>
          </p:cNvSpPr>
          <p:nvPr>
            <p:ph type="sldImg"/>
          </p:nvPr>
        </p:nvSpPr>
        <p:spPr/>
      </p:sp>
      <p:sp>
        <p:nvSpPr>
          <p:cNvPr id="2" name="Google Shape;725;p48:notes">
            <a:extLst>
              <a:ext uri="{FF2B5EF4-FFF2-40B4-BE49-F238E27FC236}">
                <a16:creationId xmlns:a16="http://schemas.microsoft.com/office/drawing/2014/main" id="{959F7B71-1AD3-3F67-D0C8-EC74DE7EAE1D}"/>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rtl="1"/>
            <a:fld id="{00000000-1234-1234-1234-123412341234}" type="slidenum">
              <a:rPr lang="en-US" sz="1200" smtClean="0">
                <a:latin typeface="+mn-lt"/>
              </a:rPr>
              <a:pPr algn="r" rtl="1"/>
              <a:t>15</a:t>
            </a:fld>
            <a:endParaRPr lang="en-US" sz="1200" dirty="0">
              <a:latin typeface="+mn-lt"/>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26"/>
        <p:cNvGrpSpPr/>
        <p:nvPr/>
      </p:nvGrpSpPr>
      <p:grpSpPr>
        <a:xfrm>
          <a:off x="0" y="0"/>
          <a:ext cx="0" cy="0"/>
          <a:chOff x="0" y="0"/>
          <a:chExt cx="0" cy="0"/>
        </a:xfrm>
      </p:grpSpPr>
      <p:sp>
        <p:nvSpPr>
          <p:cNvPr id="428" name="Google Shape;428;p12:notes"/>
          <p:cNvSpPr txBox="1">
            <a:spLocks noGrp="1"/>
          </p:cNvSpPr>
          <p:nvPr>
            <p:ph type="body" idx="1"/>
          </p:nvPr>
        </p:nvSpPr>
        <p:spPr>
          <a:xfrm>
            <a:off x="479425" y="460375"/>
            <a:ext cx="6140450" cy="9211336"/>
          </a:xfrm>
        </p:spPr>
        <p:txBody>
          <a:bodyPr/>
          <a:lstStyle/>
          <a:p>
            <a:pPr marL="0" indent="0" algn="r" rtl="1">
              <a:buNone/>
            </a:pPr>
            <a:r>
              <a:rPr lang="en-US" b="1" dirty="0">
                <a:sym typeface="Calibri"/>
              </a:rPr>
              <a:t>مناقشة عامة</a:t>
            </a:r>
          </a:p>
          <a:p>
            <a:pPr algn="r" rtl="1"/>
            <a:r>
              <a:rPr lang="en-US" i="1" dirty="0">
                <a:sym typeface="Calibri"/>
              </a:rPr>
              <a:t>في بعض الأحيان قد تكون هناك تحديات في تحديد الأطفال</a:t>
            </a:r>
            <a:r>
              <a:rPr lang="ar-SA" i="1" dirty="0">
                <a:sym typeface="Calibri"/>
              </a:rPr>
              <a:t> المنفصلين و</a:t>
            </a:r>
            <a:r>
              <a:rPr lang="en-US" i="1" dirty="0">
                <a:sym typeface="Calibri"/>
              </a:rPr>
              <a:t> غير المصحوبين حيث قد لا يتم اكتشاف بعض</a:t>
            </a:r>
            <a:r>
              <a:rPr lang="ar-SA" i="1" dirty="0">
                <a:sym typeface="Calibri"/>
              </a:rPr>
              <a:t>هم </a:t>
            </a:r>
            <a:r>
              <a:rPr lang="en-US" i="1" dirty="0">
                <a:sym typeface="Calibri"/>
              </a:rPr>
              <a:t> بسهولة أو قد يتم إخفاؤه</a:t>
            </a:r>
            <a:r>
              <a:rPr lang="ar-SA" i="1" dirty="0">
                <a:sym typeface="Calibri"/>
              </a:rPr>
              <a:t>م.</a:t>
            </a:r>
            <a:endParaRPr lang="en-US" i="1" dirty="0">
              <a:sym typeface="Calibri"/>
            </a:endParaRPr>
          </a:p>
          <a:p>
            <a:pPr algn="r" rtl="1"/>
            <a:r>
              <a:rPr lang="en-US" i="1" dirty="0">
                <a:sym typeface="Calibri"/>
              </a:rPr>
              <a:t>ما هي مجموعات الأطفال</a:t>
            </a:r>
            <a:r>
              <a:rPr lang="ar-SA" i="1" dirty="0">
                <a:sym typeface="Calibri"/>
              </a:rPr>
              <a:t> المنفصلين و</a:t>
            </a:r>
            <a:r>
              <a:rPr lang="en-US" i="1" dirty="0">
                <a:sym typeface="Calibri"/>
              </a:rPr>
              <a:t> غير المصحوبين التي قد تكون أقل وضوحًا أو يصعب تحديدها؟</a:t>
            </a:r>
          </a:p>
          <a:p>
            <a:pPr lvl="1" algn="r" rtl="1"/>
            <a:r>
              <a:rPr lang="en-US" dirty="0">
                <a:sym typeface="Calibri"/>
              </a:rPr>
              <a:t>الأطفال الرضع والأطفال الصغار جدًا أو الأطفال ذو</a:t>
            </a:r>
            <a:r>
              <a:rPr lang="ar-SA" dirty="0">
                <a:sym typeface="Calibri"/>
              </a:rPr>
              <a:t>ي الاحتياجات الخاصة،</a:t>
            </a:r>
            <a:r>
              <a:rPr lang="en-US" dirty="0">
                <a:sym typeface="Calibri"/>
              </a:rPr>
              <a:t> حيث قد لا يتمكنون من طلب إعالة أنفسهم وقد يرغب الناس في رعاية الأطفال على أنهم أطفالهم.</a:t>
            </a:r>
          </a:p>
          <a:p>
            <a:pPr lvl="1" algn="r" rtl="1"/>
            <a:r>
              <a:rPr lang="en-US" dirty="0">
                <a:sym typeface="Calibri"/>
              </a:rPr>
              <a:t>أطفال الشوارع غير المصحوبين.</a:t>
            </a:r>
          </a:p>
          <a:p>
            <a:pPr lvl="1" algn="r" rtl="1"/>
            <a:r>
              <a:rPr lang="en-US" dirty="0">
                <a:sym typeface="Calibri"/>
              </a:rPr>
              <a:t>الأطفال في الرعاية السكنية ، بما في ذلك أولئك الذين يتم قبولهم مع أو بدون موافقة والديهم / مقدمي الرعاية.</a:t>
            </a:r>
          </a:p>
          <a:p>
            <a:pPr lvl="1" algn="r" rtl="1"/>
            <a:r>
              <a:rPr lang="en-US" dirty="0">
                <a:sym typeface="Calibri"/>
              </a:rPr>
              <a:t>قد لا يكشف مقدمو الرعاية علانية عن وجود أطفال منفصلين.</a:t>
            </a:r>
          </a:p>
          <a:p>
            <a:pPr algn="r" rtl="1"/>
            <a:r>
              <a:rPr lang="en-US" i="1" dirty="0">
                <a:sym typeface="Calibri"/>
              </a:rPr>
              <a:t>هل تعرف أمثلة عندما لا يكشف مقدمو الرعاية علانية عن وجود أطفال منفصلين غير المصحوبين؟</a:t>
            </a:r>
          </a:p>
          <a:p>
            <a:pPr lvl="1" algn="r" rtl="1"/>
            <a:r>
              <a:rPr lang="en-US" dirty="0">
                <a:sym typeface="Calibri"/>
              </a:rPr>
              <a:t>قد تشمل الأسباب:</a:t>
            </a:r>
          </a:p>
          <a:p>
            <a:pPr lvl="2" algn="r" rtl="1"/>
            <a:r>
              <a:rPr lang="en-US" dirty="0">
                <a:sym typeface="Calibri"/>
              </a:rPr>
              <a:t>المعتقدات السلبية أو عدم القبول فيما يتعلق بالرعاية </a:t>
            </a:r>
            <a:r>
              <a:rPr lang="ar-SA" dirty="0">
                <a:sym typeface="Calibri"/>
              </a:rPr>
              <a:t>البديلة</a:t>
            </a:r>
            <a:r>
              <a:rPr lang="en-US" dirty="0">
                <a:sym typeface="Calibri"/>
              </a:rPr>
              <a:t> داخل المجتمعات ؛</a:t>
            </a:r>
            <a:endParaRPr lang="en-US" dirty="0"/>
          </a:p>
          <a:p>
            <a:pPr lvl="2" algn="r" rtl="1"/>
            <a:r>
              <a:rPr lang="en-US" dirty="0">
                <a:sym typeface="Calibri"/>
              </a:rPr>
              <a:t>استغلال الأطفال المنفصلين داخل الأسرة ال</a:t>
            </a:r>
            <a:r>
              <a:rPr lang="ar-SA" dirty="0">
                <a:sym typeface="Calibri"/>
              </a:rPr>
              <a:t>بديلة</a:t>
            </a:r>
            <a:r>
              <a:rPr lang="en-US" dirty="0">
                <a:sym typeface="Calibri"/>
              </a:rPr>
              <a:t> / الممتدة ، على سبيل المثال ، الأطفال في عمالة الأطفال بسبب الصعوبات الاقتصادية ؛</a:t>
            </a:r>
            <a:endParaRPr lang="en-US" dirty="0"/>
          </a:p>
          <a:p>
            <a:pPr lvl="2" algn="r" rtl="1"/>
            <a:r>
              <a:rPr lang="en-US" dirty="0">
                <a:sym typeface="Calibri"/>
              </a:rPr>
              <a:t>زواج الأطفال وخطط لترتيب زواج الأطفال.</a:t>
            </a:r>
          </a:p>
          <a:p>
            <a:pPr algn="r" rtl="1"/>
            <a:r>
              <a:rPr lang="en-US" i="1" dirty="0">
                <a:sym typeface="Calibri"/>
              </a:rPr>
              <a:t>هل لديك</a:t>
            </a:r>
            <a:r>
              <a:rPr lang="ar-SA" i="1" dirty="0">
                <a:sym typeface="Calibri"/>
              </a:rPr>
              <a:t>م</a:t>
            </a:r>
            <a:r>
              <a:rPr lang="en-US" i="1" dirty="0">
                <a:sym typeface="Calibri"/>
              </a:rPr>
              <a:t> أمثلة من تجاربك</a:t>
            </a:r>
            <a:r>
              <a:rPr lang="ar-SA" i="1" dirty="0">
                <a:sym typeface="Calibri"/>
              </a:rPr>
              <a:t>م</a:t>
            </a:r>
            <a:r>
              <a:rPr lang="en-US" i="1" dirty="0">
                <a:sym typeface="Calibri"/>
              </a:rPr>
              <a:t> الخاصة؟</a:t>
            </a:r>
            <a:endParaRPr lang="en-US" i="1" dirty="0"/>
          </a:p>
          <a:p>
            <a:pPr algn="r" rtl="1"/>
            <a:r>
              <a:rPr lang="en-US" i="1" dirty="0">
                <a:sym typeface="Calibri"/>
              </a:rPr>
              <a:t>ما هي التدابير الإضافية التي يمكننا اتخاذها لتحديد الأطفال </a:t>
            </a:r>
            <a:r>
              <a:rPr lang="ar-SA" i="1" dirty="0">
                <a:sym typeface="Calibri"/>
              </a:rPr>
              <a:t>المنفصلين و</a:t>
            </a:r>
            <a:r>
              <a:rPr lang="en-US" i="1" dirty="0">
                <a:sym typeface="Calibri"/>
              </a:rPr>
              <a:t>غير المصحوبين والذين قد يكونون مخفيين أو يصعب التعرف عليهم؟</a:t>
            </a:r>
          </a:p>
          <a:p>
            <a:pPr lvl="1" algn="r" rtl="1"/>
            <a:r>
              <a:rPr lang="en-US" dirty="0">
                <a:sym typeface="Calibri"/>
              </a:rPr>
              <a:t>الانخراط مع قادة المجتمع والزعماء الدينيين والرجال والنساء وغيرهم من الأشخاص المؤثرين في المجتمع لزيادة الوعي وشرح أسباب </a:t>
            </a:r>
            <a:r>
              <a:rPr lang="ar-SA" dirty="0">
                <a:sym typeface="Calibri"/>
              </a:rPr>
              <a:t>ال</a:t>
            </a:r>
            <a:r>
              <a:rPr lang="en-US" dirty="0">
                <a:sym typeface="Calibri"/>
              </a:rPr>
              <a:t>تحديد، أي لتقديم الدعم ، و </a:t>
            </a:r>
            <a:r>
              <a:rPr lang="ar-SA" dirty="0">
                <a:sym typeface="Calibri"/>
              </a:rPr>
              <a:t>تعقب الأسرة</a:t>
            </a:r>
            <a:endParaRPr lang="en-US" dirty="0">
              <a:sym typeface="Calibri"/>
            </a:endParaRPr>
          </a:p>
          <a:p>
            <a:pPr lvl="1" algn="r" rtl="1"/>
            <a:r>
              <a:rPr lang="en-US" dirty="0">
                <a:sym typeface="Calibri"/>
              </a:rPr>
              <a:t>قدم تطمينات بأنه لن يتم نقل الأطفال طالما كان ترتيب الرعاية مناسبًا.</a:t>
            </a:r>
          </a:p>
          <a:p>
            <a:pPr lvl="1" algn="r" rtl="1"/>
            <a:r>
              <a:rPr lang="en-US" dirty="0">
                <a:sym typeface="Calibri"/>
              </a:rPr>
              <a:t>تحديد "الحلفاء" ذوي النفوذ.</a:t>
            </a:r>
            <a:endParaRPr lang="en-US" dirty="0"/>
          </a:p>
          <a:p>
            <a:pPr lvl="1" algn="r" rtl="1"/>
            <a:r>
              <a:rPr lang="en-US" dirty="0">
                <a:sym typeface="Calibri"/>
              </a:rPr>
              <a:t>رفع مستوى الوعي و "تثقيف" الجهات الفاعلة الأخرى ، على سبيل المثال ، متطوعو المجتمع والموظفون العاملون في قطاعات أخرى.</a:t>
            </a:r>
          </a:p>
          <a:p>
            <a:pPr lvl="1" algn="r" rtl="1"/>
            <a:r>
              <a:rPr lang="en-US" dirty="0">
                <a:sym typeface="Calibri"/>
              </a:rPr>
              <a:t>الانخراط مع مجموعات الأطفال.</a:t>
            </a:r>
            <a:endParaRPr lang="en-US" dirty="0"/>
          </a:p>
          <a:p>
            <a:pPr lvl="1" algn="r" rtl="1"/>
            <a:r>
              <a:rPr lang="en-US" dirty="0">
                <a:sym typeface="Calibri"/>
              </a:rPr>
              <a:t>أنشطة التو</a:t>
            </a:r>
            <a:r>
              <a:rPr lang="ar-SA" dirty="0">
                <a:sym typeface="Calibri"/>
              </a:rPr>
              <a:t>عية</a:t>
            </a:r>
            <a:r>
              <a:rPr lang="en-US" dirty="0">
                <a:sym typeface="Calibri"/>
              </a:rPr>
              <a:t> مع أطفال الشوارع.</a:t>
            </a:r>
          </a:p>
          <a:p>
            <a:pPr marL="0" indent="0" algn="r" rtl="1">
              <a:buNone/>
            </a:pPr>
            <a:endParaRPr lang="en-US" dirty="0">
              <a:sym typeface="Calibri"/>
            </a:endParaRPr>
          </a:p>
          <a:p>
            <a:pPr marL="0" indent="0" algn="r" rtl="1">
              <a:buClr>
                <a:schemeClr val="dk1"/>
              </a:buClr>
              <a:buSzPts val="1100"/>
              <a:buNone/>
            </a:pPr>
            <a:r>
              <a:rPr lang="ar-SA" b="1" dirty="0">
                <a:latin typeface="Calibri"/>
                <a:ea typeface="Calibri"/>
                <a:cs typeface="Calibri"/>
                <a:sym typeface="Calibri"/>
              </a:rPr>
              <a:t>الشرح</a:t>
            </a:r>
            <a:endParaRPr lang="en-US" sz="1200" b="1" dirty="0">
              <a:latin typeface="Calibri"/>
              <a:ea typeface="Calibri"/>
              <a:cs typeface="Calibri"/>
              <a:sym typeface="Calibri"/>
            </a:endParaRPr>
          </a:p>
          <a:p>
            <a:pPr marL="181394" indent="-181394" algn="r" rtl="1">
              <a:buClr>
                <a:schemeClr val="dk1"/>
              </a:buClr>
              <a:buSzPts val="1100"/>
              <a:buFont typeface="Arial"/>
              <a:buChar char="•"/>
            </a:pPr>
            <a:r>
              <a:rPr lang="en-US" sz="1200" i="1" dirty="0">
                <a:latin typeface="Calibri"/>
                <a:ea typeface="Calibri"/>
                <a:cs typeface="Calibri"/>
                <a:sym typeface="Calibri"/>
              </a:rPr>
              <a:t>في حالة الطوارئ</a:t>
            </a:r>
            <a:r>
              <a:rPr lang="ar-SA" sz="1200" i="1" dirty="0">
                <a:latin typeface="Calibri"/>
                <a:ea typeface="Calibri"/>
                <a:cs typeface="Calibri"/>
                <a:sym typeface="Calibri"/>
              </a:rPr>
              <a:t>، </a:t>
            </a:r>
            <a:r>
              <a:rPr lang="en-US" sz="1200" i="1" dirty="0">
                <a:latin typeface="Calibri"/>
                <a:ea typeface="Calibri"/>
                <a:cs typeface="Calibri"/>
                <a:sym typeface="Calibri"/>
              </a:rPr>
              <a:t>قد يتم قبول الأطفال أو إيداعهم في مرافق الرعاية السكنية دون فحص أو تسجيل.</a:t>
            </a:r>
          </a:p>
          <a:p>
            <a:pPr marL="181394" indent="-181394" algn="r" rtl="1">
              <a:buClr>
                <a:schemeClr val="dk1"/>
              </a:buClr>
              <a:buSzPts val="1100"/>
              <a:buFont typeface="Arial"/>
              <a:buChar char="•"/>
            </a:pPr>
            <a:r>
              <a:rPr lang="ar-SA" i="1" dirty="0">
                <a:latin typeface="Calibri"/>
                <a:ea typeface="Calibri"/>
                <a:cs typeface="Calibri"/>
                <a:sym typeface="Calibri"/>
              </a:rPr>
              <a:t>إذا</a:t>
            </a:r>
            <a:endParaRPr lang="en-US" i="1" dirty="0">
              <a:latin typeface="Calibri"/>
              <a:ea typeface="Calibri"/>
              <a:cs typeface="Calibri"/>
              <a:sym typeface="Calibri"/>
            </a:endParaRPr>
          </a:p>
          <a:p>
            <a:pPr marL="638594" lvl="1" indent="-181394" algn="r" rtl="1">
              <a:buClr>
                <a:schemeClr val="dk1"/>
              </a:buClr>
              <a:buSzPts val="1100"/>
              <a:buFont typeface="Arial"/>
              <a:buChar char="•"/>
            </a:pPr>
            <a:r>
              <a:rPr lang="en-US" i="1" dirty="0">
                <a:latin typeface="Calibri"/>
                <a:ea typeface="Calibri"/>
                <a:cs typeface="Calibri"/>
                <a:sym typeface="Calibri"/>
              </a:rPr>
              <a:t>واجه </a:t>
            </a:r>
            <a:r>
              <a:rPr lang="ar-SA" i="1" dirty="0">
                <a:latin typeface="Calibri"/>
                <a:ea typeface="Calibri"/>
                <a:cs typeface="Calibri"/>
                <a:sym typeface="Calibri"/>
              </a:rPr>
              <a:t>أخصائيو </a:t>
            </a:r>
            <a:r>
              <a:rPr lang="en-US" i="1" dirty="0">
                <a:latin typeface="Calibri"/>
                <a:ea typeface="Calibri"/>
                <a:cs typeface="Calibri"/>
                <a:sym typeface="Calibri"/>
              </a:rPr>
              <a:t>الحال</a:t>
            </a:r>
            <a:r>
              <a:rPr lang="ar-SA" i="1" dirty="0">
                <a:latin typeface="Calibri"/>
                <a:ea typeface="Calibri"/>
                <a:cs typeface="Calibri"/>
                <a:sym typeface="Calibri"/>
              </a:rPr>
              <a:t>ة</a:t>
            </a:r>
            <a:r>
              <a:rPr lang="en-US" i="1" dirty="0">
                <a:latin typeface="Calibri"/>
                <a:ea typeface="Calibri"/>
                <a:cs typeface="Calibri"/>
                <a:sym typeface="Calibri"/>
              </a:rPr>
              <a:t> صعوبات في الوصول إلى المؤسسات</a:t>
            </a:r>
          </a:p>
          <a:p>
            <a:pPr marL="638594" lvl="1" indent="-181394" algn="r" rtl="1">
              <a:buClr>
                <a:schemeClr val="dk1"/>
              </a:buClr>
              <a:buSzPts val="1100"/>
              <a:buFont typeface="Arial"/>
              <a:buChar char="•"/>
            </a:pPr>
            <a:r>
              <a:rPr lang="en-US" i="1" dirty="0">
                <a:latin typeface="Calibri"/>
                <a:ea typeface="Calibri"/>
                <a:cs typeface="Calibri"/>
                <a:sym typeface="Calibri"/>
              </a:rPr>
              <a:t>هناك مخاوف من أن </a:t>
            </a:r>
            <a:r>
              <a:rPr lang="ar-SA" i="1" dirty="0">
                <a:latin typeface="Calibri"/>
                <a:ea typeface="Calibri"/>
                <a:cs typeface="Calibri"/>
                <a:sym typeface="Calibri"/>
              </a:rPr>
              <a:t>ال</a:t>
            </a:r>
            <a:r>
              <a:rPr lang="en-US" i="1" dirty="0">
                <a:sym typeface="Calibri"/>
              </a:rPr>
              <a:t>أطفال </a:t>
            </a:r>
            <a:r>
              <a:rPr lang="ar-SA" i="1" dirty="0">
                <a:sym typeface="Calibri"/>
              </a:rPr>
              <a:t>ال</a:t>
            </a:r>
            <a:r>
              <a:rPr lang="en-US" i="1" dirty="0">
                <a:sym typeface="Calibri"/>
              </a:rPr>
              <a:t>منفصلين </a:t>
            </a:r>
            <a:r>
              <a:rPr lang="ar-SA" i="1" dirty="0">
                <a:sym typeface="Calibri"/>
              </a:rPr>
              <a:t> و</a:t>
            </a:r>
            <a:r>
              <a:rPr lang="en-US" i="1" dirty="0">
                <a:sym typeface="Calibri"/>
              </a:rPr>
              <a:t>غير المصحوبين</a:t>
            </a:r>
            <a:r>
              <a:rPr lang="en-US" i="1" dirty="0">
                <a:latin typeface="Calibri"/>
                <a:ea typeface="Calibri"/>
                <a:cs typeface="Calibri"/>
                <a:sym typeface="Calibri"/>
              </a:rPr>
              <a:t> لا</a:t>
            </a:r>
            <a:r>
              <a:rPr lang="ar-SA" i="1" dirty="0">
                <a:latin typeface="Calibri"/>
                <a:ea typeface="Calibri"/>
                <a:cs typeface="Calibri"/>
                <a:sym typeface="Calibri"/>
              </a:rPr>
              <a:t>ي</a:t>
            </a:r>
            <a:r>
              <a:rPr lang="en-US" i="1" dirty="0">
                <a:latin typeface="Calibri"/>
                <a:ea typeface="Calibri"/>
                <a:cs typeface="Calibri"/>
                <a:sym typeface="Calibri"/>
              </a:rPr>
              <a:t>تلقى</a:t>
            </a:r>
            <a:r>
              <a:rPr lang="ar-SA" i="1" dirty="0">
                <a:latin typeface="Calibri"/>
                <a:ea typeface="Calibri"/>
                <a:cs typeface="Calibri"/>
                <a:sym typeface="Calibri"/>
              </a:rPr>
              <a:t>ون دعم تعقب الأسرة</a:t>
            </a:r>
            <a:r>
              <a:rPr lang="en-US" i="1" dirty="0">
                <a:latin typeface="Calibri"/>
                <a:ea typeface="Calibri"/>
                <a:cs typeface="Calibri"/>
                <a:sym typeface="Calibri"/>
              </a:rPr>
              <a:t> و / أو دعمًا آخر</a:t>
            </a:r>
          </a:p>
          <a:p>
            <a:pPr marL="638594" lvl="1" indent="-181394" algn="r" rtl="1">
              <a:buClr>
                <a:schemeClr val="dk1"/>
              </a:buClr>
              <a:buSzPts val="1100"/>
              <a:buFont typeface="Arial"/>
              <a:buChar char="•"/>
            </a:pPr>
            <a:r>
              <a:rPr lang="en-US" i="1" dirty="0">
                <a:latin typeface="Calibri"/>
                <a:ea typeface="Calibri"/>
                <a:cs typeface="Calibri"/>
                <a:sym typeface="Calibri"/>
              </a:rPr>
              <a:t>هناك مخاوف من عدم تلبية معايير الجودة</a:t>
            </a:r>
          </a:p>
          <a:p>
            <a:pPr marL="638594" lvl="1" indent="-181394" algn="r" rtl="1">
              <a:buClr>
                <a:schemeClr val="dk1"/>
              </a:buClr>
              <a:buSzPts val="1100"/>
              <a:buFont typeface="Arial"/>
              <a:buChar char="•"/>
            </a:pPr>
            <a:r>
              <a:rPr lang="en-US" i="1" dirty="0">
                <a:latin typeface="Calibri"/>
                <a:ea typeface="Calibri"/>
                <a:cs typeface="Calibri"/>
                <a:sym typeface="Calibri"/>
              </a:rPr>
              <a:t>مطلوب شكل أكثر ملاءمة للرعاية البديلة</a:t>
            </a:r>
          </a:p>
          <a:p>
            <a:pPr marL="181394" indent="-181394" algn="r" rtl="1">
              <a:buClr>
                <a:schemeClr val="dk1"/>
              </a:buClr>
              <a:buSzPts val="1100"/>
              <a:buFont typeface="Arial"/>
              <a:buChar char="•"/>
            </a:pPr>
            <a:r>
              <a:rPr lang="ar-SA" i="1" dirty="0">
                <a:latin typeface="Calibri"/>
                <a:ea typeface="Calibri"/>
                <a:cs typeface="Calibri"/>
                <a:sym typeface="Calibri"/>
              </a:rPr>
              <a:t>بعد ذلك</a:t>
            </a:r>
            <a:endParaRPr lang="en-US" i="1" dirty="0">
              <a:latin typeface="Calibri"/>
              <a:ea typeface="Calibri"/>
              <a:cs typeface="Calibri"/>
              <a:sym typeface="Calibri"/>
            </a:endParaRPr>
          </a:p>
          <a:p>
            <a:pPr marL="638594" lvl="1" indent="-181394" algn="r" rtl="1">
              <a:buClr>
                <a:schemeClr val="dk1"/>
              </a:buClr>
              <a:buSzPts val="1100"/>
              <a:buFont typeface="Arial"/>
              <a:buChar char="•"/>
            </a:pPr>
            <a:r>
              <a:rPr lang="en-US" i="1" dirty="0">
                <a:latin typeface="Calibri"/>
                <a:ea typeface="Calibri"/>
                <a:cs typeface="Calibri"/>
                <a:sym typeface="Calibri"/>
              </a:rPr>
              <a:t>يجب مناقشة ذلك مع المشرفين / الم</a:t>
            </a:r>
            <a:r>
              <a:rPr lang="ar-SA" i="1" dirty="0">
                <a:latin typeface="Calibri"/>
                <a:ea typeface="Calibri"/>
                <a:cs typeface="Calibri"/>
                <a:sym typeface="Calibri"/>
              </a:rPr>
              <a:t>دراء</a:t>
            </a:r>
            <a:r>
              <a:rPr lang="en-US" i="1" dirty="0">
                <a:latin typeface="Calibri"/>
                <a:ea typeface="Calibri"/>
                <a:cs typeface="Calibri"/>
                <a:sym typeface="Calibri"/>
              </a:rPr>
              <a:t>.</a:t>
            </a:r>
          </a:p>
          <a:p>
            <a:pPr marL="638594" lvl="1" indent="-181394" algn="r" rtl="1">
              <a:buClr>
                <a:schemeClr val="dk1"/>
              </a:buClr>
              <a:buSzPts val="1100"/>
              <a:buFont typeface="Arial"/>
              <a:buChar char="•"/>
            </a:pPr>
            <a:r>
              <a:rPr lang="en-US" i="1" dirty="0">
                <a:latin typeface="Calibri"/>
                <a:ea typeface="Calibri"/>
                <a:cs typeface="Calibri"/>
                <a:sym typeface="Calibri"/>
              </a:rPr>
              <a:t>يجب معالجة جميع المخاوف المتعلقة بعدم الوصول إلى الرعاية السكنية على مستوى إدارة المنظمات.</a:t>
            </a:r>
          </a:p>
          <a:p>
            <a:pPr marL="181394" indent="-181394" algn="r" rtl="1">
              <a:buClr>
                <a:schemeClr val="dk1"/>
              </a:buClr>
              <a:buSzPts val="1100"/>
              <a:buFont typeface="Arial"/>
              <a:buChar char="•"/>
            </a:pPr>
            <a:r>
              <a:rPr lang="en-US" sz="1200" i="1" dirty="0">
                <a:latin typeface="Calibri"/>
                <a:ea typeface="Calibri"/>
                <a:cs typeface="Calibri"/>
                <a:sym typeface="Calibri"/>
              </a:rPr>
              <a:t>تذكر أن الرعاية السكنية يجب أن تكون دائمًا الملاذ الأخير</a:t>
            </a:r>
          </a:p>
          <a:p>
            <a:pPr marL="181394" indent="-181394" algn="r" rtl="1">
              <a:buClr>
                <a:schemeClr val="dk1"/>
              </a:buClr>
              <a:buSzPts val="1100"/>
              <a:buFont typeface="Arial"/>
              <a:buChar char="•"/>
            </a:pPr>
            <a:r>
              <a:rPr lang="en-US" i="1" dirty="0">
                <a:latin typeface="Calibri"/>
                <a:ea typeface="Calibri"/>
                <a:cs typeface="Calibri"/>
                <a:sym typeface="Calibri"/>
              </a:rPr>
              <a:t>يجب اعتبار حلول الرعاية البديلة في بيئة أسرية أو مجتمعية بشكل عام على أنها الخيار المفضل إذا كان ذلك ممكنًا ومتاحًا وفي مصلحة الطفل الفضلى.</a:t>
            </a:r>
          </a:p>
          <a:p>
            <a:pPr marL="181394" indent="-181394" algn="r" rtl="1">
              <a:buClr>
                <a:schemeClr val="dk1"/>
              </a:buClr>
              <a:buSzPts val="1100"/>
              <a:buFont typeface="Arial"/>
              <a:buChar char="•"/>
            </a:pPr>
            <a:r>
              <a:rPr lang="en-US" i="1" dirty="0">
                <a:latin typeface="Calibri"/>
                <a:ea typeface="Calibri"/>
                <a:cs typeface="Calibri"/>
                <a:sym typeface="Calibri"/>
              </a:rPr>
              <a:t>سوف تتعلم المزيد عن الرعاية البديلة في جلسات هذه الوحدة مع تقدمنا.</a:t>
            </a:r>
            <a:endParaRPr lang="en-US" dirty="0">
              <a:sym typeface="Calibri"/>
            </a:endParaRPr>
          </a:p>
        </p:txBody>
      </p:sp>
      <p:sp>
        <p:nvSpPr>
          <p:cNvPr id="2" name="Google Shape;725;p48:notes">
            <a:extLst>
              <a:ext uri="{FF2B5EF4-FFF2-40B4-BE49-F238E27FC236}">
                <a16:creationId xmlns:a16="http://schemas.microsoft.com/office/drawing/2014/main" id="{F851A9BB-FDBB-06CB-1643-8EEAF5256C78}"/>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rtl="1"/>
            <a:fld id="{00000000-1234-1234-1234-123412341234}" type="slidenum">
              <a:rPr lang="en-US" sz="1200" smtClean="0">
                <a:latin typeface="+mn-lt"/>
              </a:rPr>
              <a:pPr algn="r" rtl="1"/>
              <a:t>16</a:t>
            </a:fld>
            <a:endParaRPr lang="en-US" sz="1200" dirty="0">
              <a:latin typeface="+mn-lt"/>
            </a:endParaRPr>
          </a:p>
        </p:txBody>
      </p:sp>
    </p:spTree>
    <p:extLst>
      <p:ext uri="{BB962C8B-B14F-4D97-AF65-F5344CB8AC3E}">
        <p14:creationId xmlns:p14="http://schemas.microsoft.com/office/powerpoint/2010/main" val="150421691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9"/>
        <p:cNvGrpSpPr/>
        <p:nvPr/>
      </p:nvGrpSpPr>
      <p:grpSpPr>
        <a:xfrm>
          <a:off x="0" y="0"/>
          <a:ext cx="0" cy="0"/>
          <a:chOff x="0" y="0"/>
          <a:chExt cx="0" cy="0"/>
        </a:xfrm>
      </p:grpSpPr>
      <p:sp>
        <p:nvSpPr>
          <p:cNvPr id="441" name="Google Shape;441;p13:notes"/>
          <p:cNvSpPr txBox="1">
            <a:spLocks noGrp="1"/>
          </p:cNvSpPr>
          <p:nvPr>
            <p:ph type="body" idx="1"/>
          </p:nvPr>
        </p:nvSpPr>
        <p:spPr/>
        <p:txBody>
          <a:bodyPr/>
          <a:lstStyle/>
          <a:p>
            <a:pPr marL="0" indent="0" algn="r" rtl="1">
              <a:buNone/>
            </a:pPr>
            <a:r>
              <a:rPr lang="ar-SA" b="1" dirty="0">
                <a:sym typeface="Calibri"/>
              </a:rPr>
              <a:t>الشرح</a:t>
            </a:r>
            <a:endParaRPr lang="en-US" b="1" dirty="0"/>
          </a:p>
          <a:p>
            <a:pPr algn="r" rtl="1"/>
            <a:r>
              <a:rPr lang="en-US" i="1" dirty="0">
                <a:sym typeface="Calibri"/>
              </a:rPr>
              <a:t>عادة ما يحدث الحصول على ال</a:t>
            </a:r>
            <a:r>
              <a:rPr lang="ar-SA" i="1" dirty="0">
                <a:sym typeface="Calibri"/>
              </a:rPr>
              <a:t>قبول</a:t>
            </a:r>
            <a:r>
              <a:rPr lang="en-US" i="1" dirty="0">
                <a:sym typeface="Calibri"/>
              </a:rPr>
              <a:t> / الموافقة المستنيرة لإدارة الحالة في وقت التسجيل و / أو التقييم</a:t>
            </a:r>
          </a:p>
          <a:p>
            <a:pPr lvl="1" algn="r" rtl="1"/>
            <a:r>
              <a:rPr lang="en-US" i="1" dirty="0">
                <a:sym typeface="Calibri"/>
              </a:rPr>
              <a:t>ومع ذلك</a:t>
            </a:r>
            <a:r>
              <a:rPr lang="ar-SA" i="1" dirty="0">
                <a:sym typeface="Calibri"/>
              </a:rPr>
              <a:t>، </a:t>
            </a:r>
            <a:r>
              <a:rPr lang="en-US" i="1" dirty="0">
                <a:sym typeface="Calibri"/>
              </a:rPr>
              <a:t>قد تكون الموافقة / ال</a:t>
            </a:r>
            <a:r>
              <a:rPr lang="ar-SA" i="1" dirty="0">
                <a:sym typeface="Calibri"/>
              </a:rPr>
              <a:t>قبول</a:t>
            </a:r>
            <a:r>
              <a:rPr lang="en-US" i="1" dirty="0">
                <a:sym typeface="Calibri"/>
              </a:rPr>
              <a:t> مطلوب في أي مرحلة أخرى أثناء عملية إدارة الحالة</a:t>
            </a:r>
          </a:p>
          <a:p>
            <a:pPr lvl="1" algn="r" rtl="1"/>
            <a:r>
              <a:rPr lang="en-US" i="1" dirty="0">
                <a:sym typeface="Calibri"/>
              </a:rPr>
              <a:t>يجب اتباع إجراء محدد للحصول على موافقة مستنيرة بالنسبة للأطفال</a:t>
            </a:r>
            <a:r>
              <a:rPr lang="ar-SA" i="1" dirty="0">
                <a:sym typeface="Calibri"/>
              </a:rPr>
              <a:t> المنفصلين و</a:t>
            </a:r>
            <a:r>
              <a:rPr lang="en-US" i="1" dirty="0">
                <a:sym typeface="Calibri"/>
              </a:rPr>
              <a:t> غير المصحوبين.</a:t>
            </a:r>
          </a:p>
          <a:p>
            <a:pPr algn="r" rtl="1"/>
            <a:r>
              <a:rPr lang="en-US" i="1" dirty="0">
                <a:sym typeface="Calibri"/>
              </a:rPr>
              <a:t>كن على دراية بالمواقف التي يكون فيها الوال</a:t>
            </a:r>
            <a:r>
              <a:rPr lang="ar-SA" i="1" dirty="0">
                <a:sym typeface="Calibri"/>
              </a:rPr>
              <a:t>دي</a:t>
            </a:r>
            <a:r>
              <a:rPr lang="en-US" i="1" dirty="0">
                <a:sym typeface="Calibri"/>
              </a:rPr>
              <a:t>ن / مقدم</a:t>
            </a:r>
            <a:r>
              <a:rPr lang="ar-SA" i="1" dirty="0">
                <a:sym typeface="Calibri"/>
              </a:rPr>
              <a:t>ي</a:t>
            </a:r>
            <a:r>
              <a:rPr lang="en-US" i="1" dirty="0">
                <a:sym typeface="Calibri"/>
              </a:rPr>
              <a:t> الرعاية السابق</a:t>
            </a:r>
            <a:r>
              <a:rPr lang="ar-SA" i="1" dirty="0">
                <a:sym typeface="Calibri"/>
              </a:rPr>
              <a:t>ي</a:t>
            </a:r>
            <a:r>
              <a:rPr lang="en-US" i="1" dirty="0">
                <a:sym typeface="Calibri"/>
              </a:rPr>
              <a:t>ن غائبين ولكن الأطفال </a:t>
            </a:r>
            <a:r>
              <a:rPr lang="ar-SA" i="1" dirty="0">
                <a:sym typeface="Calibri"/>
              </a:rPr>
              <a:t>المنفصلين و</a:t>
            </a:r>
            <a:r>
              <a:rPr lang="en-US" i="1" dirty="0">
                <a:sym typeface="Calibri"/>
              </a:rPr>
              <a:t>غير المصحوبين على اتصال بهم</a:t>
            </a:r>
            <a:r>
              <a:rPr lang="ar-SA" i="1" dirty="0">
                <a:sym typeface="Calibri"/>
              </a:rPr>
              <a:t>. </a:t>
            </a:r>
            <a:r>
              <a:rPr lang="en-US" i="1" dirty="0">
                <a:sym typeface="Calibri"/>
              </a:rPr>
              <a:t>على سبيل المثال</a:t>
            </a:r>
            <a:r>
              <a:rPr lang="ar-SA" i="1" dirty="0">
                <a:sym typeface="Calibri"/>
              </a:rPr>
              <a:t>، </a:t>
            </a:r>
            <a:r>
              <a:rPr lang="en-US" i="1" dirty="0">
                <a:sym typeface="Calibri"/>
              </a:rPr>
              <a:t>عبر الهاتف أو </a:t>
            </a:r>
            <a:r>
              <a:rPr lang="ar-SA" i="1" dirty="0">
                <a:sym typeface="Calibri"/>
              </a:rPr>
              <a:t>الواتساب </a:t>
            </a:r>
            <a:r>
              <a:rPr lang="en-US" i="1" dirty="0">
                <a:sym typeface="Calibri"/>
              </a:rPr>
              <a:t>خاصةً مع القرارات التي لها تأثير كبير على الطفل</a:t>
            </a:r>
          </a:p>
          <a:p>
            <a:pPr lvl="1" algn="r" rtl="1"/>
            <a:r>
              <a:rPr lang="en-US" i="1" dirty="0">
                <a:sym typeface="Calibri"/>
              </a:rPr>
              <a:t>حاول الاتصال بالوالدين / مقدمي الرعاية السابقين وإشراكهم والحصول على موافقتهم</a:t>
            </a:r>
          </a:p>
          <a:p>
            <a:pPr lvl="1" algn="r" rtl="1"/>
            <a:r>
              <a:rPr lang="en-US" i="1" dirty="0">
                <a:sym typeface="Calibri"/>
              </a:rPr>
              <a:t>ضع في اعتبارك رغبات الطفل</a:t>
            </a:r>
          </a:p>
          <a:p>
            <a:pPr lvl="1" algn="r" rtl="1"/>
            <a:r>
              <a:rPr lang="en-US" i="1" dirty="0">
                <a:sym typeface="Calibri"/>
              </a:rPr>
              <a:t>حاول التحقق من الهوية والعلاقة عن بعد</a:t>
            </a:r>
          </a:p>
          <a:p>
            <a:pPr lvl="1" algn="r" rtl="1"/>
            <a:r>
              <a:rPr lang="en-US" i="1" dirty="0">
                <a:sym typeface="Calibri"/>
              </a:rPr>
              <a:t>توثيق جهود الحصول على الموافقة وعملية اتخاذ القرار في ملف حالة الطفل</a:t>
            </a:r>
          </a:p>
          <a:p>
            <a:pPr lvl="1" algn="r" rtl="1"/>
            <a:r>
              <a:rPr lang="en-US" i="1" dirty="0">
                <a:sym typeface="Calibri"/>
              </a:rPr>
              <a:t>إذا تعذر الاتصال بالوالد أو مقدم الرعاية فقد يقدم شخص بالغ موثوق به الموافقة بدلاً من ذلك</a:t>
            </a:r>
          </a:p>
          <a:p>
            <a:pPr algn="r" rtl="1"/>
            <a:r>
              <a:rPr lang="en-US" i="1" dirty="0">
                <a:sym typeface="Calibri"/>
              </a:rPr>
              <a:t>تشمل القرارات ذات التأثير ا</a:t>
            </a:r>
            <a:r>
              <a:rPr lang="ar-SA" i="1" dirty="0">
                <a:sym typeface="Calibri"/>
              </a:rPr>
              <a:t>لهام</a:t>
            </a:r>
            <a:r>
              <a:rPr lang="en-US" i="1" dirty="0">
                <a:sym typeface="Calibri"/>
              </a:rPr>
              <a:t> على الطفل ما يلي:</a:t>
            </a:r>
          </a:p>
          <a:p>
            <a:pPr lvl="1" algn="r" rtl="1"/>
            <a:r>
              <a:rPr lang="en-US" i="1" dirty="0">
                <a:sym typeface="Calibri"/>
              </a:rPr>
              <a:t>إعادة التوطين في بلد ثالث</a:t>
            </a:r>
          </a:p>
          <a:p>
            <a:pPr lvl="1" algn="r" rtl="1"/>
            <a:r>
              <a:rPr lang="en-US" i="1" dirty="0">
                <a:sym typeface="Calibri"/>
              </a:rPr>
              <a:t>العلاج الطبي الذي ينطوي على مخاطر</a:t>
            </a:r>
          </a:p>
          <a:p>
            <a:pPr lvl="1" algn="r" rtl="1"/>
            <a:r>
              <a:rPr lang="en-US" i="1" dirty="0">
                <a:sym typeface="Calibri"/>
              </a:rPr>
              <a:t>لم شمل الأسرة مع أفراد الأسرة الآخرين / الممتدة</a:t>
            </a:r>
          </a:p>
          <a:p>
            <a:pPr algn="r" rtl="1"/>
            <a:r>
              <a:rPr lang="en-US" i="1" dirty="0">
                <a:sym typeface="Calibri"/>
              </a:rPr>
              <a:t>يجب أن يتضمن اتخاذ أي قرارات من هذا القبيل دائمًا عملية رسمية</a:t>
            </a:r>
          </a:p>
          <a:p>
            <a:pPr lvl="1" algn="r" rtl="1"/>
            <a:r>
              <a:rPr lang="en-US" i="1" dirty="0">
                <a:sym typeface="Calibri"/>
              </a:rPr>
              <a:t>جمع جميع الجهات الفاعلة المعنية ب</a:t>
            </a:r>
            <a:r>
              <a:rPr lang="ar-SA" i="1" dirty="0">
                <a:sym typeface="Calibri"/>
              </a:rPr>
              <a:t>حال</a:t>
            </a:r>
            <a:r>
              <a:rPr lang="en-US" i="1" dirty="0">
                <a:sym typeface="Calibri"/>
              </a:rPr>
              <a:t>ة الطفل</a:t>
            </a:r>
            <a:r>
              <a:rPr lang="ar-SA" i="1" dirty="0">
                <a:sym typeface="Calibri"/>
              </a:rPr>
              <a:t>، </a:t>
            </a:r>
            <a:r>
              <a:rPr lang="en-US" i="1" dirty="0">
                <a:sym typeface="Calibri"/>
              </a:rPr>
              <a:t>مثل مؤتمر الحالة أو عملية</a:t>
            </a:r>
            <a:r>
              <a:rPr lang="ar-SA" i="1" dirty="0">
                <a:sym typeface="Calibri"/>
              </a:rPr>
              <a:t> رسمية مماثلة</a:t>
            </a:r>
            <a:r>
              <a:rPr lang="en-US" i="1" dirty="0">
                <a:sym typeface="Calibri"/>
              </a:rPr>
              <a:t> </a:t>
            </a:r>
            <a:r>
              <a:rPr lang="ar-SA" i="1" dirty="0">
                <a:sym typeface="Calibri"/>
              </a:rPr>
              <a:t>ل</a:t>
            </a:r>
            <a:r>
              <a:rPr lang="en-US" i="1" dirty="0">
                <a:sym typeface="Calibri"/>
              </a:rPr>
              <a:t>صنع القرار.</a:t>
            </a:r>
          </a:p>
          <a:p>
            <a:pPr lvl="1" algn="r" rtl="1"/>
            <a:r>
              <a:rPr lang="en-US" i="1" dirty="0">
                <a:sym typeface="Calibri"/>
              </a:rPr>
              <a:t>سنناقش هذه العمليات بمزيد من التفصيل في جلسة المتابعة والمراجعة.</a:t>
            </a:r>
          </a:p>
        </p:txBody>
      </p:sp>
      <p:sp>
        <p:nvSpPr>
          <p:cNvPr id="7" name="Slide Image Placeholder 6">
            <a:extLst>
              <a:ext uri="{FF2B5EF4-FFF2-40B4-BE49-F238E27FC236}">
                <a16:creationId xmlns:a16="http://schemas.microsoft.com/office/drawing/2014/main" id="{E2879487-F912-0898-FA2A-42B8DDF34020}"/>
              </a:ext>
            </a:extLst>
          </p:cNvPr>
          <p:cNvSpPr>
            <a:spLocks noGrp="1" noRot="1" noChangeAspect="1"/>
          </p:cNvSpPr>
          <p:nvPr>
            <p:ph type="sldImg"/>
          </p:nvPr>
        </p:nvSpPr>
        <p:spPr/>
      </p:sp>
      <p:sp>
        <p:nvSpPr>
          <p:cNvPr id="2" name="Google Shape;725;p48:notes">
            <a:extLst>
              <a:ext uri="{FF2B5EF4-FFF2-40B4-BE49-F238E27FC236}">
                <a16:creationId xmlns:a16="http://schemas.microsoft.com/office/drawing/2014/main" id="{203233AB-53FA-8BE2-9659-0BC9C011EA9C}"/>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rtl="1"/>
            <a:fld id="{00000000-1234-1234-1234-123412341234}" type="slidenum">
              <a:rPr lang="en-US" sz="1200" smtClean="0">
                <a:latin typeface="+mn-lt"/>
              </a:rPr>
              <a:pPr algn="r" rtl="1"/>
              <a:t>17</a:t>
            </a:fld>
            <a:endParaRPr lang="en-US" sz="1200" dirty="0">
              <a:latin typeface="+mn-lt"/>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74"/>
        <p:cNvGrpSpPr/>
        <p:nvPr/>
      </p:nvGrpSpPr>
      <p:grpSpPr>
        <a:xfrm>
          <a:off x="0" y="0"/>
          <a:ext cx="0" cy="0"/>
          <a:chOff x="0" y="0"/>
          <a:chExt cx="0" cy="0"/>
        </a:xfrm>
      </p:grpSpPr>
      <p:sp>
        <p:nvSpPr>
          <p:cNvPr id="476" name="Google Shape;476;p14:notes"/>
          <p:cNvSpPr txBox="1">
            <a:spLocks noGrp="1"/>
          </p:cNvSpPr>
          <p:nvPr>
            <p:ph type="body" idx="1"/>
          </p:nvPr>
        </p:nvSpPr>
        <p:spPr/>
        <p:txBody>
          <a:bodyPr/>
          <a:lstStyle/>
          <a:p>
            <a:pPr marL="0" marR="0" lvl="0" indent="0" algn="r" defTabSz="914400" rtl="1" eaLnBrk="1" fontAlgn="auto" latinLnBrk="0" hangingPunct="1">
              <a:lnSpc>
                <a:spcPct val="100000"/>
              </a:lnSpc>
              <a:spcBef>
                <a:spcPts val="0"/>
              </a:spcBef>
              <a:spcAft>
                <a:spcPts val="0"/>
              </a:spcAft>
              <a:buClr>
                <a:srgbClr val="000000"/>
              </a:buClr>
              <a:buSzTx/>
              <a:buFont typeface="Arial" panose="020B0604020202020204" pitchFamily="34" charset="0"/>
              <a:buNone/>
              <a:tabLst/>
              <a:defRPr/>
            </a:pPr>
            <a:r>
              <a:rPr lang="en-US" sz="1150" b="1" dirty="0">
                <a:sym typeface="Calibri"/>
              </a:rPr>
              <a:t>العمل الجماعي </a:t>
            </a:r>
            <a:r>
              <a:rPr lang="ar-SA" sz="1200" b="1" i="0" u="none" strike="noStrike" cap="none" dirty="0">
                <a:solidFill>
                  <a:schemeClr val="accent2">
                    <a:lumMod val="75000"/>
                  </a:schemeClr>
                </a:solidFill>
                <a:latin typeface="Arial"/>
                <a:cs typeface="Arial"/>
                <a:sym typeface="Arial"/>
              </a:rPr>
              <a:t> (٢٠ دقيقة)</a:t>
            </a:r>
            <a:endParaRPr lang="en-US" sz="1150" b="1" dirty="0">
              <a:sym typeface="Calibri"/>
            </a:endParaRPr>
          </a:p>
          <a:p>
            <a:pPr algn="r" rtl="1"/>
            <a:r>
              <a:rPr lang="en-US" sz="1150" dirty="0">
                <a:sym typeface="Calibri"/>
              </a:rPr>
              <a:t>قسّم المشاركين إلى مجموعات من </a:t>
            </a:r>
            <a:r>
              <a:rPr lang="ar-SA" sz="1150" dirty="0">
                <a:sym typeface="Calibri"/>
              </a:rPr>
              <a:t>٣-٤</a:t>
            </a:r>
            <a:r>
              <a:rPr lang="en-US" sz="1150" dirty="0">
                <a:sym typeface="Calibri"/>
              </a:rPr>
              <a:t> أشخاص</a:t>
            </a:r>
          </a:p>
          <a:p>
            <a:pPr algn="r" rtl="1"/>
            <a:r>
              <a:rPr lang="en-US" sz="1150" dirty="0">
                <a:sym typeface="Calibri"/>
              </a:rPr>
              <a:t>خصص لكل مجموعة سيناريو حالة في</a:t>
            </a:r>
            <a:r>
              <a:rPr lang="ar-SA" sz="1150" dirty="0">
                <a:sym typeface="Calibri"/>
              </a:rPr>
              <a:t> </a:t>
            </a:r>
            <a:r>
              <a:rPr lang="en-US" sz="1150" b="1" dirty="0">
                <a:sym typeface="Calibri"/>
              </a:rPr>
              <a:t>صفحة </a:t>
            </a:r>
            <a:r>
              <a:rPr lang="ar-SA" sz="1150" b="1" dirty="0">
                <a:sym typeface="Calibri"/>
              </a:rPr>
              <a:t>دليل العمل ٥-٦</a:t>
            </a:r>
            <a:r>
              <a:rPr lang="en-US" sz="1150" b="1" dirty="0">
                <a:sym typeface="Calibri"/>
              </a:rPr>
              <a:t>: تحديد وتسجيل الأطفال المعرضين للخطر بما في ذلك الأطفال</a:t>
            </a:r>
            <a:r>
              <a:rPr lang="ar-SA" sz="1150" b="1" dirty="0">
                <a:sym typeface="Calibri"/>
              </a:rPr>
              <a:t> المنفصلين و</a:t>
            </a:r>
            <a:r>
              <a:rPr lang="en-US" sz="1150" b="1" dirty="0">
                <a:sym typeface="Calibri"/>
              </a:rPr>
              <a:t>غير المصحوبين </a:t>
            </a:r>
            <a:endParaRPr lang="ar-SA" sz="1150" b="1" dirty="0">
              <a:sym typeface="Calibri"/>
            </a:endParaRPr>
          </a:p>
          <a:p>
            <a:pPr algn="r" rtl="1"/>
            <a:r>
              <a:rPr lang="en-US" sz="1150" i="1" dirty="0">
                <a:sym typeface="Calibri"/>
              </a:rPr>
              <a:t>من خلال هذا التمرين سوف تتعلم المزيد حول كيفية تحديد الأطفال</a:t>
            </a:r>
            <a:r>
              <a:rPr lang="ar-SA" sz="1150" i="1" dirty="0">
                <a:sym typeface="Calibri"/>
              </a:rPr>
              <a:t> المنفصلين و</a:t>
            </a:r>
            <a:r>
              <a:rPr lang="en-US" sz="1150" i="1" dirty="0">
                <a:sym typeface="Calibri"/>
              </a:rPr>
              <a:t> غير المصحوبين والأطفال الآخرين المعرضين للخطر وكيفية ضمان ألا يؤدي </a:t>
            </a:r>
            <a:r>
              <a:rPr lang="ar-SA" sz="1150" i="1" dirty="0">
                <a:sym typeface="Calibri"/>
              </a:rPr>
              <a:t>ال</a:t>
            </a:r>
            <a:r>
              <a:rPr lang="en-US" sz="1150" i="1" dirty="0">
                <a:sym typeface="Calibri"/>
              </a:rPr>
              <a:t>تحديد والتسجيل إلى أي ضرر.</a:t>
            </a:r>
          </a:p>
          <a:p>
            <a:pPr algn="r" rtl="1"/>
            <a:r>
              <a:rPr lang="ar-SA" sz="1150" i="1" dirty="0">
                <a:sym typeface="Calibri"/>
              </a:rPr>
              <a:t>قم بقراءة</a:t>
            </a:r>
            <a:r>
              <a:rPr lang="en-US" sz="1150" i="1" dirty="0">
                <a:sym typeface="Calibri"/>
              </a:rPr>
              <a:t> سيناريو </a:t>
            </a:r>
            <a:r>
              <a:rPr lang="ar-SA" sz="1150" i="1" dirty="0">
                <a:sym typeface="Calibri"/>
              </a:rPr>
              <a:t>الحالات</a:t>
            </a:r>
            <a:r>
              <a:rPr lang="en-US" sz="1150" i="1" dirty="0">
                <a:sym typeface="Calibri"/>
              </a:rPr>
              <a:t> وكت</a:t>
            </a:r>
            <a:r>
              <a:rPr lang="ar-SA" sz="1150" i="1" dirty="0">
                <a:sym typeface="Calibri"/>
              </a:rPr>
              <a:t>ا</a:t>
            </a:r>
            <a:r>
              <a:rPr lang="en-US" sz="1150" i="1" dirty="0">
                <a:sym typeface="Calibri"/>
              </a:rPr>
              <a:t>ب</a:t>
            </a:r>
            <a:r>
              <a:rPr lang="ar-SA" sz="1150" i="1" dirty="0">
                <a:sym typeface="Calibri"/>
              </a:rPr>
              <a:t>ة</a:t>
            </a:r>
            <a:r>
              <a:rPr lang="en-US" sz="1150" i="1" dirty="0">
                <a:sym typeface="Calibri"/>
              </a:rPr>
              <a:t> إجاباتهم على الأسئلة على اللوح الورقي</a:t>
            </a:r>
          </a:p>
          <a:p>
            <a:pPr marL="0" indent="0" algn="r" rtl="1">
              <a:buNone/>
            </a:pPr>
            <a:endParaRPr lang="en-US" sz="1150" i="1" dirty="0">
              <a:sym typeface="Calibri"/>
            </a:endParaRPr>
          </a:p>
          <a:p>
            <a:pPr marL="0" marR="0" lvl="0" indent="0" algn="r" defTabSz="914400" rtl="1" eaLnBrk="1" fontAlgn="auto" latinLnBrk="0" hangingPunct="1">
              <a:lnSpc>
                <a:spcPct val="100000"/>
              </a:lnSpc>
              <a:spcBef>
                <a:spcPts val="0"/>
              </a:spcBef>
              <a:spcAft>
                <a:spcPts val="0"/>
              </a:spcAft>
              <a:buClr>
                <a:srgbClr val="000000"/>
              </a:buClr>
              <a:buSzTx/>
              <a:buFont typeface="Arial" panose="020B0604020202020204" pitchFamily="34" charset="0"/>
              <a:buNone/>
              <a:tabLst/>
              <a:defRPr/>
            </a:pPr>
            <a:r>
              <a:rPr lang="en-US" sz="1150" b="1" dirty="0">
                <a:sym typeface="Calibri"/>
              </a:rPr>
              <a:t>مناقشة عامة </a:t>
            </a:r>
            <a:r>
              <a:rPr lang="ar-SA" sz="1100" b="1" i="0" u="none" strike="noStrike" cap="none" dirty="0">
                <a:solidFill>
                  <a:schemeClr val="accent2">
                    <a:lumMod val="75000"/>
                  </a:schemeClr>
                </a:solidFill>
                <a:latin typeface="Arial"/>
                <a:cs typeface="Arial"/>
                <a:sym typeface="Arial"/>
              </a:rPr>
              <a:t>(٢٠ دقيقة)</a:t>
            </a:r>
            <a:endParaRPr lang="en-US" sz="1100" b="1" dirty="0">
              <a:sym typeface="Calibri"/>
            </a:endParaRPr>
          </a:p>
          <a:p>
            <a:pPr algn="r" rtl="1"/>
            <a:r>
              <a:rPr lang="en-US" sz="1150" dirty="0">
                <a:sym typeface="Calibri"/>
              </a:rPr>
              <a:t>يجب على كل مجموعة عرض </a:t>
            </a:r>
            <a:r>
              <a:rPr lang="ar-SA" sz="1150" dirty="0">
                <a:sym typeface="Calibri"/>
              </a:rPr>
              <a:t>حالتها</a:t>
            </a:r>
            <a:r>
              <a:rPr lang="en-US" sz="1150" dirty="0">
                <a:sym typeface="Calibri"/>
              </a:rPr>
              <a:t> وإجاباتها </a:t>
            </a:r>
            <a:r>
              <a:rPr lang="ar-SA" sz="1150" dirty="0">
                <a:sym typeface="Calibri"/>
              </a:rPr>
              <a:t>للمجموعة ال</a:t>
            </a:r>
            <a:r>
              <a:rPr lang="en-US" sz="1150" dirty="0">
                <a:sym typeface="Calibri"/>
              </a:rPr>
              <a:t>عامة.</a:t>
            </a:r>
          </a:p>
          <a:p>
            <a:pPr algn="r" rtl="1"/>
            <a:r>
              <a:rPr lang="en-US" sz="1150" dirty="0"/>
              <a:t>استكمل بالإجابات أدناه</a:t>
            </a:r>
            <a:endParaRPr lang="en-US" sz="1150" dirty="0">
              <a:sym typeface="Calibri"/>
            </a:endParaRPr>
          </a:p>
          <a:p>
            <a:pPr marL="0" indent="0" algn="r" rtl="1">
              <a:buNone/>
            </a:pPr>
            <a:r>
              <a:rPr lang="en-US" sz="1150" b="1" dirty="0">
                <a:highlight>
                  <a:schemeClr val="lt1"/>
                </a:highlight>
                <a:sym typeface="Helvetica Neue"/>
              </a:rPr>
              <a:t>_____________________________________________________________________________</a:t>
            </a:r>
            <a:endParaRPr lang="en-US" sz="1150" b="0" dirty="0"/>
          </a:p>
          <a:p>
            <a:pPr marL="0" indent="0" algn="r" rtl="1">
              <a:buNone/>
            </a:pPr>
            <a:endParaRPr lang="en-US" sz="1150" dirty="0">
              <a:sym typeface="Calibri"/>
            </a:endParaRPr>
          </a:p>
          <a:p>
            <a:pPr marL="0" indent="0" algn="r" rtl="1">
              <a:buNone/>
            </a:pPr>
            <a:r>
              <a:rPr lang="en-US" sz="1150" b="1" dirty="0">
                <a:sym typeface="Calibri"/>
              </a:rPr>
              <a:t>الإجابات</a:t>
            </a:r>
          </a:p>
          <a:p>
            <a:pPr marL="0" indent="0" algn="r" rtl="1">
              <a:buNone/>
            </a:pPr>
            <a:r>
              <a:rPr lang="en-US" sz="1150" b="1" dirty="0">
                <a:sym typeface="Calibri"/>
              </a:rPr>
              <a:t>سيناريو الحالة </a:t>
            </a:r>
            <a:r>
              <a:rPr lang="ar-SA" sz="1150" b="1" dirty="0">
                <a:sym typeface="Calibri"/>
              </a:rPr>
              <a:t>١</a:t>
            </a:r>
            <a:endParaRPr lang="en-US" sz="1150" b="1" dirty="0">
              <a:sym typeface="Calibri"/>
            </a:endParaRPr>
          </a:p>
          <a:p>
            <a:pPr algn="r" rtl="1"/>
            <a:r>
              <a:rPr lang="ar-SA" sz="1150" b="1" dirty="0">
                <a:sym typeface="Calibri"/>
              </a:rPr>
              <a:t>١) التحديد</a:t>
            </a:r>
            <a:endParaRPr lang="en-US" sz="1150" b="1" dirty="0">
              <a:sym typeface="Calibri"/>
            </a:endParaRPr>
          </a:p>
          <a:p>
            <a:pPr lvl="1" algn="r" rtl="1"/>
            <a:r>
              <a:rPr lang="en-US" sz="1150" dirty="0">
                <a:sym typeface="Calibri"/>
              </a:rPr>
              <a:t>توفير معلومات عن خدمات إدارة الحال</a:t>
            </a:r>
            <a:r>
              <a:rPr lang="ar-SA" sz="1150" dirty="0">
                <a:sym typeface="Calibri"/>
              </a:rPr>
              <a:t>ة</a:t>
            </a:r>
            <a:r>
              <a:rPr lang="en-US" sz="1150" dirty="0">
                <a:sym typeface="Calibri"/>
              </a:rPr>
              <a:t>، بما في ذلك </a:t>
            </a:r>
            <a:r>
              <a:rPr lang="ar-SA" sz="1150" dirty="0">
                <a:sym typeface="Calibri"/>
              </a:rPr>
              <a:t>تعقب الأسرة</a:t>
            </a:r>
            <a:r>
              <a:rPr lang="en-US" sz="1150" dirty="0">
                <a:sym typeface="Calibri"/>
              </a:rPr>
              <a:t> والرعاية البديلة وإنشاء أنشطة توعية</a:t>
            </a:r>
            <a:r>
              <a:rPr lang="ar-SA" sz="1150" dirty="0">
                <a:sym typeface="Calibri"/>
              </a:rPr>
              <a:t> خارجية</a:t>
            </a:r>
            <a:r>
              <a:rPr lang="en-US" sz="1150" dirty="0">
                <a:sym typeface="Calibri"/>
              </a:rPr>
              <a:t> لتحديد وتسجيل الأطفال</a:t>
            </a:r>
            <a:r>
              <a:rPr lang="ar-SA" sz="1150" dirty="0">
                <a:sym typeface="Calibri"/>
              </a:rPr>
              <a:t> المنفصلين و</a:t>
            </a:r>
            <a:r>
              <a:rPr lang="en-US" sz="1150" dirty="0">
                <a:sym typeface="Calibri"/>
              </a:rPr>
              <a:t> غير المصحوبين. </a:t>
            </a:r>
            <a:r>
              <a:rPr lang="ar-SA" sz="1150" dirty="0">
                <a:sym typeface="Calibri"/>
              </a:rPr>
              <a:t>ال</a:t>
            </a:r>
            <a:r>
              <a:rPr lang="en-US" sz="1150" dirty="0">
                <a:sym typeface="Calibri"/>
              </a:rPr>
              <a:t>تأكد من أن الرسائل المجتمعية توضح الغرض من تحديد الأطفال </a:t>
            </a:r>
            <a:r>
              <a:rPr lang="ar-SA" sz="1150" dirty="0">
                <a:sym typeface="Calibri"/>
              </a:rPr>
              <a:t>المنفصلين و</a:t>
            </a:r>
            <a:r>
              <a:rPr lang="en-US" sz="1150" dirty="0">
                <a:sym typeface="Calibri"/>
              </a:rPr>
              <a:t>غير المصحوبين ولا تشجع العائلات على التخلي عن أطفالهم.</a:t>
            </a:r>
          </a:p>
          <a:p>
            <a:pPr lvl="1" algn="r" rtl="1"/>
            <a:r>
              <a:rPr lang="en-US" sz="1150" dirty="0">
                <a:sym typeface="Calibri"/>
              </a:rPr>
              <a:t>الانخراط مع و / أو حشد قادة المجتمع الذين يمكنهم المساعدة في إعداد قوائم الأطفال</a:t>
            </a:r>
            <a:r>
              <a:rPr lang="ar-SA" sz="1150" dirty="0">
                <a:sym typeface="Calibri"/>
              </a:rPr>
              <a:t> المنفصلين و</a:t>
            </a:r>
            <a:r>
              <a:rPr lang="en-US" sz="1150" dirty="0">
                <a:sym typeface="Calibri"/>
              </a:rPr>
              <a:t> غير المصحوبين والمفقودين لمراجعتها والتحقق منها.</a:t>
            </a:r>
          </a:p>
          <a:p>
            <a:pPr lvl="1" algn="r" rtl="1"/>
            <a:r>
              <a:rPr lang="en-US" sz="1150" dirty="0">
                <a:sym typeface="Calibri"/>
              </a:rPr>
              <a:t>دعم عمليات لم الشمل السريعة ، حيثما أمكن ذلك وبما يخدم مصالح الطفل الفضلى</a:t>
            </a:r>
          </a:p>
          <a:p>
            <a:pPr lvl="1" algn="r" rtl="1"/>
            <a:r>
              <a:rPr lang="en-US" sz="1150" dirty="0">
                <a:sym typeface="Calibri"/>
              </a:rPr>
              <a:t>إنشاء "النقاط المفقودة وال</a:t>
            </a:r>
            <a:r>
              <a:rPr lang="ar-SA" sz="1150" dirty="0">
                <a:sym typeface="Calibri"/>
              </a:rPr>
              <a:t>تي تم العثور</a:t>
            </a:r>
            <a:r>
              <a:rPr lang="en-US" sz="1150" dirty="0">
                <a:sym typeface="Calibri"/>
              </a:rPr>
              <a:t> عليها".</a:t>
            </a:r>
          </a:p>
          <a:p>
            <a:pPr lvl="1" algn="r" rtl="1"/>
            <a:r>
              <a:rPr lang="en-US" sz="1150" dirty="0">
                <a:sym typeface="Calibri"/>
              </a:rPr>
              <a:t>يجب إجراء زيارة إلى دار الأيتام لتحديد وتسجيل الأطفال</a:t>
            </a:r>
            <a:r>
              <a:rPr lang="ar-SA" sz="1150" dirty="0">
                <a:sym typeface="Calibri"/>
              </a:rPr>
              <a:t> </a:t>
            </a:r>
            <a:r>
              <a:rPr lang="en-US" sz="1150" dirty="0">
                <a:sym typeface="Calibri"/>
              </a:rPr>
              <a:t>غير المصحوبين </a:t>
            </a:r>
            <a:r>
              <a:rPr lang="ar-SA" sz="1150" dirty="0">
                <a:sym typeface="Calibri"/>
              </a:rPr>
              <a:t>الذين تم قبولهم</a:t>
            </a:r>
            <a:r>
              <a:rPr lang="en-US" sz="1150" dirty="0">
                <a:sym typeface="Calibri"/>
              </a:rPr>
              <a:t> بعد حالة الطوارئ ، من أجل توفير </a:t>
            </a:r>
            <a:r>
              <a:rPr lang="ar-SA" sz="1150" dirty="0">
                <a:sym typeface="Calibri"/>
              </a:rPr>
              <a:t>تعقب الأسرة</a:t>
            </a:r>
            <a:r>
              <a:rPr lang="en-US" sz="1150" dirty="0">
                <a:sym typeface="Calibri"/>
              </a:rPr>
              <a:t>  </a:t>
            </a:r>
            <a:r>
              <a:rPr lang="ar-SA" sz="1150" dirty="0">
                <a:sym typeface="Calibri"/>
              </a:rPr>
              <a:t>ولم الشمل</a:t>
            </a:r>
            <a:r>
              <a:rPr lang="en-US" sz="1150" dirty="0">
                <a:sym typeface="Calibri"/>
              </a:rPr>
              <a:t> والعثور على أشكال بديلة من الرعاية </a:t>
            </a:r>
            <a:r>
              <a:rPr lang="ar-SA" sz="1150" dirty="0">
                <a:sym typeface="Calibri"/>
              </a:rPr>
              <a:t>لهم </a:t>
            </a:r>
            <a:r>
              <a:rPr lang="en-US" sz="1150" dirty="0">
                <a:sym typeface="Calibri"/>
              </a:rPr>
              <a:t>ولتوفير أنواع أخرى من إدارة الحال</a:t>
            </a:r>
            <a:r>
              <a:rPr lang="ar-SA" sz="1150" dirty="0">
                <a:sym typeface="Calibri"/>
              </a:rPr>
              <a:t>ة</a:t>
            </a:r>
            <a:r>
              <a:rPr lang="en-US" sz="1150" dirty="0">
                <a:sym typeface="Calibri"/>
              </a:rPr>
              <a:t>.</a:t>
            </a:r>
          </a:p>
          <a:p>
            <a:pPr lvl="1" algn="r" rtl="1"/>
            <a:r>
              <a:rPr lang="en-US" sz="1150" dirty="0">
                <a:sym typeface="Calibri"/>
              </a:rPr>
              <a:t>إذا لم يكن هناك وصول فوري ممكن إلى دار الأيتام ، فيجب أن تتم </a:t>
            </a:r>
            <a:r>
              <a:rPr lang="ar-SA" sz="1150" dirty="0">
                <a:sym typeface="Calibri"/>
              </a:rPr>
              <a:t>المناصرة لذلك.</a:t>
            </a:r>
            <a:endParaRPr lang="en-US" sz="1150" dirty="0">
              <a:sym typeface="Calibri"/>
            </a:endParaRPr>
          </a:p>
          <a:p>
            <a:pPr lvl="1" algn="r" rtl="1"/>
            <a:endParaRPr lang="en-US" sz="1150" dirty="0">
              <a:sym typeface="Calibri"/>
            </a:endParaRPr>
          </a:p>
          <a:p>
            <a:pPr marL="0" indent="0" algn="r" rtl="1">
              <a:buNone/>
            </a:pPr>
            <a:r>
              <a:rPr lang="ar-SA" sz="1150" b="1" dirty="0"/>
              <a:t>يتبع</a:t>
            </a:r>
            <a:r>
              <a:rPr lang="en-US" sz="1150" b="1" dirty="0">
                <a:sym typeface="Wingdings" panose="05000000000000000000" pitchFamily="2" charset="2"/>
              </a:rPr>
              <a:t></a:t>
            </a:r>
            <a:endParaRPr lang="en-US" sz="1150" b="1" dirty="0"/>
          </a:p>
        </p:txBody>
      </p:sp>
      <p:sp>
        <p:nvSpPr>
          <p:cNvPr id="4" name="Slide Image Placeholder 3">
            <a:extLst>
              <a:ext uri="{FF2B5EF4-FFF2-40B4-BE49-F238E27FC236}">
                <a16:creationId xmlns:a16="http://schemas.microsoft.com/office/drawing/2014/main" id="{75637264-E020-BB90-A23E-5AD65525799C}"/>
              </a:ext>
            </a:extLst>
          </p:cNvPr>
          <p:cNvSpPr>
            <a:spLocks noGrp="1" noRot="1" noChangeAspect="1"/>
          </p:cNvSpPr>
          <p:nvPr>
            <p:ph type="sldImg"/>
          </p:nvPr>
        </p:nvSpPr>
        <p:spPr/>
      </p:sp>
      <p:sp>
        <p:nvSpPr>
          <p:cNvPr id="2" name="Google Shape;725;p48:notes">
            <a:extLst>
              <a:ext uri="{FF2B5EF4-FFF2-40B4-BE49-F238E27FC236}">
                <a16:creationId xmlns:a16="http://schemas.microsoft.com/office/drawing/2014/main" id="{272FA5A2-2AC7-2D92-AE81-7C06909FF222}"/>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rtl="1"/>
            <a:fld id="{00000000-1234-1234-1234-123412341234}" type="slidenum">
              <a:rPr lang="en-US" sz="1200" smtClean="0">
                <a:latin typeface="+mn-lt"/>
              </a:rPr>
              <a:pPr algn="r" rtl="1"/>
              <a:t>18</a:t>
            </a:fld>
            <a:endParaRPr lang="en-US" sz="1200" dirty="0">
              <a:latin typeface="+mn-lt"/>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74"/>
        <p:cNvGrpSpPr/>
        <p:nvPr/>
      </p:nvGrpSpPr>
      <p:grpSpPr>
        <a:xfrm>
          <a:off x="0" y="0"/>
          <a:ext cx="0" cy="0"/>
          <a:chOff x="0" y="0"/>
          <a:chExt cx="0" cy="0"/>
        </a:xfrm>
      </p:grpSpPr>
      <p:sp>
        <p:nvSpPr>
          <p:cNvPr id="476" name="Google Shape;476;p14:notes"/>
          <p:cNvSpPr txBox="1">
            <a:spLocks noGrp="1"/>
          </p:cNvSpPr>
          <p:nvPr>
            <p:ph type="body" idx="1"/>
          </p:nvPr>
        </p:nvSpPr>
        <p:spPr>
          <a:xfrm>
            <a:off x="479425" y="460375"/>
            <a:ext cx="6140450" cy="9211335"/>
          </a:xfrm>
        </p:spPr>
        <p:txBody>
          <a:bodyPr/>
          <a:lstStyle/>
          <a:p>
            <a:pPr algn="r" rtl="1"/>
            <a:r>
              <a:rPr lang="ar-SA" b="1" dirty="0">
                <a:sym typeface="Calibri"/>
              </a:rPr>
              <a:t>٢) إشراك</a:t>
            </a:r>
            <a:r>
              <a:rPr lang="en-US" b="1" dirty="0">
                <a:sym typeface="Calibri"/>
              </a:rPr>
              <a:t> الجهات الفاعلة الأخرى :</a:t>
            </a:r>
            <a:endParaRPr lang="en-US" b="1" dirty="0"/>
          </a:p>
          <a:p>
            <a:pPr lvl="1" algn="r" rtl="1"/>
            <a:r>
              <a:rPr lang="en-US" dirty="0">
                <a:sym typeface="Calibri"/>
              </a:rPr>
              <a:t>قادة المجتمع والعائلات والأطفال والجهات الفاعلة في مجال حماية الطفل واللجنة الدولية</a:t>
            </a:r>
            <a:r>
              <a:rPr lang="ar-SA" dirty="0">
                <a:sym typeface="Calibri"/>
              </a:rPr>
              <a:t> للصليب الأحمر</a:t>
            </a:r>
            <a:r>
              <a:rPr lang="en-US" dirty="0">
                <a:sym typeface="Calibri"/>
              </a:rPr>
              <a:t> وال</a:t>
            </a:r>
            <a:r>
              <a:rPr lang="ar-SA" dirty="0">
                <a:sym typeface="Calibri"/>
              </a:rPr>
              <a:t>موظفين </a:t>
            </a:r>
            <a:r>
              <a:rPr lang="en-US" dirty="0">
                <a:sym typeface="Calibri"/>
              </a:rPr>
              <a:t>في المدارس والمستشفيات والممرضات وغيرهم.</a:t>
            </a:r>
          </a:p>
          <a:p>
            <a:pPr algn="r" rtl="1"/>
            <a:r>
              <a:rPr lang="ar-SA" b="1" dirty="0">
                <a:sym typeface="Calibri"/>
              </a:rPr>
              <a:t>٣)</a:t>
            </a:r>
            <a:r>
              <a:rPr lang="en-US" b="1" dirty="0">
                <a:sym typeface="Calibri"/>
              </a:rPr>
              <a:t> </a:t>
            </a:r>
            <a:r>
              <a:rPr lang="ar-SA" b="1" dirty="0">
                <a:sym typeface="Calibri"/>
              </a:rPr>
              <a:t>عدم الضرر أو الأذى</a:t>
            </a:r>
            <a:r>
              <a:rPr lang="en-US" b="1" dirty="0">
                <a:sym typeface="Calibri"/>
              </a:rPr>
              <a:t>:</a:t>
            </a:r>
            <a:endParaRPr lang="en-US" b="1" dirty="0"/>
          </a:p>
          <a:p>
            <a:pPr lvl="1" algn="r" rtl="1"/>
            <a:r>
              <a:rPr lang="en-US" dirty="0">
                <a:sym typeface="Calibri"/>
              </a:rPr>
              <a:t>تأكد من أن المعلومات المتعلقة بخدمات إدارة الحالة وغيرها من أشكال الدعم المتاحة يتم </a:t>
            </a:r>
            <a:r>
              <a:rPr lang="ar-SA" dirty="0">
                <a:sym typeface="Calibri"/>
              </a:rPr>
              <a:t>إيصالها</a:t>
            </a:r>
            <a:r>
              <a:rPr lang="en-US" dirty="0">
                <a:sym typeface="Calibri"/>
              </a:rPr>
              <a:t> بوضوح وأن الدعم المقدم يفيد الأطفال المعرضين للخطر بشكل عام.</a:t>
            </a:r>
          </a:p>
          <a:p>
            <a:pPr lvl="1" algn="r" rtl="1"/>
            <a:r>
              <a:rPr lang="en-US" dirty="0">
                <a:sym typeface="Calibri"/>
              </a:rPr>
              <a:t>يجب التعامل مع الأطفال المعرضين للخطر ، بما في ذلك الأطفال </a:t>
            </a:r>
            <a:r>
              <a:rPr lang="ar-SA" dirty="0">
                <a:sym typeface="Calibri"/>
              </a:rPr>
              <a:t>المنفصلين و</a:t>
            </a:r>
            <a:r>
              <a:rPr lang="en-US" dirty="0">
                <a:sym typeface="Calibri"/>
              </a:rPr>
              <a:t>غير المصحوبين ، على أساس كل حالة على حدة.</a:t>
            </a:r>
          </a:p>
          <a:p>
            <a:pPr lvl="1" algn="r" rtl="1"/>
            <a:r>
              <a:rPr lang="en-US" dirty="0">
                <a:sym typeface="Calibri"/>
              </a:rPr>
              <a:t>الانخراط مع الجهات الفاعلة التي تقدم المساعدة النقدية والاتفاق على المعايير وطرائق تقديم النقد ، حيثما أمكن ذلك ، لتعزيز حماية الأسر والأطفال.</a:t>
            </a:r>
          </a:p>
          <a:p>
            <a:pPr marL="0" indent="0" algn="r" rtl="1">
              <a:buNone/>
            </a:pPr>
            <a:endParaRPr lang="en-US" dirty="0">
              <a:sym typeface="Calibri"/>
            </a:endParaRPr>
          </a:p>
          <a:p>
            <a:pPr marL="0" indent="0" algn="r" rtl="1">
              <a:buNone/>
            </a:pPr>
            <a:r>
              <a:rPr lang="en-US" b="1" dirty="0">
                <a:sym typeface="Calibri"/>
              </a:rPr>
              <a:t>سيناريو الحالة </a:t>
            </a:r>
            <a:r>
              <a:rPr lang="ar-SA" b="1" dirty="0">
                <a:sym typeface="Calibri"/>
              </a:rPr>
              <a:t>٢</a:t>
            </a:r>
            <a:endParaRPr lang="en-US" b="1" dirty="0">
              <a:sym typeface="Calibri"/>
            </a:endParaRPr>
          </a:p>
          <a:p>
            <a:pPr algn="r" rtl="1"/>
            <a:r>
              <a:rPr lang="ar-SA" b="1" dirty="0">
                <a:sym typeface="Calibri"/>
              </a:rPr>
              <a:t>١)</a:t>
            </a:r>
            <a:r>
              <a:rPr lang="en-US" b="1" dirty="0">
                <a:sym typeface="Calibri"/>
              </a:rPr>
              <a:t> </a:t>
            </a:r>
            <a:r>
              <a:rPr lang="ar-SA" b="1" dirty="0">
                <a:sym typeface="Calibri"/>
              </a:rPr>
              <a:t>التحديد</a:t>
            </a:r>
            <a:endParaRPr lang="en-US" b="1" dirty="0">
              <a:sym typeface="Calibri"/>
            </a:endParaRPr>
          </a:p>
          <a:p>
            <a:pPr lvl="1" algn="r" rtl="1"/>
            <a:r>
              <a:rPr lang="en-US" dirty="0">
                <a:sym typeface="Calibri"/>
              </a:rPr>
              <a:t>نشر المعلومات بين السكان النازحين حول خدمات إدارة الحالة ، بما في ذلك </a:t>
            </a:r>
            <a:r>
              <a:rPr lang="ar-SA" dirty="0">
                <a:sym typeface="Calibri"/>
              </a:rPr>
              <a:t>تعقب الأسرة و لم الشمل</a:t>
            </a:r>
            <a:r>
              <a:rPr lang="en-US" dirty="0">
                <a:sym typeface="Calibri"/>
              </a:rPr>
              <a:t> والرعاية البديلة</a:t>
            </a:r>
          </a:p>
          <a:p>
            <a:pPr lvl="1" algn="r" rtl="1"/>
            <a:r>
              <a:rPr lang="en-US" dirty="0">
                <a:sym typeface="Calibri"/>
              </a:rPr>
              <a:t>إعداد أنشطة التوعية</a:t>
            </a:r>
            <a:r>
              <a:rPr lang="ar-SA" dirty="0">
                <a:sym typeface="Calibri"/>
              </a:rPr>
              <a:t> الخارجية</a:t>
            </a:r>
            <a:r>
              <a:rPr lang="en-US" dirty="0">
                <a:sym typeface="Calibri"/>
              </a:rPr>
              <a:t> لتحديد الأطفال المعرضين للخطر وتسجيلهم ، بما في ذلك الأطفال </a:t>
            </a:r>
            <a:r>
              <a:rPr lang="ar-SA" dirty="0">
                <a:sym typeface="Calibri"/>
              </a:rPr>
              <a:t>المنفصلين و</a:t>
            </a:r>
            <a:r>
              <a:rPr lang="en-US" dirty="0">
                <a:sym typeface="Calibri"/>
              </a:rPr>
              <a:t>غير المصحوبين .</a:t>
            </a:r>
          </a:p>
          <a:p>
            <a:pPr lvl="1" algn="r" rtl="1"/>
            <a:r>
              <a:rPr lang="en-US" dirty="0">
                <a:sym typeface="Calibri"/>
              </a:rPr>
              <a:t>حشد الأشخاص الرئيسيين</a:t>
            </a:r>
            <a:r>
              <a:rPr lang="ar-SA" dirty="0">
                <a:sym typeface="Calibri"/>
              </a:rPr>
              <a:t>/الهامين</a:t>
            </a:r>
            <a:r>
              <a:rPr lang="en-US" dirty="0">
                <a:sym typeface="Calibri"/>
              </a:rPr>
              <a:t> في المجتمع للمساعدة في إعداد قوائم الأطفال </a:t>
            </a:r>
            <a:r>
              <a:rPr lang="ar-SA" dirty="0">
                <a:sym typeface="Calibri"/>
              </a:rPr>
              <a:t>المنفصلين و</a:t>
            </a:r>
            <a:r>
              <a:rPr lang="en-US" dirty="0">
                <a:sym typeface="Calibri"/>
              </a:rPr>
              <a:t>غير المصحوبين والمفقودين.</a:t>
            </a:r>
          </a:p>
          <a:p>
            <a:pPr lvl="1" algn="r" rtl="1"/>
            <a:r>
              <a:rPr lang="en-US" dirty="0">
                <a:sym typeface="Calibri"/>
              </a:rPr>
              <a:t>التحقق من ومتابعة قضايا الاستغلال</a:t>
            </a:r>
            <a:r>
              <a:rPr lang="ar-SA" dirty="0">
                <a:sym typeface="Calibri"/>
              </a:rPr>
              <a:t> التي يتم الإبلاغ عنها</a:t>
            </a:r>
            <a:r>
              <a:rPr lang="en-US" dirty="0">
                <a:sym typeface="Calibri"/>
              </a:rPr>
              <a:t> والعنف المنزلي وغيرها من ال</a:t>
            </a:r>
            <a:r>
              <a:rPr lang="ar-SA" dirty="0">
                <a:sym typeface="Calibri"/>
              </a:rPr>
              <a:t>مخاوف</a:t>
            </a:r>
            <a:r>
              <a:rPr lang="en-US" dirty="0">
                <a:sym typeface="Calibri"/>
              </a:rPr>
              <a:t> المحددة المتعلقة بحماية الطفل.</a:t>
            </a:r>
          </a:p>
          <a:p>
            <a:pPr lvl="1" algn="r" rtl="1"/>
            <a:r>
              <a:rPr lang="en-US" dirty="0">
                <a:sym typeface="Calibri"/>
              </a:rPr>
              <a:t>تدريب الشرطة والموظفين في نقاط التفتيش الحدودية على أساسيات حماية الطفل ، بحيث يمكنهم إحالة الأطفال المعرضين للخطر ، بما في ذلك الأطفال</a:t>
            </a:r>
            <a:r>
              <a:rPr lang="ar-SA" dirty="0">
                <a:sym typeface="Calibri"/>
              </a:rPr>
              <a:t> المنفصلين و</a:t>
            </a:r>
            <a:r>
              <a:rPr lang="en-US" dirty="0">
                <a:sym typeface="Calibri"/>
              </a:rPr>
              <a:t> غير المصحوبين</a:t>
            </a:r>
            <a:r>
              <a:rPr lang="ar-SA" dirty="0">
                <a:sym typeface="Calibri"/>
              </a:rPr>
              <a:t>.</a:t>
            </a:r>
            <a:r>
              <a:rPr lang="en-US" dirty="0">
                <a:sym typeface="Calibri"/>
              </a:rPr>
              <a:t> </a:t>
            </a:r>
            <a:endParaRPr lang="ar-SA" dirty="0">
              <a:sym typeface="Calibri"/>
            </a:endParaRPr>
          </a:p>
          <a:p>
            <a:pPr lvl="1" algn="r" rtl="1"/>
            <a:r>
              <a:rPr lang="en-US" dirty="0">
                <a:sym typeface="Calibri"/>
              </a:rPr>
              <a:t>العمل مع القطاعات الأخرى ، بما في ذلك التنسيق مع الجهات الفاعلة التي تقدم المساعدة النقدية ، للسعي إلى معالجة ضعف الأشخاص الأكثر تهميشًا في المجتمع.</a:t>
            </a:r>
          </a:p>
          <a:p>
            <a:pPr marL="171450" marR="0" lvl="0" indent="-171450" algn="r" defTabSz="914400" rtl="1" eaLnBrk="1" fontAlgn="auto" latinLnBrk="0" hangingPunct="1">
              <a:lnSpc>
                <a:spcPct val="100000"/>
              </a:lnSpc>
              <a:spcBef>
                <a:spcPts val="0"/>
              </a:spcBef>
              <a:spcAft>
                <a:spcPts val="0"/>
              </a:spcAft>
              <a:buClr>
                <a:srgbClr val="000000"/>
              </a:buClr>
              <a:buSzTx/>
              <a:buFont typeface="Arial" panose="020B0604020202020204" pitchFamily="34" charset="0"/>
              <a:buChar char="•"/>
              <a:tabLst/>
              <a:defRPr/>
            </a:pPr>
            <a:r>
              <a:rPr lang="ar-SA" b="1" dirty="0">
                <a:sym typeface="Calibri"/>
              </a:rPr>
              <a:t>٢) إشراك</a:t>
            </a:r>
            <a:r>
              <a:rPr lang="en-US" b="1" dirty="0">
                <a:sym typeface="Calibri"/>
              </a:rPr>
              <a:t> الجهات الفاعلة الأخرى :</a:t>
            </a:r>
            <a:endParaRPr lang="en-US" b="1" dirty="0"/>
          </a:p>
          <a:p>
            <a:pPr lvl="1" algn="r" rtl="1"/>
            <a:r>
              <a:rPr lang="en-US" dirty="0">
                <a:sym typeface="Calibri"/>
              </a:rPr>
              <a:t>قادة المجتمع ، والأسر ، والأطفال ، والجهات الفاعلة في مجال حماية الطفل ، واللجنة الدولية</a:t>
            </a:r>
            <a:r>
              <a:rPr lang="ar-SA" dirty="0">
                <a:sym typeface="Calibri"/>
              </a:rPr>
              <a:t> للصليب الأحمر</a:t>
            </a:r>
            <a:r>
              <a:rPr lang="en-US" dirty="0">
                <a:sym typeface="Calibri"/>
              </a:rPr>
              <a:t> ، والشرطة ، والموظف</a:t>
            </a:r>
            <a:r>
              <a:rPr lang="ar-SA" dirty="0">
                <a:sym typeface="Calibri"/>
              </a:rPr>
              <a:t>ي</a:t>
            </a:r>
            <a:r>
              <a:rPr lang="en-US" dirty="0">
                <a:sym typeface="Calibri"/>
              </a:rPr>
              <a:t>ن في نقاط التفتيش الحدودية ، وغيرهم ممن يتواصلون بانتظام مع الأطفال والأسر.</a:t>
            </a:r>
          </a:p>
          <a:p>
            <a:pPr algn="r" rtl="1"/>
            <a:r>
              <a:rPr lang="ar-SA" b="1" dirty="0">
                <a:sym typeface="Calibri"/>
              </a:rPr>
              <a:t>٣) عدم الضرر أو الأذى</a:t>
            </a:r>
            <a:r>
              <a:rPr lang="en-US" b="1" dirty="0">
                <a:sym typeface="Calibri"/>
              </a:rPr>
              <a:t>:</a:t>
            </a:r>
            <a:endParaRPr lang="en-US" b="1" dirty="0"/>
          </a:p>
          <a:p>
            <a:pPr lvl="1" algn="r" rtl="1"/>
            <a:r>
              <a:rPr lang="en-US" dirty="0">
                <a:sym typeface="Calibri"/>
              </a:rPr>
              <a:t>تأكد من أن المعلومات المتعلقة بخدمات إدارة الحالة وغيرها من أشكال الدعم المتاحة يتم </a:t>
            </a:r>
            <a:r>
              <a:rPr lang="ar-SA" dirty="0">
                <a:sym typeface="Calibri"/>
              </a:rPr>
              <a:t>إيصالها</a:t>
            </a:r>
            <a:r>
              <a:rPr lang="en-US" dirty="0">
                <a:sym typeface="Calibri"/>
              </a:rPr>
              <a:t> بوضوح وأن الدعم المقدم يفيد الأطفال المعرضين للخطر بشكل عام.</a:t>
            </a:r>
          </a:p>
          <a:p>
            <a:pPr marL="0" indent="0" algn="r" rtl="1">
              <a:buNone/>
            </a:pPr>
            <a:endParaRPr lang="en-US" dirty="0">
              <a:sym typeface="Calibri"/>
            </a:endParaRPr>
          </a:p>
          <a:p>
            <a:pPr marL="0" indent="0" algn="r" rtl="1">
              <a:buNone/>
            </a:pPr>
            <a:r>
              <a:rPr lang="en-US" b="1" dirty="0">
                <a:sym typeface="Calibri"/>
              </a:rPr>
              <a:t>سيناريو الحالة </a:t>
            </a:r>
            <a:r>
              <a:rPr lang="ar-SA" b="1" dirty="0">
                <a:sym typeface="Calibri"/>
              </a:rPr>
              <a:t>٣</a:t>
            </a:r>
            <a:endParaRPr lang="en-US" b="1" dirty="0">
              <a:sym typeface="Calibri"/>
            </a:endParaRPr>
          </a:p>
          <a:p>
            <a:pPr algn="r" rtl="1"/>
            <a:r>
              <a:rPr lang="ar-SA" b="1" dirty="0">
                <a:sym typeface="Calibri"/>
              </a:rPr>
              <a:t>١) ال</a:t>
            </a:r>
            <a:r>
              <a:rPr lang="en-US" b="1" dirty="0">
                <a:sym typeface="Calibri"/>
              </a:rPr>
              <a:t>تحديد </a:t>
            </a:r>
            <a:r>
              <a:rPr lang="ar-SA" b="1" dirty="0">
                <a:sym typeface="Calibri"/>
              </a:rPr>
              <a:t>:</a:t>
            </a:r>
            <a:endParaRPr lang="en-US" b="1" dirty="0"/>
          </a:p>
          <a:p>
            <a:pPr lvl="1" algn="r" rtl="1"/>
            <a:r>
              <a:rPr lang="en-US" dirty="0">
                <a:sym typeface="Calibri"/>
              </a:rPr>
              <a:t>يتعين على الجهات الفاعلة في إدارة حا</a:t>
            </a:r>
            <a:r>
              <a:rPr lang="ar-SA" dirty="0">
                <a:sym typeface="Calibri"/>
              </a:rPr>
              <a:t>لة</a:t>
            </a:r>
            <a:r>
              <a:rPr lang="en-US" dirty="0">
                <a:sym typeface="Calibri"/>
              </a:rPr>
              <a:t> حماية الطفل مراجعة عدد حالات الأطفال المعرضين للخطر ، بما في ذلك الأطفال</a:t>
            </a:r>
            <a:r>
              <a:rPr lang="ar-SA" dirty="0">
                <a:sym typeface="Calibri"/>
              </a:rPr>
              <a:t> المنفصلين و</a:t>
            </a:r>
            <a:r>
              <a:rPr lang="en-US" dirty="0">
                <a:sym typeface="Calibri"/>
              </a:rPr>
              <a:t> غير المصحوبين </a:t>
            </a:r>
            <a:endParaRPr lang="ar-SA" dirty="0">
              <a:sym typeface="Calibri"/>
            </a:endParaRPr>
          </a:p>
          <a:p>
            <a:pPr lvl="1" algn="r" rtl="1"/>
            <a:r>
              <a:rPr lang="en-US" dirty="0">
                <a:sym typeface="Calibri"/>
              </a:rPr>
              <a:t>حيثما كان ذلك ممكنًا ، قم بتنظيم زيارات منزلية من أجل تزويد العائلات والأطفال ، بما في ذلك الأطفال</a:t>
            </a:r>
            <a:r>
              <a:rPr lang="ar-SA" dirty="0">
                <a:sym typeface="Calibri"/>
              </a:rPr>
              <a:t> المنفصلين و</a:t>
            </a:r>
            <a:r>
              <a:rPr lang="en-US" dirty="0">
                <a:sym typeface="Calibri"/>
              </a:rPr>
              <a:t> غير المصحوبين بمعلومات عن العودة وتقييم ما إذا كانت العودة في مصلحة الطفل وما إذا كان / ما هو نوع الدعم الإضافي المطلوب</a:t>
            </a:r>
          </a:p>
          <a:p>
            <a:pPr lvl="1" algn="r" rtl="1"/>
            <a:r>
              <a:rPr lang="en-US" dirty="0">
                <a:sym typeface="Calibri"/>
              </a:rPr>
              <a:t>إذا كان هناك عدد كبير من الأطفال </a:t>
            </a:r>
            <a:r>
              <a:rPr lang="ar-SA" dirty="0">
                <a:sym typeface="Calibri"/>
              </a:rPr>
              <a:t>المنفصلين و</a:t>
            </a:r>
            <a:r>
              <a:rPr lang="en-US" dirty="0">
                <a:sym typeface="Calibri"/>
              </a:rPr>
              <a:t>غير المصحوبين ، فيجب تطوير معايير تحديد الأولويات المتفق عليها بشكل عام للأطفال المعرضين لمخاطر متزايدة لدعم الأطفال المعرضين للخطر ، بما في ذلك الأطفال</a:t>
            </a:r>
            <a:r>
              <a:rPr lang="ar-SA" dirty="0">
                <a:sym typeface="Calibri"/>
              </a:rPr>
              <a:t> المنفصلين و</a:t>
            </a:r>
            <a:r>
              <a:rPr lang="en-US" dirty="0">
                <a:sym typeface="Calibri"/>
              </a:rPr>
              <a:t> غير المصحوبين قبل وأثناء وبعد العودة.</a:t>
            </a:r>
          </a:p>
          <a:p>
            <a:pPr marL="0" indent="0" algn="r" rtl="1">
              <a:buNone/>
            </a:pPr>
            <a:endParaRPr lang="en-US" b="1" dirty="0"/>
          </a:p>
          <a:p>
            <a:pPr marL="0" indent="0" algn="r" rtl="1">
              <a:buNone/>
            </a:pPr>
            <a:r>
              <a:rPr lang="ar-SA" b="1" dirty="0"/>
              <a:t>يتبع</a:t>
            </a:r>
            <a:r>
              <a:rPr lang="en-US" b="1" dirty="0">
                <a:sym typeface="Wingdings" panose="05000000000000000000" pitchFamily="2" charset="2"/>
              </a:rPr>
              <a:t></a:t>
            </a:r>
            <a:endParaRPr lang="en-US" b="1" dirty="0"/>
          </a:p>
          <a:p>
            <a:pPr algn="r" rtl="1"/>
            <a:endParaRPr lang="en-US" dirty="0">
              <a:sym typeface="Calibri"/>
            </a:endParaRPr>
          </a:p>
        </p:txBody>
      </p:sp>
      <p:sp>
        <p:nvSpPr>
          <p:cNvPr id="2" name="Google Shape;725;p48:notes">
            <a:extLst>
              <a:ext uri="{FF2B5EF4-FFF2-40B4-BE49-F238E27FC236}">
                <a16:creationId xmlns:a16="http://schemas.microsoft.com/office/drawing/2014/main" id="{BE73F32E-F29B-3BCB-9517-939B09B02769}"/>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rtl="1"/>
            <a:fld id="{00000000-1234-1234-1234-123412341234}" type="slidenum">
              <a:rPr lang="en-US" sz="1200" smtClean="0">
                <a:latin typeface="+mn-lt"/>
              </a:rPr>
              <a:pPr algn="r" rtl="1"/>
              <a:t>19</a:t>
            </a:fld>
            <a:endParaRPr lang="en-US" sz="1200" dirty="0">
              <a:latin typeface="+mn-lt"/>
            </a:endParaRPr>
          </a:p>
        </p:txBody>
      </p:sp>
    </p:spTree>
    <p:extLst>
      <p:ext uri="{BB962C8B-B14F-4D97-AF65-F5344CB8AC3E}">
        <p14:creationId xmlns:p14="http://schemas.microsoft.com/office/powerpoint/2010/main" val="186252130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5"/>
        <p:cNvGrpSpPr/>
        <p:nvPr/>
      </p:nvGrpSpPr>
      <p:grpSpPr>
        <a:xfrm>
          <a:off x="0" y="0"/>
          <a:ext cx="0" cy="0"/>
          <a:chOff x="0" y="0"/>
          <a:chExt cx="0" cy="0"/>
        </a:xfrm>
      </p:grpSpPr>
      <p:sp>
        <p:nvSpPr>
          <p:cNvPr id="257" name="Google Shape;257;p2:notes"/>
          <p:cNvSpPr txBox="1">
            <a:spLocks noGrp="1"/>
          </p:cNvSpPr>
          <p:nvPr>
            <p:ph type="body" idx="1"/>
          </p:nvPr>
        </p:nvSpPr>
        <p:spPr>
          <a:xfrm>
            <a:off x="479425" y="460375"/>
            <a:ext cx="6140450" cy="9211335"/>
          </a:xfrm>
        </p:spPr>
        <p:txBody>
          <a:bodyPr/>
          <a:lstStyle/>
          <a:p>
            <a:pPr marL="0" indent="0" algn="r" rtl="1">
              <a:buNone/>
            </a:pPr>
            <a:r>
              <a:rPr lang="en-US" sz="1200" b="1" dirty="0">
                <a:sym typeface="Calibri"/>
              </a:rPr>
              <a:t>مقدمة</a:t>
            </a:r>
          </a:p>
          <a:p>
            <a:pPr marL="171450" lvl="1" algn="r" rtl="1"/>
            <a:r>
              <a:rPr lang="en-US" sz="1200" dirty="0">
                <a:latin typeface="+mn-lt"/>
                <a:sym typeface="Calibri"/>
              </a:rPr>
              <a:t>مرحبًا بكم في</a:t>
            </a:r>
            <a:r>
              <a:rPr lang="ar-SA" sz="1200" dirty="0">
                <a:latin typeface="+mn-lt"/>
                <a:sym typeface="Calibri"/>
              </a:rPr>
              <a:t> </a:t>
            </a:r>
            <a:r>
              <a:rPr lang="en-US" sz="1200" dirty="0">
                <a:latin typeface="+mn-lt"/>
                <a:sym typeface="Calibri"/>
              </a:rPr>
              <a:t>تدريب</a:t>
            </a:r>
            <a:r>
              <a:rPr lang="ar-SA" sz="1200" dirty="0">
                <a:latin typeface="+mn-lt"/>
                <a:sym typeface="Calibri"/>
              </a:rPr>
              <a:t> </a:t>
            </a:r>
            <a:r>
              <a:rPr lang="en-US" sz="1200" dirty="0">
                <a:latin typeface="+mn-lt"/>
                <a:sym typeface="Calibri"/>
              </a:rPr>
              <a:t>الأطفال</a:t>
            </a:r>
            <a:r>
              <a:rPr lang="ar-SA" sz="1200" dirty="0">
                <a:latin typeface="+mn-lt"/>
                <a:sym typeface="Calibri"/>
              </a:rPr>
              <a:t> المنفصلين و</a:t>
            </a:r>
            <a:r>
              <a:rPr lang="en-US" sz="1200" dirty="0">
                <a:latin typeface="+mn-lt"/>
                <a:sym typeface="Calibri"/>
              </a:rPr>
              <a:t> غير المصحوبين </a:t>
            </a:r>
            <a:r>
              <a:rPr lang="ar-SA" sz="1200" dirty="0">
                <a:latin typeface="+mn-lt"/>
                <a:sym typeface="Calibri"/>
              </a:rPr>
              <a:t>و</a:t>
            </a:r>
            <a:r>
              <a:rPr lang="en-US" sz="1200" dirty="0">
                <a:latin typeface="+mn-lt"/>
                <a:sym typeface="Calibri"/>
              </a:rPr>
              <a:t>إدارة الحال</a:t>
            </a:r>
            <a:r>
              <a:rPr lang="ar-SA" sz="1200" dirty="0">
                <a:latin typeface="+mn-lt"/>
                <a:sym typeface="Calibri"/>
              </a:rPr>
              <a:t>ة، </a:t>
            </a:r>
            <a:r>
              <a:rPr lang="en-US" sz="1200" dirty="0">
                <a:latin typeface="+mn-lt"/>
                <a:sym typeface="Calibri"/>
              </a:rPr>
              <a:t>والذي يعد جزءًا من التدريب العالمي لأخصائيي الحال</a:t>
            </a:r>
            <a:r>
              <a:rPr lang="ar-SA" sz="1200" dirty="0">
                <a:latin typeface="+mn-lt"/>
                <a:sym typeface="Calibri"/>
              </a:rPr>
              <a:t>ة</a:t>
            </a:r>
            <a:r>
              <a:rPr lang="en-US" sz="1200" dirty="0">
                <a:latin typeface="+mn-lt"/>
                <a:sym typeface="Calibri"/>
              </a:rPr>
              <a:t> في مجال حماية الطفل في البيئات الإنسانية. يتكون هذا التدريب من وحدتين ويستغرق حوالي </a:t>
            </a:r>
            <a:r>
              <a:rPr lang="ar-SA" sz="1200" dirty="0">
                <a:latin typeface="+mn-lt"/>
                <a:sym typeface="Calibri"/>
              </a:rPr>
              <a:t>٣  أيام ونصف اليوم</a:t>
            </a:r>
            <a:r>
              <a:rPr lang="en-US" sz="1200" dirty="0">
                <a:latin typeface="+mn-lt"/>
                <a:sym typeface="Calibri"/>
              </a:rPr>
              <a:t>. هذه هي الوحدة </a:t>
            </a:r>
            <a:r>
              <a:rPr lang="ar-SA" sz="1200" dirty="0">
                <a:latin typeface="+mn-lt"/>
                <a:sym typeface="Calibri"/>
              </a:rPr>
              <a:t>٢</a:t>
            </a:r>
            <a:r>
              <a:rPr lang="en-US" sz="1200" dirty="0">
                <a:latin typeface="+mn-lt"/>
                <a:sym typeface="Calibri"/>
              </a:rPr>
              <a:t>.</a:t>
            </a:r>
            <a:endParaRPr lang="en-US" sz="1200" dirty="0">
              <a:latin typeface="+mn-lt"/>
            </a:endParaRPr>
          </a:p>
          <a:p>
            <a:pPr marL="171450" lvl="1" algn="r" rtl="1"/>
            <a:r>
              <a:rPr lang="en-US" sz="1200" dirty="0">
                <a:latin typeface="+mn-lt"/>
                <a:sym typeface="Calibri"/>
              </a:rPr>
              <a:t>الوحدة </a:t>
            </a:r>
            <a:r>
              <a:rPr lang="ar-SA" sz="1200" dirty="0">
                <a:latin typeface="+mn-lt"/>
                <a:sym typeface="Calibri"/>
              </a:rPr>
              <a:t>٢</a:t>
            </a:r>
            <a:r>
              <a:rPr lang="en-US" sz="1200" dirty="0">
                <a:latin typeface="+mn-lt"/>
                <a:sym typeface="Calibri"/>
              </a:rPr>
              <a:t> بعنوان:</a:t>
            </a:r>
            <a:r>
              <a:rPr lang="ar-SA" sz="1200" dirty="0">
                <a:latin typeface="+mn-lt"/>
                <a:sym typeface="Calibri"/>
              </a:rPr>
              <a:t> </a:t>
            </a:r>
            <a:r>
              <a:rPr lang="en-US" sz="1200" b="1" dirty="0">
                <a:latin typeface="+mn-lt"/>
                <a:sym typeface="Calibri"/>
              </a:rPr>
              <a:t>دعم الأطفال</a:t>
            </a:r>
            <a:r>
              <a:rPr lang="ar-SA" sz="1200" b="1" dirty="0">
                <a:latin typeface="+mn-lt"/>
                <a:sym typeface="Calibri"/>
              </a:rPr>
              <a:t> المنفصلين و</a:t>
            </a:r>
            <a:r>
              <a:rPr lang="en-US" sz="1200" b="1" dirty="0">
                <a:latin typeface="+mn-lt"/>
                <a:sym typeface="Calibri"/>
              </a:rPr>
              <a:t> غير المصحوبين من خلال إدارة الحال</a:t>
            </a:r>
            <a:r>
              <a:rPr lang="ar-SA" sz="1200" b="1" dirty="0">
                <a:latin typeface="+mn-lt"/>
                <a:sym typeface="Calibri"/>
              </a:rPr>
              <a:t>ة</a:t>
            </a:r>
            <a:r>
              <a:rPr lang="en-US" sz="1200" b="1" dirty="0">
                <a:latin typeface="+mn-lt"/>
                <a:sym typeface="Calibri"/>
              </a:rPr>
              <a:t> </a:t>
            </a:r>
            <a:r>
              <a:rPr lang="ar-SA" sz="1200" b="1" dirty="0">
                <a:latin typeface="+mn-lt"/>
                <a:sym typeface="Calibri"/>
              </a:rPr>
              <a:t>، </a:t>
            </a:r>
            <a:r>
              <a:rPr lang="en-US" sz="1200" b="1" dirty="0">
                <a:latin typeface="+mn-lt"/>
                <a:sym typeface="Calibri"/>
              </a:rPr>
              <a:t>الرعاية البديلة وت</a:t>
            </a:r>
            <a:r>
              <a:rPr lang="ar-SA" sz="1200" b="1" dirty="0">
                <a:latin typeface="+mn-lt"/>
                <a:sym typeface="Calibri"/>
              </a:rPr>
              <a:t>عقب</a:t>
            </a:r>
            <a:r>
              <a:rPr lang="en-US" sz="1200" b="1" dirty="0">
                <a:latin typeface="+mn-lt"/>
                <a:sym typeface="Calibri"/>
              </a:rPr>
              <a:t> الأسرة</a:t>
            </a:r>
            <a:endParaRPr lang="en-US" sz="1200" b="1" dirty="0">
              <a:latin typeface="+mn-lt"/>
            </a:endParaRPr>
          </a:p>
          <a:p>
            <a:pPr marL="171450" lvl="1" algn="r" rtl="1"/>
            <a:r>
              <a:rPr lang="en-US" sz="1200" dirty="0">
                <a:latin typeface="+mn-lt"/>
                <a:sym typeface="Calibri"/>
              </a:rPr>
              <a:t>يمكن العثور على إرشادات التيسير في ملاحظات كل شريحة</a:t>
            </a:r>
          </a:p>
          <a:p>
            <a:pPr marL="171450" lvl="1" algn="r" rtl="1"/>
            <a:r>
              <a:rPr lang="en-US" sz="1200" dirty="0">
                <a:latin typeface="+mn-lt"/>
                <a:sym typeface="Calibri"/>
              </a:rPr>
              <a:t>في قسم الملاحظات أسفل كل شريحة ، يتم سرد أي متطلبات خاصة بالسياق أو ال</a:t>
            </a:r>
            <a:r>
              <a:rPr lang="ar-SA" sz="1200" dirty="0">
                <a:latin typeface="+mn-lt"/>
                <a:sym typeface="Calibri"/>
              </a:rPr>
              <a:t>تحضير</a:t>
            </a:r>
            <a:r>
              <a:rPr lang="en-US" sz="1200" dirty="0">
                <a:latin typeface="+mn-lt"/>
                <a:sym typeface="Calibri"/>
              </a:rPr>
              <a:t> أولاً. يوجد أسفل ذلك إرشادات التيسير لتلك الشريحة. يتضمن دليل التيسير التعليمات وال</a:t>
            </a:r>
            <a:r>
              <a:rPr lang="ar-SA" sz="1200" dirty="0">
                <a:latin typeface="+mn-lt"/>
                <a:sym typeface="Calibri"/>
              </a:rPr>
              <a:t>تعزيزات</a:t>
            </a:r>
            <a:r>
              <a:rPr lang="en-US" sz="1200" dirty="0">
                <a:latin typeface="+mn-lt"/>
                <a:sym typeface="Calibri"/>
              </a:rPr>
              <a:t> والمحتوى الرئيسي الذي يجب تغطيته مع كل شريحة. ويتضمن أيضًا إجابات عن أي أنشطة فردية وجماعية ، حيثما كانت مطلوبة.</a:t>
            </a:r>
          </a:p>
          <a:p>
            <a:pPr algn="r" rtl="1"/>
            <a:endParaRPr lang="en-US" sz="1200" dirty="0">
              <a:sym typeface="Calibri"/>
            </a:endParaRPr>
          </a:p>
          <a:p>
            <a:pPr marL="0" indent="0" algn="r" rtl="1">
              <a:buNone/>
            </a:pPr>
            <a:r>
              <a:rPr lang="en-US" b="1" dirty="0">
                <a:sym typeface="Calibri"/>
              </a:rPr>
              <a:t>التكي</a:t>
            </a:r>
            <a:r>
              <a:rPr lang="ar-SA" b="1" dirty="0">
                <a:sym typeface="Calibri"/>
              </a:rPr>
              <a:t>ي</a:t>
            </a:r>
            <a:r>
              <a:rPr lang="en-US" b="1" dirty="0">
                <a:sym typeface="Calibri"/>
              </a:rPr>
              <a:t>ف </a:t>
            </a:r>
            <a:r>
              <a:rPr lang="ar-SA" b="1" dirty="0">
                <a:sym typeface="Calibri"/>
              </a:rPr>
              <a:t>بحسب</a:t>
            </a:r>
            <a:r>
              <a:rPr lang="en-US" b="1" dirty="0">
                <a:sym typeface="Calibri"/>
              </a:rPr>
              <a:t> السياق</a:t>
            </a:r>
            <a:endParaRPr lang="en-US" sz="1200" b="1" dirty="0"/>
          </a:p>
          <a:p>
            <a:pPr marL="171450" marR="0" lvl="0" indent="-171450" algn="r" defTabSz="914400" rtl="1" eaLnBrk="1" fontAlgn="auto" latinLnBrk="0" hangingPunct="1">
              <a:lnSpc>
                <a:spcPct val="100000"/>
              </a:lnSpc>
              <a:spcBef>
                <a:spcPts val="0"/>
              </a:spcBef>
              <a:spcAft>
                <a:spcPts val="0"/>
              </a:spcAft>
              <a:buClr>
                <a:srgbClr val="000000"/>
              </a:buClr>
              <a:buSzTx/>
              <a:buFont typeface="Arial" panose="020B0604020202020204" pitchFamily="34" charset="0"/>
              <a:buChar char="•"/>
              <a:tabLst/>
              <a:defRPr/>
            </a:pPr>
            <a:r>
              <a:rPr lang="en-US" dirty="0">
                <a:highlight>
                  <a:srgbClr val="FFFF00"/>
                </a:highlight>
              </a:rPr>
              <a:t>يتطلب محتوى الشريحة ال</a:t>
            </a:r>
            <a:r>
              <a:rPr lang="ar-SA" dirty="0">
                <a:highlight>
                  <a:srgbClr val="FFFF00"/>
                </a:highlight>
              </a:rPr>
              <a:t>ذي تم تمييزه باللون الأصفرالتكييف بحسب </a:t>
            </a:r>
            <a:r>
              <a:rPr lang="en-US" dirty="0">
                <a:highlight>
                  <a:srgbClr val="FFFF00"/>
                </a:highlight>
              </a:rPr>
              <a:t>السياق</a:t>
            </a:r>
          </a:p>
          <a:p>
            <a:pPr algn="r" rtl="1"/>
            <a:r>
              <a:rPr lang="en-US" sz="1200" dirty="0">
                <a:sym typeface="Calibri"/>
              </a:rPr>
              <a:t>من المهم اتخاذ الخطوات التالية </a:t>
            </a:r>
            <a:r>
              <a:rPr lang="ar-SA" sz="1200" dirty="0">
                <a:sym typeface="Calibri"/>
              </a:rPr>
              <a:t>لتكييف </a:t>
            </a:r>
            <a:r>
              <a:rPr lang="en-US" sz="1200" dirty="0">
                <a:sym typeface="Calibri"/>
              </a:rPr>
              <a:t>لهذه الوحدة </a:t>
            </a:r>
            <a:r>
              <a:rPr lang="ar-SA" sz="1200" dirty="0">
                <a:sym typeface="Calibri"/>
              </a:rPr>
              <a:t>بحسب</a:t>
            </a:r>
            <a:r>
              <a:rPr lang="en-US" sz="1200" dirty="0">
                <a:sym typeface="Calibri"/>
              </a:rPr>
              <a:t> </a:t>
            </a:r>
            <a:r>
              <a:rPr lang="ar-SA" sz="1200" dirty="0">
                <a:sym typeface="Calibri"/>
              </a:rPr>
              <a:t>ال</a:t>
            </a:r>
            <a:r>
              <a:rPr lang="en-US" sz="1200" dirty="0">
                <a:sym typeface="Calibri"/>
              </a:rPr>
              <a:t>سياق قبل تقديمها:</a:t>
            </a:r>
          </a:p>
          <a:p>
            <a:pPr marL="628650" lvl="2" algn="r" rtl="1"/>
            <a:r>
              <a:rPr lang="ar-SA" sz="1200" dirty="0">
                <a:latin typeface="+mn-lt"/>
                <a:sym typeface="Calibri"/>
              </a:rPr>
              <a:t>يتم وضع علامة على الشرائح التي تتطلب التكييف الأهم بحسب السياق من خلال الإشارة إلى ذلك تحت الشريحة في قسم الملاحظات.</a:t>
            </a:r>
          </a:p>
          <a:p>
            <a:pPr marL="628650" lvl="2" algn="r" rtl="1"/>
            <a:r>
              <a:rPr lang="en-US" sz="1200" dirty="0">
                <a:latin typeface="+mn-lt"/>
                <a:sym typeface="Calibri"/>
              </a:rPr>
              <a:t>يمكن تقديم هذه الوحدة بدون مكونات ت</a:t>
            </a:r>
            <a:r>
              <a:rPr lang="ar-SA" sz="1200" dirty="0">
                <a:latin typeface="+mn-lt"/>
                <a:sym typeface="Calibri"/>
              </a:rPr>
              <a:t>عقب </a:t>
            </a:r>
            <a:r>
              <a:rPr lang="en-US" sz="1200" dirty="0">
                <a:latin typeface="+mn-lt"/>
                <a:sym typeface="Calibri"/>
              </a:rPr>
              <a:t>الأسرة ولم </a:t>
            </a:r>
            <a:r>
              <a:rPr lang="ar-SA" sz="1200" dirty="0">
                <a:latin typeface="+mn-lt"/>
                <a:sym typeface="Calibri"/>
              </a:rPr>
              <a:t>ال</a:t>
            </a:r>
            <a:r>
              <a:rPr lang="en-US" sz="1200" dirty="0">
                <a:latin typeface="+mn-lt"/>
                <a:sym typeface="Calibri"/>
              </a:rPr>
              <a:t>شم</a:t>
            </a:r>
            <a:r>
              <a:rPr lang="ar-SA" sz="1200" dirty="0">
                <a:latin typeface="+mn-lt"/>
                <a:sym typeface="Calibri"/>
              </a:rPr>
              <a:t>ل </a:t>
            </a:r>
            <a:r>
              <a:rPr lang="en-US" sz="1200" dirty="0">
                <a:latin typeface="+mn-lt"/>
                <a:sym typeface="Calibri"/>
              </a:rPr>
              <a:t>و / أو مكونات الرعاية البديلة. في هذه الحالة ، يجب تغيير اسم الوحدة والرجوع إلى </a:t>
            </a:r>
            <a:r>
              <a:rPr lang="ar-SA" sz="1200" dirty="0">
                <a:latin typeface="+mn-lt"/>
                <a:sym typeface="Calibri"/>
              </a:rPr>
              <a:t>ملف</a:t>
            </a:r>
            <a:r>
              <a:rPr lang="en-US" sz="1200" dirty="0">
                <a:latin typeface="+mn-lt"/>
                <a:sym typeface="Calibri"/>
              </a:rPr>
              <a:t> "هيكل ودليل تدريب </a:t>
            </a:r>
            <a:r>
              <a:rPr lang="ar-SA" sz="1200" dirty="0">
                <a:latin typeface="+mn-lt"/>
                <a:sym typeface="Calibri"/>
              </a:rPr>
              <a:t>إدارة الحالة المستوى ٣ وتدريب </a:t>
            </a:r>
            <a:r>
              <a:rPr lang="en-US" sz="1200" dirty="0">
                <a:latin typeface="+mn-lt"/>
                <a:sym typeface="Calibri"/>
              </a:rPr>
              <a:t>الأطفال</a:t>
            </a:r>
            <a:r>
              <a:rPr lang="ar-SA" sz="1200" dirty="0">
                <a:latin typeface="+mn-lt"/>
                <a:sym typeface="Calibri"/>
              </a:rPr>
              <a:t> المنفصلين و</a:t>
            </a:r>
            <a:r>
              <a:rPr lang="en-US" sz="1200" dirty="0">
                <a:latin typeface="+mn-lt"/>
                <a:sym typeface="Calibri"/>
              </a:rPr>
              <a:t>غير المصحوبين " قبل إزالة المحتوى ذي الصلة.</a:t>
            </a:r>
          </a:p>
          <a:p>
            <a:pPr marL="628650" lvl="2" algn="r" rtl="1"/>
            <a:r>
              <a:rPr lang="en-US" dirty="0"/>
              <a:t>يجب تكييف دراسات الحالة حسب الحاجة لضمان أن التعلم الأساسي الذي يمكن اكتسابه من خلالها وثيق الصلة بالسياق.</a:t>
            </a:r>
          </a:p>
          <a:p>
            <a:pPr lvl="1" algn="r" rtl="1"/>
            <a:r>
              <a:rPr lang="en-US" dirty="0"/>
              <a:t>لاحظ أن هناك نماذج مُشار إليها في جميع أنحاء هذه الوحدة وفي </a:t>
            </a:r>
            <a:r>
              <a:rPr lang="ar-SA" dirty="0"/>
              <a:t>دليل عمل</a:t>
            </a:r>
            <a:r>
              <a:rPr lang="en-US" dirty="0"/>
              <a:t> المشارك</a:t>
            </a:r>
            <a:r>
              <a:rPr lang="ar-SA" dirty="0"/>
              <a:t>/ة</a:t>
            </a:r>
            <a:r>
              <a:rPr lang="en-US" dirty="0"/>
              <a:t>. عندما يتم استخدام نماذج سياقية محلية بدلاً من ذلك ، يجب أن تحل محل النموذج العالمي لجعل التمرين / المرجع وثيق الصلة بالممارسة اليومية لأخصائيي الحالة قدر الإمكان.</a:t>
            </a:r>
          </a:p>
          <a:p>
            <a:pPr algn="r" rtl="1"/>
            <a:r>
              <a:rPr lang="en-US" dirty="0"/>
              <a:t>يجب أن يكون هناك أيضًا تحليل وفهم مشترك لما يلي قبل التدريب:</a:t>
            </a:r>
          </a:p>
          <a:p>
            <a:pPr lvl="1" algn="r" rtl="1"/>
            <a:r>
              <a:rPr lang="en-US" dirty="0"/>
              <a:t>التشريعات الوطنية ذات الصلة والممارسات الرسمية وغير الرسمية المتعلقة </a:t>
            </a:r>
            <a:r>
              <a:rPr lang="ar-SA" dirty="0"/>
              <a:t>ب</a:t>
            </a:r>
            <a:r>
              <a:rPr lang="en-US" sz="1200" dirty="0">
                <a:latin typeface="+mn-lt"/>
                <a:sym typeface="Calibri"/>
              </a:rPr>
              <a:t>الأطفال</a:t>
            </a:r>
            <a:r>
              <a:rPr lang="ar-SA" sz="1200" dirty="0">
                <a:latin typeface="+mn-lt"/>
                <a:sym typeface="Calibri"/>
              </a:rPr>
              <a:t> المنفصلين و</a:t>
            </a:r>
            <a:r>
              <a:rPr lang="en-US" sz="1200" dirty="0">
                <a:latin typeface="+mn-lt"/>
                <a:sym typeface="Calibri"/>
              </a:rPr>
              <a:t>غير المصحوبين</a:t>
            </a:r>
            <a:r>
              <a:rPr lang="ar-SA" sz="1200" dirty="0">
                <a:latin typeface="+mn-lt"/>
                <a:sym typeface="Calibri"/>
              </a:rPr>
              <a:t>، </a:t>
            </a:r>
            <a:r>
              <a:rPr lang="en-US" dirty="0"/>
              <a:t>والرعاية البديلة و</a:t>
            </a:r>
            <a:r>
              <a:rPr lang="en-US" sz="1200" dirty="0">
                <a:latin typeface="+mn-lt"/>
                <a:sym typeface="Calibri"/>
              </a:rPr>
              <a:t>ت</a:t>
            </a:r>
            <a:r>
              <a:rPr lang="ar-SA" sz="1200" dirty="0">
                <a:latin typeface="+mn-lt"/>
                <a:sym typeface="Calibri"/>
              </a:rPr>
              <a:t>عقب </a:t>
            </a:r>
            <a:r>
              <a:rPr lang="en-US" sz="1200" dirty="0">
                <a:latin typeface="+mn-lt"/>
                <a:sym typeface="Calibri"/>
              </a:rPr>
              <a:t>الأسرة ولم </a:t>
            </a:r>
            <a:r>
              <a:rPr lang="ar-SA" sz="1200" dirty="0">
                <a:latin typeface="+mn-lt"/>
                <a:sym typeface="Calibri"/>
              </a:rPr>
              <a:t>ال</a:t>
            </a:r>
            <a:r>
              <a:rPr lang="en-US" sz="1200" dirty="0">
                <a:latin typeface="+mn-lt"/>
                <a:sym typeface="Calibri"/>
              </a:rPr>
              <a:t>شم</a:t>
            </a:r>
            <a:r>
              <a:rPr lang="ar-SA" sz="1200" dirty="0">
                <a:latin typeface="+mn-lt"/>
                <a:sym typeface="Calibri"/>
              </a:rPr>
              <a:t>ل </a:t>
            </a:r>
            <a:r>
              <a:rPr lang="en-US" dirty="0"/>
              <a:t>؛</a:t>
            </a:r>
          </a:p>
          <a:p>
            <a:pPr lvl="1" algn="r" rtl="1"/>
            <a:r>
              <a:rPr lang="en-US" dirty="0"/>
              <a:t>دور</a:t>
            </a:r>
            <a:r>
              <a:rPr lang="ar-SA" dirty="0"/>
              <a:t> </a:t>
            </a:r>
            <a:r>
              <a:rPr lang="en-US" dirty="0"/>
              <a:t>وقدرات السلطات القانونية ؛</a:t>
            </a:r>
          </a:p>
          <a:p>
            <a:pPr lvl="1" algn="r" rtl="1"/>
            <a:r>
              <a:rPr lang="en-US" dirty="0"/>
              <a:t>دور الوكالات / الجهات الفاعلة الأخرى ؛</a:t>
            </a:r>
          </a:p>
          <a:p>
            <a:pPr lvl="1" algn="r" rtl="1"/>
            <a:r>
              <a:rPr lang="ar-SA" dirty="0"/>
              <a:t>الإشراف</a:t>
            </a:r>
            <a:r>
              <a:rPr lang="en-US" dirty="0"/>
              <a:t> / </a:t>
            </a:r>
            <a:r>
              <a:rPr lang="ar-SA" dirty="0"/>
              <a:t>ال</a:t>
            </a:r>
            <a:r>
              <a:rPr lang="en-US" dirty="0"/>
              <a:t>مراقبة</a:t>
            </a:r>
            <a:r>
              <a:rPr lang="ar-SA" dirty="0"/>
              <a:t> من قبل</a:t>
            </a:r>
            <a:r>
              <a:rPr lang="en-US" dirty="0"/>
              <a:t> الحكومة للأطفال في الرعاية البديلة ؛</a:t>
            </a:r>
          </a:p>
          <a:p>
            <a:pPr lvl="1" algn="r" rtl="1"/>
            <a:r>
              <a:rPr lang="en-US" dirty="0"/>
              <a:t>ال</a:t>
            </a:r>
            <a:r>
              <a:rPr lang="ar-SA" dirty="0"/>
              <a:t>نموذج (النماذج) </a:t>
            </a:r>
            <a:r>
              <a:rPr lang="en-US" dirty="0"/>
              <a:t>الرئيسية لتوفيرالرعاية البديلة ال</a:t>
            </a:r>
            <a:r>
              <a:rPr lang="ar-SA" dirty="0"/>
              <a:t>قائمة</a:t>
            </a:r>
            <a:r>
              <a:rPr lang="en-US" dirty="0"/>
              <a:t> للأطفال من</a:t>
            </a:r>
            <a:r>
              <a:rPr lang="ar-SA" dirty="0"/>
              <a:t> دون</a:t>
            </a:r>
            <a:r>
              <a:rPr lang="en-US" dirty="0"/>
              <a:t> رعاية الوالدين ؛</a:t>
            </a:r>
          </a:p>
          <a:p>
            <a:pPr lvl="1" algn="r" rtl="1"/>
            <a:r>
              <a:rPr lang="en-US" dirty="0"/>
              <a:t>اعتبارات خاصة بـ</a:t>
            </a:r>
            <a:r>
              <a:rPr lang="ar-SA" dirty="0"/>
              <a:t>كوفيد ١٩</a:t>
            </a:r>
            <a:r>
              <a:rPr lang="en-US" dirty="0"/>
              <a:t> فيما يتعلق بدعم الأطفال </a:t>
            </a:r>
            <a:r>
              <a:rPr lang="ar-SA" sz="1200" dirty="0">
                <a:latin typeface="+mn-lt"/>
                <a:sym typeface="Calibri"/>
              </a:rPr>
              <a:t>المنفصلين و</a:t>
            </a:r>
            <a:r>
              <a:rPr lang="en-US" sz="1200" dirty="0">
                <a:latin typeface="+mn-lt"/>
                <a:sym typeface="Calibri"/>
              </a:rPr>
              <a:t>غير المصحوبين</a:t>
            </a:r>
            <a:r>
              <a:rPr lang="en-US" dirty="0"/>
              <a:t>؛</a:t>
            </a:r>
          </a:p>
          <a:p>
            <a:pPr lvl="1" algn="r" rtl="1"/>
            <a:r>
              <a:rPr lang="en-US" dirty="0"/>
              <a:t>الموارد المتاحة وآفاق التمويل (طويلة الأجل) لإدارة الحال</a:t>
            </a:r>
            <a:r>
              <a:rPr lang="ar-SA" dirty="0"/>
              <a:t>ة</a:t>
            </a:r>
            <a:r>
              <a:rPr lang="en-US" dirty="0"/>
              <a:t> ، و</a:t>
            </a:r>
            <a:r>
              <a:rPr lang="ar-SA" dirty="0"/>
              <a:t> دعم </a:t>
            </a:r>
            <a:r>
              <a:rPr lang="en-US" dirty="0"/>
              <a:t>الأطفال </a:t>
            </a:r>
            <a:r>
              <a:rPr lang="ar-SA" sz="1200" dirty="0">
                <a:latin typeface="+mn-lt"/>
                <a:sym typeface="Calibri"/>
              </a:rPr>
              <a:t>المنفصلين و</a:t>
            </a:r>
            <a:r>
              <a:rPr lang="en-US" sz="1200" dirty="0">
                <a:latin typeface="+mn-lt"/>
                <a:sym typeface="Calibri"/>
              </a:rPr>
              <a:t>غير المصحوبين</a:t>
            </a:r>
            <a:r>
              <a:rPr lang="en-US" dirty="0"/>
              <a:t> و الرعاية البديلة.</a:t>
            </a:r>
          </a:p>
          <a:p>
            <a:pPr marL="0" indent="0" algn="r" rtl="1">
              <a:buNone/>
            </a:pPr>
            <a:endParaRPr lang="en-US" dirty="0">
              <a:latin typeface="+mn-lt"/>
              <a:sym typeface="Calibri"/>
            </a:endParaRPr>
          </a:p>
          <a:p>
            <a:pPr marL="0" indent="0" algn="r" rtl="1">
              <a:buNone/>
            </a:pPr>
            <a:r>
              <a:rPr lang="ar-SA" b="1" dirty="0">
                <a:sym typeface="Calibri"/>
              </a:rPr>
              <a:t>ال</a:t>
            </a:r>
            <a:r>
              <a:rPr lang="en-US" b="1" dirty="0">
                <a:sym typeface="Calibri"/>
              </a:rPr>
              <a:t>تحضير</a:t>
            </a:r>
          </a:p>
          <a:p>
            <a:pPr algn="r" rtl="1"/>
            <a:r>
              <a:rPr lang="en-US" dirty="0">
                <a:sym typeface="Calibri"/>
              </a:rPr>
              <a:t>العناصر التالية مطلوبة لتقديم هذه الوحدة في بيئة </a:t>
            </a:r>
            <a:r>
              <a:rPr lang="ar-SA" dirty="0">
                <a:sym typeface="Calibri"/>
              </a:rPr>
              <a:t>ال</a:t>
            </a:r>
            <a:r>
              <a:rPr lang="en-US" dirty="0">
                <a:sym typeface="Calibri"/>
              </a:rPr>
              <a:t>تدريب</a:t>
            </a:r>
            <a:r>
              <a:rPr lang="ar-SA" dirty="0">
                <a:sym typeface="Calibri"/>
              </a:rPr>
              <a:t> بشكل شخصي (</a:t>
            </a:r>
            <a:r>
              <a:rPr lang="en-US" dirty="0">
                <a:sym typeface="Calibri"/>
              </a:rPr>
              <a:t>وجهًا لوجه</a:t>
            </a:r>
            <a:r>
              <a:rPr lang="ar-SA" dirty="0">
                <a:sym typeface="Calibri"/>
              </a:rPr>
              <a:t>)</a:t>
            </a:r>
            <a:r>
              <a:rPr lang="en-US" dirty="0">
                <a:sym typeface="Calibri"/>
              </a:rPr>
              <a:t>:</a:t>
            </a:r>
            <a:endParaRPr lang="en-US" dirty="0"/>
          </a:p>
          <a:p>
            <a:pPr lvl="1" algn="r" rtl="1"/>
            <a:r>
              <a:rPr lang="ar-SA" dirty="0">
                <a:sym typeface="Calibri"/>
              </a:rPr>
              <a:t>نسخة واحدة من دليل ال</a:t>
            </a:r>
            <a:r>
              <a:rPr lang="en-US" dirty="0">
                <a:sym typeface="Calibri"/>
              </a:rPr>
              <a:t>عمل </a:t>
            </a:r>
            <a:r>
              <a:rPr lang="ar-SA" dirty="0">
                <a:sym typeface="Calibri"/>
              </a:rPr>
              <a:t>لل</a:t>
            </a:r>
            <a:r>
              <a:rPr lang="en-US" dirty="0">
                <a:sym typeface="Calibri"/>
              </a:rPr>
              <a:t>مشارك لكل مشارك</a:t>
            </a:r>
            <a:r>
              <a:rPr lang="ar-SA" dirty="0">
                <a:sym typeface="Calibri"/>
              </a:rPr>
              <a:t>/ة</a:t>
            </a:r>
            <a:endParaRPr lang="en-US" dirty="0"/>
          </a:p>
          <a:p>
            <a:pPr lvl="1" algn="r" rtl="1"/>
            <a:r>
              <a:rPr lang="en-US" dirty="0">
                <a:sym typeface="Calibri"/>
              </a:rPr>
              <a:t>نموذج ملاحظات واحد لكل مشارك</a:t>
            </a:r>
            <a:r>
              <a:rPr lang="ar-SA" dirty="0">
                <a:sym typeface="Calibri"/>
              </a:rPr>
              <a:t>/ة</a:t>
            </a:r>
            <a:endParaRPr lang="en-US" dirty="0"/>
          </a:p>
          <a:p>
            <a:pPr lvl="1" algn="r" rtl="1"/>
            <a:r>
              <a:rPr lang="en-US" dirty="0">
                <a:sym typeface="Calibri"/>
              </a:rPr>
              <a:t>اختبار</a:t>
            </a:r>
            <a:r>
              <a:rPr lang="ar-SA" dirty="0">
                <a:sym typeface="Calibri"/>
              </a:rPr>
              <a:t> قبلي</a:t>
            </a:r>
            <a:r>
              <a:rPr lang="en-US" dirty="0">
                <a:sym typeface="Calibri"/>
              </a:rPr>
              <a:t> </a:t>
            </a:r>
            <a:r>
              <a:rPr lang="ar-SA" dirty="0">
                <a:sym typeface="Calibri"/>
              </a:rPr>
              <a:t>وبعدي </a:t>
            </a:r>
            <a:r>
              <a:rPr lang="en-US" dirty="0">
                <a:sym typeface="Calibri"/>
              </a:rPr>
              <a:t>لكل مشارك</a:t>
            </a:r>
            <a:r>
              <a:rPr lang="ar-SA" dirty="0">
                <a:sym typeface="Calibri"/>
              </a:rPr>
              <a:t>/ة</a:t>
            </a:r>
            <a:endParaRPr lang="en-US" dirty="0"/>
          </a:p>
          <a:p>
            <a:pPr lvl="1" algn="r" rtl="1"/>
            <a:r>
              <a:rPr lang="en-US" dirty="0">
                <a:sym typeface="Calibri"/>
              </a:rPr>
              <a:t>جهاز عرض وجهاز كمبيوتر محمول</a:t>
            </a:r>
            <a:endParaRPr lang="en-US" dirty="0"/>
          </a:p>
          <a:p>
            <a:pPr lvl="1" algn="r" rtl="1"/>
            <a:r>
              <a:rPr lang="ar-SA" dirty="0">
                <a:sym typeface="Calibri"/>
              </a:rPr>
              <a:t>لوح</a:t>
            </a:r>
            <a:r>
              <a:rPr lang="en-US" dirty="0">
                <a:sym typeface="Calibri"/>
              </a:rPr>
              <a:t> ورقي</a:t>
            </a:r>
            <a:r>
              <a:rPr lang="ar-SA" dirty="0">
                <a:sym typeface="Calibri"/>
              </a:rPr>
              <a:t> قلاب</a:t>
            </a:r>
            <a:r>
              <a:rPr lang="en-US" dirty="0">
                <a:sym typeface="Calibri"/>
              </a:rPr>
              <a:t> ، وشريط لاصق ، وأقلام</a:t>
            </a:r>
            <a:endParaRPr lang="en-US" dirty="0"/>
          </a:p>
        </p:txBody>
      </p:sp>
      <p:sp>
        <p:nvSpPr>
          <p:cNvPr id="2" name="Google Shape;725;p48:notes">
            <a:extLst>
              <a:ext uri="{FF2B5EF4-FFF2-40B4-BE49-F238E27FC236}">
                <a16:creationId xmlns:a16="http://schemas.microsoft.com/office/drawing/2014/main" id="{592F94D6-C7A8-48D9-519E-D389282CE90B}"/>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rtl="1"/>
            <a:fld id="{00000000-1234-1234-1234-123412341234}" type="slidenum">
              <a:rPr lang="en-US" sz="1200" smtClean="0">
                <a:latin typeface="+mn-lt"/>
              </a:rPr>
              <a:pPr algn="r" rtl="1"/>
              <a:t>2</a:t>
            </a:fld>
            <a:endParaRPr lang="en-US" sz="1200" dirty="0">
              <a:latin typeface="+mn-lt"/>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74"/>
        <p:cNvGrpSpPr/>
        <p:nvPr/>
      </p:nvGrpSpPr>
      <p:grpSpPr>
        <a:xfrm>
          <a:off x="0" y="0"/>
          <a:ext cx="0" cy="0"/>
          <a:chOff x="0" y="0"/>
          <a:chExt cx="0" cy="0"/>
        </a:xfrm>
      </p:grpSpPr>
      <p:sp>
        <p:nvSpPr>
          <p:cNvPr id="476" name="Google Shape;476;p14:notes"/>
          <p:cNvSpPr txBox="1">
            <a:spLocks noGrp="1"/>
          </p:cNvSpPr>
          <p:nvPr>
            <p:ph type="body" idx="1"/>
          </p:nvPr>
        </p:nvSpPr>
        <p:spPr>
          <a:xfrm>
            <a:off x="479425" y="460375"/>
            <a:ext cx="6140450" cy="9211335"/>
          </a:xfrm>
        </p:spPr>
        <p:txBody>
          <a:bodyPr/>
          <a:lstStyle/>
          <a:p>
            <a:pPr marL="171450" marR="0" lvl="0" indent="-171450" algn="r" defTabSz="914400" rtl="1" eaLnBrk="1" fontAlgn="auto" latinLnBrk="0" hangingPunct="1">
              <a:lnSpc>
                <a:spcPct val="100000"/>
              </a:lnSpc>
              <a:spcBef>
                <a:spcPts val="0"/>
              </a:spcBef>
              <a:spcAft>
                <a:spcPts val="0"/>
              </a:spcAft>
              <a:buClr>
                <a:srgbClr val="000000"/>
              </a:buClr>
              <a:buSzTx/>
              <a:buFont typeface="Arial" panose="020B0604020202020204" pitchFamily="34" charset="0"/>
              <a:buChar char="•"/>
              <a:tabLst/>
              <a:defRPr/>
            </a:pPr>
            <a:r>
              <a:rPr lang="ar-SA" b="1" dirty="0">
                <a:sym typeface="Calibri"/>
              </a:rPr>
              <a:t>٢)</a:t>
            </a:r>
            <a:r>
              <a:rPr lang="en-US" b="1" dirty="0">
                <a:sym typeface="Calibri"/>
              </a:rPr>
              <a:t> </a:t>
            </a:r>
            <a:r>
              <a:rPr lang="ar-SA" b="1" dirty="0">
                <a:sym typeface="Calibri"/>
              </a:rPr>
              <a:t>إشراك</a:t>
            </a:r>
            <a:r>
              <a:rPr lang="en-US" b="1" dirty="0">
                <a:sym typeface="Calibri"/>
              </a:rPr>
              <a:t> الجهات الفاعلة الأخرى :</a:t>
            </a:r>
            <a:endParaRPr lang="en-US" b="1" dirty="0"/>
          </a:p>
          <a:p>
            <a:pPr lvl="1" algn="r" rtl="1"/>
            <a:r>
              <a:rPr lang="en-US" dirty="0">
                <a:sym typeface="Calibri"/>
              </a:rPr>
              <a:t>قادة المجتمع والعائلات والأطفال والجهات الفاعلة في مجال حماية الطفل واللجنة الدولية</a:t>
            </a:r>
            <a:r>
              <a:rPr lang="ar-SA" dirty="0">
                <a:sym typeface="Calibri"/>
              </a:rPr>
              <a:t> للصليب الأحمر</a:t>
            </a:r>
            <a:r>
              <a:rPr lang="en-US" dirty="0">
                <a:sym typeface="Calibri"/>
              </a:rPr>
              <a:t> وال</a:t>
            </a:r>
            <a:r>
              <a:rPr lang="ar-SA" dirty="0">
                <a:sym typeface="Calibri"/>
              </a:rPr>
              <a:t>موظفين </a:t>
            </a:r>
            <a:r>
              <a:rPr lang="en-US" dirty="0">
                <a:sym typeface="Calibri"/>
              </a:rPr>
              <a:t> في المدارس والمستشفيات والممرضات وغيرهم ممن يتواصلون بانتظام مع الأطفال والأسر.</a:t>
            </a:r>
            <a:endParaRPr lang="en-US" b="1" dirty="0">
              <a:sym typeface="Calibri"/>
            </a:endParaRPr>
          </a:p>
          <a:p>
            <a:pPr algn="r" rtl="1"/>
            <a:r>
              <a:rPr lang="ar-SA" b="1" dirty="0">
                <a:sym typeface="Calibri"/>
              </a:rPr>
              <a:t>٣)</a:t>
            </a:r>
            <a:r>
              <a:rPr lang="en-US" b="1" dirty="0">
                <a:sym typeface="Calibri"/>
              </a:rPr>
              <a:t> </a:t>
            </a:r>
            <a:r>
              <a:rPr lang="ar-SA" b="1" dirty="0">
                <a:sym typeface="Calibri"/>
              </a:rPr>
              <a:t>عدم الضرر أو الأذى</a:t>
            </a:r>
            <a:r>
              <a:rPr lang="en-US" b="1" dirty="0">
                <a:sym typeface="Calibri"/>
              </a:rPr>
              <a:t>:</a:t>
            </a:r>
          </a:p>
          <a:p>
            <a:pPr lvl="1" algn="r" rtl="1"/>
            <a:r>
              <a:rPr lang="en-US" dirty="0">
                <a:sym typeface="Calibri"/>
              </a:rPr>
              <a:t>تأكد من أن المعلومات المتعلقة بالعودة يتم </a:t>
            </a:r>
            <a:r>
              <a:rPr lang="ar-SA" dirty="0">
                <a:sym typeface="Calibri"/>
              </a:rPr>
              <a:t>إيصالها</a:t>
            </a:r>
            <a:r>
              <a:rPr lang="en-US" dirty="0">
                <a:sym typeface="Calibri"/>
              </a:rPr>
              <a:t> بشكل واضح من أجل تمكين العائلات والأطفال من اتخاذ قرارات مستنيرة وأن الأطفال</a:t>
            </a:r>
            <a:r>
              <a:rPr lang="ar-SA" dirty="0">
                <a:sym typeface="Calibri"/>
              </a:rPr>
              <a:t> المنفصلين و</a:t>
            </a:r>
            <a:r>
              <a:rPr lang="en-US" dirty="0">
                <a:sym typeface="Calibri"/>
              </a:rPr>
              <a:t> غير المصحوبين، وخاصة أولئك المعرضين لخطر كبير ، يتلقون دعمًا مستمرًا لإدارة الحالة ، ورعاية بديلة ، وأن ت</a:t>
            </a:r>
            <a:r>
              <a:rPr lang="ar-SA" dirty="0">
                <a:sym typeface="Calibri"/>
              </a:rPr>
              <a:t>عقب</a:t>
            </a:r>
            <a:r>
              <a:rPr lang="en-US" dirty="0">
                <a:sym typeface="Calibri"/>
              </a:rPr>
              <a:t> الأسرة سيستمر بعد العودة.</a:t>
            </a:r>
          </a:p>
          <a:p>
            <a:pPr marL="0" indent="0" algn="r" rtl="1">
              <a:buNone/>
            </a:pPr>
            <a:endParaRPr lang="en-US" b="1" dirty="0"/>
          </a:p>
          <a:p>
            <a:pPr marL="0" indent="0" algn="r" rtl="1">
              <a:buNone/>
            </a:pPr>
            <a:r>
              <a:rPr lang="en-US" b="1" dirty="0">
                <a:sym typeface="Calibri"/>
              </a:rPr>
              <a:t>سيناريو الحالة </a:t>
            </a:r>
            <a:r>
              <a:rPr lang="ar-SA" b="1" dirty="0">
                <a:sym typeface="Calibri"/>
              </a:rPr>
              <a:t>٤</a:t>
            </a:r>
            <a:endParaRPr lang="en-US" b="1" dirty="0">
              <a:sym typeface="Calibri"/>
            </a:endParaRPr>
          </a:p>
          <a:p>
            <a:pPr algn="r" rtl="1"/>
            <a:r>
              <a:rPr lang="ar-SA" b="1" dirty="0">
                <a:sym typeface="Calibri"/>
              </a:rPr>
              <a:t>١) التحديد</a:t>
            </a:r>
            <a:endParaRPr lang="en-US" b="1" dirty="0">
              <a:sym typeface="Calibri"/>
            </a:endParaRPr>
          </a:p>
          <a:p>
            <a:pPr lvl="1" algn="r" rtl="1"/>
            <a:r>
              <a:rPr lang="en-US" dirty="0">
                <a:sym typeface="Calibri"/>
              </a:rPr>
              <a:t>توفير معلومات عن خدمات إدارة الحال</a:t>
            </a:r>
            <a:r>
              <a:rPr lang="ar-SA" dirty="0">
                <a:sym typeface="Calibri"/>
              </a:rPr>
              <a:t>ة</a:t>
            </a:r>
            <a:r>
              <a:rPr lang="en-US" dirty="0">
                <a:sym typeface="Calibri"/>
              </a:rPr>
              <a:t>، بما في ذلك ت</a:t>
            </a:r>
            <a:r>
              <a:rPr lang="ar-SA" dirty="0">
                <a:sym typeface="Calibri"/>
              </a:rPr>
              <a:t>عقب</a:t>
            </a:r>
            <a:r>
              <a:rPr lang="en-US" dirty="0">
                <a:sym typeface="Calibri"/>
              </a:rPr>
              <a:t> الأسرة </a:t>
            </a:r>
            <a:r>
              <a:rPr lang="ar-SA" dirty="0">
                <a:sym typeface="Calibri"/>
              </a:rPr>
              <a:t>ولم الشمل</a:t>
            </a:r>
            <a:r>
              <a:rPr lang="en-US" dirty="0">
                <a:sym typeface="Calibri"/>
              </a:rPr>
              <a:t> والرعاية البديلة إلى السكان النازحين ، من أجل إعداد أنشطة التوعية</a:t>
            </a:r>
            <a:r>
              <a:rPr lang="ar-SA" dirty="0">
                <a:sym typeface="Calibri"/>
              </a:rPr>
              <a:t> الخارجية</a:t>
            </a:r>
            <a:r>
              <a:rPr lang="en-US" dirty="0">
                <a:sym typeface="Calibri"/>
              </a:rPr>
              <a:t> بشكل منهجي لتحديد وتسجيل الأطفال </a:t>
            </a:r>
            <a:r>
              <a:rPr lang="ar-SA" dirty="0">
                <a:sym typeface="Calibri"/>
              </a:rPr>
              <a:t>المنفصلين و</a:t>
            </a:r>
            <a:r>
              <a:rPr lang="en-US" dirty="0">
                <a:sym typeface="Calibri"/>
              </a:rPr>
              <a:t>غير المصحوبين في أقرب وقت ممكن.</a:t>
            </a:r>
          </a:p>
          <a:p>
            <a:pPr lvl="1" algn="r" rtl="1"/>
            <a:r>
              <a:rPr lang="en-US" dirty="0">
                <a:sym typeface="Calibri"/>
              </a:rPr>
              <a:t>التسجيل السريع للأطفال </a:t>
            </a:r>
            <a:r>
              <a:rPr lang="ar-SA" dirty="0">
                <a:sym typeface="Calibri"/>
              </a:rPr>
              <a:t>المنفصلين و</a:t>
            </a:r>
            <a:r>
              <a:rPr lang="en-US" dirty="0">
                <a:sym typeface="Calibri"/>
              </a:rPr>
              <a:t>غير المصحوبين مع إعطاء الأولوية</a:t>
            </a:r>
            <a:r>
              <a:rPr lang="ar-SA" dirty="0">
                <a:sym typeface="Calibri"/>
              </a:rPr>
              <a:t> لأولئك </a:t>
            </a:r>
            <a:r>
              <a:rPr lang="en-US" dirty="0">
                <a:sym typeface="Calibri"/>
              </a:rPr>
              <a:t>الأكثر عرضة للخطر</a:t>
            </a:r>
            <a:r>
              <a:rPr lang="ar-SA" dirty="0">
                <a:sym typeface="Calibri"/>
              </a:rPr>
              <a:t> بما في ذلك</a:t>
            </a:r>
            <a:r>
              <a:rPr lang="en-US" dirty="0">
                <a:sym typeface="Calibri"/>
              </a:rPr>
              <a:t> </a:t>
            </a:r>
            <a:r>
              <a:rPr lang="ar-SA" dirty="0">
                <a:sym typeface="Calibri"/>
              </a:rPr>
              <a:t>الرضع والأطفال </a:t>
            </a:r>
            <a:r>
              <a:rPr lang="en-US" dirty="0">
                <a:sym typeface="Calibri"/>
              </a:rPr>
              <a:t>دون سن الخامسة. التق</a:t>
            </a:r>
            <a:r>
              <a:rPr lang="ar-SA" dirty="0">
                <a:sym typeface="Calibri"/>
              </a:rPr>
              <a:t>ا</a:t>
            </a:r>
            <a:r>
              <a:rPr lang="en-US" dirty="0">
                <a:sym typeface="Calibri"/>
              </a:rPr>
              <a:t>ط صور للأطفال </a:t>
            </a:r>
            <a:r>
              <a:rPr lang="ar-SA" dirty="0">
                <a:sym typeface="Calibri"/>
              </a:rPr>
              <a:t>المنفصلين و</a:t>
            </a:r>
            <a:r>
              <a:rPr lang="en-US" dirty="0">
                <a:sym typeface="Calibri"/>
              </a:rPr>
              <a:t>غير المصحوبين</a:t>
            </a:r>
            <a:r>
              <a:rPr lang="ar-SA" dirty="0">
                <a:sym typeface="Calibri"/>
              </a:rPr>
              <a:t>، </a:t>
            </a:r>
            <a:r>
              <a:rPr lang="en-US" dirty="0">
                <a:sym typeface="Calibri"/>
              </a:rPr>
              <a:t>ويفضل أن يكون ذلك في الملابس التي كانوا يرتدونها أثناء الرحلة / عند التعرف عليهم</a:t>
            </a:r>
          </a:p>
          <a:p>
            <a:pPr lvl="1" algn="r" rtl="1"/>
            <a:r>
              <a:rPr lang="en-US" dirty="0">
                <a:sym typeface="Calibri"/>
              </a:rPr>
              <a:t>حاول تحديد أعضاء المجتمع الذين قد يعرفون أو يمكنهم تقديم المزيد من المعلومات حول ا</a:t>
            </a:r>
            <a:r>
              <a:rPr lang="ar-SA" dirty="0">
                <a:sym typeface="Calibri"/>
              </a:rPr>
              <a:t>لرضع</a:t>
            </a:r>
            <a:r>
              <a:rPr lang="en-US" dirty="0">
                <a:sym typeface="Calibri"/>
              </a:rPr>
              <a:t> والأطفال الصغارغير المصحوبين والمنفصلين.</a:t>
            </a:r>
          </a:p>
          <a:p>
            <a:pPr lvl="1" algn="r" rtl="1"/>
            <a:r>
              <a:rPr lang="en-US" dirty="0">
                <a:sym typeface="Calibri"/>
              </a:rPr>
              <a:t>الانخراط مع و / أو حشد قادة المجتمع الذين يمكنهم المساعدة في إعداد قوائم الأطفال</a:t>
            </a:r>
            <a:r>
              <a:rPr lang="ar-SA" dirty="0">
                <a:sym typeface="Calibri"/>
              </a:rPr>
              <a:t> المنفصلين و</a:t>
            </a:r>
            <a:r>
              <a:rPr lang="en-US" dirty="0">
                <a:sym typeface="Calibri"/>
              </a:rPr>
              <a:t> غير المصحوبين والمفقودين لمراجعتها والتحقق منها.</a:t>
            </a:r>
          </a:p>
          <a:p>
            <a:pPr lvl="1" algn="r" rtl="1"/>
            <a:r>
              <a:rPr lang="en-US" dirty="0">
                <a:sym typeface="Calibri"/>
              </a:rPr>
              <a:t>التحقق من عمليات لم الشمل التلقائية ودعمها بما يتماشى مع مصالح الطفل الفضلى</a:t>
            </a:r>
          </a:p>
          <a:p>
            <a:pPr lvl="1" algn="r" rtl="1"/>
            <a:r>
              <a:rPr lang="en-US" dirty="0">
                <a:sym typeface="Calibri"/>
              </a:rPr>
              <a:t>رفع الحاجة إلى إنشاء "نقاط مفقودة و</a:t>
            </a:r>
            <a:r>
              <a:rPr lang="ar-SA" dirty="0">
                <a:sym typeface="Calibri"/>
              </a:rPr>
              <a:t>تم العثور عليها</a:t>
            </a:r>
            <a:r>
              <a:rPr lang="en-US" dirty="0">
                <a:sym typeface="Calibri"/>
              </a:rPr>
              <a:t>" مع </a:t>
            </a:r>
            <a:r>
              <a:rPr lang="ar-SA" dirty="0">
                <a:sym typeface="Calibri"/>
              </a:rPr>
              <a:t>ال</a:t>
            </a:r>
            <a:r>
              <a:rPr lang="en-US" dirty="0">
                <a:sym typeface="Calibri"/>
              </a:rPr>
              <a:t>مشرفين في المناطق التي تستضيف أعداداً كبيرة من النازحين.</a:t>
            </a:r>
          </a:p>
          <a:p>
            <a:pPr lvl="1" algn="r" rtl="1"/>
            <a:r>
              <a:rPr lang="en-US" dirty="0">
                <a:sym typeface="Calibri"/>
              </a:rPr>
              <a:t>بما أن الوضع لا يزال فوضويًا</a:t>
            </a:r>
            <a:r>
              <a:rPr lang="ar-SA" dirty="0">
                <a:sym typeface="Calibri"/>
              </a:rPr>
              <a:t>، </a:t>
            </a:r>
            <a:r>
              <a:rPr lang="en-US" dirty="0">
                <a:sym typeface="Calibri"/>
              </a:rPr>
              <a:t>دعم إجراءات منع الانفصال الأسري ، بما في ذلك نشر رسائل الوقاية.</a:t>
            </a:r>
          </a:p>
          <a:p>
            <a:pPr algn="r" rtl="1"/>
            <a:r>
              <a:rPr lang="ar-SA" b="1" dirty="0">
                <a:sym typeface="Calibri"/>
              </a:rPr>
              <a:t>٢) إشراك</a:t>
            </a:r>
            <a:r>
              <a:rPr lang="en-US" b="1" dirty="0">
                <a:sym typeface="Calibri"/>
              </a:rPr>
              <a:t> الجهات الفاعلة الأخرى </a:t>
            </a:r>
            <a:endParaRPr lang="ar-SA" b="1" dirty="0">
              <a:sym typeface="Calibri"/>
            </a:endParaRPr>
          </a:p>
          <a:p>
            <a:pPr algn="r" rtl="1"/>
            <a:r>
              <a:rPr lang="en-US" dirty="0">
                <a:sym typeface="Calibri"/>
              </a:rPr>
              <a:t>قادة المجتمع والعائلات والأطفال والجهات الفاعلة في مجال حماية الطفل واللجنة الدولية </a:t>
            </a:r>
            <a:r>
              <a:rPr lang="ar-SA" dirty="0">
                <a:sym typeface="Calibri"/>
              </a:rPr>
              <a:t>للصليب الأحمر</a:t>
            </a:r>
            <a:r>
              <a:rPr lang="en-US" dirty="0">
                <a:sym typeface="Calibri"/>
              </a:rPr>
              <a:t> وال</a:t>
            </a:r>
            <a:r>
              <a:rPr lang="ar-SA" dirty="0">
                <a:sym typeface="Calibri"/>
              </a:rPr>
              <a:t>موظفين </a:t>
            </a:r>
            <a:r>
              <a:rPr lang="en-US" dirty="0">
                <a:sym typeface="Calibri"/>
              </a:rPr>
              <a:t> في المدارس والمستشفيات والممرضات وغيرهم.</a:t>
            </a:r>
          </a:p>
          <a:p>
            <a:pPr algn="r" rtl="1"/>
            <a:r>
              <a:rPr lang="ar-SA" b="1" dirty="0">
                <a:sym typeface="Calibri"/>
              </a:rPr>
              <a:t>٣) عدم الضرر أو الأذى</a:t>
            </a:r>
            <a:r>
              <a:rPr lang="en-US" b="1" dirty="0">
                <a:sym typeface="Calibri"/>
              </a:rPr>
              <a:t>:</a:t>
            </a:r>
          </a:p>
          <a:p>
            <a:pPr lvl="1" algn="r" rtl="1"/>
            <a:r>
              <a:rPr lang="en-US" dirty="0">
                <a:sym typeface="Calibri"/>
              </a:rPr>
              <a:t>تأكد من أن المعلومات المتعلقة بخدمات إدارة الحالة وغيرها من أشكال الدعم المتاحة يتم </a:t>
            </a:r>
            <a:r>
              <a:rPr lang="ar-SA" dirty="0">
                <a:sym typeface="Calibri"/>
              </a:rPr>
              <a:t>إيصالها</a:t>
            </a:r>
            <a:r>
              <a:rPr lang="en-US" dirty="0">
                <a:sym typeface="Calibri"/>
              </a:rPr>
              <a:t> بوضوح وأن الدعم المقدم يفيد الأطفال المعرضين للخطر بشكل عام. العمل بشكل وثيق مع القطاعات الإنسانية الأخرى و</a:t>
            </a:r>
            <a:r>
              <a:rPr lang="ar-SA" dirty="0">
                <a:sym typeface="Calibri"/>
              </a:rPr>
              <a:t>ال</a:t>
            </a:r>
            <a:r>
              <a:rPr lang="en-US" dirty="0">
                <a:sym typeface="Calibri"/>
              </a:rPr>
              <a:t>تأكد من مراعاة قضايا حماية الطفل.</a:t>
            </a:r>
          </a:p>
        </p:txBody>
      </p:sp>
      <p:sp>
        <p:nvSpPr>
          <p:cNvPr id="2" name="Google Shape;725;p48:notes">
            <a:extLst>
              <a:ext uri="{FF2B5EF4-FFF2-40B4-BE49-F238E27FC236}">
                <a16:creationId xmlns:a16="http://schemas.microsoft.com/office/drawing/2014/main" id="{B591EA9D-7DBC-6AFF-9C21-282E0CCBD811}"/>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rtl="1"/>
            <a:fld id="{00000000-1234-1234-1234-123412341234}" type="slidenum">
              <a:rPr lang="en-US" sz="1200" smtClean="0">
                <a:latin typeface="+mn-lt"/>
              </a:rPr>
              <a:pPr algn="r" rtl="1"/>
              <a:t>20</a:t>
            </a:fld>
            <a:endParaRPr lang="en-US" sz="1200" dirty="0">
              <a:latin typeface="+mn-lt"/>
            </a:endParaRPr>
          </a:p>
        </p:txBody>
      </p:sp>
    </p:spTree>
    <p:extLst>
      <p:ext uri="{BB962C8B-B14F-4D97-AF65-F5344CB8AC3E}">
        <p14:creationId xmlns:p14="http://schemas.microsoft.com/office/powerpoint/2010/main" val="161816399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83"/>
        <p:cNvGrpSpPr/>
        <p:nvPr/>
      </p:nvGrpSpPr>
      <p:grpSpPr>
        <a:xfrm>
          <a:off x="0" y="0"/>
          <a:ext cx="0" cy="0"/>
          <a:chOff x="0" y="0"/>
          <a:chExt cx="0" cy="0"/>
        </a:xfrm>
      </p:grpSpPr>
      <p:sp>
        <p:nvSpPr>
          <p:cNvPr id="485" name="Google Shape;485;p15:notes"/>
          <p:cNvSpPr txBox="1">
            <a:spLocks noGrp="1"/>
          </p:cNvSpPr>
          <p:nvPr>
            <p:ph type="body" idx="1"/>
          </p:nvPr>
        </p:nvSpPr>
        <p:spPr/>
        <p:txBody>
          <a:bodyPr/>
          <a:lstStyle/>
          <a:p>
            <a:pPr marL="0" indent="0" algn="r" rtl="1">
              <a:buNone/>
            </a:pPr>
            <a:r>
              <a:rPr lang="ar-SA" b="1" dirty="0">
                <a:sym typeface="Calibri"/>
              </a:rPr>
              <a:t>الشرح</a:t>
            </a:r>
            <a:endParaRPr lang="en-US" b="1" dirty="0">
              <a:sym typeface="Calibri"/>
            </a:endParaRPr>
          </a:p>
          <a:p>
            <a:pPr algn="r" rtl="1"/>
            <a:r>
              <a:rPr lang="en-US" dirty="0">
                <a:sym typeface="Calibri"/>
              </a:rPr>
              <a:t>عرض الشريحة</a:t>
            </a:r>
            <a:endParaRPr lang="en-US" dirty="0"/>
          </a:p>
          <a:p>
            <a:pPr algn="r" rtl="1"/>
            <a:r>
              <a:rPr lang="en-US" i="1" dirty="0">
                <a:sym typeface="Calibri"/>
              </a:rPr>
              <a:t>هل لدى أي شخص أي أسئلة أو توضيحات؟</a:t>
            </a:r>
            <a:endParaRPr lang="en-US" i="1" dirty="0"/>
          </a:p>
          <a:p>
            <a:pPr algn="r" rtl="1"/>
            <a:r>
              <a:rPr lang="ar-SA" dirty="0">
                <a:sym typeface="Calibri"/>
              </a:rPr>
              <a:t>إغلاق</a:t>
            </a:r>
            <a:r>
              <a:rPr lang="en-US" dirty="0">
                <a:sym typeface="Calibri"/>
              </a:rPr>
              <a:t> الجلسة.</a:t>
            </a:r>
            <a:endParaRPr lang="en-US" dirty="0"/>
          </a:p>
          <a:p>
            <a:pPr algn="r" rtl="1"/>
            <a:endParaRPr lang="en-US" dirty="0">
              <a:sym typeface="Calibri"/>
            </a:endParaRPr>
          </a:p>
        </p:txBody>
      </p:sp>
      <p:sp>
        <p:nvSpPr>
          <p:cNvPr id="3" name="Slide Image Placeholder 2">
            <a:extLst>
              <a:ext uri="{FF2B5EF4-FFF2-40B4-BE49-F238E27FC236}">
                <a16:creationId xmlns:a16="http://schemas.microsoft.com/office/drawing/2014/main" id="{499F5236-B469-202A-678F-E65609EDE959}"/>
              </a:ext>
            </a:extLst>
          </p:cNvPr>
          <p:cNvSpPr>
            <a:spLocks noGrp="1" noRot="1" noChangeAspect="1"/>
          </p:cNvSpPr>
          <p:nvPr>
            <p:ph type="sldImg"/>
          </p:nvPr>
        </p:nvSpPr>
        <p:spPr/>
      </p:sp>
      <p:sp>
        <p:nvSpPr>
          <p:cNvPr id="2" name="Google Shape;725;p48:notes">
            <a:extLst>
              <a:ext uri="{FF2B5EF4-FFF2-40B4-BE49-F238E27FC236}">
                <a16:creationId xmlns:a16="http://schemas.microsoft.com/office/drawing/2014/main" id="{B809EE09-AADF-A486-FBC8-32B9A6F6D571}"/>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rtl="1"/>
            <a:fld id="{00000000-1234-1234-1234-123412341234}" type="slidenum">
              <a:rPr lang="en-US" sz="1200" smtClean="0">
                <a:latin typeface="+mn-lt"/>
              </a:rPr>
              <a:pPr algn="r" rtl="1"/>
              <a:t>21</a:t>
            </a:fld>
            <a:endParaRPr lang="en-US" sz="1200" dirty="0">
              <a:latin typeface="+mn-lt"/>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98"/>
        <p:cNvGrpSpPr/>
        <p:nvPr/>
      </p:nvGrpSpPr>
      <p:grpSpPr>
        <a:xfrm>
          <a:off x="0" y="0"/>
          <a:ext cx="0" cy="0"/>
          <a:chOff x="0" y="0"/>
          <a:chExt cx="0" cy="0"/>
        </a:xfrm>
      </p:grpSpPr>
      <p:sp>
        <p:nvSpPr>
          <p:cNvPr id="500" name="Google Shape;500;p16:notes"/>
          <p:cNvSpPr txBox="1">
            <a:spLocks noGrp="1"/>
          </p:cNvSpPr>
          <p:nvPr>
            <p:ph type="body" idx="1"/>
          </p:nvPr>
        </p:nvSpPr>
        <p:spPr/>
        <p:txBody>
          <a:bodyPr/>
          <a:lstStyle/>
          <a:p>
            <a:pPr marL="0" indent="0" algn="r" rtl="1">
              <a:buNone/>
            </a:pPr>
            <a:r>
              <a:rPr lang="ar-SA" b="1" dirty="0">
                <a:sym typeface="Calibri"/>
              </a:rPr>
              <a:t>الشرح</a:t>
            </a:r>
            <a:endParaRPr lang="en-US" b="1" dirty="0">
              <a:sym typeface="Calibri"/>
            </a:endParaRPr>
          </a:p>
          <a:p>
            <a:pPr algn="r" rtl="1"/>
            <a:r>
              <a:rPr lang="en-US" dirty="0">
                <a:sym typeface="Calibri"/>
              </a:rPr>
              <a:t>كما ناقشنا ، يحتاج الأطفال المعرضون للخطر أحيانًا إلى دعم فوري بعد </a:t>
            </a:r>
            <a:r>
              <a:rPr lang="ar-SA" dirty="0">
                <a:sym typeface="Calibri"/>
              </a:rPr>
              <a:t>ال</a:t>
            </a:r>
            <a:r>
              <a:rPr lang="en-US" dirty="0">
                <a:sym typeface="Calibri"/>
              </a:rPr>
              <a:t>تحديد والتسجيل من أجل معالجة مخاوف حماية الطفل التي تم تحديدها على وجه السرعة</a:t>
            </a:r>
          </a:p>
          <a:p>
            <a:pPr algn="r" rtl="1"/>
            <a:r>
              <a:rPr lang="en-US" dirty="0">
                <a:sym typeface="Calibri"/>
              </a:rPr>
              <a:t>وهذا ينطبق أيضًا على الأطفال المنفصلين عن عائلاتهم.</a:t>
            </a:r>
          </a:p>
          <a:p>
            <a:pPr algn="r" rtl="1"/>
            <a:r>
              <a:rPr lang="en-US" dirty="0">
                <a:sym typeface="Calibri"/>
              </a:rPr>
              <a:t>من الضروري في بعض الأحيان تقديم الدعم الفوري قبل إجراء تقييم كامل للطفل / الأطفال.</a:t>
            </a:r>
          </a:p>
          <a:p>
            <a:pPr algn="r" rtl="1"/>
            <a:r>
              <a:rPr lang="en-US" dirty="0">
                <a:sym typeface="Calibri"/>
              </a:rPr>
              <a:t>في مثل هذه الظروف ، يجب إجراء التقييم الكامل في أسرع وقت ممكن (خلال 48 ساعة) ووضع خطة حالة.</a:t>
            </a:r>
          </a:p>
          <a:p>
            <a:pPr algn="r" rtl="1"/>
            <a:r>
              <a:rPr lang="en-US" dirty="0">
                <a:sym typeface="Calibri"/>
              </a:rPr>
              <a:t>في نهاية هذه الجلسة ، يجب أن يكون المشارك</a:t>
            </a:r>
            <a:r>
              <a:rPr lang="ar-SA" dirty="0">
                <a:sym typeface="Calibri"/>
              </a:rPr>
              <a:t>ي</a:t>
            </a:r>
            <a:r>
              <a:rPr lang="en-US" dirty="0">
                <a:sym typeface="Calibri"/>
              </a:rPr>
              <a:t>ن</a:t>
            </a:r>
            <a:r>
              <a:rPr lang="ar-SA" dirty="0">
                <a:sym typeface="Calibri"/>
              </a:rPr>
              <a:t>/ات</a:t>
            </a:r>
            <a:r>
              <a:rPr lang="en-US" dirty="0">
                <a:sym typeface="Calibri"/>
              </a:rPr>
              <a:t> قادرين</a:t>
            </a:r>
            <a:r>
              <a:rPr lang="ar-SA" dirty="0">
                <a:sym typeface="Calibri"/>
              </a:rPr>
              <a:t>/ات</a:t>
            </a:r>
            <a:r>
              <a:rPr lang="en-US" dirty="0">
                <a:sym typeface="Calibri"/>
              </a:rPr>
              <a:t> على:</a:t>
            </a:r>
            <a:endParaRPr lang="en-US" dirty="0"/>
          </a:p>
          <a:p>
            <a:pPr algn="r" rtl="1"/>
            <a:r>
              <a:rPr lang="ar-SA" dirty="0">
                <a:sym typeface="Calibri"/>
              </a:rPr>
              <a:t>قم بقراءة </a:t>
            </a:r>
            <a:r>
              <a:rPr lang="en-US" dirty="0">
                <a:sym typeface="Calibri"/>
              </a:rPr>
              <a:t>أهداف التعلم.</a:t>
            </a:r>
            <a:endParaRPr lang="en-US" dirty="0"/>
          </a:p>
          <a:p>
            <a:pPr algn="r" rtl="1"/>
            <a:endParaRPr lang="en-US" dirty="0">
              <a:sym typeface="Calibri"/>
            </a:endParaRPr>
          </a:p>
          <a:p>
            <a:pPr algn="r" rtl="1"/>
            <a:endParaRPr lang="en-US" dirty="0">
              <a:sym typeface="Calibri"/>
            </a:endParaRPr>
          </a:p>
        </p:txBody>
      </p:sp>
      <p:sp>
        <p:nvSpPr>
          <p:cNvPr id="3" name="Slide Image Placeholder 2">
            <a:extLst>
              <a:ext uri="{FF2B5EF4-FFF2-40B4-BE49-F238E27FC236}">
                <a16:creationId xmlns:a16="http://schemas.microsoft.com/office/drawing/2014/main" id="{C1481743-34A0-95A2-622E-04E9AA2D1F11}"/>
              </a:ext>
            </a:extLst>
          </p:cNvPr>
          <p:cNvSpPr>
            <a:spLocks noGrp="1" noRot="1" noChangeAspect="1"/>
          </p:cNvSpPr>
          <p:nvPr>
            <p:ph type="sldImg"/>
          </p:nvPr>
        </p:nvSpPr>
        <p:spPr/>
      </p:sp>
      <p:sp>
        <p:nvSpPr>
          <p:cNvPr id="2" name="Google Shape;725;p48:notes">
            <a:extLst>
              <a:ext uri="{FF2B5EF4-FFF2-40B4-BE49-F238E27FC236}">
                <a16:creationId xmlns:a16="http://schemas.microsoft.com/office/drawing/2014/main" id="{7D826B85-E459-6264-0EDB-9FF745B8E525}"/>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rtl="1"/>
            <a:fld id="{00000000-1234-1234-1234-123412341234}" type="slidenum">
              <a:rPr lang="en-US" sz="1200" smtClean="0">
                <a:latin typeface="+mn-lt"/>
              </a:rPr>
              <a:pPr algn="r" rtl="1"/>
              <a:t>22</a:t>
            </a:fld>
            <a:endParaRPr lang="en-US" sz="1200" dirty="0">
              <a:latin typeface="+mn-lt"/>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13"/>
        <p:cNvGrpSpPr/>
        <p:nvPr/>
      </p:nvGrpSpPr>
      <p:grpSpPr>
        <a:xfrm>
          <a:off x="0" y="0"/>
          <a:ext cx="0" cy="0"/>
          <a:chOff x="0" y="0"/>
          <a:chExt cx="0" cy="0"/>
        </a:xfrm>
      </p:grpSpPr>
      <p:sp>
        <p:nvSpPr>
          <p:cNvPr id="515" name="Google Shape;515;p17:notes"/>
          <p:cNvSpPr txBox="1">
            <a:spLocks noGrp="1"/>
          </p:cNvSpPr>
          <p:nvPr>
            <p:ph type="body" idx="1"/>
          </p:nvPr>
        </p:nvSpPr>
        <p:spPr/>
        <p:txBody>
          <a:bodyPr/>
          <a:lstStyle/>
          <a:p>
            <a:pPr marL="0" indent="0" algn="r" rtl="1">
              <a:buNone/>
            </a:pPr>
            <a:r>
              <a:rPr lang="en-US" b="1" dirty="0">
                <a:sym typeface="Calibri"/>
              </a:rPr>
              <a:t>مناقشة عامة</a:t>
            </a:r>
          </a:p>
          <a:p>
            <a:pPr algn="r" rtl="1"/>
            <a:r>
              <a:rPr lang="en-US" i="1" dirty="0">
                <a:sym typeface="Calibri"/>
              </a:rPr>
              <a:t>ماذا يمكن أن تكون بعض احتياجات الدعم الفورية للأطفال</a:t>
            </a:r>
            <a:r>
              <a:rPr lang="ar-SA" i="1" dirty="0">
                <a:sym typeface="Calibri"/>
              </a:rPr>
              <a:t> المنفصلين و</a:t>
            </a:r>
            <a:r>
              <a:rPr lang="en-US" i="1" dirty="0">
                <a:sym typeface="Calibri"/>
              </a:rPr>
              <a:t> غير المصحوبين والأطفال المعرضين لخطر الانفصال</a:t>
            </a:r>
            <a:r>
              <a:rPr lang="ar-SA" i="1" dirty="0">
                <a:sym typeface="Calibri"/>
              </a:rPr>
              <a:t>، </a:t>
            </a:r>
            <a:r>
              <a:rPr lang="en-US" i="1" dirty="0">
                <a:sym typeface="Calibri"/>
              </a:rPr>
              <a:t>على سبيل المثال</a:t>
            </a:r>
            <a:r>
              <a:rPr lang="ar-SA" i="1" dirty="0">
                <a:sym typeface="Calibri"/>
              </a:rPr>
              <a:t>، </a:t>
            </a:r>
            <a:r>
              <a:rPr lang="en-US" i="1" dirty="0">
                <a:sym typeface="Calibri"/>
              </a:rPr>
              <a:t>في الأسر الضعيفة أو حيث يكونون معرضين للخطر في أسرهم؟</a:t>
            </a:r>
          </a:p>
          <a:p>
            <a:pPr lvl="1" algn="r" rtl="1"/>
            <a:r>
              <a:rPr lang="en-US" dirty="0">
                <a:sym typeface="Calibri"/>
              </a:rPr>
              <a:t>الرعاية البديلة</a:t>
            </a:r>
            <a:endParaRPr lang="en-US" dirty="0"/>
          </a:p>
          <a:p>
            <a:pPr lvl="1" algn="r" rtl="1"/>
            <a:r>
              <a:rPr lang="en-US" dirty="0">
                <a:sym typeface="Calibri"/>
              </a:rPr>
              <a:t>الإبعاد المحتمل من مقدمي الرعاية و</a:t>
            </a:r>
            <a:r>
              <a:rPr lang="ar-SA" dirty="0">
                <a:sym typeface="Calibri"/>
              </a:rPr>
              <a:t>الإيداع الطارئ للأ</a:t>
            </a:r>
            <a:r>
              <a:rPr lang="en-US" dirty="0">
                <a:sym typeface="Calibri"/>
              </a:rPr>
              <a:t>طفال في خطر وشيك بسبب </a:t>
            </a:r>
            <a:r>
              <a:rPr lang="ar-SA" dirty="0">
                <a:sym typeface="Calibri"/>
              </a:rPr>
              <a:t>الإساءة </a:t>
            </a:r>
            <a:r>
              <a:rPr lang="en-US" dirty="0">
                <a:sym typeface="Calibri"/>
              </a:rPr>
              <a:t>أو العنف أو الاستغلال (في ظروف استثنائية)</a:t>
            </a:r>
          </a:p>
          <a:p>
            <a:pPr lvl="1" algn="r" rtl="1"/>
            <a:r>
              <a:rPr lang="en-US" dirty="0">
                <a:sym typeface="Calibri"/>
              </a:rPr>
              <a:t>دعم الوالدين / </a:t>
            </a:r>
            <a:r>
              <a:rPr lang="ar-SA" dirty="0">
                <a:sym typeface="Calibri"/>
              </a:rPr>
              <a:t> الدعم </a:t>
            </a:r>
            <a:r>
              <a:rPr lang="en-US" dirty="0">
                <a:sym typeface="Calibri"/>
              </a:rPr>
              <a:t>المادي للأسر المضيفة / الحاضنة لتجنب المزيد من الانفصال </a:t>
            </a:r>
            <a:r>
              <a:rPr lang="ar-SA" dirty="0">
                <a:sym typeface="Calibri"/>
              </a:rPr>
              <a:t>/ انفصال ث</a:t>
            </a:r>
            <a:r>
              <a:rPr lang="en-US" dirty="0">
                <a:sym typeface="Calibri"/>
              </a:rPr>
              <a:t>انوي</a:t>
            </a:r>
          </a:p>
          <a:p>
            <a:pPr lvl="1" algn="r" rtl="1"/>
            <a:r>
              <a:rPr lang="en-US" dirty="0">
                <a:sym typeface="Calibri"/>
              </a:rPr>
              <a:t>تسجيل معلومات الت</a:t>
            </a:r>
            <a:r>
              <a:rPr lang="ar-SA" dirty="0">
                <a:sym typeface="Calibri"/>
              </a:rPr>
              <a:t>عقب </a:t>
            </a:r>
            <a:r>
              <a:rPr lang="en-US" dirty="0">
                <a:sym typeface="Calibri"/>
              </a:rPr>
              <a:t>الأساسية</a:t>
            </a:r>
          </a:p>
          <a:p>
            <a:pPr lvl="1" algn="r" rtl="1"/>
            <a:r>
              <a:rPr lang="ar-SA" dirty="0">
                <a:sym typeface="Calibri"/>
              </a:rPr>
              <a:t>تعقب الأسرة ولم الشمل ال</a:t>
            </a:r>
            <a:r>
              <a:rPr lang="en-US" dirty="0">
                <a:sym typeface="Calibri"/>
              </a:rPr>
              <a:t>فوري و / أو إعادة إنشاء اتصال عائلي على سبيل المثال:</a:t>
            </a:r>
          </a:p>
          <a:p>
            <a:pPr lvl="2" algn="r" rtl="1"/>
            <a:r>
              <a:rPr lang="en-US" dirty="0">
                <a:sym typeface="Calibri"/>
              </a:rPr>
              <a:t>الأطفال</a:t>
            </a:r>
            <a:r>
              <a:rPr lang="ar-SA" dirty="0">
                <a:sym typeface="Calibri"/>
              </a:rPr>
              <a:t> </a:t>
            </a:r>
            <a:r>
              <a:rPr lang="en-US" dirty="0">
                <a:sym typeface="Calibri"/>
              </a:rPr>
              <a:t>المفقود</a:t>
            </a:r>
            <a:r>
              <a:rPr lang="ar-SA" dirty="0">
                <a:sym typeface="Calibri"/>
              </a:rPr>
              <a:t>ي</a:t>
            </a:r>
            <a:r>
              <a:rPr lang="en-US" dirty="0">
                <a:sym typeface="Calibri"/>
              </a:rPr>
              <a:t>ن</a:t>
            </a:r>
            <a:r>
              <a:rPr lang="ar-SA" dirty="0">
                <a:sym typeface="Calibri"/>
              </a:rPr>
              <a:t>/الذين تم العثورعليهم مؤقتاً</a:t>
            </a:r>
            <a:endParaRPr lang="en-US" dirty="0">
              <a:sym typeface="Calibri"/>
            </a:endParaRPr>
          </a:p>
          <a:p>
            <a:pPr lvl="2" algn="r" rtl="1"/>
            <a:r>
              <a:rPr lang="ar-SA" dirty="0">
                <a:sym typeface="Calibri"/>
              </a:rPr>
              <a:t>ال</a:t>
            </a:r>
            <a:r>
              <a:rPr lang="en-US" dirty="0">
                <a:sym typeface="Calibri"/>
              </a:rPr>
              <a:t>أطفال </a:t>
            </a:r>
            <a:r>
              <a:rPr lang="ar-SA" dirty="0">
                <a:sym typeface="Calibri"/>
              </a:rPr>
              <a:t>ال</a:t>
            </a:r>
            <a:r>
              <a:rPr lang="en-US" dirty="0">
                <a:sym typeface="Calibri"/>
              </a:rPr>
              <a:t>صغار جدًا</a:t>
            </a:r>
          </a:p>
          <a:p>
            <a:pPr lvl="2" algn="r" rtl="1"/>
            <a:r>
              <a:rPr lang="en-US" dirty="0">
                <a:sym typeface="Calibri"/>
              </a:rPr>
              <a:t>الأطفال الذين من المحتمل أن يتم تتبع والديهم / مقدم الرعاية بسرعة</a:t>
            </a:r>
          </a:p>
          <a:p>
            <a:pPr lvl="2" algn="r" rtl="1"/>
            <a:r>
              <a:rPr lang="en-US" dirty="0">
                <a:sym typeface="Calibri"/>
              </a:rPr>
              <a:t>الأطفال الضعفاء للغاية</a:t>
            </a:r>
          </a:p>
          <a:p>
            <a:pPr algn="r" rtl="1"/>
            <a:r>
              <a:rPr lang="en-US" i="1" dirty="0">
                <a:sym typeface="Calibri"/>
              </a:rPr>
              <a:t>في جلسة لاحقة</a:t>
            </a:r>
            <a:r>
              <a:rPr lang="ar-SA" i="1" dirty="0">
                <a:sym typeface="Calibri"/>
              </a:rPr>
              <a:t>، </a:t>
            </a:r>
            <a:r>
              <a:rPr lang="en-US" i="1" dirty="0">
                <a:sym typeface="Calibri"/>
              </a:rPr>
              <a:t>سنعمل على سيناريوهات الحالة التي تتطلب إجراءات فورية.</a:t>
            </a:r>
          </a:p>
        </p:txBody>
      </p:sp>
      <p:sp>
        <p:nvSpPr>
          <p:cNvPr id="3" name="Slide Image Placeholder 2">
            <a:extLst>
              <a:ext uri="{FF2B5EF4-FFF2-40B4-BE49-F238E27FC236}">
                <a16:creationId xmlns:a16="http://schemas.microsoft.com/office/drawing/2014/main" id="{65A07894-739F-A540-7714-B26E506DA13E}"/>
              </a:ext>
            </a:extLst>
          </p:cNvPr>
          <p:cNvSpPr>
            <a:spLocks noGrp="1" noRot="1" noChangeAspect="1"/>
          </p:cNvSpPr>
          <p:nvPr>
            <p:ph type="sldImg"/>
          </p:nvPr>
        </p:nvSpPr>
        <p:spPr/>
      </p:sp>
      <p:sp>
        <p:nvSpPr>
          <p:cNvPr id="2" name="Google Shape;725;p48:notes">
            <a:extLst>
              <a:ext uri="{FF2B5EF4-FFF2-40B4-BE49-F238E27FC236}">
                <a16:creationId xmlns:a16="http://schemas.microsoft.com/office/drawing/2014/main" id="{B717D619-143D-0B3B-6FC3-0E6BE6F85F9D}"/>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rtl="1"/>
            <a:fld id="{00000000-1234-1234-1234-123412341234}" type="slidenum">
              <a:rPr lang="en-US" sz="1200" smtClean="0">
                <a:latin typeface="+mn-lt"/>
              </a:rPr>
              <a:pPr algn="r" rtl="1"/>
              <a:t>23</a:t>
            </a:fld>
            <a:endParaRPr lang="en-US" sz="1200" dirty="0">
              <a:latin typeface="+mn-lt"/>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28"/>
        <p:cNvGrpSpPr/>
        <p:nvPr/>
      </p:nvGrpSpPr>
      <p:grpSpPr>
        <a:xfrm>
          <a:off x="0" y="0"/>
          <a:ext cx="0" cy="0"/>
          <a:chOff x="0" y="0"/>
          <a:chExt cx="0" cy="0"/>
        </a:xfrm>
      </p:grpSpPr>
      <p:sp>
        <p:nvSpPr>
          <p:cNvPr id="530" name="Google Shape;530;p18:notes"/>
          <p:cNvSpPr txBox="1">
            <a:spLocks noGrp="1"/>
          </p:cNvSpPr>
          <p:nvPr>
            <p:ph type="body" idx="1"/>
          </p:nvPr>
        </p:nvSpPr>
        <p:spPr/>
        <p:txBody>
          <a:bodyPr/>
          <a:lstStyle/>
          <a:p>
            <a:pPr marL="0" indent="0" algn="r" rtl="1">
              <a:buNone/>
            </a:pPr>
            <a:r>
              <a:rPr lang="en-US" b="1" dirty="0">
                <a:sym typeface="Calibri"/>
              </a:rPr>
              <a:t>التكي</a:t>
            </a:r>
            <a:r>
              <a:rPr lang="ar-SA" b="1" dirty="0">
                <a:sym typeface="Calibri"/>
              </a:rPr>
              <a:t>ي</a:t>
            </a:r>
            <a:r>
              <a:rPr lang="en-US" b="1" dirty="0">
                <a:sym typeface="Calibri"/>
              </a:rPr>
              <a:t>ف </a:t>
            </a:r>
            <a:r>
              <a:rPr lang="ar-SA" b="1" dirty="0">
                <a:sym typeface="Calibri"/>
              </a:rPr>
              <a:t>بحسب</a:t>
            </a:r>
            <a:r>
              <a:rPr lang="en-US" b="1" dirty="0">
                <a:sym typeface="Calibri"/>
              </a:rPr>
              <a:t> السياق</a:t>
            </a:r>
          </a:p>
          <a:p>
            <a:pPr algn="r" rtl="1"/>
            <a:r>
              <a:rPr lang="en-US" dirty="0">
                <a:sym typeface="Calibri"/>
              </a:rPr>
              <a:t>قد ترغب في </a:t>
            </a:r>
            <a:r>
              <a:rPr lang="ar-SA" dirty="0">
                <a:sym typeface="Calibri"/>
              </a:rPr>
              <a:t>تكييف</a:t>
            </a:r>
            <a:r>
              <a:rPr lang="en-US" dirty="0">
                <a:sym typeface="Calibri"/>
              </a:rPr>
              <a:t> بعض الإجابات </a:t>
            </a:r>
            <a:r>
              <a:rPr lang="ar-SA" dirty="0">
                <a:sym typeface="Calibri"/>
              </a:rPr>
              <a:t>بحسب السياق </a:t>
            </a:r>
            <a:r>
              <a:rPr lang="en-US" dirty="0">
                <a:sym typeface="Calibri"/>
              </a:rPr>
              <a:t>بناءً على الخدمات المتاحة في السياق الخاص بك</a:t>
            </a:r>
            <a:r>
              <a:rPr lang="ar-SA" dirty="0">
                <a:sym typeface="Calibri"/>
              </a:rPr>
              <a:t>م</a:t>
            </a:r>
            <a:r>
              <a:rPr lang="en-US" dirty="0">
                <a:sym typeface="Calibri"/>
              </a:rPr>
              <a:t>.</a:t>
            </a:r>
          </a:p>
          <a:p>
            <a:pPr marL="0" indent="0" algn="r" rtl="1">
              <a:buNone/>
            </a:pPr>
            <a:r>
              <a:rPr lang="en-US" dirty="0">
                <a:sym typeface="Helvetica Neue"/>
              </a:rPr>
              <a:t>_____________________________________________________________________________</a:t>
            </a:r>
            <a:endParaRPr lang="en-US" dirty="0"/>
          </a:p>
          <a:p>
            <a:pPr algn="r" rtl="1"/>
            <a:endParaRPr lang="en-US" dirty="0"/>
          </a:p>
          <a:p>
            <a:pPr marL="0" indent="0" algn="r" rtl="1">
              <a:buNone/>
            </a:pPr>
            <a:r>
              <a:rPr lang="en-US" b="1" dirty="0">
                <a:sym typeface="Calibri"/>
              </a:rPr>
              <a:t>العمل الجماعي </a:t>
            </a:r>
            <a:r>
              <a:rPr lang="ar-SA" b="1" dirty="0">
                <a:sym typeface="Calibri"/>
              </a:rPr>
              <a:t>(١٥ دقيقة)</a:t>
            </a:r>
            <a:endParaRPr lang="en-US" b="1" dirty="0">
              <a:sym typeface="Calibri"/>
            </a:endParaRPr>
          </a:p>
          <a:p>
            <a:pPr algn="r" rtl="1"/>
            <a:r>
              <a:rPr lang="en-US" dirty="0">
                <a:sym typeface="Calibri"/>
              </a:rPr>
              <a:t>قسّم المشاركين إلى مجموعات من </a:t>
            </a:r>
            <a:r>
              <a:rPr lang="ar-SA" dirty="0">
                <a:sym typeface="Calibri"/>
              </a:rPr>
              <a:t>٢-٣</a:t>
            </a:r>
            <a:r>
              <a:rPr lang="en-US" dirty="0">
                <a:sym typeface="Calibri"/>
              </a:rPr>
              <a:t> أشخاص</a:t>
            </a:r>
          </a:p>
          <a:p>
            <a:pPr algn="r" rtl="1"/>
            <a:r>
              <a:rPr lang="en-US" i="1" dirty="0">
                <a:sym typeface="Calibri"/>
              </a:rPr>
              <a:t>العمل في مجموعاتك على</a:t>
            </a:r>
            <a:r>
              <a:rPr lang="ar-SA" i="1" dirty="0">
                <a:sym typeface="Calibri"/>
              </a:rPr>
              <a:t> </a:t>
            </a:r>
            <a:r>
              <a:rPr lang="en-US" b="1" i="1" dirty="0">
                <a:sym typeface="Calibri"/>
              </a:rPr>
              <a:t>صفحة </a:t>
            </a:r>
            <a:r>
              <a:rPr lang="ar-SA" b="1" i="1" dirty="0">
                <a:sym typeface="Calibri"/>
              </a:rPr>
              <a:t>دليل العمل ٩-١٠</a:t>
            </a:r>
            <a:r>
              <a:rPr lang="en-US" b="1" i="1" dirty="0">
                <a:sym typeface="Calibri"/>
              </a:rPr>
              <a:t> :</a:t>
            </a:r>
            <a:r>
              <a:rPr lang="en-US" b="1" i="1" dirty="0"/>
              <a:t>إجراءات الاستجابة</a:t>
            </a:r>
          </a:p>
          <a:p>
            <a:pPr algn="r" rtl="1"/>
            <a:r>
              <a:rPr lang="en-US" i="1" dirty="0">
                <a:sym typeface="Calibri"/>
              </a:rPr>
              <a:t>حدد الإجراءات التي تتوافق مع كل سيناريو جنبًا إلى جنب مع إجراء ال</a:t>
            </a:r>
            <a:r>
              <a:rPr lang="ar-SA" i="1" dirty="0">
                <a:sym typeface="Calibri"/>
              </a:rPr>
              <a:t>قبول</a:t>
            </a:r>
            <a:r>
              <a:rPr lang="en-US" i="1" dirty="0">
                <a:sym typeface="Calibri"/>
              </a:rPr>
              <a:t> / الموافقة المستنيرة (كما تمت مناقشته في الجلسة السابقة).</a:t>
            </a:r>
          </a:p>
          <a:p>
            <a:pPr algn="r" rtl="1"/>
            <a:r>
              <a:rPr lang="en-US" i="1" dirty="0">
                <a:sym typeface="Calibri"/>
              </a:rPr>
              <a:t>إذا شعرت أن هناك إجراءات مهمة مفقودة أو لديك شيء </a:t>
            </a:r>
            <a:r>
              <a:rPr lang="ar-SA" i="1" dirty="0">
                <a:sym typeface="Calibri"/>
              </a:rPr>
              <a:t>تود إضافته، </a:t>
            </a:r>
            <a:r>
              <a:rPr lang="en-US" i="1" dirty="0">
                <a:sym typeface="Calibri"/>
              </a:rPr>
              <a:t>ف</a:t>
            </a:r>
            <a:r>
              <a:rPr lang="ar-SA" i="1" dirty="0">
                <a:sym typeface="Calibri"/>
              </a:rPr>
              <a:t>قم بكتابة ذلك</a:t>
            </a:r>
            <a:r>
              <a:rPr lang="en-US" i="1" dirty="0">
                <a:sym typeface="Calibri"/>
              </a:rPr>
              <a:t> في المربعات الإضافية</a:t>
            </a:r>
          </a:p>
          <a:p>
            <a:pPr marL="0" indent="0" algn="r" rtl="1">
              <a:buNone/>
            </a:pPr>
            <a:endParaRPr lang="en-US" i="1" dirty="0">
              <a:sym typeface="Calibri"/>
            </a:endParaRPr>
          </a:p>
          <a:p>
            <a:pPr marL="0" indent="0" algn="r" rtl="1">
              <a:buNone/>
            </a:pPr>
            <a:r>
              <a:rPr lang="en-US" b="1" dirty="0">
                <a:sym typeface="Calibri"/>
              </a:rPr>
              <a:t>مناقشة عامة </a:t>
            </a:r>
            <a:r>
              <a:rPr lang="ar-SA" b="1" dirty="0">
                <a:sym typeface="Calibri"/>
              </a:rPr>
              <a:t>(١٥ دقيقة)</a:t>
            </a:r>
            <a:endParaRPr lang="en-US" b="1" dirty="0">
              <a:sym typeface="Calibri"/>
            </a:endParaRPr>
          </a:p>
          <a:p>
            <a:pPr algn="r" rtl="1"/>
            <a:r>
              <a:rPr lang="en-US" dirty="0">
                <a:sym typeface="Calibri"/>
              </a:rPr>
              <a:t>ادعُ </a:t>
            </a:r>
            <a:r>
              <a:rPr lang="ar-SA" dirty="0">
                <a:sym typeface="Calibri"/>
              </a:rPr>
              <a:t>ل</a:t>
            </a:r>
            <a:r>
              <a:rPr lang="en-US" dirty="0">
                <a:sym typeface="Calibri"/>
              </a:rPr>
              <a:t>مساهمات من مجموعات مختلفة وناقشها.</a:t>
            </a:r>
          </a:p>
          <a:p>
            <a:pPr algn="r" rtl="1"/>
            <a:r>
              <a:rPr lang="en-US" dirty="0">
                <a:sym typeface="Calibri"/>
              </a:rPr>
              <a:t>استكمل بالإجابات في الصفحات التالية</a:t>
            </a:r>
            <a:endParaRPr lang="en-US" b="1" dirty="0">
              <a:sym typeface="Calibri"/>
            </a:endParaRPr>
          </a:p>
          <a:p>
            <a:pPr algn="r" rtl="1"/>
            <a:r>
              <a:rPr lang="ar-SA" i="1" dirty="0">
                <a:sym typeface="Calibri"/>
              </a:rPr>
              <a:t>فيما يتعلق </a:t>
            </a:r>
            <a:r>
              <a:rPr lang="en-US" i="1" dirty="0">
                <a:sym typeface="Calibri"/>
              </a:rPr>
              <a:t> ب</a:t>
            </a:r>
            <a:r>
              <a:rPr lang="ar-SA" i="1" dirty="0">
                <a:sym typeface="Calibri"/>
              </a:rPr>
              <a:t> </a:t>
            </a:r>
            <a:r>
              <a:rPr lang="en-US" b="1" i="1" dirty="0">
                <a:sym typeface="Calibri"/>
              </a:rPr>
              <a:t>السيناريو - </a:t>
            </a:r>
            <a:r>
              <a:rPr lang="ar-SA" b="1" i="1" dirty="0">
                <a:sym typeface="Calibri"/>
              </a:rPr>
              <a:t>الزوجين</a:t>
            </a:r>
            <a:r>
              <a:rPr lang="en-US" i="1" dirty="0">
                <a:sym typeface="Calibri"/>
              </a:rPr>
              <a:t> قد يكون لدى كل منا أفكار مختلفة حول الملاءمة عند تقييم ترتيبات الرعاية.</a:t>
            </a:r>
          </a:p>
          <a:p>
            <a:pPr algn="r" rtl="1"/>
            <a:r>
              <a:rPr lang="en-US" i="1" dirty="0">
                <a:sym typeface="Calibri"/>
              </a:rPr>
              <a:t>لهذا السبب</a:t>
            </a:r>
            <a:r>
              <a:rPr lang="ar-SA" i="1" dirty="0">
                <a:sym typeface="Calibri"/>
              </a:rPr>
              <a:t>، </a:t>
            </a:r>
            <a:r>
              <a:rPr lang="en-US" i="1" dirty="0">
                <a:sym typeface="Calibri"/>
              </a:rPr>
              <a:t>من المفيد أن تكون هناك معايير يُبنى عليها التقييم.</a:t>
            </a:r>
          </a:p>
          <a:p>
            <a:pPr algn="r" rtl="1"/>
            <a:r>
              <a:rPr lang="en-US" i="1" dirty="0">
                <a:sym typeface="Calibri"/>
              </a:rPr>
              <a:t>هل استخدم أي شخص مثل هذه الأداة و / أو لديه أفكار حول ما يجب تضمينه؟</a:t>
            </a:r>
            <a:endParaRPr lang="en-US" dirty="0">
              <a:sym typeface="Calibri"/>
            </a:endParaRPr>
          </a:p>
          <a:p>
            <a:pPr marL="0" indent="0" algn="r" rtl="1">
              <a:buNone/>
            </a:pPr>
            <a:r>
              <a:rPr lang="en-US" b="1" dirty="0">
                <a:highlight>
                  <a:schemeClr val="lt1"/>
                </a:highlight>
                <a:sym typeface="Helvetica Neue"/>
              </a:rPr>
              <a:t>_____________________________________________________________________________</a:t>
            </a:r>
            <a:endParaRPr lang="en-US" b="0" dirty="0"/>
          </a:p>
          <a:p>
            <a:pPr marL="914400" lvl="2" indent="0" algn="r" rtl="1">
              <a:buNone/>
            </a:pPr>
            <a:endParaRPr lang="en-US" dirty="0">
              <a:sym typeface="Calibri"/>
            </a:endParaRPr>
          </a:p>
          <a:p>
            <a:pPr marL="0" indent="0" algn="r" rtl="1">
              <a:buNone/>
            </a:pPr>
            <a:r>
              <a:rPr lang="ar-SA" b="1" dirty="0"/>
              <a:t>يتبع</a:t>
            </a:r>
            <a:r>
              <a:rPr lang="en-US" b="1" dirty="0">
                <a:sym typeface="Wingdings" panose="05000000000000000000" pitchFamily="2" charset="2"/>
              </a:rPr>
              <a:t></a:t>
            </a:r>
            <a:endParaRPr lang="en-US" b="1" dirty="0"/>
          </a:p>
        </p:txBody>
      </p:sp>
      <p:sp>
        <p:nvSpPr>
          <p:cNvPr id="3" name="Slide Image Placeholder 2">
            <a:extLst>
              <a:ext uri="{FF2B5EF4-FFF2-40B4-BE49-F238E27FC236}">
                <a16:creationId xmlns:a16="http://schemas.microsoft.com/office/drawing/2014/main" id="{ACD6D01F-550C-2247-A928-A31C420ED4F8}"/>
              </a:ext>
            </a:extLst>
          </p:cNvPr>
          <p:cNvSpPr>
            <a:spLocks noGrp="1" noRot="1" noChangeAspect="1"/>
          </p:cNvSpPr>
          <p:nvPr>
            <p:ph type="sldImg"/>
          </p:nvPr>
        </p:nvSpPr>
        <p:spPr/>
      </p:sp>
      <p:sp>
        <p:nvSpPr>
          <p:cNvPr id="2" name="Google Shape;725;p48:notes">
            <a:extLst>
              <a:ext uri="{FF2B5EF4-FFF2-40B4-BE49-F238E27FC236}">
                <a16:creationId xmlns:a16="http://schemas.microsoft.com/office/drawing/2014/main" id="{518A93E0-9551-95A7-91E0-FF32447F4356}"/>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rtl="1"/>
            <a:fld id="{00000000-1234-1234-1234-123412341234}" type="slidenum">
              <a:rPr lang="en-US" sz="1200" smtClean="0">
                <a:latin typeface="+mn-lt"/>
              </a:rPr>
              <a:pPr algn="r" rtl="1"/>
              <a:t>24</a:t>
            </a:fld>
            <a:endParaRPr lang="en-US" sz="1200" dirty="0">
              <a:latin typeface="+mn-lt"/>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28"/>
        <p:cNvGrpSpPr/>
        <p:nvPr/>
      </p:nvGrpSpPr>
      <p:grpSpPr>
        <a:xfrm>
          <a:off x="0" y="0"/>
          <a:ext cx="0" cy="0"/>
          <a:chOff x="0" y="0"/>
          <a:chExt cx="0" cy="0"/>
        </a:xfrm>
      </p:grpSpPr>
      <p:sp>
        <p:nvSpPr>
          <p:cNvPr id="530" name="Google Shape;530;p18:notes"/>
          <p:cNvSpPr txBox="1">
            <a:spLocks noGrp="1"/>
          </p:cNvSpPr>
          <p:nvPr>
            <p:ph type="body" idx="1"/>
          </p:nvPr>
        </p:nvSpPr>
        <p:spPr>
          <a:xfrm>
            <a:off x="479425" y="460375"/>
            <a:ext cx="6140450" cy="9211335"/>
          </a:xfrm>
        </p:spPr>
        <p:txBody>
          <a:bodyPr/>
          <a:lstStyle/>
          <a:p>
            <a:pPr marL="0" indent="0" algn="r" rtl="1">
              <a:buNone/>
            </a:pPr>
            <a:r>
              <a:rPr lang="en-US" b="1" dirty="0">
                <a:sym typeface="Calibri"/>
              </a:rPr>
              <a:t>الإجابات</a:t>
            </a:r>
          </a:p>
          <a:p>
            <a:pPr marL="0" indent="0" algn="r" rtl="1">
              <a:buNone/>
            </a:pPr>
            <a:r>
              <a:rPr lang="ar-SA" b="1" dirty="0">
                <a:sym typeface="Calibri"/>
              </a:rPr>
              <a:t>رامز</a:t>
            </a:r>
            <a:endParaRPr lang="en-US" b="1" dirty="0">
              <a:sym typeface="Calibri"/>
            </a:endParaRPr>
          </a:p>
          <a:p>
            <a:pPr algn="r" rtl="1"/>
            <a:r>
              <a:rPr lang="ar-SA" dirty="0">
                <a:sym typeface="Calibri"/>
              </a:rPr>
              <a:t>رامز</a:t>
            </a:r>
            <a:r>
              <a:rPr lang="en-US" dirty="0">
                <a:sym typeface="Calibri"/>
              </a:rPr>
              <a:t> طفل غير مصحوب بذويه - يأمل أن تصل عائلته قريبًا. في هذه الأثناء يحتاج إلى:</a:t>
            </a:r>
          </a:p>
          <a:p>
            <a:pPr lvl="1" algn="r" rtl="1"/>
            <a:r>
              <a:rPr lang="en-US" dirty="0">
                <a:sym typeface="Calibri"/>
              </a:rPr>
              <a:t>احتياجات الرعاية البديلة: الخيار الأول هو الرعاية مع عائلة مضيفة من مجتمعه طالما أنهم م</a:t>
            </a:r>
            <a:r>
              <a:rPr lang="ar-SA" dirty="0">
                <a:sym typeface="Calibri"/>
              </a:rPr>
              <a:t>تأكدين من ال</a:t>
            </a:r>
            <a:r>
              <a:rPr lang="en-US" dirty="0">
                <a:sym typeface="Calibri"/>
              </a:rPr>
              <a:t>بقاء في نفس المكان أو رعاية انتقالية مركز</a:t>
            </a:r>
            <a:r>
              <a:rPr lang="ar-SA" dirty="0">
                <a:sym typeface="Calibri"/>
              </a:rPr>
              <a:t>ية</a:t>
            </a:r>
            <a:r>
              <a:rPr lang="en-US" dirty="0">
                <a:sym typeface="Calibri"/>
              </a:rPr>
              <a:t>.</a:t>
            </a:r>
          </a:p>
          <a:p>
            <a:pPr lvl="1" algn="r" rtl="1"/>
            <a:r>
              <a:rPr lang="ar-SA" dirty="0">
                <a:sym typeface="Calibri"/>
              </a:rPr>
              <a:t>ت</a:t>
            </a:r>
            <a:r>
              <a:rPr lang="en-US" dirty="0">
                <a:sym typeface="Calibri"/>
              </a:rPr>
              <a:t>قد</a:t>
            </a:r>
            <a:r>
              <a:rPr lang="ar-SA" dirty="0">
                <a:sym typeface="Calibri"/>
              </a:rPr>
              <a:t>ي</a:t>
            </a:r>
            <a:r>
              <a:rPr lang="en-US" dirty="0">
                <a:sym typeface="Calibri"/>
              </a:rPr>
              <a:t>م الطمأنينة</a:t>
            </a:r>
          </a:p>
          <a:p>
            <a:pPr lvl="1" algn="r" rtl="1"/>
            <a:r>
              <a:rPr lang="ar-SA" dirty="0">
                <a:sym typeface="Calibri"/>
              </a:rPr>
              <a:t>الإحالة </a:t>
            </a:r>
            <a:r>
              <a:rPr lang="en-US" dirty="0">
                <a:sym typeface="Calibri"/>
              </a:rPr>
              <a:t>إلى </a:t>
            </a:r>
            <a:r>
              <a:rPr lang="ar-SA" dirty="0">
                <a:sym typeface="Calibri"/>
              </a:rPr>
              <a:t>تعقب الأسرة ولم الشمل</a:t>
            </a:r>
            <a:r>
              <a:rPr lang="en-US" dirty="0">
                <a:sym typeface="Calibri"/>
              </a:rPr>
              <a:t> العاجل</a:t>
            </a:r>
          </a:p>
          <a:p>
            <a:pPr lvl="1" algn="r" rtl="1"/>
            <a:r>
              <a:rPr lang="en-US" dirty="0">
                <a:sym typeface="Calibri"/>
              </a:rPr>
              <a:t>ال</a:t>
            </a:r>
            <a:r>
              <a:rPr lang="ar-SA" dirty="0">
                <a:sym typeface="Calibri"/>
              </a:rPr>
              <a:t>قبول</a:t>
            </a:r>
            <a:r>
              <a:rPr lang="en-US" dirty="0">
                <a:sym typeface="Calibri"/>
              </a:rPr>
              <a:t> المستنير</a:t>
            </a:r>
            <a:r>
              <a:rPr lang="ar-SA" dirty="0">
                <a:sym typeface="Calibri"/>
              </a:rPr>
              <a:t> </a:t>
            </a:r>
            <a:r>
              <a:rPr lang="en-US" dirty="0">
                <a:sym typeface="Calibri"/>
              </a:rPr>
              <a:t>من </a:t>
            </a:r>
            <a:r>
              <a:rPr lang="ar-SA" dirty="0">
                <a:sym typeface="Calibri"/>
              </a:rPr>
              <a:t>رامز</a:t>
            </a:r>
            <a:r>
              <a:rPr lang="en-US" dirty="0">
                <a:sym typeface="Calibri"/>
              </a:rPr>
              <a:t> والموافقة المستنيرة من أخصائي الحالة (ما لم يكن عضو موثوق به من مجتمعه).</a:t>
            </a:r>
          </a:p>
          <a:p>
            <a:pPr marL="0" indent="0" algn="r" rtl="1">
              <a:buNone/>
            </a:pPr>
            <a:endParaRPr lang="en-US" b="1" dirty="0">
              <a:sym typeface="Calibri"/>
            </a:endParaRPr>
          </a:p>
          <a:p>
            <a:pPr marL="0" indent="0" algn="r" rtl="1">
              <a:buNone/>
            </a:pPr>
            <a:r>
              <a:rPr lang="en-US" b="1" dirty="0">
                <a:sym typeface="Calibri"/>
              </a:rPr>
              <a:t>ياسمين</a:t>
            </a:r>
          </a:p>
          <a:p>
            <a:pPr algn="r" rtl="1"/>
            <a:r>
              <a:rPr lang="en-US" dirty="0">
                <a:sym typeface="Calibri"/>
              </a:rPr>
              <a:t>ياسمين هي طفلة غير مصحوبة ويبدو أنها معرضة لخطر مباشر من والديها ، وهي أيضًا معرضة للخطر لأنها تعاني من إعاقة في التعلم وهي حامل:</a:t>
            </a:r>
          </a:p>
          <a:p>
            <a:pPr lvl="1" algn="r" rtl="1"/>
            <a:r>
              <a:rPr lang="en-US" dirty="0">
                <a:sym typeface="Calibri"/>
              </a:rPr>
              <a:t>احتياجات الرعاية البديلة: مقابلة ، باستخدام وسائل ال</a:t>
            </a:r>
            <a:r>
              <a:rPr lang="ar-SA" dirty="0">
                <a:sym typeface="Calibri"/>
              </a:rPr>
              <a:t>تواصل</a:t>
            </a:r>
            <a:r>
              <a:rPr lang="en-US" dirty="0">
                <a:sym typeface="Calibri"/>
              </a:rPr>
              <a:t> التي يمكن الوصول إليها إذا لزم الأمر ، لمعرفة ما إذا كان لديها أفراد آخرين من العائلة يمكنهم الاعتناء بها بأمان ومع من تشعر بالأمان.</a:t>
            </a:r>
          </a:p>
          <a:p>
            <a:pPr lvl="2" algn="r" rtl="1"/>
            <a:r>
              <a:rPr lang="en-US" dirty="0">
                <a:sym typeface="Calibri"/>
              </a:rPr>
              <a:t>إذا لم يكن الأمر كذلك ، ف</a:t>
            </a:r>
            <a:r>
              <a:rPr lang="ar-SA" dirty="0">
                <a:sym typeface="Calibri"/>
              </a:rPr>
              <a:t>ال</a:t>
            </a:r>
            <a:r>
              <a:rPr lang="en-US" dirty="0">
                <a:sym typeface="Calibri"/>
              </a:rPr>
              <a:t>ق</a:t>
            </a:r>
            <a:r>
              <a:rPr lang="ar-SA" dirty="0">
                <a:sym typeface="Calibri"/>
              </a:rPr>
              <a:t>يا</a:t>
            </a:r>
            <a:r>
              <a:rPr lang="en-US" dirty="0">
                <a:sym typeface="Calibri"/>
              </a:rPr>
              <a:t>م بتوفير رعاية مؤقتة في منزل آمن في مكان آمن وسري إذا كان ذلك متاحًا</a:t>
            </a:r>
          </a:p>
          <a:p>
            <a:pPr lvl="2" algn="r" rtl="1"/>
            <a:r>
              <a:rPr lang="en-US" dirty="0">
                <a:sym typeface="Calibri"/>
              </a:rPr>
              <a:t>إذا لم </a:t>
            </a:r>
            <a:r>
              <a:rPr lang="ar-SA" dirty="0">
                <a:sym typeface="Calibri"/>
              </a:rPr>
              <a:t>ت</a:t>
            </a:r>
            <a:r>
              <a:rPr lang="en-US" dirty="0">
                <a:sym typeface="Calibri"/>
              </a:rPr>
              <a:t>كن هذ</a:t>
            </a:r>
            <a:r>
              <a:rPr lang="ar-SA" dirty="0">
                <a:sym typeface="Calibri"/>
              </a:rPr>
              <a:t>ه </a:t>
            </a:r>
            <a:r>
              <a:rPr lang="en-US" dirty="0">
                <a:sym typeface="Calibri"/>
              </a:rPr>
              <a:t>ال</a:t>
            </a:r>
            <a:r>
              <a:rPr lang="ar-SA" dirty="0">
                <a:sym typeface="Calibri"/>
              </a:rPr>
              <a:t>منشأة</a:t>
            </a:r>
            <a:r>
              <a:rPr lang="en-US" dirty="0">
                <a:sym typeface="Calibri"/>
              </a:rPr>
              <a:t> متاح</a:t>
            </a:r>
            <a:r>
              <a:rPr lang="ar-SA" dirty="0">
                <a:sym typeface="Calibri"/>
              </a:rPr>
              <a:t>ة</a:t>
            </a:r>
            <a:r>
              <a:rPr lang="en-US" dirty="0">
                <a:sym typeface="Calibri"/>
              </a:rPr>
              <a:t> ، فقم بإجراء تقييم للمخاطر لتحديد حل آخر ، إما مع مقدم رعاية بالغ أو رعاية </a:t>
            </a:r>
            <a:r>
              <a:rPr lang="ar-SA" dirty="0">
                <a:sym typeface="Calibri"/>
              </a:rPr>
              <a:t>مركزية (</a:t>
            </a:r>
            <a:r>
              <a:rPr lang="en-US" dirty="0">
                <a:sym typeface="Calibri"/>
              </a:rPr>
              <a:t>والتي قد تحتاج إلى أن تكون في مكان مختلف عن عائلتها</a:t>
            </a:r>
            <a:r>
              <a:rPr lang="ar-SA" dirty="0">
                <a:sym typeface="Calibri"/>
              </a:rPr>
              <a:t>)</a:t>
            </a:r>
            <a:endParaRPr lang="en-US" dirty="0">
              <a:sym typeface="Calibri"/>
            </a:endParaRPr>
          </a:p>
          <a:p>
            <a:pPr lvl="1" algn="r" rtl="1"/>
            <a:r>
              <a:rPr lang="ar-SA" dirty="0">
                <a:sym typeface="Calibri"/>
              </a:rPr>
              <a:t>الدعم النفسي الأولي و الدعم النفسي الاجتماعي ال</a:t>
            </a:r>
            <a:r>
              <a:rPr lang="en-US" dirty="0">
                <a:sym typeface="Calibri"/>
              </a:rPr>
              <a:t>فوري </a:t>
            </a:r>
            <a:endParaRPr lang="ar-SA" dirty="0">
              <a:sym typeface="Calibri"/>
            </a:endParaRPr>
          </a:p>
          <a:p>
            <a:pPr lvl="1" algn="r" rtl="1"/>
            <a:r>
              <a:rPr lang="en-US" dirty="0">
                <a:sym typeface="Calibri"/>
              </a:rPr>
              <a:t>الإحالة الطبية - رعاية ودعم ما قبل الولادة.</a:t>
            </a:r>
          </a:p>
          <a:p>
            <a:pPr lvl="1" algn="r" rtl="1"/>
            <a:r>
              <a:rPr lang="en-US" dirty="0">
                <a:sym typeface="Calibri"/>
              </a:rPr>
              <a:t>قد تكون هناك حاجة للإحالة إلى فريق العنف</a:t>
            </a:r>
            <a:r>
              <a:rPr lang="ar-SA" dirty="0">
                <a:sym typeface="Calibri"/>
              </a:rPr>
              <a:t> المبني على النوع الاجتماعي </a:t>
            </a:r>
            <a:r>
              <a:rPr lang="en-US" dirty="0">
                <a:sym typeface="Calibri"/>
              </a:rPr>
              <a:t>اعتمادًا على أي معلومات قد تكشف عنها ولكن ما لم يتم تحديد حاجة ملحة ، فقد يكون هذا شيئًا يجب معالجته بمجرد معالجة </a:t>
            </a:r>
            <a:r>
              <a:rPr lang="ar-SA" dirty="0">
                <a:sym typeface="Calibri"/>
              </a:rPr>
              <a:t>ال</a:t>
            </a:r>
            <a:r>
              <a:rPr lang="en-US" dirty="0">
                <a:sym typeface="Calibri"/>
              </a:rPr>
              <a:t>رعاي</a:t>
            </a:r>
            <a:r>
              <a:rPr lang="ar-SA" dirty="0">
                <a:sym typeface="Calibri"/>
              </a:rPr>
              <a:t>ة</a:t>
            </a:r>
            <a:r>
              <a:rPr lang="en-US" dirty="0">
                <a:sym typeface="Calibri"/>
              </a:rPr>
              <a:t> الفورية واحتياجاتها الجسدية.</a:t>
            </a:r>
          </a:p>
          <a:p>
            <a:pPr lvl="1" algn="r" rtl="1"/>
            <a:r>
              <a:rPr lang="en-US" dirty="0">
                <a:sym typeface="Calibri"/>
              </a:rPr>
              <a:t>ال</a:t>
            </a:r>
            <a:r>
              <a:rPr lang="ar-SA" dirty="0">
                <a:sym typeface="Calibri"/>
              </a:rPr>
              <a:t>قبول</a:t>
            </a:r>
            <a:r>
              <a:rPr lang="en-US" dirty="0">
                <a:sym typeface="Calibri"/>
              </a:rPr>
              <a:t> المستنير من ياسمين والموافقة المستنيرة من أخصائي الحالة (بسبب صعوبات التعلم لدى ياسمين</a:t>
            </a:r>
            <a:r>
              <a:rPr lang="ar-SA" dirty="0">
                <a:sym typeface="Calibri"/>
              </a:rPr>
              <a:t>)</a:t>
            </a:r>
            <a:endParaRPr lang="en-US" dirty="0">
              <a:sym typeface="Calibri"/>
            </a:endParaRPr>
          </a:p>
          <a:p>
            <a:pPr lvl="1" algn="r" rtl="1"/>
            <a:r>
              <a:rPr lang="en-US" dirty="0">
                <a:sym typeface="Calibri"/>
              </a:rPr>
              <a:t>تؤثر إعاقة التعلم على الطريقة التي يعالج بها الشخص المعلومات وكيف يتواصلون. هذا يعني أنهم قد يواجهون صعوبة في فهم المعلومات الجديدة أو المعقدة أو تعلم مهارات جديدة أو التأقلم بشكل مستقل. يمكن أن تكون إعاقة التعلم خفيفة أو متوسطة أو شديدة لذلك من المهم عدم وضع افتراضات حول قدرته أو قدراتها قبل التعرف على الطفل.</a:t>
            </a:r>
          </a:p>
          <a:p>
            <a:pPr lvl="1" algn="r" rtl="1"/>
            <a:endParaRPr lang="en-US" dirty="0"/>
          </a:p>
          <a:p>
            <a:pPr marL="0" indent="0" algn="r" rtl="1">
              <a:buNone/>
            </a:pPr>
            <a:r>
              <a:rPr lang="en-US" b="1" dirty="0">
                <a:sym typeface="Calibri"/>
              </a:rPr>
              <a:t>أميرة</a:t>
            </a:r>
          </a:p>
          <a:p>
            <a:pPr algn="r" rtl="1"/>
            <a:r>
              <a:rPr lang="en-US" dirty="0">
                <a:sym typeface="Calibri"/>
              </a:rPr>
              <a:t>أميرة طفلة غير مصحوبة نجت من زلزال ولا تعرف مكان عائلتها</a:t>
            </a:r>
          </a:p>
          <a:p>
            <a:pPr lvl="1" algn="r" rtl="1"/>
            <a:r>
              <a:rPr lang="en-US" dirty="0">
                <a:sym typeface="Calibri"/>
              </a:rPr>
              <a:t>احتياجات الرعاية البديلة: الخيار الأول لمحاولة التعرف على أفراد الأسرة الممتدة أو الأصدقاء المقربين للعائلة الذين يمكنهم رعاية أميرة.</a:t>
            </a:r>
          </a:p>
          <a:p>
            <a:pPr lvl="2" algn="r" rtl="1"/>
            <a:r>
              <a:rPr lang="en-US" dirty="0">
                <a:sym typeface="Calibri"/>
              </a:rPr>
              <a:t>سيكون خيار الرعاية التالي هو مقدمي الرعاية الاحتياطية أو المؤقتة أو كملاذ أخير </a:t>
            </a:r>
            <a:r>
              <a:rPr lang="ar-SA" dirty="0">
                <a:sym typeface="Calibri"/>
              </a:rPr>
              <a:t>ال</a:t>
            </a:r>
            <a:r>
              <a:rPr lang="en-US" dirty="0">
                <a:sym typeface="Calibri"/>
              </a:rPr>
              <a:t>رعاية السكنية الطارئة أثناء البحث عن الرعاية الأسرية.</a:t>
            </a:r>
          </a:p>
          <a:p>
            <a:pPr lvl="1" algn="r" rtl="1"/>
            <a:r>
              <a:rPr lang="ar-SA" dirty="0">
                <a:sym typeface="Calibri"/>
              </a:rPr>
              <a:t>الدعم النفسي الأولي </a:t>
            </a:r>
            <a:r>
              <a:rPr lang="en-US" dirty="0">
                <a:sym typeface="Calibri"/>
              </a:rPr>
              <a:t> والإحالة إلى فريق </a:t>
            </a:r>
            <a:r>
              <a:rPr lang="ar-SA" dirty="0">
                <a:sym typeface="Calibri"/>
              </a:rPr>
              <a:t>الضحة النفسية والدعم النفسي الاجتماعي </a:t>
            </a:r>
            <a:r>
              <a:rPr lang="en-US" dirty="0">
                <a:sym typeface="Calibri"/>
              </a:rPr>
              <a:t>إذا كان متاحًا أو</a:t>
            </a:r>
            <a:r>
              <a:rPr lang="ar-SA" dirty="0">
                <a:sym typeface="Calibri"/>
              </a:rPr>
              <a:t> كان</a:t>
            </a:r>
            <a:r>
              <a:rPr lang="en-US" dirty="0">
                <a:sym typeface="Calibri"/>
              </a:rPr>
              <a:t> أخصائي </a:t>
            </a:r>
            <a:r>
              <a:rPr lang="ar-SA" dirty="0">
                <a:sym typeface="Calibri"/>
              </a:rPr>
              <a:t>ال</a:t>
            </a:r>
            <a:r>
              <a:rPr lang="en-US" dirty="0">
                <a:sym typeface="Calibri"/>
              </a:rPr>
              <a:t>حالة </a:t>
            </a:r>
            <a:r>
              <a:rPr lang="ar-SA" dirty="0">
                <a:sym typeface="Calibri"/>
              </a:rPr>
              <a:t>يملك </a:t>
            </a:r>
            <a:r>
              <a:rPr lang="en-US" dirty="0">
                <a:sym typeface="Calibri"/>
              </a:rPr>
              <a:t>خبرة للحصول على دعم </a:t>
            </a:r>
            <a:r>
              <a:rPr lang="ar-SA" dirty="0">
                <a:sym typeface="Calibri"/>
              </a:rPr>
              <a:t>الأفراد</a:t>
            </a:r>
            <a:endParaRPr lang="en-US" dirty="0">
              <a:sym typeface="Calibri"/>
            </a:endParaRPr>
          </a:p>
          <a:p>
            <a:pPr lvl="1" algn="r" rtl="1"/>
            <a:r>
              <a:rPr lang="en-US" dirty="0">
                <a:sym typeface="Calibri"/>
              </a:rPr>
              <a:t>التسجيل أو ال</a:t>
            </a:r>
            <a:r>
              <a:rPr lang="ar-SA" dirty="0">
                <a:sym typeface="Calibri"/>
              </a:rPr>
              <a:t>أحالة</a:t>
            </a:r>
            <a:r>
              <a:rPr lang="en-US" dirty="0">
                <a:sym typeface="Calibri"/>
              </a:rPr>
              <a:t> إلى </a:t>
            </a:r>
            <a:r>
              <a:rPr lang="ar-SA" dirty="0">
                <a:sym typeface="Calibri"/>
              </a:rPr>
              <a:t>تعقب الأسرة ولم الشمل</a:t>
            </a:r>
            <a:r>
              <a:rPr lang="en-US" dirty="0">
                <a:sym typeface="Calibri"/>
              </a:rPr>
              <a:t> العاجل.</a:t>
            </a:r>
          </a:p>
          <a:p>
            <a:pPr lvl="1" algn="r" rtl="1"/>
            <a:r>
              <a:rPr lang="en-US" dirty="0">
                <a:sym typeface="Calibri"/>
              </a:rPr>
              <a:t>ال</a:t>
            </a:r>
            <a:r>
              <a:rPr lang="ar-SA" dirty="0">
                <a:sym typeface="Calibri"/>
              </a:rPr>
              <a:t>قبول</a:t>
            </a:r>
            <a:r>
              <a:rPr lang="en-US" dirty="0">
                <a:sym typeface="Calibri"/>
              </a:rPr>
              <a:t> المستنيرةمن أميرة والموافقة المستنيرة من أخصائي الحالة.</a:t>
            </a:r>
          </a:p>
          <a:p>
            <a:pPr lvl="2" algn="r" rtl="1"/>
            <a:endParaRPr lang="en-US" dirty="0">
              <a:sym typeface="Calibri"/>
            </a:endParaRPr>
          </a:p>
          <a:p>
            <a:pPr marL="0" indent="0" algn="r" rtl="1">
              <a:buNone/>
            </a:pPr>
            <a:r>
              <a:rPr lang="ar-SA" b="1" dirty="0"/>
              <a:t>يتبع</a:t>
            </a:r>
            <a:r>
              <a:rPr lang="en-US" b="1" dirty="0">
                <a:sym typeface="Wingdings" panose="05000000000000000000" pitchFamily="2" charset="2"/>
              </a:rPr>
              <a:t></a:t>
            </a:r>
            <a:endParaRPr lang="en-US" b="1" dirty="0"/>
          </a:p>
        </p:txBody>
      </p:sp>
      <p:sp>
        <p:nvSpPr>
          <p:cNvPr id="2" name="Google Shape;725;p48:notes">
            <a:extLst>
              <a:ext uri="{FF2B5EF4-FFF2-40B4-BE49-F238E27FC236}">
                <a16:creationId xmlns:a16="http://schemas.microsoft.com/office/drawing/2014/main" id="{B790C6B6-1006-B0AE-70CB-862C5C4CC2A4}"/>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rtl="1"/>
            <a:fld id="{00000000-1234-1234-1234-123412341234}" type="slidenum">
              <a:rPr lang="en-US" sz="1200" smtClean="0">
                <a:latin typeface="+mn-lt"/>
              </a:rPr>
              <a:pPr algn="r" rtl="1"/>
              <a:t>25</a:t>
            </a:fld>
            <a:endParaRPr lang="en-US" sz="1200" dirty="0">
              <a:latin typeface="+mn-lt"/>
            </a:endParaRPr>
          </a:p>
        </p:txBody>
      </p:sp>
    </p:spTree>
    <p:extLst>
      <p:ext uri="{BB962C8B-B14F-4D97-AF65-F5344CB8AC3E}">
        <p14:creationId xmlns:p14="http://schemas.microsoft.com/office/powerpoint/2010/main" val="77718773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28"/>
        <p:cNvGrpSpPr/>
        <p:nvPr/>
      </p:nvGrpSpPr>
      <p:grpSpPr>
        <a:xfrm>
          <a:off x="0" y="0"/>
          <a:ext cx="0" cy="0"/>
          <a:chOff x="0" y="0"/>
          <a:chExt cx="0" cy="0"/>
        </a:xfrm>
      </p:grpSpPr>
      <p:sp>
        <p:nvSpPr>
          <p:cNvPr id="530" name="Google Shape;530;p18:notes"/>
          <p:cNvSpPr txBox="1">
            <a:spLocks noGrp="1"/>
          </p:cNvSpPr>
          <p:nvPr>
            <p:ph type="body" idx="1"/>
          </p:nvPr>
        </p:nvSpPr>
        <p:spPr>
          <a:xfrm>
            <a:off x="479425" y="460375"/>
            <a:ext cx="6140450" cy="9211335"/>
          </a:xfrm>
        </p:spPr>
        <p:txBody>
          <a:bodyPr/>
          <a:lstStyle/>
          <a:p>
            <a:pPr marL="0" indent="0" algn="r" rtl="1">
              <a:buNone/>
            </a:pPr>
            <a:r>
              <a:rPr lang="ar-SA" b="1" dirty="0">
                <a:sym typeface="Calibri"/>
              </a:rPr>
              <a:t>ال</a:t>
            </a:r>
            <a:r>
              <a:rPr lang="en-US" b="1" dirty="0">
                <a:sym typeface="Calibri"/>
              </a:rPr>
              <a:t>زوج</a:t>
            </a:r>
            <a:r>
              <a:rPr lang="ar-SA" b="1" dirty="0">
                <a:sym typeface="Calibri"/>
              </a:rPr>
              <a:t>ين</a:t>
            </a:r>
            <a:endParaRPr lang="en-US" b="1" dirty="0">
              <a:sym typeface="Calibri"/>
            </a:endParaRPr>
          </a:p>
          <a:p>
            <a:pPr algn="r" rtl="1"/>
            <a:r>
              <a:rPr lang="en-US" dirty="0">
                <a:sym typeface="Calibri"/>
              </a:rPr>
              <a:t>زوج</a:t>
            </a:r>
            <a:r>
              <a:rPr lang="ar-SA" dirty="0">
                <a:sym typeface="Calibri"/>
              </a:rPr>
              <a:t>ي</a:t>
            </a:r>
            <a:r>
              <a:rPr lang="en-US" dirty="0">
                <a:sym typeface="Calibri"/>
              </a:rPr>
              <a:t>ن مع خمسة أطفال. الشقيقان هما طفل</a:t>
            </a:r>
            <a:r>
              <a:rPr lang="ar-SA" dirty="0">
                <a:sym typeface="Calibri"/>
              </a:rPr>
              <a:t>ي</a:t>
            </a:r>
            <a:r>
              <a:rPr lang="en-US" dirty="0">
                <a:sym typeface="Calibri"/>
              </a:rPr>
              <a:t>ن منفصل</a:t>
            </a:r>
            <a:r>
              <a:rPr lang="ar-SA" dirty="0">
                <a:sym typeface="Calibri"/>
              </a:rPr>
              <a:t>ي</a:t>
            </a:r>
            <a:r>
              <a:rPr lang="en-US" dirty="0">
                <a:sym typeface="Calibri"/>
              </a:rPr>
              <a:t>ن تحت رعاية الأسرة الممتدة</a:t>
            </a:r>
          </a:p>
          <a:p>
            <a:pPr lvl="1" algn="r" rtl="1"/>
            <a:r>
              <a:rPr lang="en-US" dirty="0">
                <a:sym typeface="Calibri"/>
              </a:rPr>
              <a:t>احتياجات الرعاية البديلة: الخيار الأول هو بقاء الأطفال مع مقدمي الرعاية هؤلاء إذا كان هذا هو ما يريدون القيام به.</a:t>
            </a:r>
          </a:p>
          <a:p>
            <a:pPr lvl="1" algn="r" rtl="1"/>
            <a:r>
              <a:rPr lang="en-US" dirty="0">
                <a:sym typeface="Calibri"/>
              </a:rPr>
              <a:t>مقابلة الأطفال بشكل منفصل و</a:t>
            </a:r>
            <a:r>
              <a:rPr lang="ar-SA" dirty="0">
                <a:sym typeface="Calibri"/>
              </a:rPr>
              <a:t>خاص</a:t>
            </a:r>
            <a:r>
              <a:rPr lang="en-US" dirty="0">
                <a:sym typeface="Calibri"/>
              </a:rPr>
              <a:t> لمعرفة ما إذا كانوا يرغبون في البقاء في ترتيب الرعاية هذا.</a:t>
            </a:r>
          </a:p>
          <a:p>
            <a:pPr lvl="2" algn="r" rtl="1"/>
            <a:r>
              <a:rPr lang="en-US" dirty="0">
                <a:sym typeface="Calibri"/>
              </a:rPr>
              <a:t>إذا كانت الإجابة بنعم ، فقم بإجراء مقابلة مع مقدمي الرعاية باستخدام أداة التقييم السريع مثل "أداة التقييم السريع للرعاية الأسرية</a:t>
            </a:r>
            <a:r>
              <a:rPr lang="ar-SA" dirty="0">
                <a:sym typeface="Calibri"/>
              </a:rPr>
              <a:t> (نموذج)</a:t>
            </a:r>
            <a:endParaRPr lang="en-US" dirty="0">
              <a:sym typeface="Calibri"/>
            </a:endParaRPr>
          </a:p>
          <a:p>
            <a:pPr lvl="2" algn="r" rtl="1"/>
            <a:r>
              <a:rPr lang="en-US" dirty="0">
                <a:sym typeface="Calibri"/>
              </a:rPr>
              <a:t>تأكد من استعداد الأسرة </a:t>
            </a:r>
            <a:r>
              <a:rPr lang="ar-SA" dirty="0">
                <a:sym typeface="Calibri"/>
              </a:rPr>
              <a:t>من </a:t>
            </a:r>
            <a:r>
              <a:rPr lang="en-US" dirty="0">
                <a:sym typeface="Calibri"/>
              </a:rPr>
              <a:t>م</a:t>
            </a:r>
            <a:r>
              <a:rPr lang="ar-SA" dirty="0">
                <a:sym typeface="Calibri"/>
              </a:rPr>
              <a:t>راقبة</a:t>
            </a:r>
            <a:r>
              <a:rPr lang="en-US" dirty="0">
                <a:sym typeface="Calibri"/>
              </a:rPr>
              <a:t> ترتيبات الرعاية بانتظام وفهم أن لم شمل الأسرة هو الهدف النهائي.</a:t>
            </a:r>
          </a:p>
          <a:p>
            <a:pPr lvl="1" algn="r" rtl="1"/>
            <a:r>
              <a:rPr lang="en-US" dirty="0">
                <a:sym typeface="Calibri"/>
              </a:rPr>
              <a:t>إذا كان التقييم يشير إلى أن الترتيب آمن وأنه من مصلحة الأطفال البقاء مع مقدمي الرعاية ، فيجب بذل الجهود لضمان أن الأسرة يمكن أن توفر لجميع الأطفال على سبيل المثال</a:t>
            </a:r>
          </a:p>
          <a:p>
            <a:pPr lvl="2" algn="r" rtl="1"/>
            <a:r>
              <a:rPr lang="en-US" dirty="0">
                <a:sym typeface="Calibri"/>
              </a:rPr>
              <a:t>مساعدة مقدمي الرعاية في الحصول على حصص إعاشة إضافية وغيرها من أشكال الدعم بما يتماشى مع حجم الأسرة المتزايد</a:t>
            </a:r>
          </a:p>
          <a:p>
            <a:pPr lvl="2" algn="r" rtl="1"/>
            <a:r>
              <a:rPr lang="en-US" dirty="0">
                <a:sym typeface="Calibri"/>
              </a:rPr>
              <a:t>توفير المساعدة الطارئة (السرية) (الغذائية ، والمواد غير الغذائية) لتغطية الفترة حتى يتوفر هذا الدعم الإضافي.</a:t>
            </a:r>
          </a:p>
          <a:p>
            <a:pPr lvl="2" algn="r" rtl="1"/>
            <a:r>
              <a:rPr lang="en-US" dirty="0">
                <a:sym typeface="Calibri"/>
              </a:rPr>
              <a:t>تسجيل ترتيبات الرعاية البديلة والترتيب لإجراء تقييم شامل لإدارة الحالة</a:t>
            </a:r>
          </a:p>
          <a:p>
            <a:pPr lvl="1" algn="r" rtl="1"/>
            <a:r>
              <a:rPr lang="en-US" dirty="0">
                <a:sym typeface="Calibri"/>
              </a:rPr>
              <a:t>إذا كان الأطفال لا يرغبون في البقاء مع مقدمي الرعاية الحاليين أو إذا لم يكن من مصلحتهم القيام بذلك ، فسيكون الخيار التالي هو العثور على مقدم رعاية احتياطي أو رعاية مؤقتة.</a:t>
            </a:r>
          </a:p>
          <a:p>
            <a:pPr lvl="2" algn="r" rtl="1"/>
            <a:r>
              <a:rPr lang="en-US" dirty="0">
                <a:sym typeface="Calibri"/>
              </a:rPr>
              <a:t>التسجيل </a:t>
            </a:r>
            <a:r>
              <a:rPr lang="ar-SA" dirty="0">
                <a:sym typeface="Calibri"/>
              </a:rPr>
              <a:t>أوالإحالة </a:t>
            </a:r>
            <a:r>
              <a:rPr lang="en-US" dirty="0">
                <a:sym typeface="Calibri"/>
              </a:rPr>
              <a:t>إلى </a:t>
            </a:r>
            <a:r>
              <a:rPr lang="ar-SA" dirty="0">
                <a:sym typeface="Calibri"/>
              </a:rPr>
              <a:t>تعقب الأسرة ولم الشمل</a:t>
            </a:r>
            <a:r>
              <a:rPr lang="en-US" dirty="0">
                <a:sym typeface="Calibri"/>
              </a:rPr>
              <a:t> </a:t>
            </a:r>
            <a:endParaRPr lang="ar-SA" dirty="0">
              <a:sym typeface="Calibri"/>
            </a:endParaRPr>
          </a:p>
          <a:p>
            <a:pPr lvl="2" algn="r" rtl="1"/>
            <a:r>
              <a:rPr lang="en-US" dirty="0">
                <a:sym typeface="Calibri"/>
              </a:rPr>
              <a:t>ال</a:t>
            </a:r>
            <a:r>
              <a:rPr lang="ar-SA" dirty="0">
                <a:sym typeface="Calibri"/>
              </a:rPr>
              <a:t>قلول</a:t>
            </a:r>
            <a:r>
              <a:rPr lang="en-US" dirty="0">
                <a:sym typeface="Calibri"/>
              </a:rPr>
              <a:t> المستنير</a:t>
            </a:r>
            <a:r>
              <a:rPr lang="ar-SA" dirty="0">
                <a:sym typeface="Calibri"/>
              </a:rPr>
              <a:t> </a:t>
            </a:r>
            <a:r>
              <a:rPr lang="en-US" dirty="0">
                <a:sym typeface="Calibri"/>
              </a:rPr>
              <a:t>من الطفل الأكبر والموافقة المستنيرة من مقدمي الرعاية. يجب الشروع في البحث عن الأسرة ولم شملها على الفور ، إذا كان ذلك في مصلحة الأطفال.</a:t>
            </a:r>
          </a:p>
        </p:txBody>
      </p:sp>
      <p:sp>
        <p:nvSpPr>
          <p:cNvPr id="2" name="Google Shape;725;p48:notes">
            <a:extLst>
              <a:ext uri="{FF2B5EF4-FFF2-40B4-BE49-F238E27FC236}">
                <a16:creationId xmlns:a16="http://schemas.microsoft.com/office/drawing/2014/main" id="{F7B299DA-BD60-B45F-FD09-2C3EAB3C07B5}"/>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rtl="1"/>
            <a:fld id="{00000000-1234-1234-1234-123412341234}" type="slidenum">
              <a:rPr lang="en-US" sz="1200" smtClean="0">
                <a:latin typeface="+mn-lt"/>
              </a:rPr>
              <a:pPr algn="r" rtl="1"/>
              <a:t>26</a:t>
            </a:fld>
            <a:endParaRPr lang="en-US" sz="1200" dirty="0">
              <a:latin typeface="+mn-lt"/>
            </a:endParaRPr>
          </a:p>
        </p:txBody>
      </p:sp>
    </p:spTree>
    <p:extLst>
      <p:ext uri="{BB962C8B-B14F-4D97-AF65-F5344CB8AC3E}">
        <p14:creationId xmlns:p14="http://schemas.microsoft.com/office/powerpoint/2010/main" val="250234238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46"/>
        <p:cNvGrpSpPr/>
        <p:nvPr/>
      </p:nvGrpSpPr>
      <p:grpSpPr>
        <a:xfrm>
          <a:off x="0" y="0"/>
          <a:ext cx="0" cy="0"/>
          <a:chOff x="0" y="0"/>
          <a:chExt cx="0" cy="0"/>
        </a:xfrm>
      </p:grpSpPr>
      <p:sp>
        <p:nvSpPr>
          <p:cNvPr id="548" name="Google Shape;548;p19:notes"/>
          <p:cNvSpPr txBox="1">
            <a:spLocks noGrp="1"/>
          </p:cNvSpPr>
          <p:nvPr>
            <p:ph type="body" idx="1"/>
          </p:nvPr>
        </p:nvSpPr>
        <p:spPr/>
        <p:txBody>
          <a:bodyPr/>
          <a:lstStyle/>
          <a:p>
            <a:pPr marL="0" indent="0" algn="r" rtl="1">
              <a:buNone/>
            </a:pPr>
            <a:r>
              <a:rPr lang="en-US" b="1" dirty="0">
                <a:sym typeface="Calibri"/>
              </a:rPr>
              <a:t>التكي</a:t>
            </a:r>
            <a:r>
              <a:rPr lang="ar-SA" b="1" dirty="0">
                <a:sym typeface="Calibri"/>
              </a:rPr>
              <a:t>ي</a:t>
            </a:r>
            <a:r>
              <a:rPr lang="en-US" b="1" dirty="0">
                <a:sym typeface="Calibri"/>
              </a:rPr>
              <a:t>ف </a:t>
            </a:r>
            <a:r>
              <a:rPr lang="ar-SA" b="1" dirty="0">
                <a:sym typeface="Calibri"/>
              </a:rPr>
              <a:t>بحسب</a:t>
            </a:r>
            <a:r>
              <a:rPr lang="en-US" b="1" dirty="0">
                <a:sym typeface="Calibri"/>
              </a:rPr>
              <a:t> السياق</a:t>
            </a:r>
            <a:endParaRPr lang="en-US" b="1" dirty="0"/>
          </a:p>
          <a:p>
            <a:pPr algn="r" rtl="1"/>
            <a:r>
              <a:rPr lang="en-US" dirty="0">
                <a:sym typeface="Calibri"/>
              </a:rPr>
              <a:t>يرجى إزالة هذه الشريحة إذا لم يكن </a:t>
            </a:r>
            <a:r>
              <a:rPr lang="ar-SA" dirty="0">
                <a:sym typeface="Calibri"/>
              </a:rPr>
              <a:t>أ</a:t>
            </a:r>
            <a:r>
              <a:rPr lang="en-US" dirty="0">
                <a:sym typeface="Calibri"/>
              </a:rPr>
              <a:t>خصائيو</a:t>
            </a:r>
            <a:r>
              <a:rPr lang="ar-SA" dirty="0">
                <a:sym typeface="Calibri"/>
              </a:rPr>
              <a:t> الحالة</a:t>
            </a:r>
            <a:r>
              <a:rPr lang="en-US" dirty="0">
                <a:sym typeface="Calibri"/>
              </a:rPr>
              <a:t> مسؤولين عن إجراء </a:t>
            </a:r>
            <a:r>
              <a:rPr lang="ar-SA" dirty="0">
                <a:sym typeface="Calibri"/>
              </a:rPr>
              <a:t>ال</a:t>
            </a:r>
            <a:r>
              <a:rPr lang="en-US" dirty="0">
                <a:sym typeface="Calibri"/>
              </a:rPr>
              <a:t>تقييمات </a:t>
            </a:r>
            <a:r>
              <a:rPr lang="ar-SA" dirty="0">
                <a:sym typeface="Calibri"/>
              </a:rPr>
              <a:t>ال</a:t>
            </a:r>
            <a:r>
              <a:rPr lang="en-US" dirty="0">
                <a:sym typeface="Calibri"/>
              </a:rPr>
              <a:t>سريعة للرعاية الأسرية في سياقك</a:t>
            </a:r>
            <a:r>
              <a:rPr lang="ar-SA" dirty="0">
                <a:sym typeface="Calibri"/>
              </a:rPr>
              <a:t>م</a:t>
            </a:r>
            <a:r>
              <a:rPr lang="en-US" dirty="0">
                <a:sym typeface="Calibri"/>
              </a:rPr>
              <a:t>.</a:t>
            </a:r>
          </a:p>
          <a:p>
            <a:pPr algn="r" rtl="1"/>
            <a:r>
              <a:rPr lang="en-US" dirty="0">
                <a:sym typeface="Calibri"/>
              </a:rPr>
              <a:t>إذا كانت هناك بالفعل أداة</a:t>
            </a:r>
            <a:r>
              <a:rPr lang="ar-SA" dirty="0">
                <a:sym typeface="Calibri"/>
              </a:rPr>
              <a:t> خاصة بالسياق، </a:t>
            </a:r>
            <a:r>
              <a:rPr lang="en-US" dirty="0">
                <a:sym typeface="Calibri"/>
              </a:rPr>
              <a:t> فيرجى استبدال أداة ال</a:t>
            </a:r>
            <a:r>
              <a:rPr lang="ar-SA" dirty="0">
                <a:sym typeface="Calibri"/>
              </a:rPr>
              <a:t>نموذج</a:t>
            </a:r>
            <a:r>
              <a:rPr lang="en-US" dirty="0">
                <a:sym typeface="Calibri"/>
              </a:rPr>
              <a:t> في </a:t>
            </a:r>
            <a:r>
              <a:rPr lang="ar-SA" dirty="0">
                <a:sym typeface="Calibri"/>
              </a:rPr>
              <a:t>دليل العمل</a:t>
            </a:r>
            <a:r>
              <a:rPr lang="en-US" dirty="0">
                <a:sym typeface="Calibri"/>
              </a:rPr>
              <a:t> بالأداة التي ت</a:t>
            </a:r>
            <a:r>
              <a:rPr lang="ar-SA" dirty="0">
                <a:sym typeface="Calibri"/>
              </a:rPr>
              <a:t>قومون با</a:t>
            </a:r>
            <a:r>
              <a:rPr lang="en-US" dirty="0">
                <a:sym typeface="Calibri"/>
              </a:rPr>
              <a:t>ستخد</a:t>
            </a:r>
            <a:r>
              <a:rPr lang="ar-SA" dirty="0">
                <a:sym typeface="Calibri"/>
              </a:rPr>
              <a:t>ا</a:t>
            </a:r>
            <a:r>
              <a:rPr lang="en-US" dirty="0">
                <a:sym typeface="Calibri"/>
              </a:rPr>
              <a:t>مها في السياق الخاص بك</a:t>
            </a:r>
            <a:r>
              <a:rPr lang="ar-SA" dirty="0">
                <a:sym typeface="Calibri"/>
              </a:rPr>
              <a:t>م.</a:t>
            </a:r>
            <a:endParaRPr lang="en-US" dirty="0">
              <a:sym typeface="Calibri"/>
            </a:endParaRPr>
          </a:p>
          <a:p>
            <a:pPr marL="0" indent="0" algn="r" rtl="1">
              <a:buNone/>
            </a:pPr>
            <a:r>
              <a:rPr lang="en-US" b="1" dirty="0">
                <a:highlight>
                  <a:schemeClr val="lt1"/>
                </a:highlight>
                <a:sym typeface="Helvetica Neue"/>
              </a:rPr>
              <a:t>_____________________________________________________________________________</a:t>
            </a:r>
            <a:endParaRPr lang="en-US" b="0" dirty="0"/>
          </a:p>
          <a:p>
            <a:pPr algn="r" rtl="1"/>
            <a:endParaRPr lang="en-US" dirty="0">
              <a:sym typeface="Calibri"/>
            </a:endParaRPr>
          </a:p>
          <a:p>
            <a:pPr marL="0" indent="0" algn="r" rtl="1">
              <a:buNone/>
            </a:pPr>
            <a:r>
              <a:rPr lang="ar-SA" b="1" dirty="0">
                <a:sym typeface="Calibri"/>
              </a:rPr>
              <a:t>الشرح</a:t>
            </a:r>
            <a:endParaRPr lang="en-US" b="1" dirty="0">
              <a:sym typeface="Calibri"/>
            </a:endParaRPr>
          </a:p>
          <a:p>
            <a:pPr algn="r" rtl="1"/>
            <a:r>
              <a:rPr lang="ar-SA" dirty="0">
                <a:sym typeface="Calibri"/>
              </a:rPr>
              <a:t>الرجوع </a:t>
            </a:r>
            <a:r>
              <a:rPr lang="en-US" dirty="0">
                <a:sym typeface="Calibri"/>
              </a:rPr>
              <a:t>إلى</a:t>
            </a:r>
            <a:r>
              <a:rPr lang="ar-SA" dirty="0">
                <a:sym typeface="Calibri"/>
              </a:rPr>
              <a:t> </a:t>
            </a:r>
            <a:r>
              <a:rPr lang="ar-SA" b="1" dirty="0">
                <a:sym typeface="Calibri"/>
              </a:rPr>
              <a:t>ال</a:t>
            </a:r>
            <a:r>
              <a:rPr lang="en-US" b="1" dirty="0">
                <a:sym typeface="Calibri"/>
              </a:rPr>
              <a:t>صفحة </a:t>
            </a:r>
            <a:r>
              <a:rPr lang="ar-SA" b="1" dirty="0">
                <a:sym typeface="Calibri"/>
              </a:rPr>
              <a:t>١١من دليل العمل</a:t>
            </a:r>
            <a:r>
              <a:rPr lang="en-US" b="1" dirty="0">
                <a:sym typeface="Calibri"/>
              </a:rPr>
              <a:t> : الرعاية الأسرية - أداة التقييم السريع (نموذج)</a:t>
            </a:r>
          </a:p>
          <a:p>
            <a:pPr algn="r" rtl="1"/>
            <a:r>
              <a:rPr lang="en-US" dirty="0">
                <a:sym typeface="Calibri"/>
              </a:rPr>
              <a:t>ناقش تجربتهم في استخدام هذه الأداة أو أداة مشابهة.</a:t>
            </a:r>
          </a:p>
          <a:p>
            <a:pPr algn="r" rtl="1"/>
            <a:r>
              <a:rPr lang="en-US" i="1" dirty="0">
                <a:sym typeface="Calibri"/>
              </a:rPr>
              <a:t>يمكن استخدام هذه الأداة عندما تكون الرعاية الأسرية مطلوبة كدعم فوري. هل رأيت أي حالات يكون فيها هذا مطلوبًا كشكل من أشكال الدعم الفوري؟</a:t>
            </a:r>
            <a:endParaRPr lang="en-US" i="1" dirty="0"/>
          </a:p>
          <a:p>
            <a:pPr algn="r" rtl="1"/>
            <a:r>
              <a:rPr lang="en-US" i="1" dirty="0">
                <a:sym typeface="Calibri"/>
              </a:rPr>
              <a:t>من المتطلبات المسبقة أن يكون لدى الجهات الفاعلة في إدارة حال</a:t>
            </a:r>
            <a:r>
              <a:rPr lang="ar-SA" i="1" dirty="0">
                <a:sym typeface="Calibri"/>
              </a:rPr>
              <a:t>ة</a:t>
            </a:r>
            <a:r>
              <a:rPr lang="en-US" i="1" dirty="0">
                <a:sym typeface="Calibri"/>
              </a:rPr>
              <a:t> حماية الطفل إمكانية الوصول إلى مجموعة من خيارات الرعاية البديلة المؤقتة والطارئة من أجل:</a:t>
            </a:r>
          </a:p>
          <a:p>
            <a:pPr lvl="1" algn="r" rtl="1"/>
            <a:r>
              <a:rPr lang="en-US" i="1" dirty="0">
                <a:sym typeface="Calibri"/>
              </a:rPr>
              <a:t>الأطفال الذين ليس لديهم مقدم</a:t>
            </a:r>
            <a:r>
              <a:rPr lang="ar-SA" i="1" dirty="0">
                <a:sym typeface="Calibri"/>
              </a:rPr>
              <a:t>ي</a:t>
            </a:r>
            <a:r>
              <a:rPr lang="en-US" i="1" dirty="0">
                <a:sym typeface="Calibri"/>
              </a:rPr>
              <a:t> رعاية بالغين</a:t>
            </a:r>
          </a:p>
          <a:p>
            <a:pPr lvl="1" algn="r" rtl="1"/>
            <a:r>
              <a:rPr lang="en-US" i="1" dirty="0">
                <a:sym typeface="Calibri"/>
              </a:rPr>
              <a:t>الأطفال الذين يحتاجون إلى استبعادهم من ترتيبات الرعاية الحالية الخاصة بهم </a:t>
            </a:r>
            <a:r>
              <a:rPr lang="ar-SA" i="1" dirty="0">
                <a:sym typeface="Calibri"/>
              </a:rPr>
              <a:t>بشكل عاجل (</a:t>
            </a:r>
            <a:r>
              <a:rPr lang="en-US" i="1" dirty="0">
                <a:sym typeface="Calibri"/>
              </a:rPr>
              <a:t>عندما يتبين أن الترتيب ليس في مصلحتهم الفضلى</a:t>
            </a:r>
            <a:r>
              <a:rPr lang="ar-SA" i="1" dirty="0">
                <a:sym typeface="Calibri"/>
              </a:rPr>
              <a:t>)</a:t>
            </a:r>
            <a:endParaRPr lang="en-US" i="1" dirty="0">
              <a:sym typeface="Calibri"/>
            </a:endParaRPr>
          </a:p>
          <a:p>
            <a:pPr algn="r" rtl="1"/>
            <a:r>
              <a:rPr lang="en-US" i="1" dirty="0">
                <a:sym typeface="Calibri"/>
              </a:rPr>
              <a:t>لقد ذكرنا عددًا من الأنواع المختلفة للرعاية البديلة. هل يعني ذلك أن </a:t>
            </a:r>
            <a:r>
              <a:rPr lang="ar-SA" i="1" dirty="0">
                <a:sym typeface="Calibri"/>
              </a:rPr>
              <a:t>أ</a:t>
            </a:r>
            <a:r>
              <a:rPr lang="en-US" dirty="0">
                <a:sym typeface="Calibri"/>
              </a:rPr>
              <a:t>خصائي</a:t>
            </a:r>
            <a:r>
              <a:rPr lang="ar-SA" dirty="0">
                <a:sym typeface="Calibri"/>
              </a:rPr>
              <a:t>ي الحالة</a:t>
            </a:r>
            <a:r>
              <a:rPr lang="en-US" dirty="0">
                <a:sym typeface="Calibri"/>
              </a:rPr>
              <a:t> </a:t>
            </a:r>
            <a:r>
              <a:rPr lang="en-US" i="1" dirty="0">
                <a:sym typeface="Calibri"/>
              </a:rPr>
              <a:t>سيكونون مسؤولين عن إنشاء / إدارة كل هذه الأشياء؟ إذا لم يكن الأمر كذلك</a:t>
            </a:r>
            <a:r>
              <a:rPr lang="ar-SA" i="1" dirty="0">
                <a:sym typeface="Calibri"/>
              </a:rPr>
              <a:t>، </a:t>
            </a:r>
            <a:r>
              <a:rPr lang="en-US" i="1" dirty="0">
                <a:sym typeface="Calibri"/>
              </a:rPr>
              <a:t>فلماذا من المهم أن تعرف عنها؟</a:t>
            </a:r>
          </a:p>
          <a:p>
            <a:pPr lvl="1" algn="r" rtl="1"/>
            <a:r>
              <a:rPr lang="en-US" i="1" dirty="0">
                <a:sym typeface="Calibri"/>
              </a:rPr>
              <a:t>في بعض الأماكن</a:t>
            </a:r>
            <a:r>
              <a:rPr lang="ar-SA" i="1" dirty="0">
                <a:sym typeface="Calibri"/>
              </a:rPr>
              <a:t>، </a:t>
            </a:r>
            <a:r>
              <a:rPr lang="en-US" i="1" dirty="0">
                <a:sym typeface="Calibri"/>
              </a:rPr>
              <a:t>يشارك </a:t>
            </a:r>
            <a:r>
              <a:rPr lang="ar-SA" i="1" dirty="0">
                <a:sym typeface="Calibri"/>
              </a:rPr>
              <a:t>أ</a:t>
            </a:r>
            <a:r>
              <a:rPr lang="en-US" i="1" dirty="0">
                <a:sym typeface="Calibri"/>
              </a:rPr>
              <a:t>خصائيو</a:t>
            </a:r>
            <a:r>
              <a:rPr lang="ar-SA" i="1" dirty="0">
                <a:sym typeface="Calibri"/>
              </a:rPr>
              <a:t> الحالة</a:t>
            </a:r>
            <a:r>
              <a:rPr lang="en-US" i="1" dirty="0">
                <a:sym typeface="Calibri"/>
              </a:rPr>
              <a:t> </a:t>
            </a:r>
            <a:r>
              <a:rPr lang="ar-SA" i="1" dirty="0">
                <a:sym typeface="Calibri"/>
              </a:rPr>
              <a:t> </a:t>
            </a:r>
            <a:r>
              <a:rPr lang="en-US" i="1" dirty="0">
                <a:sym typeface="Calibri"/>
              </a:rPr>
              <a:t>في إنشاء برامج </a:t>
            </a:r>
            <a:r>
              <a:rPr lang="ar-SA" i="1" dirty="0">
                <a:sym typeface="Calibri"/>
              </a:rPr>
              <a:t>ال</a:t>
            </a:r>
            <a:r>
              <a:rPr lang="en-US" i="1" dirty="0">
                <a:sym typeface="Calibri"/>
              </a:rPr>
              <a:t>رعاية ا</a:t>
            </a:r>
            <a:r>
              <a:rPr lang="ar-SA" i="1" dirty="0">
                <a:sym typeface="Calibri"/>
              </a:rPr>
              <a:t>لحاضنة</a:t>
            </a:r>
            <a:r>
              <a:rPr lang="en-US" i="1" dirty="0">
                <a:sym typeface="Calibri"/>
              </a:rPr>
              <a:t> بما في ذلك اختيار مقدمي الرعاية وفحصهم و</a:t>
            </a:r>
            <a:r>
              <a:rPr lang="ar-SA" i="1" dirty="0">
                <a:sym typeface="Calibri"/>
              </a:rPr>
              <a:t>إيداع</a:t>
            </a:r>
            <a:r>
              <a:rPr lang="en-US" i="1" dirty="0">
                <a:sym typeface="Calibri"/>
              </a:rPr>
              <a:t> / مراقبة الأطفال ؛</a:t>
            </a:r>
          </a:p>
          <a:p>
            <a:pPr lvl="1" algn="r" rtl="1"/>
            <a:r>
              <a:rPr lang="en-US" i="1" dirty="0">
                <a:sym typeface="Calibri"/>
              </a:rPr>
              <a:t>حتى إذا لم يشارك </a:t>
            </a:r>
            <a:r>
              <a:rPr lang="ar-SA" i="1" dirty="0">
                <a:sym typeface="Calibri"/>
              </a:rPr>
              <a:t>أ</a:t>
            </a:r>
            <a:r>
              <a:rPr lang="en-US" i="1" dirty="0">
                <a:sym typeface="Calibri"/>
              </a:rPr>
              <a:t>خصائيو</a:t>
            </a:r>
            <a:r>
              <a:rPr lang="ar-SA" i="1" dirty="0">
                <a:sym typeface="Calibri"/>
              </a:rPr>
              <a:t> الحالة</a:t>
            </a:r>
            <a:r>
              <a:rPr lang="en-US" i="1" dirty="0">
                <a:sym typeface="Calibri"/>
              </a:rPr>
              <a:t> بشكل مباشر</a:t>
            </a:r>
            <a:r>
              <a:rPr lang="ar-SA" i="1" dirty="0">
                <a:sym typeface="Calibri"/>
              </a:rPr>
              <a:t>، </a:t>
            </a:r>
            <a:r>
              <a:rPr lang="en-US" i="1" dirty="0">
                <a:sym typeface="Calibri"/>
              </a:rPr>
              <a:t>فمن المهم معرفة أنواع الرعاية البديلة المطلوبة وكيفية إعدادها من أجل</a:t>
            </a:r>
            <a:r>
              <a:rPr lang="ar-SA" i="1" dirty="0">
                <a:sym typeface="Calibri"/>
              </a:rPr>
              <a:t> المناصرة و</a:t>
            </a:r>
            <a:r>
              <a:rPr lang="en-US" i="1" dirty="0">
                <a:sym typeface="Calibri"/>
              </a:rPr>
              <a:t> الدعوة إلى معايير الجودة والممارسات الجيدة وتعزيزها.</a:t>
            </a:r>
          </a:p>
          <a:p>
            <a:pPr algn="r" rtl="1"/>
            <a:endParaRPr lang="en-US" dirty="0"/>
          </a:p>
        </p:txBody>
      </p:sp>
      <p:sp>
        <p:nvSpPr>
          <p:cNvPr id="3" name="Slide Image Placeholder 2">
            <a:extLst>
              <a:ext uri="{FF2B5EF4-FFF2-40B4-BE49-F238E27FC236}">
                <a16:creationId xmlns:a16="http://schemas.microsoft.com/office/drawing/2014/main" id="{5A6E46C8-0C43-386F-9DC5-CD88CEAA7421}"/>
              </a:ext>
            </a:extLst>
          </p:cNvPr>
          <p:cNvSpPr>
            <a:spLocks noGrp="1" noRot="1" noChangeAspect="1"/>
          </p:cNvSpPr>
          <p:nvPr>
            <p:ph type="sldImg"/>
          </p:nvPr>
        </p:nvSpPr>
        <p:spPr/>
      </p:sp>
      <p:sp>
        <p:nvSpPr>
          <p:cNvPr id="2" name="Google Shape;725;p48:notes">
            <a:extLst>
              <a:ext uri="{FF2B5EF4-FFF2-40B4-BE49-F238E27FC236}">
                <a16:creationId xmlns:a16="http://schemas.microsoft.com/office/drawing/2014/main" id="{39DCD215-436D-2E06-5350-870077EA665A}"/>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rtl="1"/>
            <a:fld id="{00000000-1234-1234-1234-123412341234}" type="slidenum">
              <a:rPr lang="en-US" sz="1200" smtClean="0">
                <a:latin typeface="+mn-lt"/>
              </a:rPr>
              <a:pPr algn="r" rtl="1"/>
              <a:t>27</a:t>
            </a:fld>
            <a:endParaRPr lang="en-US" sz="1200" dirty="0">
              <a:latin typeface="+mn-lt"/>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86"/>
        <p:cNvGrpSpPr/>
        <p:nvPr/>
      </p:nvGrpSpPr>
      <p:grpSpPr>
        <a:xfrm>
          <a:off x="0" y="0"/>
          <a:ext cx="0" cy="0"/>
          <a:chOff x="0" y="0"/>
          <a:chExt cx="0" cy="0"/>
        </a:xfrm>
      </p:grpSpPr>
      <p:sp>
        <p:nvSpPr>
          <p:cNvPr id="588" name="Google Shape;588;p20:notes"/>
          <p:cNvSpPr txBox="1">
            <a:spLocks noGrp="1"/>
          </p:cNvSpPr>
          <p:nvPr>
            <p:ph type="body" idx="1"/>
          </p:nvPr>
        </p:nvSpPr>
        <p:spPr/>
        <p:txBody>
          <a:bodyPr/>
          <a:lstStyle/>
          <a:p>
            <a:pPr marL="0" indent="0" algn="r" rtl="1">
              <a:buNone/>
            </a:pPr>
            <a:r>
              <a:rPr lang="en-US" b="1" dirty="0">
                <a:sym typeface="Calibri"/>
              </a:rPr>
              <a:t>التك</a:t>
            </a:r>
            <a:r>
              <a:rPr lang="ar-SA" b="1" dirty="0">
                <a:sym typeface="Calibri"/>
              </a:rPr>
              <a:t>ي</a:t>
            </a:r>
            <a:r>
              <a:rPr lang="en-US" b="1" dirty="0">
                <a:sym typeface="Calibri"/>
              </a:rPr>
              <a:t>يف </a:t>
            </a:r>
            <a:r>
              <a:rPr lang="ar-SA" b="1" dirty="0">
                <a:sym typeface="Calibri"/>
              </a:rPr>
              <a:t>بحسب </a:t>
            </a:r>
            <a:r>
              <a:rPr lang="en-US" b="1" dirty="0">
                <a:sym typeface="Calibri"/>
              </a:rPr>
              <a:t>السياق</a:t>
            </a:r>
          </a:p>
          <a:p>
            <a:pPr algn="r" rtl="1"/>
            <a:r>
              <a:rPr lang="en-US" dirty="0">
                <a:sym typeface="Calibri"/>
              </a:rPr>
              <a:t>قم بتكييف الخيارات بناءً على ما هو متاح وما هو مخطط له في سياقك</a:t>
            </a:r>
            <a:r>
              <a:rPr lang="ar-SA" dirty="0">
                <a:sym typeface="Calibri"/>
              </a:rPr>
              <a:t>م</a:t>
            </a:r>
            <a:r>
              <a:rPr lang="en-US" dirty="0">
                <a:sym typeface="Calibri"/>
              </a:rPr>
              <a:t>.</a:t>
            </a:r>
          </a:p>
          <a:p>
            <a:pPr algn="r" rtl="1"/>
            <a:r>
              <a:rPr lang="en-US" dirty="0">
                <a:sym typeface="Calibri"/>
              </a:rPr>
              <a:t>حيثما كان ذلك مناسبًا ، قم بت</a:t>
            </a:r>
            <a:r>
              <a:rPr lang="ar-SA" dirty="0">
                <a:sym typeface="Calibri"/>
              </a:rPr>
              <a:t>يسير</a:t>
            </a:r>
            <a:r>
              <a:rPr lang="en-US" dirty="0">
                <a:sym typeface="Calibri"/>
              </a:rPr>
              <a:t> مناقشة عامة ل</a:t>
            </a:r>
            <a:r>
              <a:rPr lang="ar-SA" dirty="0">
                <a:sym typeface="Calibri"/>
              </a:rPr>
              <a:t>نقاش</a:t>
            </a:r>
            <a:endParaRPr lang="en-US" dirty="0">
              <a:sym typeface="Calibri"/>
            </a:endParaRPr>
          </a:p>
          <a:p>
            <a:pPr lvl="1" algn="r" rtl="1"/>
            <a:r>
              <a:rPr lang="en-US" dirty="0">
                <a:sym typeface="Calibri"/>
              </a:rPr>
              <a:t>أي ثغرات في خيارات الرعاية الطارئة</a:t>
            </a:r>
          </a:p>
          <a:p>
            <a:pPr lvl="1" algn="r" rtl="1"/>
            <a:r>
              <a:rPr lang="en-US" dirty="0">
                <a:sym typeface="Calibri"/>
              </a:rPr>
              <a:t>كيف يمكن معالجة </a:t>
            </a:r>
            <a:r>
              <a:rPr lang="ar-SA" dirty="0">
                <a:sym typeface="Calibri"/>
              </a:rPr>
              <a:t>ذلك</a:t>
            </a:r>
            <a:endParaRPr lang="en-US" dirty="0">
              <a:sym typeface="Calibri"/>
            </a:endParaRPr>
          </a:p>
          <a:p>
            <a:pPr lvl="1" algn="r" rtl="1"/>
            <a:r>
              <a:rPr lang="en-US" dirty="0">
                <a:sym typeface="Calibri"/>
              </a:rPr>
              <a:t>أي مخاطر متضمنة في خيارات الطوارئ الحالية </a:t>
            </a:r>
            <a:r>
              <a:rPr lang="ar-SA" dirty="0">
                <a:sym typeface="Calibri"/>
              </a:rPr>
              <a:t>(أو</a:t>
            </a:r>
            <a:r>
              <a:rPr lang="en-US" dirty="0">
                <a:sym typeface="Calibri"/>
              </a:rPr>
              <a:t> </a:t>
            </a:r>
            <a:r>
              <a:rPr lang="ar-SA" dirty="0">
                <a:sym typeface="Calibri"/>
              </a:rPr>
              <a:t>وجود نقص)</a:t>
            </a:r>
            <a:endParaRPr lang="en-US" dirty="0">
              <a:sym typeface="Calibri"/>
            </a:endParaRPr>
          </a:p>
          <a:p>
            <a:pPr lvl="1" algn="r" rtl="1"/>
            <a:r>
              <a:rPr lang="en-US" dirty="0">
                <a:sym typeface="Calibri"/>
              </a:rPr>
              <a:t>طرق معالجة هذه المخاطر</a:t>
            </a:r>
          </a:p>
          <a:p>
            <a:pPr marL="0" indent="0" algn="r" rtl="1">
              <a:buNone/>
            </a:pPr>
            <a:r>
              <a:rPr lang="en-US" b="1" dirty="0">
                <a:highlight>
                  <a:schemeClr val="lt1"/>
                </a:highlight>
                <a:sym typeface="Helvetica Neue"/>
              </a:rPr>
              <a:t>_____________________________________________________________________________</a:t>
            </a:r>
            <a:endParaRPr lang="en-US" b="0" dirty="0"/>
          </a:p>
          <a:p>
            <a:pPr marL="0" indent="0" algn="r" rtl="1">
              <a:buNone/>
            </a:pPr>
            <a:endParaRPr lang="en-US" dirty="0">
              <a:sym typeface="Calibri"/>
            </a:endParaRPr>
          </a:p>
          <a:p>
            <a:pPr marL="0" indent="0" algn="r" rtl="1">
              <a:buNone/>
            </a:pPr>
            <a:r>
              <a:rPr lang="en-US" b="1" dirty="0">
                <a:sym typeface="Calibri"/>
              </a:rPr>
              <a:t>مناقشة عامة</a:t>
            </a:r>
            <a:endParaRPr lang="en-US" b="1" dirty="0"/>
          </a:p>
          <a:p>
            <a:pPr algn="r" rtl="1"/>
            <a:r>
              <a:rPr lang="en-US" i="1" dirty="0">
                <a:sym typeface="Calibri"/>
              </a:rPr>
              <a:t>لاحقًا</a:t>
            </a:r>
            <a:r>
              <a:rPr lang="ar-SA" i="1" dirty="0">
                <a:sym typeface="Calibri"/>
              </a:rPr>
              <a:t>، </a:t>
            </a:r>
            <a:r>
              <a:rPr lang="en-US" i="1" dirty="0">
                <a:sym typeface="Calibri"/>
              </a:rPr>
              <a:t>سننظر بمزيد من التفصيل في الخطوات اللازمة لإعداد مقدمي الرعاية البديلة والم</a:t>
            </a:r>
            <a:r>
              <a:rPr lang="ar-SA" i="1" dirty="0">
                <a:sym typeface="Calibri"/>
              </a:rPr>
              <a:t>رشدين</a:t>
            </a:r>
            <a:r>
              <a:rPr lang="en-US" i="1" dirty="0">
                <a:sym typeface="Calibri"/>
              </a:rPr>
              <a:t> في الأماكن التي لا يتواجدون فيها.</a:t>
            </a:r>
          </a:p>
          <a:p>
            <a:pPr algn="r" rtl="1"/>
            <a:r>
              <a:rPr lang="en-US" i="1" dirty="0">
                <a:sym typeface="Calibri"/>
              </a:rPr>
              <a:t>يمكن أن تؤدي الرعاية المركز</a:t>
            </a:r>
            <a:r>
              <a:rPr lang="ar-SA" i="1" dirty="0">
                <a:sym typeface="Calibri"/>
              </a:rPr>
              <a:t>ية</a:t>
            </a:r>
            <a:r>
              <a:rPr lang="en-US" i="1" dirty="0">
                <a:sym typeface="Calibri"/>
              </a:rPr>
              <a:t> إلى خطر الانفصال ما لم</a:t>
            </a:r>
          </a:p>
          <a:p>
            <a:pPr lvl="1" algn="r" rtl="1"/>
            <a:r>
              <a:rPr lang="ar-SA" i="1" dirty="0">
                <a:sym typeface="Calibri"/>
              </a:rPr>
              <a:t>ي</a:t>
            </a:r>
            <a:r>
              <a:rPr lang="en-US" i="1" dirty="0">
                <a:sym typeface="Calibri"/>
              </a:rPr>
              <a:t>خطط لها بعناية</a:t>
            </a:r>
          </a:p>
          <a:p>
            <a:pPr lvl="1" algn="r" rtl="1"/>
            <a:r>
              <a:rPr lang="en-US" i="1" dirty="0">
                <a:sym typeface="Calibri"/>
              </a:rPr>
              <a:t>محددة</a:t>
            </a:r>
            <a:r>
              <a:rPr lang="ar-SA" i="1" dirty="0">
                <a:sym typeface="Calibri"/>
              </a:rPr>
              <a:t> بشكل</a:t>
            </a:r>
            <a:r>
              <a:rPr lang="en-US" i="1" dirty="0">
                <a:sym typeface="Calibri"/>
              </a:rPr>
              <a:t> جيد</a:t>
            </a:r>
          </a:p>
          <a:p>
            <a:pPr lvl="1" algn="r" rtl="1"/>
            <a:r>
              <a:rPr lang="en-US" i="1" dirty="0">
                <a:sym typeface="Calibri"/>
              </a:rPr>
              <a:t>تمكنت من تقليل "عوامل الجذب" التي قد تشجع على الانفصال</a:t>
            </a:r>
            <a:endParaRPr lang="en-US" i="1" dirty="0"/>
          </a:p>
          <a:p>
            <a:pPr algn="r" rtl="1"/>
            <a:r>
              <a:rPr lang="en-US" i="1" dirty="0">
                <a:sym typeface="Calibri"/>
              </a:rPr>
              <a:t>هل يمكن لأي شخص أن يعطي أمثلة على كيفية إدارة عوامل الجذب وتقليلها؟</a:t>
            </a:r>
          </a:p>
          <a:p>
            <a:pPr lvl="1" algn="r" rtl="1"/>
            <a:r>
              <a:rPr lang="en-US" dirty="0">
                <a:sym typeface="Calibri"/>
              </a:rPr>
              <a:t>إجراءات</a:t>
            </a:r>
            <a:r>
              <a:rPr lang="ar-SA" dirty="0">
                <a:sym typeface="Calibri"/>
              </a:rPr>
              <a:t> ”ال</a:t>
            </a:r>
            <a:r>
              <a:rPr lang="en-US" dirty="0">
                <a:sym typeface="Calibri"/>
              </a:rPr>
              <a:t>حراسة " / ال</a:t>
            </a:r>
            <a:r>
              <a:rPr lang="ar-SA" dirty="0">
                <a:sym typeface="Calibri"/>
              </a:rPr>
              <a:t>فحص</a:t>
            </a:r>
            <a:endParaRPr lang="en-US" dirty="0"/>
          </a:p>
          <a:p>
            <a:pPr lvl="1" algn="r" rtl="1"/>
            <a:r>
              <a:rPr lang="en-US" dirty="0">
                <a:sym typeface="Calibri"/>
              </a:rPr>
              <a:t>المراكز "المنفصلة" ، أي المباني البسيطة التي لم يتم تحديدها كمراكز رعاية ؛ لا أعلام / لافتات بالخارج.</a:t>
            </a:r>
            <a:endParaRPr lang="en-US" dirty="0"/>
          </a:p>
          <a:p>
            <a:pPr lvl="1" algn="r" rtl="1"/>
            <a:r>
              <a:rPr lang="ar-SA" dirty="0">
                <a:sym typeface="Calibri"/>
              </a:rPr>
              <a:t>توفير المرافق والدعم المماثل لهذه المرافق والدعم لبقية المجتمعات المحلية المتضررة (المواد الغذائية وغير الغذائية).</a:t>
            </a:r>
            <a:endParaRPr lang="en-US" dirty="0"/>
          </a:p>
          <a:p>
            <a:pPr lvl="1" algn="r" rtl="1"/>
            <a:r>
              <a:rPr lang="en-US" dirty="0">
                <a:sym typeface="Calibri"/>
              </a:rPr>
              <a:t>رفع مستوى الوعي لدى المجتمعات لتسليط الضوء على المخاطر المحتملة للأطفال في الرعاية المركزية</a:t>
            </a:r>
          </a:p>
        </p:txBody>
      </p:sp>
      <p:sp>
        <p:nvSpPr>
          <p:cNvPr id="3" name="Slide Image Placeholder 2">
            <a:extLst>
              <a:ext uri="{FF2B5EF4-FFF2-40B4-BE49-F238E27FC236}">
                <a16:creationId xmlns:a16="http://schemas.microsoft.com/office/drawing/2014/main" id="{BB47C234-4D09-7F78-2E7A-0AE942CA69F2}"/>
              </a:ext>
            </a:extLst>
          </p:cNvPr>
          <p:cNvSpPr>
            <a:spLocks noGrp="1" noRot="1" noChangeAspect="1"/>
          </p:cNvSpPr>
          <p:nvPr>
            <p:ph type="sldImg"/>
          </p:nvPr>
        </p:nvSpPr>
        <p:spPr/>
      </p:sp>
      <p:sp>
        <p:nvSpPr>
          <p:cNvPr id="2" name="Google Shape;725;p48:notes">
            <a:extLst>
              <a:ext uri="{FF2B5EF4-FFF2-40B4-BE49-F238E27FC236}">
                <a16:creationId xmlns:a16="http://schemas.microsoft.com/office/drawing/2014/main" id="{8A3F1202-6426-3AF6-2801-5104041E5CC6}"/>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rtl="1"/>
            <a:fld id="{00000000-1234-1234-1234-123412341234}" type="slidenum">
              <a:rPr lang="en-US" sz="1200" smtClean="0">
                <a:latin typeface="+mn-lt"/>
              </a:rPr>
              <a:pPr algn="r" rtl="1"/>
              <a:t>28</a:t>
            </a:fld>
            <a:endParaRPr lang="en-US" sz="1200" dirty="0">
              <a:latin typeface="+mn-lt"/>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02"/>
        <p:cNvGrpSpPr/>
        <p:nvPr/>
      </p:nvGrpSpPr>
      <p:grpSpPr>
        <a:xfrm>
          <a:off x="0" y="0"/>
          <a:ext cx="0" cy="0"/>
          <a:chOff x="0" y="0"/>
          <a:chExt cx="0" cy="0"/>
        </a:xfrm>
      </p:grpSpPr>
      <p:sp>
        <p:nvSpPr>
          <p:cNvPr id="604" name="Google Shape;604;p21:notes"/>
          <p:cNvSpPr txBox="1">
            <a:spLocks noGrp="1"/>
          </p:cNvSpPr>
          <p:nvPr>
            <p:ph type="body" idx="1"/>
          </p:nvPr>
        </p:nvSpPr>
        <p:spPr/>
        <p:txBody>
          <a:bodyPr/>
          <a:lstStyle/>
          <a:p>
            <a:pPr marL="0" indent="0" algn="r" rtl="1">
              <a:buNone/>
            </a:pPr>
            <a:r>
              <a:rPr lang="ar-SA" b="1" dirty="0">
                <a:sym typeface="Calibri"/>
              </a:rPr>
              <a:t>الشرح</a:t>
            </a:r>
            <a:endParaRPr lang="en-US" b="1" dirty="0">
              <a:sym typeface="Calibri"/>
            </a:endParaRPr>
          </a:p>
          <a:p>
            <a:pPr algn="r" rtl="1"/>
            <a:r>
              <a:rPr lang="en-US" dirty="0">
                <a:sym typeface="Calibri"/>
              </a:rPr>
              <a:t>عرض الشريحة</a:t>
            </a:r>
            <a:endParaRPr lang="en-US" dirty="0"/>
          </a:p>
          <a:p>
            <a:pPr algn="r" rtl="1"/>
            <a:r>
              <a:rPr lang="en-US" i="1" dirty="0">
                <a:sym typeface="Calibri"/>
              </a:rPr>
              <a:t>اسأل إذا كان لدى أي شخص أي أسئلة أو توضيحات؟</a:t>
            </a:r>
            <a:endParaRPr lang="en-US" i="1" dirty="0"/>
          </a:p>
          <a:p>
            <a:pPr algn="r" rtl="1"/>
            <a:r>
              <a:rPr lang="ar-SA" dirty="0">
                <a:sym typeface="Calibri"/>
              </a:rPr>
              <a:t>إغلاق</a:t>
            </a:r>
            <a:r>
              <a:rPr lang="en-US" dirty="0">
                <a:sym typeface="Calibri"/>
              </a:rPr>
              <a:t> الجلسة</a:t>
            </a:r>
            <a:endParaRPr lang="en-US" dirty="0"/>
          </a:p>
          <a:p>
            <a:pPr algn="r" rtl="1"/>
            <a:endParaRPr lang="en-US" dirty="0">
              <a:sym typeface="Calibri"/>
            </a:endParaRPr>
          </a:p>
        </p:txBody>
      </p:sp>
      <p:sp>
        <p:nvSpPr>
          <p:cNvPr id="3" name="Slide Image Placeholder 2">
            <a:extLst>
              <a:ext uri="{FF2B5EF4-FFF2-40B4-BE49-F238E27FC236}">
                <a16:creationId xmlns:a16="http://schemas.microsoft.com/office/drawing/2014/main" id="{66129994-CD79-8CDF-EC8E-9F5BC66BE8D2}"/>
              </a:ext>
            </a:extLst>
          </p:cNvPr>
          <p:cNvSpPr>
            <a:spLocks noGrp="1" noRot="1" noChangeAspect="1"/>
          </p:cNvSpPr>
          <p:nvPr>
            <p:ph type="sldImg"/>
          </p:nvPr>
        </p:nvSpPr>
        <p:spPr/>
      </p:sp>
      <p:sp>
        <p:nvSpPr>
          <p:cNvPr id="2" name="Google Shape;725;p48:notes">
            <a:extLst>
              <a:ext uri="{FF2B5EF4-FFF2-40B4-BE49-F238E27FC236}">
                <a16:creationId xmlns:a16="http://schemas.microsoft.com/office/drawing/2014/main" id="{2AEDD3B9-6A57-B04F-88F0-98F53E62E1C4}"/>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rtl="1"/>
            <a:fld id="{00000000-1234-1234-1234-123412341234}" type="slidenum">
              <a:rPr lang="en-US" sz="1200" smtClean="0">
                <a:latin typeface="+mn-lt"/>
              </a:rPr>
              <a:pPr algn="r" rtl="1"/>
              <a:t>29</a:t>
            </a:fld>
            <a:endParaRPr lang="en-US" sz="1200" dirty="0">
              <a:latin typeface="+mn-lt"/>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5"/>
        <p:cNvGrpSpPr/>
        <p:nvPr/>
      </p:nvGrpSpPr>
      <p:grpSpPr>
        <a:xfrm>
          <a:off x="0" y="0"/>
          <a:ext cx="0" cy="0"/>
          <a:chOff x="0" y="0"/>
          <a:chExt cx="0" cy="0"/>
        </a:xfrm>
      </p:grpSpPr>
      <p:sp>
        <p:nvSpPr>
          <p:cNvPr id="19" name="Notes Placeholder 18">
            <a:extLst>
              <a:ext uri="{FF2B5EF4-FFF2-40B4-BE49-F238E27FC236}">
                <a16:creationId xmlns:a16="http://schemas.microsoft.com/office/drawing/2014/main" id="{8F1C5AFC-2064-A31A-F24A-F190175F6BE7}"/>
              </a:ext>
            </a:extLst>
          </p:cNvPr>
          <p:cNvSpPr>
            <a:spLocks noGrp="1"/>
          </p:cNvSpPr>
          <p:nvPr>
            <p:ph type="body" idx="1"/>
          </p:nvPr>
        </p:nvSpPr>
        <p:spPr>
          <a:xfrm>
            <a:off x="479425" y="460375"/>
            <a:ext cx="6140450" cy="9211335"/>
          </a:xfrm>
        </p:spPr>
        <p:txBody>
          <a:bodyPr/>
          <a:lstStyle/>
          <a:p>
            <a:pPr marL="0" indent="0" algn="r" rtl="1">
              <a:buNone/>
            </a:pPr>
            <a:r>
              <a:rPr lang="ar-SA" b="1" dirty="0">
                <a:sym typeface="Calibri"/>
              </a:rPr>
              <a:t>نظرة عامة</a:t>
            </a:r>
            <a:endParaRPr lang="en-US" b="1" dirty="0"/>
          </a:p>
          <a:p>
            <a:pPr algn="r" rtl="1"/>
            <a:r>
              <a:rPr lang="en-US" b="1" dirty="0">
                <a:sym typeface="Calibri"/>
              </a:rPr>
              <a:t>الجمهور المستهدف:</a:t>
            </a:r>
            <a:r>
              <a:rPr lang="ar-SA" b="1" dirty="0">
                <a:sym typeface="Calibri"/>
              </a:rPr>
              <a:t> </a:t>
            </a:r>
            <a:r>
              <a:rPr lang="en-US" dirty="0">
                <a:sym typeface="Calibri"/>
              </a:rPr>
              <a:t>الأخصائي</a:t>
            </a:r>
            <a:r>
              <a:rPr lang="ar-SA" dirty="0">
                <a:sym typeface="Calibri"/>
              </a:rPr>
              <a:t>ي</a:t>
            </a:r>
            <a:r>
              <a:rPr lang="en-US" dirty="0">
                <a:sym typeface="Calibri"/>
              </a:rPr>
              <a:t>ن</a:t>
            </a:r>
            <a:r>
              <a:rPr lang="ar-SA" dirty="0">
                <a:sym typeface="Calibri"/>
              </a:rPr>
              <a:t>/ات</a:t>
            </a:r>
            <a:r>
              <a:rPr lang="en-US" dirty="0">
                <a:sym typeface="Calibri"/>
              </a:rPr>
              <a:t> الاجتماعي</a:t>
            </a:r>
            <a:r>
              <a:rPr lang="ar-SA" dirty="0">
                <a:sym typeface="Calibri"/>
              </a:rPr>
              <a:t>ين/ات</a:t>
            </a:r>
            <a:r>
              <a:rPr lang="en-US" dirty="0">
                <a:sym typeface="Calibri"/>
              </a:rPr>
              <a:t> / </a:t>
            </a:r>
            <a:r>
              <a:rPr lang="ar-SA" dirty="0">
                <a:sym typeface="Calibri"/>
              </a:rPr>
              <a:t>أخصائيو/ات الحالة، </a:t>
            </a:r>
            <a:r>
              <a:rPr lang="en-US" dirty="0">
                <a:sym typeface="Calibri"/>
              </a:rPr>
              <a:t>مشرف</a:t>
            </a:r>
            <a:r>
              <a:rPr lang="ar-SA" dirty="0">
                <a:sym typeface="Calibri"/>
              </a:rPr>
              <a:t>ي/ات أخصائيي/ات</a:t>
            </a:r>
            <a:r>
              <a:rPr lang="en-US" dirty="0">
                <a:sym typeface="Calibri"/>
              </a:rPr>
              <a:t> الحالة ، خدمات حماية الطفل</a:t>
            </a:r>
            <a:r>
              <a:rPr lang="ar-SA" dirty="0">
                <a:sym typeface="Calibri"/>
              </a:rPr>
              <a:t>، </a:t>
            </a:r>
            <a:r>
              <a:rPr lang="en-US" dirty="0">
                <a:sym typeface="Calibri"/>
              </a:rPr>
              <a:t>الموظف</a:t>
            </a:r>
            <a:r>
              <a:rPr lang="ar-SA" dirty="0">
                <a:sym typeface="Calibri"/>
              </a:rPr>
              <a:t>ي</a:t>
            </a:r>
            <a:r>
              <a:rPr lang="en-US" dirty="0">
                <a:sym typeface="Calibri"/>
              </a:rPr>
              <a:t>ن الحكومي</a:t>
            </a:r>
            <a:r>
              <a:rPr lang="ar-SA" dirty="0">
                <a:sym typeface="Calibri"/>
              </a:rPr>
              <a:t>ي</a:t>
            </a:r>
            <a:r>
              <a:rPr lang="en-US" dirty="0">
                <a:sym typeface="Calibri"/>
              </a:rPr>
              <a:t>ن.</a:t>
            </a:r>
          </a:p>
          <a:p>
            <a:pPr algn="r" rtl="1"/>
            <a:r>
              <a:rPr lang="en-US" b="1" dirty="0">
                <a:sym typeface="Calibri"/>
              </a:rPr>
              <a:t>التدريب</a:t>
            </a:r>
            <a:r>
              <a:rPr lang="ar-SA" b="1" dirty="0">
                <a:sym typeface="Calibri"/>
              </a:rPr>
              <a:t> القبلي</a:t>
            </a:r>
            <a:r>
              <a:rPr lang="en-US" b="1" dirty="0">
                <a:sym typeface="Calibri"/>
              </a:rPr>
              <a:t> المطلوب :</a:t>
            </a:r>
          </a:p>
          <a:p>
            <a:pPr lvl="1" algn="r" rtl="1"/>
            <a:r>
              <a:rPr lang="en-US" dirty="0">
                <a:sym typeface="Calibri"/>
              </a:rPr>
              <a:t>يعد التدريب على إدارة الحالة المستوى </a:t>
            </a:r>
            <a:r>
              <a:rPr lang="ar-SA" dirty="0">
                <a:sym typeface="Calibri"/>
              </a:rPr>
              <a:t>١</a:t>
            </a:r>
            <a:r>
              <a:rPr lang="en-US" dirty="0">
                <a:sym typeface="Calibri"/>
              </a:rPr>
              <a:t> شرطًا مسبقًا للمشاركين في تدريب إدارة حال</a:t>
            </a:r>
            <a:r>
              <a:rPr lang="ar-SA" dirty="0">
                <a:sym typeface="Calibri"/>
              </a:rPr>
              <a:t>ة</a:t>
            </a:r>
            <a:r>
              <a:rPr lang="en-US" dirty="0">
                <a:sym typeface="Calibri"/>
              </a:rPr>
              <a:t> حماية الطفل </a:t>
            </a:r>
            <a:r>
              <a:rPr lang="ar-SA" dirty="0">
                <a:sym typeface="Calibri"/>
              </a:rPr>
              <a:t>للأطفال المنفصلين و غير المصحوبين</a:t>
            </a:r>
            <a:r>
              <a:rPr lang="en-US" dirty="0">
                <a:sym typeface="Calibri"/>
              </a:rPr>
              <a:t>؛ المعلومات الواردة في هذه الوحدات تكميلية لتدريب </a:t>
            </a:r>
            <a:r>
              <a:rPr lang="ar-SA" dirty="0">
                <a:sym typeface="Calibri"/>
              </a:rPr>
              <a:t>إدارة الحالة لحماية الطفل</a:t>
            </a:r>
            <a:r>
              <a:rPr lang="en-US" dirty="0">
                <a:sym typeface="Calibri"/>
              </a:rPr>
              <a:t> المستوى </a:t>
            </a:r>
            <a:r>
              <a:rPr lang="ar-SA" dirty="0">
                <a:sym typeface="Calibri"/>
              </a:rPr>
              <a:t>١</a:t>
            </a:r>
            <a:r>
              <a:rPr lang="en-US" dirty="0">
                <a:sym typeface="Calibri"/>
              </a:rPr>
              <a:t> وهي مصممة ل</a:t>
            </a:r>
            <a:r>
              <a:rPr lang="ar-SA" dirty="0">
                <a:sym typeface="Calibri"/>
              </a:rPr>
              <a:t>استكمال</a:t>
            </a:r>
            <a:r>
              <a:rPr lang="en-US" dirty="0">
                <a:sym typeface="Calibri"/>
              </a:rPr>
              <a:t> معارف ومهارات أخصائيي الحالة عند العمل مع </a:t>
            </a:r>
            <a:r>
              <a:rPr lang="ar-SA" dirty="0">
                <a:sym typeface="Calibri"/>
              </a:rPr>
              <a:t>الأطفال المنفصلين و غير المصحوبين</a:t>
            </a:r>
            <a:r>
              <a:rPr lang="en-US" dirty="0">
                <a:sym typeface="Calibri"/>
              </a:rPr>
              <a:t> مع إشارة محددة إلى ت</a:t>
            </a:r>
            <a:r>
              <a:rPr lang="ar-SA" dirty="0">
                <a:sym typeface="Calibri"/>
              </a:rPr>
              <a:t>عقب</a:t>
            </a:r>
            <a:r>
              <a:rPr lang="en-US" dirty="0">
                <a:sym typeface="Calibri"/>
              </a:rPr>
              <a:t> الأسرة ولم </a:t>
            </a:r>
            <a:r>
              <a:rPr lang="ar-SA" dirty="0">
                <a:sym typeface="Calibri"/>
              </a:rPr>
              <a:t>ال</a:t>
            </a:r>
            <a:r>
              <a:rPr lang="en-US" dirty="0">
                <a:sym typeface="Calibri"/>
              </a:rPr>
              <a:t>شمل والرعاية البديلة.</a:t>
            </a:r>
          </a:p>
          <a:p>
            <a:pPr algn="r" rtl="1"/>
            <a:r>
              <a:rPr lang="ar-SA" b="1" dirty="0">
                <a:sym typeface="Calibri"/>
              </a:rPr>
              <a:t>ال</a:t>
            </a:r>
            <a:r>
              <a:rPr lang="en-US" b="1" dirty="0">
                <a:sym typeface="Calibri"/>
              </a:rPr>
              <a:t>مدة:</a:t>
            </a:r>
            <a:r>
              <a:rPr lang="ar-SA" b="1" dirty="0">
                <a:sym typeface="Calibri"/>
              </a:rPr>
              <a:t> </a:t>
            </a:r>
            <a:r>
              <a:rPr lang="ar-SA" dirty="0">
                <a:sym typeface="Calibri"/>
              </a:rPr>
              <a:t>ت</a:t>
            </a:r>
            <a:r>
              <a:rPr lang="en-US" dirty="0">
                <a:sym typeface="Calibri"/>
              </a:rPr>
              <a:t>حدد</a:t>
            </a:r>
            <a:r>
              <a:rPr lang="ar-SA" dirty="0">
                <a:sym typeface="Calibri"/>
              </a:rPr>
              <a:t> في وقت</a:t>
            </a:r>
            <a:r>
              <a:rPr lang="en-US" dirty="0">
                <a:sym typeface="Calibri"/>
              </a:rPr>
              <a:t> لاحق</a:t>
            </a:r>
          </a:p>
          <a:p>
            <a:pPr algn="r" rtl="1"/>
            <a:r>
              <a:rPr lang="en-US" b="1" dirty="0">
                <a:sym typeface="Calibri"/>
              </a:rPr>
              <a:t>هدف التدريب:</a:t>
            </a:r>
            <a:r>
              <a:rPr lang="ar-SA" b="1" dirty="0">
                <a:sym typeface="Calibri"/>
              </a:rPr>
              <a:t> </a:t>
            </a:r>
            <a:r>
              <a:rPr lang="en-US" dirty="0">
                <a:sym typeface="Calibri"/>
              </a:rPr>
              <a:t>بنهاية هذا التدريب</a:t>
            </a:r>
            <a:r>
              <a:rPr lang="ar-SA" dirty="0">
                <a:sym typeface="Calibri"/>
              </a:rPr>
              <a:t>، مخاوف</a:t>
            </a:r>
            <a:r>
              <a:rPr lang="en-US" dirty="0">
                <a:sym typeface="Calibri"/>
              </a:rPr>
              <a:t> حالة حماية الطفل المتعلقة بانفصال الأسرة</a:t>
            </a:r>
            <a:endParaRPr lang="en-US" dirty="0"/>
          </a:p>
          <a:p>
            <a:pPr algn="r" rtl="1"/>
            <a:r>
              <a:rPr lang="en-US" b="1" dirty="0">
                <a:sym typeface="Calibri"/>
              </a:rPr>
              <a:t>هدف الوحدة:</a:t>
            </a:r>
            <a:r>
              <a:rPr lang="ar-SA" b="1" dirty="0">
                <a:sym typeface="Calibri"/>
              </a:rPr>
              <a:t> </a:t>
            </a:r>
            <a:r>
              <a:rPr lang="en-US" dirty="0">
                <a:sym typeface="Calibri"/>
              </a:rPr>
              <a:t>لتزويد المشاركين</a:t>
            </a:r>
            <a:r>
              <a:rPr lang="ar-SA" dirty="0">
                <a:sym typeface="Calibri"/>
              </a:rPr>
              <a:t>/ات</a:t>
            </a:r>
            <a:r>
              <a:rPr lang="en-US" dirty="0">
                <a:sym typeface="Calibri"/>
              </a:rPr>
              <a:t> بالمعرفة والمهارات المتعمقة المطلوبة لدعم الأطفال </a:t>
            </a:r>
            <a:r>
              <a:rPr lang="ar-SA" dirty="0">
                <a:sym typeface="Calibri"/>
              </a:rPr>
              <a:t>المنفصلين و</a:t>
            </a:r>
            <a:r>
              <a:rPr lang="en-US" dirty="0">
                <a:sym typeface="Calibri"/>
              </a:rPr>
              <a:t>غير المصحوبين من خلال إدارة الحال</a:t>
            </a:r>
            <a:r>
              <a:rPr lang="ar-SA" dirty="0">
                <a:sym typeface="Calibri"/>
              </a:rPr>
              <a:t>ة</a:t>
            </a:r>
            <a:r>
              <a:rPr lang="en-US" dirty="0">
                <a:sym typeface="Calibri"/>
              </a:rPr>
              <a:t> والرعاية البديلة و / أو ت</a:t>
            </a:r>
            <a:r>
              <a:rPr lang="ar-SA" dirty="0">
                <a:sym typeface="Calibri"/>
              </a:rPr>
              <a:t>عقب</a:t>
            </a:r>
            <a:r>
              <a:rPr lang="en-US" dirty="0">
                <a:sym typeface="Calibri"/>
              </a:rPr>
              <a:t> الأسرة.</a:t>
            </a:r>
          </a:p>
          <a:p>
            <a:pPr algn="r" rtl="1"/>
            <a:r>
              <a:rPr lang="en-US" b="1" dirty="0">
                <a:sym typeface="Calibri"/>
              </a:rPr>
              <a:t>أهداف الوحدة التعليمية:</a:t>
            </a:r>
            <a:br>
              <a:rPr lang="en-US" b="1" dirty="0">
                <a:sym typeface="Calibri"/>
              </a:rPr>
            </a:br>
            <a:r>
              <a:rPr lang="en-US" dirty="0">
                <a:sym typeface="Calibri"/>
              </a:rPr>
              <a:t>في نهاية هذه الجلسات ، سيكون المشارك</a:t>
            </a:r>
            <a:r>
              <a:rPr lang="ar-SA" dirty="0">
                <a:sym typeface="Calibri"/>
              </a:rPr>
              <a:t>/ة</a:t>
            </a:r>
            <a:r>
              <a:rPr lang="en-US" dirty="0">
                <a:sym typeface="Calibri"/>
              </a:rPr>
              <a:t> قادرًا</a:t>
            </a:r>
            <a:r>
              <a:rPr lang="ar-SA" dirty="0">
                <a:sym typeface="Calibri"/>
              </a:rPr>
              <a:t>/ة</a:t>
            </a:r>
            <a:r>
              <a:rPr lang="en-US" dirty="0">
                <a:sym typeface="Calibri"/>
              </a:rPr>
              <a:t> على:</a:t>
            </a:r>
            <a:endParaRPr lang="en-US" dirty="0"/>
          </a:p>
          <a:p>
            <a:pPr lvl="1" algn="r" rtl="1"/>
            <a:r>
              <a:rPr lang="en-US" dirty="0">
                <a:sym typeface="Helvetica Neue"/>
              </a:rPr>
              <a:t>وصف الاعتبارات الخاصة للأطفال</a:t>
            </a:r>
            <a:r>
              <a:rPr lang="ar-SA" dirty="0">
                <a:sym typeface="Helvetica Neue"/>
              </a:rPr>
              <a:t> المنفصلين و</a:t>
            </a:r>
            <a:r>
              <a:rPr lang="en-US" dirty="0">
                <a:sym typeface="Helvetica Neue"/>
              </a:rPr>
              <a:t>غير المصحوبين طوال دورة إدارة الحالة.</a:t>
            </a:r>
            <a:endParaRPr lang="en-US" dirty="0"/>
          </a:p>
          <a:p>
            <a:pPr lvl="1" algn="r" rtl="1"/>
            <a:r>
              <a:rPr lang="en-US" dirty="0">
                <a:sym typeface="Helvetica Neue"/>
              </a:rPr>
              <a:t>شرح لماذا قد تكون هناك حاجة إلى رعاية بديلة في الأزمات الإنسانية وخيارات الرعاية الأكثر ملاءمة.</a:t>
            </a:r>
            <a:endParaRPr lang="en-US" dirty="0"/>
          </a:p>
          <a:p>
            <a:pPr lvl="1" algn="r" rtl="1"/>
            <a:r>
              <a:rPr lang="ar-SA" dirty="0">
                <a:sym typeface="Helvetica Neue"/>
              </a:rPr>
              <a:t>و</a:t>
            </a:r>
            <a:r>
              <a:rPr lang="en-US" dirty="0">
                <a:sym typeface="Helvetica Neue"/>
              </a:rPr>
              <a:t>صف الخطوات المتبعة في ت</a:t>
            </a:r>
            <a:r>
              <a:rPr lang="ar-SA" dirty="0">
                <a:sym typeface="Calibri"/>
              </a:rPr>
              <a:t>عقب</a:t>
            </a:r>
            <a:r>
              <a:rPr lang="en-US" dirty="0">
                <a:sym typeface="Helvetica Neue"/>
              </a:rPr>
              <a:t> الأسرة والإجراءات الأساسية وأفضل الممارسات في كل خطوة.</a:t>
            </a:r>
          </a:p>
          <a:p>
            <a:pPr algn="r" rtl="1"/>
            <a:r>
              <a:rPr lang="en-US" b="1" dirty="0">
                <a:sym typeface="Calibri"/>
              </a:rPr>
              <a:t>الجلسات:</a:t>
            </a:r>
            <a:endParaRPr lang="en-US" b="1" dirty="0"/>
          </a:p>
          <a:p>
            <a:pPr lvl="1" algn="r" rtl="1"/>
            <a:r>
              <a:rPr lang="en-US" dirty="0">
                <a:sym typeface="Calibri"/>
              </a:rPr>
              <a:t>مقدمة</a:t>
            </a:r>
            <a:r>
              <a:rPr lang="ar-SA" dirty="0">
                <a:sym typeface="Calibri"/>
              </a:rPr>
              <a:t> عن</a:t>
            </a:r>
            <a:r>
              <a:rPr lang="en-US" dirty="0">
                <a:sym typeface="Calibri"/>
              </a:rPr>
              <a:t> الوحدة</a:t>
            </a:r>
            <a:endParaRPr lang="en-US" dirty="0"/>
          </a:p>
          <a:p>
            <a:pPr lvl="1" algn="r" rtl="1"/>
            <a:r>
              <a:rPr lang="en-US" dirty="0"/>
              <a:t>الت</a:t>
            </a:r>
            <a:r>
              <a:rPr lang="ar-SA" dirty="0"/>
              <a:t>حديد</a:t>
            </a:r>
            <a:r>
              <a:rPr lang="en-US" dirty="0"/>
              <a:t> والتسجيل</a:t>
            </a:r>
          </a:p>
          <a:p>
            <a:pPr lvl="1" algn="r" rtl="1"/>
            <a:r>
              <a:rPr lang="ar-SA" dirty="0"/>
              <a:t>ال</a:t>
            </a:r>
            <a:r>
              <a:rPr lang="en-US" dirty="0"/>
              <a:t>دعم </a:t>
            </a:r>
            <a:r>
              <a:rPr lang="ar-SA" dirty="0"/>
              <a:t>ال</a:t>
            </a:r>
            <a:r>
              <a:rPr lang="en-US" dirty="0"/>
              <a:t>فوري</a:t>
            </a:r>
          </a:p>
          <a:p>
            <a:pPr lvl="1" algn="r" rtl="1"/>
            <a:r>
              <a:rPr lang="ar-SA" dirty="0">
                <a:sym typeface="Calibri"/>
              </a:rPr>
              <a:t>ال</a:t>
            </a:r>
            <a:r>
              <a:rPr lang="en-US" dirty="0">
                <a:sym typeface="Calibri"/>
              </a:rPr>
              <a:t>تق</a:t>
            </a:r>
            <a:r>
              <a:rPr lang="ar-SA" dirty="0">
                <a:sym typeface="Calibri"/>
              </a:rPr>
              <a:t>ييم</a:t>
            </a:r>
            <a:endParaRPr lang="en-US" dirty="0"/>
          </a:p>
          <a:p>
            <a:pPr lvl="1" algn="r" rtl="1"/>
            <a:r>
              <a:rPr lang="en-US" dirty="0">
                <a:sym typeface="Calibri"/>
              </a:rPr>
              <a:t>خط</a:t>
            </a:r>
            <a:r>
              <a:rPr lang="ar-SA" dirty="0">
                <a:sym typeface="Calibri"/>
              </a:rPr>
              <a:t>ة</a:t>
            </a:r>
            <a:r>
              <a:rPr lang="en-US" dirty="0">
                <a:sym typeface="Calibri"/>
              </a:rPr>
              <a:t> الحالة</a:t>
            </a:r>
            <a:endParaRPr lang="en-US" dirty="0"/>
          </a:p>
          <a:p>
            <a:pPr lvl="2" algn="r" rtl="1"/>
            <a:r>
              <a:rPr lang="en-US" dirty="0">
                <a:sym typeface="Calibri"/>
              </a:rPr>
              <a:t>تعريفات الرعاية البديلة والمبادئ التوجيهية</a:t>
            </a:r>
            <a:endParaRPr lang="en-US" dirty="0"/>
          </a:p>
          <a:p>
            <a:pPr lvl="2" algn="r" rtl="1"/>
            <a:r>
              <a:rPr lang="en-US" dirty="0">
                <a:sym typeface="Calibri"/>
              </a:rPr>
              <a:t>أشكال مختلفة من الرعاية البديلة</a:t>
            </a:r>
            <a:endParaRPr lang="en-US" dirty="0"/>
          </a:p>
          <a:p>
            <a:pPr lvl="2" algn="r" rtl="1"/>
            <a:r>
              <a:rPr lang="en-US" dirty="0">
                <a:sym typeface="Calibri"/>
              </a:rPr>
              <a:t>تأسيس رعاية مجتمعية</a:t>
            </a:r>
            <a:endParaRPr lang="en-US" dirty="0"/>
          </a:p>
          <a:p>
            <a:pPr lvl="1" algn="r" rtl="1"/>
            <a:r>
              <a:rPr lang="en-US" dirty="0">
                <a:sym typeface="Calibri"/>
              </a:rPr>
              <a:t>تنفيذ خطة الحالة</a:t>
            </a:r>
            <a:endParaRPr lang="en-US" dirty="0"/>
          </a:p>
          <a:p>
            <a:pPr lvl="2" algn="r" rtl="1"/>
            <a:r>
              <a:rPr lang="ar-SA" dirty="0">
                <a:sym typeface="Calibri"/>
              </a:rPr>
              <a:t>تعقب</a:t>
            </a:r>
            <a:r>
              <a:rPr lang="en-US" dirty="0">
                <a:sym typeface="Calibri"/>
              </a:rPr>
              <a:t> الأسرة</a:t>
            </a:r>
            <a:endParaRPr lang="en-US" dirty="0"/>
          </a:p>
          <a:p>
            <a:pPr lvl="2" algn="r" rtl="1"/>
            <a:r>
              <a:rPr lang="en-US" dirty="0">
                <a:sym typeface="Calibri"/>
              </a:rPr>
              <a:t>توثيق معلومات التعقب</a:t>
            </a:r>
            <a:endParaRPr lang="en-US" dirty="0"/>
          </a:p>
          <a:p>
            <a:pPr lvl="2" algn="r" rtl="1"/>
            <a:r>
              <a:rPr lang="en-US" dirty="0">
                <a:sym typeface="Calibri"/>
              </a:rPr>
              <a:t>التحقق قبل لم شمل الأسرة</a:t>
            </a:r>
            <a:endParaRPr lang="en-US" dirty="0"/>
          </a:p>
          <a:p>
            <a:pPr lvl="2" algn="r" rtl="1"/>
            <a:r>
              <a:rPr lang="ar-SA" dirty="0">
                <a:sym typeface="Calibri"/>
              </a:rPr>
              <a:t>ل</a:t>
            </a:r>
            <a:r>
              <a:rPr lang="en-US" dirty="0">
                <a:sym typeface="Calibri"/>
              </a:rPr>
              <a:t>م شمل الأسرة</a:t>
            </a:r>
            <a:endParaRPr lang="ar-SA" dirty="0">
              <a:sym typeface="Calibri"/>
            </a:endParaRPr>
          </a:p>
          <a:p>
            <a:pPr lvl="2" algn="r" rtl="1"/>
            <a:r>
              <a:rPr lang="en-US" dirty="0">
                <a:sym typeface="Calibri"/>
              </a:rPr>
              <a:t>إعادة الدمج</a:t>
            </a:r>
            <a:endParaRPr lang="en-US" dirty="0"/>
          </a:p>
          <a:p>
            <a:pPr lvl="1" algn="r" rtl="1"/>
            <a:r>
              <a:rPr lang="en-US" dirty="0">
                <a:sym typeface="Calibri"/>
              </a:rPr>
              <a:t>المتابعة والمراجعة</a:t>
            </a:r>
            <a:endParaRPr lang="en-US" dirty="0"/>
          </a:p>
          <a:p>
            <a:pPr lvl="1" algn="r" rtl="1"/>
            <a:r>
              <a:rPr lang="en-US" dirty="0">
                <a:sym typeface="Calibri"/>
              </a:rPr>
              <a:t>إغلاق ال</a:t>
            </a:r>
            <a:r>
              <a:rPr lang="ar-SA" dirty="0">
                <a:sym typeface="Calibri"/>
              </a:rPr>
              <a:t>حالة</a:t>
            </a:r>
            <a:endParaRPr lang="en-US" dirty="0"/>
          </a:p>
          <a:p>
            <a:pPr lvl="1" algn="r" rtl="1"/>
            <a:r>
              <a:rPr lang="ar-SA" dirty="0">
                <a:sym typeface="Calibri"/>
              </a:rPr>
              <a:t>ختام </a:t>
            </a:r>
            <a:r>
              <a:rPr lang="en-US" dirty="0">
                <a:sym typeface="Calibri"/>
              </a:rPr>
              <a:t>التدريب </a:t>
            </a:r>
            <a:r>
              <a:rPr lang="ar-SA" dirty="0">
                <a:sym typeface="Calibri"/>
              </a:rPr>
              <a:t>و</a:t>
            </a:r>
            <a:r>
              <a:rPr lang="en-US" dirty="0">
                <a:sym typeface="Calibri"/>
              </a:rPr>
              <a:t>الاختبار</a:t>
            </a:r>
            <a:r>
              <a:rPr lang="ar-SA" dirty="0">
                <a:sym typeface="Calibri"/>
              </a:rPr>
              <a:t> البعدي</a:t>
            </a:r>
            <a:endParaRPr lang="en-US" dirty="0">
              <a:sym typeface="Calibri"/>
            </a:endParaRPr>
          </a:p>
          <a:p>
            <a:pPr algn="r" rtl="1"/>
            <a:r>
              <a:rPr lang="en-US" b="1" dirty="0">
                <a:sym typeface="Calibri"/>
              </a:rPr>
              <a:t>المعايير الدنيا لحماية الطفل:</a:t>
            </a:r>
            <a:endParaRPr lang="en-US" b="1" dirty="0"/>
          </a:p>
          <a:p>
            <a:pPr lvl="1" algn="r" rtl="1"/>
            <a:r>
              <a:rPr lang="en-US" dirty="0">
                <a:sym typeface="Calibri"/>
              </a:rPr>
              <a:t>المعيار </a:t>
            </a:r>
            <a:r>
              <a:rPr lang="ar-SA" dirty="0">
                <a:sym typeface="Calibri"/>
              </a:rPr>
              <a:t>١٩: </a:t>
            </a:r>
            <a:r>
              <a:rPr lang="en-US" dirty="0">
                <a:sym typeface="Calibri"/>
              </a:rPr>
              <a:t> الرعاية البديلة</a:t>
            </a:r>
          </a:p>
          <a:p>
            <a:pPr lvl="1" algn="r" rtl="1"/>
            <a:r>
              <a:rPr lang="en-US" dirty="0">
                <a:sym typeface="Calibri"/>
              </a:rPr>
              <a:t>المعيار </a:t>
            </a:r>
            <a:r>
              <a:rPr lang="ar-SA" dirty="0">
                <a:sym typeface="Calibri"/>
              </a:rPr>
              <a:t>١٣</a:t>
            </a:r>
            <a:r>
              <a:rPr lang="en-US" dirty="0">
                <a:sym typeface="Calibri"/>
              </a:rPr>
              <a:t>: الأطفال غير المصحوبين والمنفصلين </a:t>
            </a:r>
            <a:endParaRPr lang="en-US" dirty="0"/>
          </a:p>
          <a:p>
            <a:pPr lvl="1" algn="r" rtl="1"/>
            <a:r>
              <a:rPr lang="en-US" dirty="0">
                <a:sym typeface="Calibri"/>
              </a:rPr>
              <a:t>المعيار</a:t>
            </a:r>
            <a:r>
              <a:rPr lang="ar-SA" dirty="0">
                <a:sym typeface="Calibri"/>
              </a:rPr>
              <a:t>١٦: </a:t>
            </a:r>
            <a:r>
              <a:rPr lang="en-US" dirty="0">
                <a:sym typeface="Calibri"/>
              </a:rPr>
              <a:t>تقوية الأسرة وبيئات تقديم الرعاية.</a:t>
            </a:r>
            <a:endParaRPr lang="en-US" dirty="0"/>
          </a:p>
          <a:p>
            <a:pPr lvl="1" algn="r" rtl="1"/>
            <a:r>
              <a:rPr lang="en-US" dirty="0">
                <a:sym typeface="Calibri"/>
              </a:rPr>
              <a:t>المعيار </a:t>
            </a:r>
            <a:r>
              <a:rPr lang="ar-SA" dirty="0">
                <a:sym typeface="Calibri"/>
              </a:rPr>
              <a:t>١٨</a:t>
            </a:r>
            <a:r>
              <a:rPr lang="en-US" dirty="0">
                <a:sym typeface="Calibri"/>
              </a:rPr>
              <a:t>: إدارة الحالة</a:t>
            </a:r>
          </a:p>
        </p:txBody>
      </p:sp>
      <p:sp>
        <p:nvSpPr>
          <p:cNvPr id="2" name="Google Shape;725;p48:notes">
            <a:extLst>
              <a:ext uri="{FF2B5EF4-FFF2-40B4-BE49-F238E27FC236}">
                <a16:creationId xmlns:a16="http://schemas.microsoft.com/office/drawing/2014/main" id="{28E2782B-2D00-2A95-9EEA-000B00AE46C7}"/>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rtl="1"/>
            <a:fld id="{00000000-1234-1234-1234-123412341234}" type="slidenum">
              <a:rPr lang="en-US" sz="1200" smtClean="0">
                <a:latin typeface="+mn-lt"/>
              </a:rPr>
              <a:pPr algn="r" rtl="1"/>
              <a:t>3</a:t>
            </a:fld>
            <a:endParaRPr lang="en-US" sz="1200" dirty="0">
              <a:latin typeface="+mn-lt"/>
            </a:endParaRPr>
          </a:p>
        </p:txBody>
      </p:sp>
    </p:spTree>
    <p:extLst>
      <p:ext uri="{BB962C8B-B14F-4D97-AF65-F5344CB8AC3E}">
        <p14:creationId xmlns:p14="http://schemas.microsoft.com/office/powerpoint/2010/main" val="148981278"/>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17"/>
        <p:cNvGrpSpPr/>
        <p:nvPr/>
      </p:nvGrpSpPr>
      <p:grpSpPr>
        <a:xfrm>
          <a:off x="0" y="0"/>
          <a:ext cx="0" cy="0"/>
          <a:chOff x="0" y="0"/>
          <a:chExt cx="0" cy="0"/>
        </a:xfrm>
      </p:grpSpPr>
      <p:sp>
        <p:nvSpPr>
          <p:cNvPr id="619" name="Google Shape;619;p22:notes"/>
          <p:cNvSpPr txBox="1">
            <a:spLocks noGrp="1"/>
          </p:cNvSpPr>
          <p:nvPr>
            <p:ph type="body" idx="1"/>
          </p:nvPr>
        </p:nvSpPr>
        <p:spPr/>
        <p:txBody>
          <a:bodyPr/>
          <a:lstStyle/>
          <a:p>
            <a:pPr marL="0" indent="0" algn="r" rtl="1">
              <a:buNone/>
            </a:pPr>
            <a:r>
              <a:rPr lang="ar-SA" b="1" dirty="0">
                <a:sym typeface="Calibri"/>
              </a:rPr>
              <a:t>الشرح</a:t>
            </a:r>
            <a:endParaRPr lang="en-US" b="1" dirty="0">
              <a:sym typeface="Calibri"/>
            </a:endParaRPr>
          </a:p>
          <a:p>
            <a:pPr algn="r" rtl="1"/>
            <a:r>
              <a:rPr lang="en-US" dirty="0">
                <a:sym typeface="Calibri"/>
              </a:rPr>
              <a:t>عرض الشريحة</a:t>
            </a:r>
          </a:p>
          <a:p>
            <a:pPr algn="r" rtl="1"/>
            <a:r>
              <a:rPr lang="en-US" i="1" dirty="0">
                <a:sym typeface="Calibri"/>
              </a:rPr>
              <a:t>يعتبر الوضع الفردي للأطفال المعرضين للخطر</a:t>
            </a:r>
            <a:r>
              <a:rPr lang="ar-SA" i="1" dirty="0">
                <a:sym typeface="Calibri"/>
              </a:rPr>
              <a:t>، </a:t>
            </a:r>
            <a:r>
              <a:rPr lang="en-US" i="1" dirty="0">
                <a:sym typeface="Calibri"/>
              </a:rPr>
              <a:t>بما في ذلك الأطفال </a:t>
            </a:r>
            <a:r>
              <a:rPr lang="ar-SA" i="1" dirty="0">
                <a:sym typeface="Calibri"/>
              </a:rPr>
              <a:t>المنفصلين و</a:t>
            </a:r>
            <a:r>
              <a:rPr lang="en-US" i="1" dirty="0">
                <a:sym typeface="Calibri"/>
              </a:rPr>
              <a:t>غير المصحوبين فريدًا ويحتاج إلى تقييم على أساس كل حالة على حدة.</a:t>
            </a:r>
          </a:p>
          <a:p>
            <a:pPr lvl="1" algn="r" rtl="1"/>
            <a:r>
              <a:rPr lang="en-US" i="1" dirty="0">
                <a:sym typeface="Calibri"/>
              </a:rPr>
              <a:t>قد </a:t>
            </a:r>
            <a:r>
              <a:rPr lang="ar-SA" i="1" dirty="0">
                <a:sym typeface="Calibri"/>
              </a:rPr>
              <a:t>ي</a:t>
            </a:r>
            <a:r>
              <a:rPr lang="en-US" i="1" dirty="0">
                <a:sym typeface="Calibri"/>
              </a:rPr>
              <a:t>كون بعض الأطفال</a:t>
            </a:r>
            <a:r>
              <a:rPr lang="ar-SA" i="1" dirty="0">
                <a:sym typeface="Calibri"/>
              </a:rPr>
              <a:t> المنفصلين و</a:t>
            </a:r>
            <a:r>
              <a:rPr lang="en-US" i="1" dirty="0">
                <a:sym typeface="Calibri"/>
              </a:rPr>
              <a:t>غير المصحوبين أكثر عرضة من غيره</a:t>
            </a:r>
            <a:r>
              <a:rPr lang="ar-SA" i="1" dirty="0">
                <a:sym typeface="Calibri"/>
              </a:rPr>
              <a:t>م</a:t>
            </a:r>
            <a:r>
              <a:rPr lang="en-US" i="1" dirty="0">
                <a:sym typeface="Calibri"/>
              </a:rPr>
              <a:t> ويمكن أن تصبح المخاطر أكثر </a:t>
            </a:r>
            <a:r>
              <a:rPr lang="ar-SA" i="1" dirty="0">
                <a:sym typeface="Calibri"/>
              </a:rPr>
              <a:t>جدية</a:t>
            </a:r>
            <a:r>
              <a:rPr lang="en-US" i="1" dirty="0">
                <a:sym typeface="Calibri"/>
              </a:rPr>
              <a:t> بسبب </a:t>
            </a:r>
            <a:r>
              <a:rPr lang="ar-SA" i="1" dirty="0">
                <a:sym typeface="Calibri"/>
              </a:rPr>
              <a:t>ال</a:t>
            </a:r>
            <a:r>
              <a:rPr lang="en-US" i="1" dirty="0">
                <a:sym typeface="Calibri"/>
              </a:rPr>
              <a:t>انفصال الأس</a:t>
            </a:r>
            <a:r>
              <a:rPr lang="ar-SA" i="1" dirty="0">
                <a:sym typeface="Calibri"/>
              </a:rPr>
              <a:t>ري</a:t>
            </a:r>
            <a:r>
              <a:rPr lang="en-US" i="1" dirty="0">
                <a:sym typeface="Calibri"/>
              </a:rPr>
              <a:t>.</a:t>
            </a:r>
            <a:endParaRPr lang="en-US" i="1" dirty="0"/>
          </a:p>
          <a:p>
            <a:pPr lvl="1" algn="r" rtl="1"/>
            <a:r>
              <a:rPr lang="en-US" i="1" dirty="0">
                <a:sym typeface="Calibri"/>
              </a:rPr>
              <a:t>في هذه الجلسة</a:t>
            </a:r>
            <a:r>
              <a:rPr lang="ar-SA" i="1" dirty="0">
                <a:sym typeface="Calibri"/>
              </a:rPr>
              <a:t>، </a:t>
            </a:r>
            <a:r>
              <a:rPr lang="en-US" i="1" dirty="0">
                <a:sym typeface="Calibri"/>
              </a:rPr>
              <a:t>سننظر في ما يجب مراعاته أثناء التقييم.</a:t>
            </a:r>
          </a:p>
          <a:p>
            <a:pPr lvl="1" algn="r" rtl="1"/>
            <a:r>
              <a:rPr lang="en-US" i="1" dirty="0">
                <a:sym typeface="Calibri"/>
              </a:rPr>
              <a:t>يجب أن يعتمد التقييم على أي معلومات تم جمعها بالفعل.</a:t>
            </a:r>
            <a:endParaRPr lang="en-US" i="1" dirty="0"/>
          </a:p>
          <a:p>
            <a:pPr lvl="1" algn="r" rtl="1"/>
            <a:r>
              <a:rPr lang="en-US" i="1" dirty="0">
                <a:sym typeface="Calibri"/>
              </a:rPr>
              <a:t>لقد تحدثنا عن الأسباب الجذرية وتأثير الانفصال الأسري وكذلك عن الانفصال "العرضي" و "المتعمد".</a:t>
            </a:r>
          </a:p>
          <a:p>
            <a:pPr lvl="1" algn="r" rtl="1"/>
            <a:r>
              <a:rPr lang="en-US" i="1" dirty="0">
                <a:sym typeface="Calibri"/>
              </a:rPr>
              <a:t>من أجل فهم موقف واحتياجات الطفل بشكل أفضل والاستجابة بفعالية</a:t>
            </a:r>
            <a:r>
              <a:rPr lang="ar-SA" i="1" dirty="0">
                <a:sym typeface="Calibri"/>
              </a:rPr>
              <a:t>، </a:t>
            </a:r>
            <a:r>
              <a:rPr lang="en-US" i="1" dirty="0">
                <a:sym typeface="Calibri"/>
              </a:rPr>
              <a:t>يحتاج أخصائي الحالة إلى تقييم عدد من العوامل المتعلقة بالوضع الأسري.</a:t>
            </a:r>
          </a:p>
          <a:p>
            <a:pPr algn="r" rtl="1"/>
            <a:r>
              <a:rPr lang="en-US" i="1" dirty="0">
                <a:sym typeface="Calibri"/>
              </a:rPr>
              <a:t>يجب أن يكون التركيز الأساسي للتقييم هو حالة الرعاية البديلة</a:t>
            </a:r>
          </a:p>
          <a:p>
            <a:pPr lvl="1" algn="r" rtl="1"/>
            <a:r>
              <a:rPr lang="en-US" i="1" dirty="0">
                <a:sym typeface="Calibri"/>
              </a:rPr>
              <a:t>في مرحلة التسجيل</a:t>
            </a:r>
            <a:r>
              <a:rPr lang="ar-SA" i="1" dirty="0">
                <a:sym typeface="Calibri"/>
              </a:rPr>
              <a:t>، </a:t>
            </a:r>
            <a:r>
              <a:rPr lang="en-US" i="1" dirty="0">
                <a:sym typeface="Calibri"/>
              </a:rPr>
              <a:t>يجب تلبية الاحتياجات الفورية للطفل فيما يتعلق</a:t>
            </a:r>
            <a:r>
              <a:rPr lang="ar-SA" i="1" dirty="0">
                <a:sym typeface="Calibri"/>
              </a:rPr>
              <a:t> بمعالجة</a:t>
            </a:r>
            <a:r>
              <a:rPr lang="en-US" i="1" dirty="0">
                <a:sym typeface="Calibri"/>
              </a:rPr>
              <a:t> الرعاية البديلة.</a:t>
            </a:r>
          </a:p>
          <a:p>
            <a:pPr lvl="1" algn="r" rtl="1"/>
            <a:r>
              <a:rPr lang="en-US" i="1" dirty="0">
                <a:sym typeface="Calibri"/>
              </a:rPr>
              <a:t>إذا كان الطفل في ترتيب رعاية ليس في مصلحته / مصالحها الفضلى و / أو ضارًا أو عندما يفتقر الطفل إلى الرعاية</a:t>
            </a:r>
            <a:r>
              <a:rPr lang="ar-SA" i="1" dirty="0">
                <a:sym typeface="Calibri"/>
              </a:rPr>
              <a:t>، </a:t>
            </a:r>
            <a:r>
              <a:rPr lang="en-US" i="1" dirty="0">
                <a:sym typeface="Calibri"/>
              </a:rPr>
              <a:t>فيجب على أخصائي الحالة إجراء تقييم شامل لاحتياجات الرعاية قصيرة وطويلة الأ</a:t>
            </a:r>
            <a:r>
              <a:rPr lang="ar-SA" i="1" dirty="0">
                <a:sym typeface="Calibri"/>
              </a:rPr>
              <a:t>مد.</a:t>
            </a:r>
            <a:endParaRPr lang="en-US" i="1" dirty="0">
              <a:sym typeface="Calibri"/>
            </a:endParaRPr>
          </a:p>
          <a:p>
            <a:pPr algn="r" rtl="1"/>
            <a:r>
              <a:rPr lang="en-US" i="1" dirty="0">
                <a:sym typeface="Calibri"/>
              </a:rPr>
              <a:t>احتياجات ما بعد الرعاية</a:t>
            </a:r>
            <a:r>
              <a:rPr lang="ar-SA" i="1" dirty="0">
                <a:sym typeface="Calibri"/>
              </a:rPr>
              <a:t>، </a:t>
            </a:r>
            <a:r>
              <a:rPr lang="en-US" i="1" dirty="0">
                <a:sym typeface="Calibri"/>
              </a:rPr>
              <a:t>يحتاج أخصائي الحالة إلى تقييم ما إذا كان الطفل لديه ت</a:t>
            </a:r>
            <a:r>
              <a:rPr lang="ar-SA" i="1" dirty="0">
                <a:sym typeface="Calibri"/>
              </a:rPr>
              <a:t>عقب</a:t>
            </a:r>
            <a:r>
              <a:rPr lang="en-US" i="1" dirty="0">
                <a:sym typeface="Calibri"/>
              </a:rPr>
              <a:t> عائلي وإعادة الاتصال واحتياجات لم شمل الأسرة وكذلك احتمالات لم شمل الأسرة.</a:t>
            </a:r>
          </a:p>
          <a:p>
            <a:pPr lvl="1" algn="r" rtl="1"/>
            <a:r>
              <a:rPr lang="en-US" i="1" dirty="0">
                <a:sym typeface="Calibri"/>
              </a:rPr>
              <a:t>سوف ندخل في مزيد من التفاصيل حول </a:t>
            </a:r>
            <a:r>
              <a:rPr lang="ar-SA" i="1" dirty="0">
                <a:sym typeface="Calibri"/>
              </a:rPr>
              <a:t>تعقب الأسرة و لم الشمل </a:t>
            </a:r>
            <a:r>
              <a:rPr lang="en-US" i="1" dirty="0">
                <a:sym typeface="Calibri"/>
              </a:rPr>
              <a:t>وتوثيق معلومات الت</a:t>
            </a:r>
            <a:r>
              <a:rPr lang="ar-SA" i="1" dirty="0">
                <a:sym typeface="Calibri"/>
              </a:rPr>
              <a:t>عقب</a:t>
            </a:r>
            <a:r>
              <a:rPr lang="en-US" i="1" dirty="0">
                <a:sym typeface="Calibri"/>
              </a:rPr>
              <a:t> في الجلسات القادمة.</a:t>
            </a:r>
          </a:p>
        </p:txBody>
      </p:sp>
      <p:sp>
        <p:nvSpPr>
          <p:cNvPr id="3" name="Slide Image Placeholder 2">
            <a:extLst>
              <a:ext uri="{FF2B5EF4-FFF2-40B4-BE49-F238E27FC236}">
                <a16:creationId xmlns:a16="http://schemas.microsoft.com/office/drawing/2014/main" id="{E4A99177-7C4C-ADDB-17FD-B0A6A3AB048E}"/>
              </a:ext>
            </a:extLst>
          </p:cNvPr>
          <p:cNvSpPr>
            <a:spLocks noGrp="1" noRot="1" noChangeAspect="1"/>
          </p:cNvSpPr>
          <p:nvPr>
            <p:ph type="sldImg"/>
          </p:nvPr>
        </p:nvSpPr>
        <p:spPr/>
      </p:sp>
      <p:sp>
        <p:nvSpPr>
          <p:cNvPr id="2" name="Google Shape;725;p48:notes">
            <a:extLst>
              <a:ext uri="{FF2B5EF4-FFF2-40B4-BE49-F238E27FC236}">
                <a16:creationId xmlns:a16="http://schemas.microsoft.com/office/drawing/2014/main" id="{781145E8-F8AE-E99D-4BA3-6480D0A5654F}"/>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rtl="1"/>
            <a:fld id="{00000000-1234-1234-1234-123412341234}" type="slidenum">
              <a:rPr lang="en-US" sz="1200" smtClean="0">
                <a:latin typeface="+mn-lt"/>
              </a:rPr>
              <a:pPr algn="r" rtl="1"/>
              <a:t>30</a:t>
            </a:fld>
            <a:endParaRPr lang="en-US" sz="1200" dirty="0">
              <a:latin typeface="+mn-lt"/>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32"/>
        <p:cNvGrpSpPr/>
        <p:nvPr/>
      </p:nvGrpSpPr>
      <p:grpSpPr>
        <a:xfrm>
          <a:off x="0" y="0"/>
          <a:ext cx="0" cy="0"/>
          <a:chOff x="0" y="0"/>
          <a:chExt cx="0" cy="0"/>
        </a:xfrm>
      </p:grpSpPr>
      <p:sp>
        <p:nvSpPr>
          <p:cNvPr id="634" name="Google Shape;634;p23:notes"/>
          <p:cNvSpPr txBox="1">
            <a:spLocks noGrp="1"/>
          </p:cNvSpPr>
          <p:nvPr>
            <p:ph type="body" idx="1"/>
          </p:nvPr>
        </p:nvSpPr>
        <p:spPr/>
        <p:txBody>
          <a:bodyPr/>
          <a:lstStyle/>
          <a:p>
            <a:pPr marL="0" indent="0" algn="r" rtl="1">
              <a:buNone/>
            </a:pPr>
            <a:r>
              <a:rPr lang="en-US" b="1" dirty="0">
                <a:sym typeface="Calibri"/>
              </a:rPr>
              <a:t>مناقشة عامة</a:t>
            </a:r>
          </a:p>
          <a:p>
            <a:pPr algn="r" rtl="1"/>
            <a:r>
              <a:rPr lang="en-US" i="1" dirty="0">
                <a:sym typeface="Calibri"/>
              </a:rPr>
              <a:t>ستؤثر أسباب الانفصال والظروف الأسرية جنبًا إلى جنب مع قضايا حماية الطفل الأخرى التي يواجهونها على الحماية الشاملة بما في ذلك الرفاه النفسي والاجتماعي للطفل.</a:t>
            </a:r>
            <a:endParaRPr lang="en-US" i="1" dirty="0"/>
          </a:p>
          <a:p>
            <a:pPr algn="r" rtl="1"/>
            <a:r>
              <a:rPr lang="en-US" i="1" dirty="0">
                <a:sym typeface="Calibri"/>
              </a:rPr>
              <a:t>هل يمكنك ا</a:t>
            </a:r>
            <a:r>
              <a:rPr lang="ar-SA" i="1" dirty="0">
                <a:sym typeface="Calibri"/>
              </a:rPr>
              <a:t>لاستجابة</a:t>
            </a:r>
            <a:r>
              <a:rPr lang="en-US" i="1" dirty="0">
                <a:sym typeface="Calibri"/>
              </a:rPr>
              <a:t> على الكلمات التي تراها في سحابة الكلمات وكيف ترتبط بالظروف التي انفصل فيها الأطفال عن أسرهم؟</a:t>
            </a:r>
          </a:p>
          <a:p>
            <a:pPr algn="r" rtl="1"/>
            <a:r>
              <a:rPr lang="en-US" i="1" dirty="0">
                <a:sym typeface="Calibri"/>
              </a:rPr>
              <a:t>هل تعلم ما هو سبب هذه المشاعر بعد انفصال الأسرة؟</a:t>
            </a:r>
          </a:p>
          <a:p>
            <a:pPr algn="r" rtl="1"/>
            <a:r>
              <a:rPr lang="en-US" i="1" dirty="0">
                <a:sym typeface="Calibri"/>
              </a:rPr>
              <a:t>هل تعرف أمثلة إضافية للتأثير العاطفي </a:t>
            </a:r>
            <a:r>
              <a:rPr lang="ar-SA" i="1" dirty="0">
                <a:sym typeface="Calibri"/>
              </a:rPr>
              <a:t>للا</a:t>
            </a:r>
            <a:r>
              <a:rPr lang="en-US" i="1" dirty="0">
                <a:sym typeface="Calibri"/>
              </a:rPr>
              <a:t>نفصال الأسر</a:t>
            </a:r>
            <a:r>
              <a:rPr lang="ar-SA" i="1" dirty="0">
                <a:sym typeface="Calibri"/>
              </a:rPr>
              <a:t>ي</a:t>
            </a:r>
            <a:r>
              <a:rPr lang="en-US" i="1" dirty="0">
                <a:sym typeface="Calibri"/>
              </a:rPr>
              <a:t>؟</a:t>
            </a:r>
          </a:p>
          <a:p>
            <a:pPr lvl="1" algn="r" rtl="1"/>
            <a:r>
              <a:rPr lang="en-US" dirty="0">
                <a:sym typeface="Calibri"/>
              </a:rPr>
              <a:t>قد يقلق الطفل على أسرته</a:t>
            </a:r>
            <a:r>
              <a:rPr lang="ar-SA" dirty="0">
                <a:sym typeface="Calibri"/>
              </a:rPr>
              <a:t>/ها</a:t>
            </a:r>
            <a:r>
              <a:rPr lang="en-US" dirty="0">
                <a:sym typeface="Calibri"/>
              </a:rPr>
              <a:t>.</a:t>
            </a:r>
            <a:endParaRPr lang="en-US" dirty="0"/>
          </a:p>
          <a:p>
            <a:pPr lvl="1" algn="r" rtl="1"/>
            <a:r>
              <a:rPr lang="en-US" dirty="0">
                <a:sym typeface="Calibri"/>
              </a:rPr>
              <a:t>قد يشعر الطفل بالذنب لأنه</a:t>
            </a:r>
            <a:r>
              <a:rPr lang="ar-SA" dirty="0">
                <a:sym typeface="Calibri"/>
              </a:rPr>
              <a:t>/ها</a:t>
            </a:r>
            <a:r>
              <a:rPr lang="en-US" dirty="0">
                <a:sym typeface="Calibri"/>
              </a:rPr>
              <a:t> فقد</a:t>
            </a:r>
            <a:r>
              <a:rPr lang="ar-SA" dirty="0">
                <a:sym typeface="Calibri"/>
              </a:rPr>
              <a:t>/ت</a:t>
            </a:r>
            <a:r>
              <a:rPr lang="en-US" dirty="0">
                <a:sym typeface="Calibri"/>
              </a:rPr>
              <a:t> أثر عائلته </a:t>
            </a:r>
            <a:r>
              <a:rPr lang="ar-SA" dirty="0">
                <a:sym typeface="Calibri"/>
              </a:rPr>
              <a:t>/</a:t>
            </a:r>
            <a:r>
              <a:rPr lang="en-US" dirty="0">
                <a:sym typeface="Calibri"/>
              </a:rPr>
              <a:t> أسرته</a:t>
            </a:r>
            <a:r>
              <a:rPr lang="ar-SA" dirty="0">
                <a:sym typeface="Calibri"/>
              </a:rPr>
              <a:t>ا</a:t>
            </a:r>
            <a:r>
              <a:rPr lang="en-US" dirty="0">
                <a:sym typeface="Calibri"/>
              </a:rPr>
              <a:t> أثناء الرحلة.</a:t>
            </a:r>
            <a:endParaRPr lang="en-US" dirty="0"/>
          </a:p>
          <a:p>
            <a:pPr lvl="1" algn="r" rtl="1"/>
            <a:r>
              <a:rPr lang="en-US" dirty="0">
                <a:sym typeface="Calibri"/>
              </a:rPr>
              <a:t>قد يكون الطفل في حالة صدمة أو يشعر بالقلق أو يشعر بمشاعر الهجر بعد الانفصال المفاجئ. قد يكون الطفل خائفًا أو يعتقد أنه لن يرى عائلته مرة أخرى و / أو أن أفراد أسرته ربما</a:t>
            </a:r>
            <a:r>
              <a:rPr lang="ar-SA" dirty="0">
                <a:sym typeface="Calibri"/>
              </a:rPr>
              <a:t> قد</a:t>
            </a:r>
            <a:r>
              <a:rPr lang="en-US" dirty="0">
                <a:sym typeface="Calibri"/>
              </a:rPr>
              <a:t> ماتوا.</a:t>
            </a:r>
            <a:endParaRPr lang="en-US" dirty="0"/>
          </a:p>
          <a:p>
            <a:pPr lvl="1" algn="r" rtl="1"/>
            <a:r>
              <a:rPr lang="en-US" dirty="0">
                <a:sym typeface="Calibri"/>
              </a:rPr>
              <a:t>قد يشعر بعض الأطفال بالضغط ليتمكنوا من تولي أدوار الكبار و / أو لكسب الدخل وإرسال الأموال إلى ال</a:t>
            </a:r>
            <a:r>
              <a:rPr lang="ar-SA" dirty="0">
                <a:sym typeface="Calibri"/>
              </a:rPr>
              <a:t>وطن</a:t>
            </a:r>
            <a:r>
              <a:rPr lang="en-US" dirty="0">
                <a:sym typeface="Calibri"/>
              </a:rPr>
              <a:t> ؛</a:t>
            </a:r>
            <a:endParaRPr lang="en-US" dirty="0"/>
          </a:p>
          <a:p>
            <a:pPr lvl="1" algn="r" rtl="1"/>
            <a:r>
              <a:rPr lang="en-US" dirty="0">
                <a:sym typeface="Calibri"/>
              </a:rPr>
              <a:t>قد يجد بعض الأطفال صعوبة في التعبير عن مشاعرهم حيال وضعهم.</a:t>
            </a:r>
            <a:endParaRPr lang="en-US" dirty="0"/>
          </a:p>
          <a:p>
            <a:pPr marL="0" indent="0" algn="r" rtl="1">
              <a:buNone/>
            </a:pPr>
            <a:endParaRPr lang="en-US" dirty="0">
              <a:sym typeface="Wingdings" panose="05000000000000000000" pitchFamily="2" charset="2"/>
            </a:endParaRPr>
          </a:p>
          <a:p>
            <a:pPr marL="0" indent="0" algn="r" rtl="1">
              <a:buNone/>
            </a:pPr>
            <a:r>
              <a:rPr lang="ar-SA" b="1" dirty="0"/>
              <a:t>يتبع</a:t>
            </a:r>
            <a:r>
              <a:rPr lang="en-US" b="1" dirty="0">
                <a:sym typeface="Wingdings" panose="05000000000000000000" pitchFamily="2" charset="2"/>
              </a:rPr>
              <a:t></a:t>
            </a:r>
            <a:endParaRPr lang="en-US" b="1" dirty="0"/>
          </a:p>
          <a:p>
            <a:pPr algn="r" rtl="1"/>
            <a:endParaRPr lang="en-US" dirty="0">
              <a:sym typeface="Calibri"/>
            </a:endParaRPr>
          </a:p>
          <a:p>
            <a:pPr algn="r" rtl="1"/>
            <a:endParaRPr lang="en-US" dirty="0">
              <a:sym typeface="Calibri"/>
            </a:endParaRPr>
          </a:p>
        </p:txBody>
      </p:sp>
      <p:sp>
        <p:nvSpPr>
          <p:cNvPr id="3" name="Slide Image Placeholder 2">
            <a:extLst>
              <a:ext uri="{FF2B5EF4-FFF2-40B4-BE49-F238E27FC236}">
                <a16:creationId xmlns:a16="http://schemas.microsoft.com/office/drawing/2014/main" id="{22881764-714B-7640-026D-5DBEC0041C6E}"/>
              </a:ext>
            </a:extLst>
          </p:cNvPr>
          <p:cNvSpPr>
            <a:spLocks noGrp="1" noRot="1" noChangeAspect="1"/>
          </p:cNvSpPr>
          <p:nvPr>
            <p:ph type="sldImg"/>
          </p:nvPr>
        </p:nvSpPr>
        <p:spPr/>
      </p:sp>
      <p:sp>
        <p:nvSpPr>
          <p:cNvPr id="2" name="Google Shape;725;p48:notes">
            <a:extLst>
              <a:ext uri="{FF2B5EF4-FFF2-40B4-BE49-F238E27FC236}">
                <a16:creationId xmlns:a16="http://schemas.microsoft.com/office/drawing/2014/main" id="{40DE17BF-DB21-6644-6C9F-9FBFE090E848}"/>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rtl="1"/>
            <a:fld id="{00000000-1234-1234-1234-123412341234}" type="slidenum">
              <a:rPr lang="en-US" sz="1200" smtClean="0">
                <a:latin typeface="+mn-lt"/>
              </a:rPr>
              <a:pPr algn="r" rtl="1"/>
              <a:t>31</a:t>
            </a:fld>
            <a:endParaRPr lang="en-US" sz="1200" dirty="0">
              <a:latin typeface="+mn-lt"/>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32"/>
        <p:cNvGrpSpPr/>
        <p:nvPr/>
      </p:nvGrpSpPr>
      <p:grpSpPr>
        <a:xfrm>
          <a:off x="0" y="0"/>
          <a:ext cx="0" cy="0"/>
          <a:chOff x="0" y="0"/>
          <a:chExt cx="0" cy="0"/>
        </a:xfrm>
      </p:grpSpPr>
      <p:sp>
        <p:nvSpPr>
          <p:cNvPr id="634" name="Google Shape;634;p23:notes"/>
          <p:cNvSpPr txBox="1">
            <a:spLocks noGrp="1"/>
          </p:cNvSpPr>
          <p:nvPr>
            <p:ph type="body" idx="1"/>
          </p:nvPr>
        </p:nvSpPr>
        <p:spPr>
          <a:xfrm>
            <a:off x="479425" y="460375"/>
            <a:ext cx="6140450" cy="9211335"/>
          </a:xfrm>
        </p:spPr>
        <p:txBody>
          <a:bodyPr/>
          <a:lstStyle/>
          <a:p>
            <a:pPr marL="0" indent="0" algn="r" rtl="1">
              <a:buNone/>
            </a:pPr>
            <a:r>
              <a:rPr lang="en-US" b="1" dirty="0">
                <a:sym typeface="Calibri"/>
              </a:rPr>
              <a:t>مناقشة عامة</a:t>
            </a:r>
          </a:p>
          <a:p>
            <a:pPr algn="r" rtl="1"/>
            <a:r>
              <a:rPr lang="en-US" i="1" dirty="0">
                <a:sym typeface="Calibri"/>
              </a:rPr>
              <a:t>أثناء مرحلة التقييم</a:t>
            </a:r>
            <a:r>
              <a:rPr lang="ar-SA" i="1" dirty="0">
                <a:sym typeface="Calibri"/>
              </a:rPr>
              <a:t>، </a:t>
            </a:r>
            <a:r>
              <a:rPr lang="en-US" i="1" dirty="0">
                <a:sym typeface="Calibri"/>
              </a:rPr>
              <a:t>من المهم تقييم مستوى المخاطر حتى يتمكن أخصائي الحالة من تخطيط الخطوات التالية وتحديد أولويات الحالات.</a:t>
            </a:r>
          </a:p>
          <a:p>
            <a:pPr algn="r" rtl="1"/>
            <a:r>
              <a:rPr lang="en-US" i="1" dirty="0">
                <a:sym typeface="Calibri"/>
              </a:rPr>
              <a:t>يمكن زيادة ضعف الأطفال</a:t>
            </a:r>
            <a:r>
              <a:rPr lang="ar-SA" i="1" dirty="0">
                <a:sym typeface="Calibri"/>
              </a:rPr>
              <a:t> المنفصلين و</a:t>
            </a:r>
            <a:r>
              <a:rPr lang="en-US" i="1" dirty="0">
                <a:sym typeface="Calibri"/>
              </a:rPr>
              <a:t> غير المصحوبين في ضوء عوامل الخطر المتعددة والتي تتفاقم بسبب افتقارهم إلى رعاية وحماية مقدم الرعاية الأساسي الخاص بهم.</a:t>
            </a:r>
            <a:endParaRPr lang="en-US" i="1" dirty="0"/>
          </a:p>
          <a:p>
            <a:pPr algn="r" rtl="1"/>
            <a:r>
              <a:rPr lang="en-US" i="1" dirty="0">
                <a:sym typeface="Calibri"/>
              </a:rPr>
              <a:t>هل لديك أمثلة ع</a:t>
            </a:r>
            <a:r>
              <a:rPr lang="ar-SA" i="1" dirty="0">
                <a:sym typeface="Calibri"/>
              </a:rPr>
              <a:t>ن</a:t>
            </a:r>
            <a:r>
              <a:rPr lang="en-US" i="1" dirty="0">
                <a:sym typeface="Calibri"/>
              </a:rPr>
              <a:t> الأطفال</a:t>
            </a:r>
            <a:r>
              <a:rPr lang="ar-SA" i="1" dirty="0">
                <a:sym typeface="Calibri"/>
              </a:rPr>
              <a:t> المنفصلين و</a:t>
            </a:r>
            <a:r>
              <a:rPr lang="en-US" i="1" dirty="0">
                <a:sym typeface="Calibri"/>
              </a:rPr>
              <a:t> غير المصحوبين</a:t>
            </a:r>
            <a:r>
              <a:rPr lang="ar-SA" i="1" dirty="0">
                <a:sym typeface="Calibri"/>
              </a:rPr>
              <a:t> الذين</a:t>
            </a:r>
            <a:r>
              <a:rPr lang="en-US" i="1" dirty="0">
                <a:sym typeface="Calibri"/>
              </a:rPr>
              <a:t> قد </a:t>
            </a:r>
            <a:r>
              <a:rPr lang="ar-SA" i="1" dirty="0">
                <a:sym typeface="Calibri"/>
              </a:rPr>
              <a:t>ي</a:t>
            </a:r>
            <a:r>
              <a:rPr lang="en-US" i="1" dirty="0">
                <a:sym typeface="Calibri"/>
              </a:rPr>
              <a:t>حتاج</a:t>
            </a:r>
            <a:r>
              <a:rPr lang="ar-SA" i="1" dirty="0">
                <a:sym typeface="Calibri"/>
              </a:rPr>
              <a:t>ون</a:t>
            </a:r>
            <a:r>
              <a:rPr lang="en-US" i="1" dirty="0">
                <a:sym typeface="Calibri"/>
              </a:rPr>
              <a:t> إلى إعطاء الأولوية للدعم؟</a:t>
            </a:r>
          </a:p>
          <a:p>
            <a:pPr lvl="1" algn="r" rtl="1"/>
            <a:r>
              <a:rPr lang="en-US" dirty="0">
                <a:sym typeface="Calibri"/>
              </a:rPr>
              <a:t>الأسر التي يعيلها أطفال</a:t>
            </a:r>
          </a:p>
          <a:p>
            <a:pPr lvl="1" algn="r" rtl="1"/>
            <a:r>
              <a:rPr lang="en-US" i="0" dirty="0">
                <a:sym typeface="Calibri"/>
              </a:rPr>
              <a:t>الأطفال</a:t>
            </a:r>
            <a:r>
              <a:rPr lang="ar-SA" i="0" dirty="0">
                <a:sym typeface="Calibri"/>
              </a:rPr>
              <a:t> المنفصلين و</a:t>
            </a:r>
            <a:r>
              <a:rPr lang="en-US" i="0" dirty="0">
                <a:sym typeface="Calibri"/>
              </a:rPr>
              <a:t> غير المصحوبين </a:t>
            </a:r>
            <a:r>
              <a:rPr lang="en-US" dirty="0">
                <a:sym typeface="Calibri"/>
              </a:rPr>
              <a:t>الذين يعيشون بمفردهم أو في مجموعات دون إشراف مناسب</a:t>
            </a:r>
          </a:p>
          <a:p>
            <a:pPr lvl="1" algn="r" rtl="1"/>
            <a:r>
              <a:rPr lang="en-US" dirty="0">
                <a:sym typeface="Calibri"/>
              </a:rPr>
              <a:t>أولئك الذين يعيشون في ترتيب رعاية غير مناسب</a:t>
            </a:r>
          </a:p>
          <a:p>
            <a:pPr lvl="1" algn="r" rtl="1"/>
            <a:r>
              <a:rPr lang="en-US" i="0" dirty="0">
                <a:sym typeface="Calibri"/>
              </a:rPr>
              <a:t>الأطفال</a:t>
            </a:r>
            <a:r>
              <a:rPr lang="ar-SA" i="0" dirty="0">
                <a:sym typeface="Calibri"/>
              </a:rPr>
              <a:t> المنفصلين و</a:t>
            </a:r>
            <a:r>
              <a:rPr lang="en-US" i="0" dirty="0">
                <a:sym typeface="Calibri"/>
              </a:rPr>
              <a:t> غيرالمصحوبين </a:t>
            </a:r>
            <a:r>
              <a:rPr lang="en-US" dirty="0">
                <a:sym typeface="Calibri"/>
              </a:rPr>
              <a:t>من </a:t>
            </a:r>
            <a:r>
              <a:rPr lang="ar-SA" dirty="0">
                <a:sym typeface="Calibri"/>
              </a:rPr>
              <a:t>مجتمع الميم</a:t>
            </a:r>
            <a:endParaRPr lang="en-US" dirty="0">
              <a:sym typeface="Calibri"/>
            </a:endParaRPr>
          </a:p>
          <a:p>
            <a:pPr lvl="1" algn="r" rtl="1"/>
            <a:r>
              <a:rPr lang="en-US" i="0" dirty="0">
                <a:sym typeface="Calibri"/>
              </a:rPr>
              <a:t>الأطفال</a:t>
            </a:r>
            <a:r>
              <a:rPr lang="ar-SA" i="0" dirty="0">
                <a:sym typeface="Calibri"/>
              </a:rPr>
              <a:t> المنفصلين و</a:t>
            </a:r>
            <a:r>
              <a:rPr lang="en-US" i="0" dirty="0">
                <a:sym typeface="Calibri"/>
              </a:rPr>
              <a:t> غير المصحوبين </a:t>
            </a:r>
            <a:r>
              <a:rPr lang="en-US" dirty="0">
                <a:sym typeface="Calibri"/>
              </a:rPr>
              <a:t>الذين يشاركون في (أسوأ أشكال) عمالة الأطفال</a:t>
            </a:r>
          </a:p>
          <a:p>
            <a:pPr lvl="1" algn="r" rtl="1"/>
            <a:r>
              <a:rPr lang="en-US" dirty="0">
                <a:sym typeface="Calibri"/>
              </a:rPr>
              <a:t>الرضع / ال</a:t>
            </a:r>
            <a:r>
              <a:rPr lang="ar-SA" dirty="0">
                <a:sym typeface="Calibri"/>
              </a:rPr>
              <a:t>أطفال</a:t>
            </a:r>
            <a:r>
              <a:rPr lang="en-US" dirty="0">
                <a:sym typeface="Calibri"/>
              </a:rPr>
              <a:t> الصغار جدا</a:t>
            </a:r>
          </a:p>
          <a:p>
            <a:pPr lvl="1" algn="r" rtl="1"/>
            <a:r>
              <a:rPr lang="en-US" dirty="0">
                <a:sym typeface="Calibri"/>
              </a:rPr>
              <a:t>المعرضين لخطر زواج الأطفال</a:t>
            </a:r>
          </a:p>
          <a:p>
            <a:pPr lvl="1" algn="r" rtl="1"/>
            <a:r>
              <a:rPr lang="en-US" dirty="0">
                <a:sym typeface="Calibri"/>
              </a:rPr>
              <a:t>أولئك الذين كانوا مرتبطين سابقًا بقوات أو جماعات مسلحة</a:t>
            </a:r>
          </a:p>
          <a:p>
            <a:pPr lvl="1" algn="r" rtl="1"/>
            <a:r>
              <a:rPr lang="en-US" dirty="0">
                <a:sym typeface="Calibri"/>
              </a:rPr>
              <a:t>المعرضين لخطر الاعتقال</a:t>
            </a:r>
          </a:p>
          <a:p>
            <a:pPr lvl="1" algn="r" rtl="1"/>
            <a:r>
              <a:rPr lang="en-US" dirty="0">
                <a:sym typeface="Calibri"/>
              </a:rPr>
              <a:t>أولئك الذين يعانون من مشاكل صحية عقلية حادة</a:t>
            </a:r>
          </a:p>
          <a:p>
            <a:pPr lvl="1" algn="r" rtl="1"/>
            <a:r>
              <a:rPr lang="ar-SA" dirty="0">
                <a:sym typeface="Calibri"/>
              </a:rPr>
              <a:t>من ذوي الاحتياجات الخاصة</a:t>
            </a:r>
            <a:endParaRPr lang="en-US" dirty="0">
              <a:sym typeface="Calibri"/>
            </a:endParaRPr>
          </a:p>
          <a:p>
            <a:pPr lvl="1" algn="r" rtl="1"/>
            <a:r>
              <a:rPr lang="en-US" dirty="0">
                <a:sym typeface="Calibri"/>
              </a:rPr>
              <a:t>مجموعات الأقليات تحت التهديد</a:t>
            </a:r>
          </a:p>
          <a:p>
            <a:pPr lvl="1" algn="r" rtl="1"/>
            <a:r>
              <a:rPr lang="en-US" dirty="0">
                <a:sym typeface="Calibri"/>
              </a:rPr>
              <a:t>الأطفال </a:t>
            </a:r>
            <a:r>
              <a:rPr lang="ar-SA" dirty="0">
                <a:sym typeface="Calibri"/>
              </a:rPr>
              <a:t>المنفصلين و</a:t>
            </a:r>
            <a:r>
              <a:rPr lang="en-US" dirty="0">
                <a:sym typeface="Calibri"/>
              </a:rPr>
              <a:t> غير المصحوبين الذين يعيشون مع مقدمي الرعاية الذين يعانون من مرض مزمن / مصابين / يواجهون مشاكل الصحة النفسية والدعم النفسي الاجتماعي / أسرة تع</a:t>
            </a:r>
            <a:r>
              <a:rPr lang="ar-SA" dirty="0">
                <a:sym typeface="Calibri"/>
              </a:rPr>
              <a:t>ي</a:t>
            </a:r>
            <a:r>
              <a:rPr lang="en-US" dirty="0">
                <a:sym typeface="Calibri"/>
              </a:rPr>
              <a:t>لها امرأة أو معرضين للخطر.</a:t>
            </a:r>
          </a:p>
          <a:p>
            <a:pPr marL="0" indent="0" algn="r" rtl="1">
              <a:buNone/>
            </a:pPr>
            <a:endParaRPr lang="en-US" i="1" dirty="0">
              <a:sym typeface="Calibri"/>
            </a:endParaRPr>
          </a:p>
          <a:p>
            <a:pPr marL="0" indent="0" algn="r" rtl="1">
              <a:buNone/>
            </a:pPr>
            <a:r>
              <a:rPr lang="ar-SA" b="1" dirty="0">
                <a:sym typeface="Calibri"/>
              </a:rPr>
              <a:t>الشرح</a:t>
            </a:r>
            <a:endParaRPr lang="en-US" b="1" dirty="0">
              <a:sym typeface="Calibri"/>
            </a:endParaRPr>
          </a:p>
          <a:p>
            <a:pPr algn="r" rtl="1"/>
            <a:r>
              <a:rPr lang="en-US" i="1" dirty="0">
                <a:sym typeface="Calibri"/>
              </a:rPr>
              <a:t>لقد ناقشنا للتو أمثلة على الأطفال </a:t>
            </a:r>
            <a:r>
              <a:rPr lang="ar-SA" i="1" dirty="0">
                <a:sym typeface="Calibri"/>
              </a:rPr>
              <a:t>المنفصلين و</a:t>
            </a:r>
            <a:r>
              <a:rPr lang="en-US" i="1" dirty="0">
                <a:sym typeface="Calibri"/>
              </a:rPr>
              <a:t>غير المصحوبين والذين قد يكونون أكثر عرضة للخطر.</a:t>
            </a:r>
          </a:p>
          <a:p>
            <a:pPr algn="r" rtl="1"/>
            <a:r>
              <a:rPr lang="en-US" i="1" dirty="0">
                <a:sym typeface="Calibri"/>
              </a:rPr>
              <a:t>تذكر أن حالة كل طفل فريدة من نوعها ويجب النظر إليها بطريقة شاملة بما في ذلك مستوى المخاطر</a:t>
            </a:r>
            <a:endParaRPr lang="ar-SA" i="1" dirty="0">
              <a:sym typeface="Calibri"/>
            </a:endParaRPr>
          </a:p>
          <a:p>
            <a:pPr algn="r" rtl="1"/>
            <a:r>
              <a:rPr lang="en-US" i="1" dirty="0">
                <a:sym typeface="Calibri"/>
              </a:rPr>
              <a:t>سنقوم بتمرين جماعي يهدف إلى معرفة المزيد عن تقييم بعض الاحتياجات المحددة للأطفال</a:t>
            </a:r>
            <a:r>
              <a:rPr lang="ar-SA" i="1" dirty="0">
                <a:sym typeface="Calibri"/>
              </a:rPr>
              <a:t> المنفصلين و</a:t>
            </a:r>
            <a:r>
              <a:rPr lang="en-US" i="1" dirty="0">
                <a:sym typeface="Calibri"/>
              </a:rPr>
              <a:t> غير المصحوبين </a:t>
            </a:r>
          </a:p>
        </p:txBody>
      </p:sp>
      <p:sp>
        <p:nvSpPr>
          <p:cNvPr id="2" name="Google Shape;725;p48:notes">
            <a:extLst>
              <a:ext uri="{FF2B5EF4-FFF2-40B4-BE49-F238E27FC236}">
                <a16:creationId xmlns:a16="http://schemas.microsoft.com/office/drawing/2014/main" id="{0B4A4A5F-946C-D5F1-B21A-718F783AE12B}"/>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rtl="1"/>
            <a:fld id="{00000000-1234-1234-1234-123412341234}" type="slidenum">
              <a:rPr lang="en-US" sz="1200" smtClean="0">
                <a:latin typeface="+mn-lt"/>
              </a:rPr>
              <a:pPr algn="r" rtl="1"/>
              <a:t>32</a:t>
            </a:fld>
            <a:endParaRPr lang="en-US" sz="1200" dirty="0">
              <a:latin typeface="+mn-lt"/>
            </a:endParaRPr>
          </a:p>
        </p:txBody>
      </p:sp>
    </p:spTree>
    <p:extLst>
      <p:ext uri="{BB962C8B-B14F-4D97-AF65-F5344CB8AC3E}">
        <p14:creationId xmlns:p14="http://schemas.microsoft.com/office/powerpoint/2010/main" val="2052335453"/>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46"/>
        <p:cNvGrpSpPr/>
        <p:nvPr/>
      </p:nvGrpSpPr>
      <p:grpSpPr>
        <a:xfrm>
          <a:off x="0" y="0"/>
          <a:ext cx="0" cy="0"/>
          <a:chOff x="0" y="0"/>
          <a:chExt cx="0" cy="0"/>
        </a:xfrm>
      </p:grpSpPr>
      <p:sp>
        <p:nvSpPr>
          <p:cNvPr id="648" name="Google Shape;648;p24:notes"/>
          <p:cNvSpPr txBox="1">
            <a:spLocks noGrp="1"/>
          </p:cNvSpPr>
          <p:nvPr>
            <p:ph type="body" idx="1"/>
          </p:nvPr>
        </p:nvSpPr>
        <p:spPr/>
        <p:txBody>
          <a:bodyPr/>
          <a:lstStyle/>
          <a:p>
            <a:pPr marL="0" indent="0" algn="r" rtl="1">
              <a:buNone/>
            </a:pPr>
            <a:r>
              <a:rPr lang="en-US" b="1" dirty="0">
                <a:sym typeface="Calibri"/>
              </a:rPr>
              <a:t>العمل الجماعي </a:t>
            </a:r>
            <a:r>
              <a:rPr lang="ar-SA" b="1" dirty="0">
                <a:sym typeface="Calibri"/>
              </a:rPr>
              <a:t>(٢٠ دقيقة)</a:t>
            </a:r>
            <a:endParaRPr lang="en-US" b="1" dirty="0">
              <a:sym typeface="Calibri"/>
            </a:endParaRPr>
          </a:p>
          <a:p>
            <a:pPr algn="r" rtl="1"/>
            <a:r>
              <a:rPr lang="en-US" dirty="0">
                <a:sym typeface="Calibri"/>
              </a:rPr>
              <a:t>قسّم المشاركين إلى </a:t>
            </a:r>
            <a:r>
              <a:rPr lang="ar-SA" dirty="0">
                <a:sym typeface="Calibri"/>
              </a:rPr>
              <a:t>٤ </a:t>
            </a:r>
            <a:r>
              <a:rPr lang="en-US" dirty="0">
                <a:sym typeface="Calibri"/>
              </a:rPr>
              <a:t>مجموعات</a:t>
            </a:r>
          </a:p>
          <a:p>
            <a:pPr algn="r" rtl="1"/>
            <a:r>
              <a:rPr lang="en-US" dirty="0">
                <a:sym typeface="Calibri"/>
              </a:rPr>
              <a:t>تخصيص سيناريو واحد لكل مجموعة </a:t>
            </a:r>
            <a:r>
              <a:rPr lang="en-US" b="0" dirty="0">
                <a:sym typeface="Calibri"/>
              </a:rPr>
              <a:t>من</a:t>
            </a:r>
            <a:r>
              <a:rPr lang="ar-SA" b="1" dirty="0">
                <a:sym typeface="Calibri"/>
              </a:rPr>
              <a:t> دليل العمل ال</a:t>
            </a:r>
            <a:r>
              <a:rPr lang="en-US" b="1" dirty="0">
                <a:sym typeface="Calibri"/>
              </a:rPr>
              <a:t>صفحة </a:t>
            </a:r>
            <a:r>
              <a:rPr lang="ar-SA" b="1" dirty="0">
                <a:sym typeface="Calibri"/>
              </a:rPr>
              <a:t>١٣-١٧</a:t>
            </a:r>
            <a:r>
              <a:rPr lang="en-US" b="1" dirty="0">
                <a:sym typeface="Calibri"/>
              </a:rPr>
              <a:t>: تقييم إدارة الحالة</a:t>
            </a:r>
          </a:p>
          <a:p>
            <a:pPr algn="r" rtl="1"/>
            <a:r>
              <a:rPr lang="en-US" dirty="0">
                <a:sym typeface="Calibri"/>
              </a:rPr>
              <a:t>يمكنهم ملء إجاباتهم في ال</a:t>
            </a:r>
            <a:r>
              <a:rPr lang="ar-SA" dirty="0">
                <a:sym typeface="Calibri"/>
              </a:rPr>
              <a:t>مساحة</a:t>
            </a:r>
            <a:r>
              <a:rPr lang="en-US" dirty="0">
                <a:sym typeface="Calibri"/>
              </a:rPr>
              <a:t> الموجود في</a:t>
            </a:r>
            <a:r>
              <a:rPr lang="ar-SA" dirty="0">
                <a:sym typeface="Calibri"/>
              </a:rPr>
              <a:t> دليل </a:t>
            </a:r>
            <a:r>
              <a:rPr lang="en-US" dirty="0">
                <a:sym typeface="Calibri"/>
              </a:rPr>
              <a:t>العمل و / أو على </a:t>
            </a:r>
            <a:r>
              <a:rPr lang="ar-SA" dirty="0">
                <a:sym typeface="Calibri"/>
              </a:rPr>
              <a:t>ال</a:t>
            </a:r>
            <a:r>
              <a:rPr lang="en-US" dirty="0">
                <a:sym typeface="Calibri"/>
              </a:rPr>
              <a:t>لوح </a:t>
            </a:r>
            <a:r>
              <a:rPr lang="ar-SA" dirty="0">
                <a:sym typeface="Calibri"/>
              </a:rPr>
              <a:t>ال</a:t>
            </a:r>
            <a:r>
              <a:rPr lang="en-US" dirty="0">
                <a:sym typeface="Calibri"/>
              </a:rPr>
              <a:t>ورقي</a:t>
            </a:r>
          </a:p>
          <a:p>
            <a:pPr marL="0" indent="0" algn="r" rtl="1">
              <a:buNone/>
            </a:pPr>
            <a:endParaRPr lang="en-US" dirty="0">
              <a:sym typeface="Calibri"/>
            </a:endParaRPr>
          </a:p>
          <a:p>
            <a:pPr marL="0" indent="0" algn="r" rtl="1">
              <a:buNone/>
            </a:pPr>
            <a:r>
              <a:rPr lang="en-US" b="1" dirty="0">
                <a:sym typeface="Calibri"/>
              </a:rPr>
              <a:t>مناقشة عامة </a:t>
            </a:r>
            <a:r>
              <a:rPr lang="ar-SA" b="1" dirty="0">
                <a:sym typeface="Calibri"/>
              </a:rPr>
              <a:t>(٢٠ دقيقة)</a:t>
            </a:r>
            <a:endParaRPr lang="en-US" b="1" dirty="0">
              <a:sym typeface="Calibri"/>
            </a:endParaRPr>
          </a:p>
          <a:p>
            <a:pPr algn="r" rtl="1"/>
            <a:r>
              <a:rPr lang="en-US" dirty="0">
                <a:sym typeface="Calibri"/>
              </a:rPr>
              <a:t>اطلب من كل مجموعة ال</a:t>
            </a:r>
            <a:r>
              <a:rPr lang="ar-SA" dirty="0">
                <a:sym typeface="Calibri"/>
              </a:rPr>
              <a:t>تقديم</a:t>
            </a:r>
            <a:r>
              <a:rPr lang="en-US" dirty="0">
                <a:sym typeface="Calibri"/>
              </a:rPr>
              <a:t> </a:t>
            </a:r>
            <a:r>
              <a:rPr lang="ar-SA" dirty="0">
                <a:sym typeface="Calibri"/>
              </a:rPr>
              <a:t> لكامل المجوعة</a:t>
            </a:r>
            <a:r>
              <a:rPr lang="en-US" dirty="0">
                <a:sym typeface="Calibri"/>
              </a:rPr>
              <a:t>.</a:t>
            </a:r>
            <a:endParaRPr lang="en-US" dirty="0"/>
          </a:p>
          <a:p>
            <a:pPr algn="r" rtl="1"/>
            <a:r>
              <a:rPr lang="en-US" dirty="0">
                <a:sym typeface="Calibri"/>
              </a:rPr>
              <a:t>استكمل بالإجابات في الصفحات التالية</a:t>
            </a:r>
          </a:p>
          <a:p>
            <a:pPr marL="0" indent="0" algn="r" rtl="1">
              <a:buNone/>
            </a:pPr>
            <a:endParaRPr lang="en-US" dirty="0">
              <a:sym typeface="Calibri"/>
            </a:endParaRPr>
          </a:p>
          <a:p>
            <a:pPr marL="0" indent="0" algn="r" rtl="1">
              <a:buNone/>
            </a:pPr>
            <a:r>
              <a:rPr lang="ar-SA" b="1" dirty="0">
                <a:sym typeface="Calibri"/>
              </a:rPr>
              <a:t>الشرح</a:t>
            </a:r>
            <a:endParaRPr lang="en-US" b="1" dirty="0">
              <a:sym typeface="Calibri"/>
            </a:endParaRPr>
          </a:p>
          <a:p>
            <a:pPr algn="r" rtl="1"/>
            <a:r>
              <a:rPr lang="en-US" i="1" dirty="0">
                <a:sym typeface="Calibri"/>
              </a:rPr>
              <a:t>بشكل عام</a:t>
            </a:r>
            <a:r>
              <a:rPr lang="ar-SA" i="1" dirty="0">
                <a:sym typeface="Calibri"/>
              </a:rPr>
              <a:t>، </a:t>
            </a:r>
            <a:r>
              <a:rPr lang="en-US" i="1" dirty="0">
                <a:sym typeface="Calibri"/>
              </a:rPr>
              <a:t>بالنسبة للأطفال</a:t>
            </a:r>
            <a:r>
              <a:rPr lang="ar-SA" i="1" dirty="0">
                <a:sym typeface="Calibri"/>
              </a:rPr>
              <a:t> المنفصلين و</a:t>
            </a:r>
            <a:r>
              <a:rPr lang="en-US" i="1" dirty="0">
                <a:sym typeface="Calibri"/>
              </a:rPr>
              <a:t> غير المصحوبين سيكون التركيز الرئيسي للتقييم على استكشاف إمكانية </a:t>
            </a:r>
            <a:r>
              <a:rPr lang="ar-SA" i="1" dirty="0">
                <a:sym typeface="Calibri"/>
              </a:rPr>
              <a:t>تعقب</a:t>
            </a:r>
            <a:r>
              <a:rPr lang="en-US" i="1" dirty="0">
                <a:sym typeface="Calibri"/>
              </a:rPr>
              <a:t> ال</a:t>
            </a:r>
            <a:r>
              <a:rPr lang="ar-SA" i="1" dirty="0">
                <a:sym typeface="Calibri"/>
              </a:rPr>
              <a:t>أسرة</a:t>
            </a:r>
            <a:r>
              <a:rPr lang="en-US" i="1" dirty="0">
                <a:sym typeface="Calibri"/>
              </a:rPr>
              <a:t> ولم </a:t>
            </a:r>
            <a:r>
              <a:rPr lang="ar-SA" i="1" dirty="0">
                <a:sym typeface="Calibri"/>
              </a:rPr>
              <a:t>ال</a:t>
            </a:r>
            <a:r>
              <a:rPr lang="en-US" i="1" dirty="0">
                <a:sym typeface="Calibri"/>
              </a:rPr>
              <a:t>شمل</a:t>
            </a:r>
            <a:endParaRPr lang="en-US" i="1" dirty="0"/>
          </a:p>
          <a:p>
            <a:pPr algn="r" rtl="1"/>
            <a:r>
              <a:rPr lang="en-US" i="1" dirty="0">
                <a:sym typeface="Calibri"/>
              </a:rPr>
              <a:t>فيما يتعلق بالرعاية البديلة</a:t>
            </a:r>
            <a:r>
              <a:rPr lang="ar-SA" i="1" dirty="0">
                <a:sym typeface="Calibri"/>
              </a:rPr>
              <a:t>، </a:t>
            </a:r>
            <a:r>
              <a:rPr lang="en-US" i="1" dirty="0">
                <a:sym typeface="Calibri"/>
              </a:rPr>
              <a:t>ينبغي إعطاء الأولوية لخيارات الرعاية البديلة على النحو التالي اعتمادًا على الظروف المحلية واسترشادًا بالتقييم الفردي:</a:t>
            </a:r>
          </a:p>
          <a:p>
            <a:pPr marL="685800" lvl="1" indent="-228600" algn="r" rtl="1">
              <a:buFont typeface="+mj-lt"/>
              <a:buAutoNum type="arabicPeriod"/>
            </a:pPr>
            <a:r>
              <a:rPr lang="en-US" i="1" dirty="0">
                <a:sym typeface="Calibri"/>
              </a:rPr>
              <a:t>الرعاية الأسرية داخل مجتمع الطفل (القرابة أو الحضانة) مع إعطاء الأولوية للأطفال دون سن </a:t>
            </a:r>
            <a:r>
              <a:rPr lang="ar-SA" i="1" dirty="0">
                <a:sym typeface="Calibri"/>
              </a:rPr>
              <a:t>٣</a:t>
            </a:r>
            <a:r>
              <a:rPr lang="en-US" i="1" dirty="0">
                <a:sym typeface="Calibri"/>
              </a:rPr>
              <a:t> سنوات والأطفال ذوي الاحتياجات الخاصة أو مخاوف الحماية العاجلة.</a:t>
            </a:r>
          </a:p>
          <a:p>
            <a:pPr marL="685800" lvl="1" indent="-228600" algn="r" rtl="1">
              <a:buFont typeface="+mj-lt"/>
              <a:buAutoNum type="arabicPeriod"/>
            </a:pPr>
            <a:r>
              <a:rPr lang="en-US" i="1" dirty="0">
                <a:sym typeface="Calibri"/>
              </a:rPr>
              <a:t>المعيشة المستقلة المدعومة / الأسر التي يعيلها أطفال حسب الاقتضاء.</a:t>
            </a:r>
          </a:p>
          <a:p>
            <a:pPr marL="685800" lvl="1" indent="-228600" algn="r" rtl="1">
              <a:buFont typeface="+mj-lt"/>
              <a:buAutoNum type="arabicPeriod"/>
            </a:pPr>
            <a:r>
              <a:rPr lang="en-US" i="1" dirty="0">
                <a:sym typeface="Calibri"/>
              </a:rPr>
              <a:t>رعاية جماعية صغيرة منظمة داخل مجتمع الطفل.</a:t>
            </a:r>
          </a:p>
          <a:p>
            <a:pPr marL="685800" lvl="1" indent="-228600" algn="r" rtl="1">
              <a:buFont typeface="+mj-lt"/>
              <a:buAutoNum type="arabicPeriod"/>
            </a:pPr>
            <a:r>
              <a:rPr lang="en-US" i="1" dirty="0">
                <a:sym typeface="Calibri"/>
              </a:rPr>
              <a:t>رعاية سكنية مؤقتة ومناسبة في المرافق القائمة حيثما كان ذلك ممكنًا ومناسبًا</a:t>
            </a:r>
            <a:r>
              <a:rPr lang="ar-SA" i="1" dirty="0">
                <a:sym typeface="Calibri"/>
              </a:rPr>
              <a:t>، </a:t>
            </a:r>
            <a:r>
              <a:rPr lang="en-US" i="1" dirty="0">
                <a:sym typeface="Calibri"/>
              </a:rPr>
              <a:t>لأقصر وقت ممكن حيث لا توجد خيارات أخرى.</a:t>
            </a:r>
            <a:endParaRPr lang="en-US" dirty="0">
              <a:sym typeface="Helvetica Neue"/>
            </a:endParaRPr>
          </a:p>
          <a:p>
            <a:pPr marL="0" indent="0" algn="r" rtl="1">
              <a:buNone/>
            </a:pPr>
            <a:r>
              <a:rPr lang="en-US" dirty="0">
                <a:sym typeface="Helvetica Neue"/>
              </a:rPr>
              <a:t>_____________________________________________________________________________</a:t>
            </a:r>
            <a:endParaRPr lang="en-US" dirty="0"/>
          </a:p>
          <a:p>
            <a:pPr marL="0" indent="0" algn="r" rtl="1">
              <a:buNone/>
            </a:pPr>
            <a:endParaRPr lang="en-US" dirty="0">
              <a:sym typeface="Calibri"/>
            </a:endParaRPr>
          </a:p>
          <a:p>
            <a:pPr marL="0" indent="0" algn="r" rtl="1">
              <a:buNone/>
            </a:pPr>
            <a:r>
              <a:rPr lang="ar-SA" b="1" dirty="0"/>
              <a:t>يتبع</a:t>
            </a:r>
            <a:r>
              <a:rPr lang="en-US" b="1" dirty="0">
                <a:sym typeface="Wingdings" panose="05000000000000000000" pitchFamily="2" charset="2"/>
              </a:rPr>
              <a:t></a:t>
            </a:r>
            <a:endParaRPr lang="en-US" b="1" dirty="0"/>
          </a:p>
          <a:p>
            <a:pPr algn="r" rtl="1"/>
            <a:endParaRPr lang="en-US" dirty="0">
              <a:sym typeface="Calibri"/>
            </a:endParaRPr>
          </a:p>
          <a:p>
            <a:pPr algn="r" rtl="1"/>
            <a:endParaRPr lang="en-US" dirty="0">
              <a:sym typeface="Calibri"/>
            </a:endParaRPr>
          </a:p>
        </p:txBody>
      </p:sp>
      <p:sp>
        <p:nvSpPr>
          <p:cNvPr id="3" name="Slide Image Placeholder 2">
            <a:extLst>
              <a:ext uri="{FF2B5EF4-FFF2-40B4-BE49-F238E27FC236}">
                <a16:creationId xmlns:a16="http://schemas.microsoft.com/office/drawing/2014/main" id="{F8C70ABF-B4B0-0956-3909-26A5ADC72E87}"/>
              </a:ext>
            </a:extLst>
          </p:cNvPr>
          <p:cNvSpPr>
            <a:spLocks noGrp="1" noRot="1" noChangeAspect="1"/>
          </p:cNvSpPr>
          <p:nvPr>
            <p:ph type="sldImg"/>
          </p:nvPr>
        </p:nvSpPr>
        <p:spPr/>
      </p:sp>
      <p:sp>
        <p:nvSpPr>
          <p:cNvPr id="2" name="Google Shape;725;p48:notes">
            <a:extLst>
              <a:ext uri="{FF2B5EF4-FFF2-40B4-BE49-F238E27FC236}">
                <a16:creationId xmlns:a16="http://schemas.microsoft.com/office/drawing/2014/main" id="{966C4F61-DC18-4372-F174-C2F2C1A6CBAC}"/>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rtl="1"/>
            <a:fld id="{00000000-1234-1234-1234-123412341234}" type="slidenum">
              <a:rPr lang="en-US" sz="1200" smtClean="0">
                <a:latin typeface="+mn-lt"/>
              </a:rPr>
              <a:pPr algn="r" rtl="1"/>
              <a:t>33</a:t>
            </a:fld>
            <a:endParaRPr lang="en-US" sz="1200" dirty="0">
              <a:latin typeface="+mn-lt"/>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46"/>
        <p:cNvGrpSpPr/>
        <p:nvPr/>
      </p:nvGrpSpPr>
      <p:grpSpPr>
        <a:xfrm>
          <a:off x="0" y="0"/>
          <a:ext cx="0" cy="0"/>
          <a:chOff x="0" y="0"/>
          <a:chExt cx="0" cy="0"/>
        </a:xfrm>
      </p:grpSpPr>
      <p:sp>
        <p:nvSpPr>
          <p:cNvPr id="648" name="Google Shape;648;p24:notes"/>
          <p:cNvSpPr txBox="1">
            <a:spLocks noGrp="1"/>
          </p:cNvSpPr>
          <p:nvPr>
            <p:ph type="body" idx="1"/>
          </p:nvPr>
        </p:nvSpPr>
        <p:spPr>
          <a:xfrm>
            <a:off x="479425" y="460375"/>
            <a:ext cx="6140450" cy="9211335"/>
          </a:xfrm>
        </p:spPr>
        <p:txBody>
          <a:bodyPr/>
          <a:lstStyle/>
          <a:p>
            <a:pPr marL="0" indent="0" algn="r" rtl="1">
              <a:buNone/>
            </a:pPr>
            <a:r>
              <a:rPr lang="en-US" b="1" dirty="0">
                <a:sym typeface="Calibri"/>
              </a:rPr>
              <a:t>الإجابات</a:t>
            </a:r>
          </a:p>
          <a:p>
            <a:pPr marL="0" indent="0" algn="r" rtl="1">
              <a:buNone/>
            </a:pPr>
            <a:r>
              <a:rPr lang="en-US" b="1" dirty="0">
                <a:sym typeface="Calibri"/>
              </a:rPr>
              <a:t>سيناريو الحالة </a:t>
            </a:r>
            <a:r>
              <a:rPr lang="ar-SA" b="1" dirty="0">
                <a:sym typeface="Calibri"/>
              </a:rPr>
              <a:t>١</a:t>
            </a:r>
            <a:endParaRPr lang="en-US" b="1" dirty="0">
              <a:sym typeface="Calibri"/>
            </a:endParaRPr>
          </a:p>
          <a:p>
            <a:pPr algn="r" rtl="1"/>
            <a:r>
              <a:rPr lang="ar-SA" b="1" dirty="0">
                <a:sym typeface="Calibri"/>
              </a:rPr>
              <a:t>١)</a:t>
            </a:r>
            <a:r>
              <a:rPr lang="en-US" b="1" dirty="0">
                <a:sym typeface="Calibri"/>
              </a:rPr>
              <a:t> المخاطر المحتملة</a:t>
            </a:r>
          </a:p>
          <a:p>
            <a:pPr lvl="1" algn="r" rtl="1"/>
            <a:r>
              <a:rPr lang="en-US" dirty="0">
                <a:sym typeface="Calibri"/>
              </a:rPr>
              <a:t>ا</a:t>
            </a:r>
            <a:r>
              <a:rPr lang="ar-SA" dirty="0">
                <a:sym typeface="Calibri"/>
              </a:rPr>
              <a:t>لا</a:t>
            </a:r>
            <a:r>
              <a:rPr lang="en-US" dirty="0">
                <a:sym typeface="Calibri"/>
              </a:rPr>
              <a:t>نفصال الأسر</a:t>
            </a:r>
            <a:r>
              <a:rPr lang="ar-SA" dirty="0">
                <a:sym typeface="Calibri"/>
              </a:rPr>
              <a:t>ي</a:t>
            </a:r>
            <a:r>
              <a:rPr lang="en-US" dirty="0">
                <a:sym typeface="Calibri"/>
              </a:rPr>
              <a:t> / طفل غير </a:t>
            </a:r>
            <a:r>
              <a:rPr lang="ar-SA" dirty="0">
                <a:sym typeface="Calibri"/>
              </a:rPr>
              <a:t>مصحوب ب</a:t>
            </a:r>
            <a:r>
              <a:rPr lang="en-US" dirty="0">
                <a:sym typeface="Calibri"/>
              </a:rPr>
              <a:t>أفراد الأسرة</a:t>
            </a:r>
          </a:p>
          <a:p>
            <a:pPr lvl="1" algn="r" rtl="1"/>
            <a:r>
              <a:rPr lang="en-US" dirty="0">
                <a:sym typeface="Calibri"/>
              </a:rPr>
              <a:t>نقص الرعاية الكافية</a:t>
            </a:r>
          </a:p>
          <a:p>
            <a:pPr lvl="1" algn="r" rtl="1"/>
            <a:r>
              <a:rPr lang="en-US" dirty="0">
                <a:sym typeface="Calibri"/>
              </a:rPr>
              <a:t>تجربة عنف وموت عم ال</a:t>
            </a:r>
            <a:r>
              <a:rPr lang="ar-SA" dirty="0">
                <a:sym typeface="Calibri"/>
              </a:rPr>
              <a:t>فتيات</a:t>
            </a:r>
            <a:endParaRPr lang="en-US" dirty="0">
              <a:sym typeface="Calibri"/>
            </a:endParaRPr>
          </a:p>
          <a:p>
            <a:pPr lvl="1" algn="r" rtl="1"/>
            <a:r>
              <a:rPr lang="ar-SA" dirty="0">
                <a:sym typeface="Calibri"/>
              </a:rPr>
              <a:t>إجهاد</a:t>
            </a:r>
            <a:r>
              <a:rPr lang="en-US" dirty="0">
                <a:sym typeface="Calibri"/>
              </a:rPr>
              <a:t> نفسي</a:t>
            </a:r>
          </a:p>
          <a:p>
            <a:pPr lvl="1" algn="r" rtl="1"/>
            <a:r>
              <a:rPr lang="en-US" dirty="0">
                <a:sym typeface="Calibri"/>
              </a:rPr>
              <a:t>إصابة جسدية</a:t>
            </a:r>
          </a:p>
          <a:p>
            <a:pPr lvl="1" algn="r" rtl="1"/>
            <a:r>
              <a:rPr lang="en-US" dirty="0">
                <a:sym typeface="Calibri"/>
              </a:rPr>
              <a:t>انعدام الأمن والنزوح</a:t>
            </a:r>
            <a:endParaRPr lang="en-US" b="1" dirty="0">
              <a:sym typeface="Calibri"/>
            </a:endParaRPr>
          </a:p>
          <a:p>
            <a:pPr algn="r" rtl="1"/>
            <a:r>
              <a:rPr lang="ar-SA" b="1" dirty="0">
                <a:sym typeface="Calibri"/>
              </a:rPr>
              <a:t>٢) </a:t>
            </a:r>
            <a:r>
              <a:rPr lang="en-US" b="1" dirty="0">
                <a:sym typeface="Calibri"/>
              </a:rPr>
              <a:t>عوامل الحماية</a:t>
            </a:r>
          </a:p>
          <a:p>
            <a:pPr lvl="1" algn="r" rtl="1"/>
            <a:r>
              <a:rPr lang="en-US" dirty="0">
                <a:sym typeface="Calibri"/>
              </a:rPr>
              <a:t>تم التعرف على الفتيات وسيتلقين دعم إدارة الحالة والمتابعة.</a:t>
            </a:r>
          </a:p>
          <a:p>
            <a:pPr lvl="1" algn="r" rtl="1"/>
            <a:r>
              <a:rPr lang="en-US" dirty="0">
                <a:sym typeface="Calibri"/>
              </a:rPr>
              <a:t>هربت الفتاة مع أعضاء آخرين من مجتمعها قد تعرفهم / ربما تربطهم علاقة جيدة</a:t>
            </a:r>
            <a:r>
              <a:rPr lang="ar-SA" dirty="0">
                <a:sym typeface="Calibri"/>
              </a:rPr>
              <a:t> بهم </a:t>
            </a:r>
            <a:r>
              <a:rPr lang="en-US" dirty="0">
                <a:sym typeface="Calibri"/>
              </a:rPr>
              <a:t>)</a:t>
            </a:r>
            <a:r>
              <a:rPr lang="ar-SA" dirty="0">
                <a:sym typeface="Calibri"/>
              </a:rPr>
              <a:t>سيتم التحقق لاحقاً)</a:t>
            </a:r>
            <a:endParaRPr lang="en-US" b="1" dirty="0">
              <a:sym typeface="Calibri"/>
            </a:endParaRPr>
          </a:p>
          <a:p>
            <a:pPr algn="r" rtl="1"/>
            <a:r>
              <a:rPr lang="ar-SA" b="1" dirty="0">
                <a:sym typeface="Calibri"/>
              </a:rPr>
              <a:t>٣)</a:t>
            </a:r>
            <a:r>
              <a:rPr lang="en-US" b="1" dirty="0">
                <a:sym typeface="Calibri"/>
              </a:rPr>
              <a:t> ا</a:t>
            </a:r>
            <a:r>
              <a:rPr lang="ar-SA" b="1" dirty="0">
                <a:sym typeface="Calibri"/>
              </a:rPr>
              <a:t>لاحتياجات</a:t>
            </a:r>
            <a:r>
              <a:rPr lang="en-US" b="1" dirty="0">
                <a:sym typeface="Calibri"/>
              </a:rPr>
              <a:t> العاجلة</a:t>
            </a:r>
          </a:p>
          <a:p>
            <a:pPr lvl="1" algn="r" rtl="1"/>
            <a:r>
              <a:rPr lang="en-US" dirty="0">
                <a:sym typeface="Calibri"/>
              </a:rPr>
              <a:t>الدعم الطبي</a:t>
            </a:r>
          </a:p>
          <a:p>
            <a:pPr lvl="1" algn="r" rtl="1"/>
            <a:r>
              <a:rPr lang="ar-SA" dirty="0">
                <a:sym typeface="Calibri"/>
              </a:rPr>
              <a:t>الدعم النفسي الاجتماعي/الصحة النفسية والدعم النفسي الاجتماعي</a:t>
            </a:r>
            <a:endParaRPr lang="en-US" dirty="0">
              <a:sym typeface="Calibri"/>
            </a:endParaRPr>
          </a:p>
          <a:p>
            <a:pPr lvl="1" algn="r" rtl="1"/>
            <a:r>
              <a:rPr lang="en-US" dirty="0">
                <a:sym typeface="Calibri"/>
              </a:rPr>
              <a:t>ترتيب رعاية مؤقتة آمنة ومستدامة</a:t>
            </a:r>
          </a:p>
          <a:p>
            <a:pPr lvl="1" algn="r" rtl="1"/>
            <a:r>
              <a:rPr lang="en-US" dirty="0">
                <a:sym typeface="Calibri"/>
              </a:rPr>
              <a:t>إعادة الاتصال بالوالدين و / أو لم شمل الأسرة</a:t>
            </a:r>
          </a:p>
          <a:p>
            <a:pPr lvl="1" algn="r" rtl="1"/>
            <a:r>
              <a:rPr lang="en-US" dirty="0">
                <a:sym typeface="Calibri"/>
              </a:rPr>
              <a:t>إعادة الاتصال بالوالدين و / أو لم شمل الأسرة</a:t>
            </a:r>
          </a:p>
          <a:p>
            <a:pPr algn="r" rtl="1"/>
            <a:r>
              <a:rPr lang="ar-SA" b="1" dirty="0">
                <a:sym typeface="Calibri"/>
              </a:rPr>
              <a:t>٤)</a:t>
            </a:r>
            <a:r>
              <a:rPr lang="en-US" b="1" dirty="0">
                <a:sym typeface="Calibri"/>
              </a:rPr>
              <a:t> معلومات إضافية</a:t>
            </a:r>
            <a:r>
              <a:rPr lang="ar-SA" b="1" dirty="0">
                <a:sym typeface="Calibri"/>
              </a:rPr>
              <a:t> </a:t>
            </a:r>
            <a:r>
              <a:rPr lang="en-US" b="1" dirty="0">
                <a:sym typeface="Calibri"/>
              </a:rPr>
              <a:t>مطلوب</a:t>
            </a:r>
            <a:r>
              <a:rPr lang="ar-SA" b="1" dirty="0">
                <a:sym typeface="Calibri"/>
              </a:rPr>
              <a:t>ة</a:t>
            </a:r>
            <a:endParaRPr lang="en-US" b="1" dirty="0">
              <a:sym typeface="Calibri"/>
            </a:endParaRPr>
          </a:p>
          <a:p>
            <a:pPr lvl="1" algn="r" rtl="1"/>
            <a:r>
              <a:rPr lang="ar-SA" dirty="0">
                <a:sym typeface="Calibri"/>
              </a:rPr>
              <a:t>ال</a:t>
            </a:r>
            <a:r>
              <a:rPr lang="en-US" dirty="0">
                <a:sym typeface="Calibri"/>
              </a:rPr>
              <a:t>تحقق من ظروف الإصابة</a:t>
            </a:r>
          </a:p>
          <a:p>
            <a:pPr lvl="1" algn="r" rtl="1"/>
            <a:r>
              <a:rPr lang="ar-SA" dirty="0">
                <a:sym typeface="Calibri"/>
              </a:rPr>
              <a:t>ال</a:t>
            </a:r>
            <a:r>
              <a:rPr lang="en-US" dirty="0">
                <a:sym typeface="Calibri"/>
              </a:rPr>
              <a:t>تحقق مما إذا كانت الفتاة قد تعرضت للعنف المبني على النوع الإجتماعي قبل أو أثناء الرحلة</a:t>
            </a:r>
          </a:p>
          <a:p>
            <a:pPr lvl="1" algn="r" rtl="1"/>
            <a:r>
              <a:rPr lang="ar-SA" dirty="0">
                <a:sym typeface="Calibri"/>
              </a:rPr>
              <a:t>ال</a:t>
            </a:r>
            <a:r>
              <a:rPr lang="en-US" dirty="0">
                <a:sym typeface="Calibri"/>
              </a:rPr>
              <a:t>تحقق مما إذا كان هناك أفراد من العائلة أو المجتمع من بين المجموعة الذين يمكنهم تقديم الدعم للفتاة والمساعدة في </a:t>
            </a:r>
            <a:r>
              <a:rPr lang="ar-SA" dirty="0">
                <a:sym typeface="Calibri"/>
              </a:rPr>
              <a:t>تقديم معلومات عن التعقب </a:t>
            </a:r>
            <a:r>
              <a:rPr lang="en-US" dirty="0">
                <a:sym typeface="Calibri"/>
              </a:rPr>
              <a:t>والمعلومات الأخرى ذات الصلة</a:t>
            </a:r>
          </a:p>
          <a:p>
            <a:pPr marL="0" indent="0" algn="r" rtl="1">
              <a:buNone/>
            </a:pPr>
            <a:endParaRPr lang="en-US" dirty="0">
              <a:sym typeface="Calibri"/>
            </a:endParaRPr>
          </a:p>
          <a:p>
            <a:pPr marL="0" indent="0" algn="r" rtl="1">
              <a:buNone/>
            </a:pPr>
            <a:r>
              <a:rPr lang="en-US" b="1" dirty="0">
                <a:sym typeface="Calibri"/>
              </a:rPr>
              <a:t>سيناريو الحالة </a:t>
            </a:r>
            <a:r>
              <a:rPr lang="ar-SA" b="1" dirty="0">
                <a:sym typeface="Calibri"/>
              </a:rPr>
              <a:t>٢</a:t>
            </a:r>
            <a:endParaRPr lang="en-US" b="1" dirty="0">
              <a:sym typeface="Calibri"/>
            </a:endParaRPr>
          </a:p>
          <a:p>
            <a:pPr algn="r" rtl="1"/>
            <a:r>
              <a:rPr lang="ar-SA" b="1" dirty="0">
                <a:sym typeface="Calibri"/>
              </a:rPr>
              <a:t>١) </a:t>
            </a:r>
            <a:r>
              <a:rPr lang="en-US" b="1" dirty="0">
                <a:sym typeface="Calibri"/>
              </a:rPr>
              <a:t>المخاطر المحتملة</a:t>
            </a:r>
          </a:p>
          <a:p>
            <a:pPr lvl="1" algn="r" rtl="1"/>
            <a:r>
              <a:rPr lang="en-US" dirty="0">
                <a:sym typeface="Calibri"/>
              </a:rPr>
              <a:t>الاستغلال والاعتداء ، بما في ذلك الاستغلال الجنسي</a:t>
            </a:r>
          </a:p>
          <a:p>
            <a:pPr lvl="1" algn="r" rtl="1"/>
            <a:r>
              <a:rPr lang="en-US" dirty="0">
                <a:sym typeface="Calibri"/>
              </a:rPr>
              <a:t>ا</a:t>
            </a:r>
            <a:r>
              <a:rPr lang="ar-SA" dirty="0">
                <a:sym typeface="Calibri"/>
              </a:rPr>
              <a:t>لا</a:t>
            </a:r>
            <a:r>
              <a:rPr lang="en-US" dirty="0">
                <a:sym typeface="Calibri"/>
              </a:rPr>
              <a:t>نفصال الأس</a:t>
            </a:r>
            <a:r>
              <a:rPr lang="ar-SA" dirty="0">
                <a:sym typeface="Calibri"/>
              </a:rPr>
              <a:t>ري</a:t>
            </a:r>
            <a:r>
              <a:rPr lang="en-US" dirty="0">
                <a:sym typeface="Calibri"/>
              </a:rPr>
              <a:t> على المدى الطويل</a:t>
            </a:r>
          </a:p>
          <a:p>
            <a:pPr lvl="1" algn="r" rtl="1"/>
            <a:r>
              <a:rPr lang="en-US" dirty="0">
                <a:sym typeface="Calibri"/>
              </a:rPr>
              <a:t>نقص الرعاية الكافية</a:t>
            </a:r>
          </a:p>
          <a:p>
            <a:pPr lvl="1" algn="r" rtl="1"/>
            <a:r>
              <a:rPr lang="ar-SA" dirty="0">
                <a:sym typeface="Calibri"/>
              </a:rPr>
              <a:t>إجهاد</a:t>
            </a:r>
            <a:r>
              <a:rPr lang="en-US" dirty="0">
                <a:sym typeface="Calibri"/>
              </a:rPr>
              <a:t> نفسي</a:t>
            </a:r>
          </a:p>
          <a:p>
            <a:pPr lvl="1" algn="r" rtl="1"/>
            <a:r>
              <a:rPr lang="ar-SA" dirty="0">
                <a:sym typeface="Calibri"/>
              </a:rPr>
              <a:t>ال</a:t>
            </a:r>
            <a:r>
              <a:rPr lang="en-US" dirty="0">
                <a:sym typeface="Calibri"/>
              </a:rPr>
              <a:t>عزل</a:t>
            </a:r>
            <a:r>
              <a:rPr lang="ar-SA" dirty="0">
                <a:sym typeface="Calibri"/>
              </a:rPr>
              <a:t>ة</a:t>
            </a:r>
            <a:endParaRPr lang="en-US" dirty="0">
              <a:sym typeface="Calibri"/>
            </a:endParaRPr>
          </a:p>
          <a:p>
            <a:pPr lvl="1" algn="r" rtl="1"/>
            <a:r>
              <a:rPr lang="en-US" dirty="0">
                <a:sym typeface="Calibri"/>
              </a:rPr>
              <a:t>عدم الوصول إلى التعليم والخدمات الأخرى</a:t>
            </a:r>
          </a:p>
          <a:p>
            <a:pPr algn="r" rtl="1"/>
            <a:r>
              <a:rPr lang="ar-SA" b="1" dirty="0">
                <a:sym typeface="Calibri"/>
              </a:rPr>
              <a:t>٢)</a:t>
            </a:r>
            <a:r>
              <a:rPr lang="en-US" b="1" dirty="0">
                <a:sym typeface="Calibri"/>
              </a:rPr>
              <a:t> عوامل الحماية</a:t>
            </a:r>
          </a:p>
          <a:p>
            <a:pPr lvl="1" algn="r" rtl="1"/>
            <a:r>
              <a:rPr lang="en-US" dirty="0">
                <a:sym typeface="Calibri"/>
              </a:rPr>
              <a:t>تم التعرف على الفتاة وستتلقى دعم إدارة الحالة والمتابعة.</a:t>
            </a:r>
          </a:p>
          <a:p>
            <a:pPr algn="r" rtl="1"/>
            <a:r>
              <a:rPr lang="ar-SA" b="1" dirty="0">
                <a:sym typeface="Calibri"/>
              </a:rPr>
              <a:t>٣) الاحتياجات</a:t>
            </a:r>
            <a:r>
              <a:rPr lang="en-US" b="1" dirty="0">
                <a:sym typeface="Calibri"/>
              </a:rPr>
              <a:t> العاجلة</a:t>
            </a:r>
          </a:p>
          <a:p>
            <a:pPr lvl="1" algn="r" rtl="1"/>
            <a:r>
              <a:rPr lang="en-US" dirty="0">
                <a:sym typeface="Calibri"/>
              </a:rPr>
              <a:t>الأمان والحماية من الإساءة والعنف والاستغلال</a:t>
            </a:r>
          </a:p>
          <a:p>
            <a:pPr lvl="1" algn="r" rtl="1"/>
            <a:r>
              <a:rPr lang="en-US" dirty="0">
                <a:sym typeface="Calibri"/>
              </a:rPr>
              <a:t>ترتيب رعاية مؤقتة آمنة ومستدامة</a:t>
            </a:r>
          </a:p>
          <a:p>
            <a:pPr lvl="1" algn="r" rtl="1"/>
            <a:r>
              <a:rPr lang="en-US" dirty="0">
                <a:sym typeface="Calibri"/>
              </a:rPr>
              <a:t>إعادة الاتصال بالوالدين و / أو لم شمل الأسرة</a:t>
            </a:r>
          </a:p>
          <a:p>
            <a:pPr lvl="1" algn="r" rtl="1"/>
            <a:r>
              <a:rPr lang="ar-SA" dirty="0">
                <a:sym typeface="Calibri"/>
              </a:rPr>
              <a:t>الدعم النفسي الاجتماعي/الصحة النفسية والدعم النفسي الاجتماعي</a:t>
            </a:r>
            <a:endParaRPr lang="en-US" dirty="0">
              <a:sym typeface="Calibri"/>
            </a:endParaRPr>
          </a:p>
          <a:p>
            <a:pPr marL="171450" marR="0" lvl="0" indent="-171450" algn="r" defTabSz="914400" rtl="1" eaLnBrk="1" fontAlgn="auto" latinLnBrk="0" hangingPunct="1">
              <a:lnSpc>
                <a:spcPct val="100000"/>
              </a:lnSpc>
              <a:spcBef>
                <a:spcPts val="0"/>
              </a:spcBef>
              <a:spcAft>
                <a:spcPts val="0"/>
              </a:spcAft>
              <a:buClr>
                <a:srgbClr val="000000"/>
              </a:buClr>
              <a:buSzTx/>
              <a:buFont typeface="Arial" panose="020B0604020202020204" pitchFamily="34" charset="0"/>
              <a:buChar char="•"/>
              <a:tabLst/>
              <a:defRPr/>
            </a:pPr>
            <a:r>
              <a:rPr lang="ar-SA" b="1" dirty="0">
                <a:sym typeface="Calibri"/>
              </a:rPr>
              <a:t>٤)</a:t>
            </a:r>
            <a:r>
              <a:rPr lang="en-US" b="1" dirty="0">
                <a:sym typeface="Calibri"/>
              </a:rPr>
              <a:t> معلومات إضافية</a:t>
            </a:r>
            <a:r>
              <a:rPr lang="ar-SA" b="1" dirty="0">
                <a:sym typeface="Calibri"/>
              </a:rPr>
              <a:t> </a:t>
            </a:r>
            <a:r>
              <a:rPr lang="en-US" b="1" dirty="0">
                <a:sym typeface="Calibri"/>
              </a:rPr>
              <a:t>مطلوب</a:t>
            </a:r>
            <a:r>
              <a:rPr lang="ar-SA" b="1" dirty="0">
                <a:sym typeface="Calibri"/>
              </a:rPr>
              <a:t>ة</a:t>
            </a:r>
            <a:endParaRPr lang="en-US" b="1" dirty="0">
              <a:sym typeface="Calibri"/>
            </a:endParaRPr>
          </a:p>
          <a:p>
            <a:pPr lvl="1" algn="r" rtl="1"/>
            <a:r>
              <a:rPr lang="ar-SA" dirty="0">
                <a:sym typeface="Calibri"/>
              </a:rPr>
              <a:t>ال</a:t>
            </a:r>
            <a:r>
              <a:rPr lang="en-US" dirty="0">
                <a:sym typeface="Calibri"/>
              </a:rPr>
              <a:t>تحقق مما إذا كانت الفتاة تتعرض للاستغلال أو الانتهاك الجنسي في المنزل</a:t>
            </a:r>
          </a:p>
          <a:p>
            <a:pPr lvl="1" algn="r" rtl="1"/>
            <a:r>
              <a:rPr lang="ar-SA" dirty="0">
                <a:sym typeface="Calibri"/>
              </a:rPr>
              <a:t>ال</a:t>
            </a:r>
            <a:r>
              <a:rPr lang="en-US" dirty="0">
                <a:sym typeface="Calibri"/>
              </a:rPr>
              <a:t>تحقق من الوضع في </a:t>
            </a:r>
            <a:r>
              <a:rPr lang="ar-SA" dirty="0">
                <a:sym typeface="Calibri"/>
              </a:rPr>
              <a:t>البلد الأصلي </a:t>
            </a:r>
            <a:r>
              <a:rPr lang="en-US" dirty="0">
                <a:sym typeface="Calibri"/>
              </a:rPr>
              <a:t>وما إذا كانت العودة المحتملة ستكون آمنة وممكنة</a:t>
            </a:r>
          </a:p>
          <a:p>
            <a:pPr lvl="1" algn="r" rtl="1"/>
            <a:r>
              <a:rPr lang="ar-SA" dirty="0">
                <a:sym typeface="Calibri"/>
              </a:rPr>
              <a:t>ال</a:t>
            </a:r>
            <a:r>
              <a:rPr lang="en-US" dirty="0">
                <a:sym typeface="Calibri"/>
              </a:rPr>
              <a:t>تحقق مما إذا كان هناك أفراد من الأسرة أو المجتمع يعيشون في نفس البيئة التي يمكن أن تدعم الفتاة</a:t>
            </a:r>
          </a:p>
          <a:p>
            <a:pPr lvl="1" algn="r" rtl="1"/>
            <a:endParaRPr lang="en-US" dirty="0">
              <a:sym typeface="Calibri"/>
            </a:endParaRPr>
          </a:p>
          <a:p>
            <a:pPr marL="0" indent="0" algn="r" rtl="1">
              <a:buNone/>
            </a:pPr>
            <a:r>
              <a:rPr lang="ar-SA" b="1" dirty="0"/>
              <a:t>يتبع</a:t>
            </a:r>
            <a:r>
              <a:rPr lang="en-US" b="1" dirty="0">
                <a:sym typeface="Wingdings" panose="05000000000000000000" pitchFamily="2" charset="2"/>
              </a:rPr>
              <a:t></a:t>
            </a:r>
            <a:endParaRPr lang="en-US" dirty="0">
              <a:sym typeface="Wingdings" panose="05000000000000000000" pitchFamily="2" charset="2"/>
            </a:endParaRPr>
          </a:p>
          <a:p>
            <a:pPr marL="0" indent="0" algn="r" rtl="1">
              <a:buNone/>
            </a:pPr>
            <a:endParaRPr lang="en-US" dirty="0">
              <a:sym typeface="Wingdings" panose="05000000000000000000" pitchFamily="2" charset="2"/>
            </a:endParaRPr>
          </a:p>
        </p:txBody>
      </p:sp>
      <p:sp>
        <p:nvSpPr>
          <p:cNvPr id="2" name="Google Shape;725;p48:notes">
            <a:extLst>
              <a:ext uri="{FF2B5EF4-FFF2-40B4-BE49-F238E27FC236}">
                <a16:creationId xmlns:a16="http://schemas.microsoft.com/office/drawing/2014/main" id="{0C516E32-5A8F-B6A3-C3C8-6E2CA5CAB5BD}"/>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rtl="1"/>
            <a:fld id="{00000000-1234-1234-1234-123412341234}" type="slidenum">
              <a:rPr lang="en-US" sz="1200" smtClean="0">
                <a:latin typeface="+mn-lt"/>
              </a:rPr>
              <a:pPr algn="r" rtl="1"/>
              <a:t>34</a:t>
            </a:fld>
            <a:endParaRPr lang="en-US" sz="1200" dirty="0">
              <a:latin typeface="+mn-lt"/>
            </a:endParaRPr>
          </a:p>
        </p:txBody>
      </p:sp>
    </p:spTree>
    <p:extLst>
      <p:ext uri="{BB962C8B-B14F-4D97-AF65-F5344CB8AC3E}">
        <p14:creationId xmlns:p14="http://schemas.microsoft.com/office/powerpoint/2010/main" val="2292003330"/>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46"/>
        <p:cNvGrpSpPr/>
        <p:nvPr/>
      </p:nvGrpSpPr>
      <p:grpSpPr>
        <a:xfrm>
          <a:off x="0" y="0"/>
          <a:ext cx="0" cy="0"/>
          <a:chOff x="0" y="0"/>
          <a:chExt cx="0" cy="0"/>
        </a:xfrm>
      </p:grpSpPr>
      <p:sp>
        <p:nvSpPr>
          <p:cNvPr id="648" name="Google Shape;648;p24:notes"/>
          <p:cNvSpPr txBox="1">
            <a:spLocks noGrp="1"/>
          </p:cNvSpPr>
          <p:nvPr>
            <p:ph type="body" idx="1"/>
          </p:nvPr>
        </p:nvSpPr>
        <p:spPr>
          <a:xfrm>
            <a:off x="479425" y="460375"/>
            <a:ext cx="6140450" cy="9211335"/>
          </a:xfrm>
        </p:spPr>
        <p:txBody>
          <a:bodyPr/>
          <a:lstStyle/>
          <a:p>
            <a:pPr marL="0" indent="0" algn="r" rtl="1">
              <a:buNone/>
            </a:pPr>
            <a:r>
              <a:rPr lang="en-US" b="1" dirty="0">
                <a:sym typeface="Calibri"/>
              </a:rPr>
              <a:t>سيناريو الحالة</a:t>
            </a:r>
            <a:r>
              <a:rPr lang="ar-SA" b="1" dirty="0">
                <a:sym typeface="Calibri"/>
              </a:rPr>
              <a:t>٣ </a:t>
            </a:r>
            <a:endParaRPr lang="en-US" b="1" dirty="0">
              <a:sym typeface="Calibri"/>
            </a:endParaRPr>
          </a:p>
          <a:p>
            <a:pPr algn="r" rtl="1"/>
            <a:r>
              <a:rPr lang="ar-SA" b="1" dirty="0">
                <a:sym typeface="Calibri"/>
              </a:rPr>
              <a:t>١) </a:t>
            </a:r>
            <a:r>
              <a:rPr lang="en-US" b="1" dirty="0">
                <a:sym typeface="Calibri"/>
              </a:rPr>
              <a:t> المخاطر المحتملة</a:t>
            </a:r>
          </a:p>
          <a:p>
            <a:pPr lvl="1" algn="r" rtl="1"/>
            <a:r>
              <a:rPr lang="en-US" dirty="0">
                <a:sym typeface="Calibri"/>
              </a:rPr>
              <a:t>قد لا تتمكن مقدمة الرعاية ، وهي جدة ال</a:t>
            </a:r>
            <a:r>
              <a:rPr lang="ar-SA" dirty="0">
                <a:sym typeface="Calibri"/>
              </a:rPr>
              <a:t>فتى</a:t>
            </a:r>
            <a:r>
              <a:rPr lang="en-US" dirty="0">
                <a:sym typeface="Calibri"/>
              </a:rPr>
              <a:t> ، من رعاي</a:t>
            </a:r>
            <a:r>
              <a:rPr lang="ar-SA" dirty="0">
                <a:sym typeface="Calibri"/>
              </a:rPr>
              <a:t>ته</a:t>
            </a:r>
            <a:r>
              <a:rPr lang="en-US" dirty="0">
                <a:sym typeface="Calibri"/>
              </a:rPr>
              <a:t> في المدى القصير أو الطويل بسبب مرضها الذي قد يتفاقم أو</a:t>
            </a:r>
            <a:r>
              <a:rPr lang="ar-SA" dirty="0">
                <a:sym typeface="Calibri"/>
              </a:rPr>
              <a:t> أنها</a:t>
            </a:r>
            <a:r>
              <a:rPr lang="en-US" dirty="0">
                <a:sym typeface="Calibri"/>
              </a:rPr>
              <a:t> قد </a:t>
            </a:r>
            <a:r>
              <a:rPr lang="ar-SA" dirty="0">
                <a:sym typeface="Calibri"/>
              </a:rPr>
              <a:t>ت</a:t>
            </a:r>
            <a:r>
              <a:rPr lang="en-US" dirty="0">
                <a:sym typeface="Calibri"/>
              </a:rPr>
              <a:t>موت.</a:t>
            </a:r>
          </a:p>
          <a:p>
            <a:pPr lvl="1" algn="r" rtl="1"/>
            <a:r>
              <a:rPr lang="en-US" dirty="0">
                <a:sym typeface="Calibri"/>
              </a:rPr>
              <a:t>الانفصال طويل الأمد ، حيث توقف الاتصال بالوالدين لأكثر من عام ولا يزال هناك انعدام للأمن في </a:t>
            </a:r>
            <a:r>
              <a:rPr lang="ar-SA" dirty="0">
                <a:sym typeface="Calibri"/>
              </a:rPr>
              <a:t>ال</a:t>
            </a:r>
            <a:r>
              <a:rPr lang="en-US" dirty="0">
                <a:sym typeface="Calibri"/>
              </a:rPr>
              <a:t>بلد </a:t>
            </a:r>
            <a:r>
              <a:rPr lang="ar-SA" dirty="0">
                <a:sym typeface="Calibri"/>
              </a:rPr>
              <a:t>الأصلي</a:t>
            </a:r>
            <a:r>
              <a:rPr lang="en-US" dirty="0">
                <a:sym typeface="Calibri"/>
              </a:rPr>
              <a:t>.</a:t>
            </a:r>
            <a:endParaRPr lang="en-US" b="1" dirty="0">
              <a:sym typeface="Calibri"/>
            </a:endParaRPr>
          </a:p>
          <a:p>
            <a:pPr algn="r" rtl="1"/>
            <a:r>
              <a:rPr lang="ar-SA" b="1" dirty="0">
                <a:sym typeface="Calibri"/>
              </a:rPr>
              <a:t>٢) </a:t>
            </a:r>
            <a:r>
              <a:rPr lang="en-US" b="1" dirty="0">
                <a:sym typeface="Calibri"/>
              </a:rPr>
              <a:t>عوامل الحماية</a:t>
            </a:r>
          </a:p>
          <a:p>
            <a:pPr lvl="1" algn="r" rtl="1"/>
            <a:r>
              <a:rPr lang="en-US" dirty="0">
                <a:sym typeface="Calibri"/>
              </a:rPr>
              <a:t>يتم رعاية ال</a:t>
            </a:r>
            <a:r>
              <a:rPr lang="ar-SA" dirty="0">
                <a:sym typeface="Calibri"/>
              </a:rPr>
              <a:t>فتى </a:t>
            </a:r>
            <a:r>
              <a:rPr lang="en-US" dirty="0">
                <a:sym typeface="Calibri"/>
              </a:rPr>
              <a:t>حاليًا</a:t>
            </a:r>
            <a:r>
              <a:rPr lang="ar-SA" dirty="0">
                <a:sym typeface="Calibri"/>
              </a:rPr>
              <a:t> بشكل</a:t>
            </a:r>
            <a:r>
              <a:rPr lang="en-US" dirty="0">
                <a:sym typeface="Calibri"/>
              </a:rPr>
              <a:t> جيد</a:t>
            </a:r>
            <a:r>
              <a:rPr lang="ar-SA" dirty="0">
                <a:sym typeface="Calibri"/>
              </a:rPr>
              <a:t> </a:t>
            </a:r>
            <a:r>
              <a:rPr lang="en-US" dirty="0">
                <a:sym typeface="Calibri"/>
              </a:rPr>
              <a:t>من قبل جدته</a:t>
            </a:r>
          </a:p>
          <a:p>
            <a:pPr lvl="1" algn="r" rtl="1"/>
            <a:r>
              <a:rPr lang="en-US" dirty="0">
                <a:sym typeface="Calibri"/>
              </a:rPr>
              <a:t>يتلقى ال</a:t>
            </a:r>
            <a:r>
              <a:rPr lang="ar-SA" dirty="0">
                <a:sym typeface="Calibri"/>
              </a:rPr>
              <a:t>فتى</a:t>
            </a:r>
            <a:r>
              <a:rPr lang="en-US" dirty="0">
                <a:sym typeface="Calibri"/>
              </a:rPr>
              <a:t> دعم إدارة الحالة والمتابعة.</a:t>
            </a:r>
          </a:p>
          <a:p>
            <a:pPr algn="r" rtl="1"/>
            <a:r>
              <a:rPr lang="ar-SA" b="1" dirty="0">
                <a:sym typeface="Calibri"/>
              </a:rPr>
              <a:t>٣)</a:t>
            </a:r>
            <a:r>
              <a:rPr lang="en-US" b="1" dirty="0">
                <a:sym typeface="Calibri"/>
              </a:rPr>
              <a:t> ال</a:t>
            </a:r>
            <a:r>
              <a:rPr lang="ar-SA" b="1" dirty="0">
                <a:sym typeface="Calibri"/>
              </a:rPr>
              <a:t>احتياجات</a:t>
            </a:r>
            <a:r>
              <a:rPr lang="en-US" b="1" dirty="0">
                <a:sym typeface="Calibri"/>
              </a:rPr>
              <a:t> العاجلة</a:t>
            </a:r>
          </a:p>
          <a:p>
            <a:pPr lvl="1" algn="r" rtl="1"/>
            <a:r>
              <a:rPr lang="en-US" dirty="0">
                <a:sym typeface="Calibri"/>
              </a:rPr>
              <a:t>ترتيب رعاية مؤقتة آمنة ومستدامة</a:t>
            </a:r>
          </a:p>
          <a:p>
            <a:pPr lvl="1" algn="r" rtl="1"/>
            <a:r>
              <a:rPr lang="en-US" dirty="0">
                <a:sym typeface="Calibri"/>
              </a:rPr>
              <a:t>إعادة الاتصال بالوالدين</a:t>
            </a:r>
          </a:p>
          <a:p>
            <a:pPr algn="r" rtl="1"/>
            <a:r>
              <a:rPr lang="ar-SA" b="1" dirty="0">
                <a:sym typeface="Calibri"/>
              </a:rPr>
              <a:t>٤)</a:t>
            </a:r>
            <a:r>
              <a:rPr lang="en-US" b="1" dirty="0">
                <a:sym typeface="Calibri"/>
              </a:rPr>
              <a:t> معلومات إضافية</a:t>
            </a:r>
            <a:r>
              <a:rPr lang="ar-SA" b="1" dirty="0">
                <a:sym typeface="Calibri"/>
              </a:rPr>
              <a:t> مطلوبة</a:t>
            </a:r>
            <a:endParaRPr lang="en-US" b="1" dirty="0">
              <a:sym typeface="Calibri"/>
            </a:endParaRPr>
          </a:p>
          <a:p>
            <a:pPr lvl="1" algn="r" rtl="1"/>
            <a:r>
              <a:rPr lang="ar-SA" dirty="0">
                <a:sym typeface="Calibri"/>
              </a:rPr>
              <a:t>ال</a:t>
            </a:r>
            <a:r>
              <a:rPr lang="en-US" dirty="0">
                <a:sym typeface="Calibri"/>
              </a:rPr>
              <a:t>تحقق من حالة الجدة وقدرتها على الاستمرار في تقديم الرعاية لل</a:t>
            </a:r>
            <a:r>
              <a:rPr lang="ar-SA" dirty="0">
                <a:sym typeface="Calibri"/>
              </a:rPr>
              <a:t>فتى</a:t>
            </a:r>
            <a:r>
              <a:rPr lang="en-US" dirty="0">
                <a:sym typeface="Calibri"/>
              </a:rPr>
              <a:t> والاحتياجات الإضافية المحتملة</a:t>
            </a:r>
          </a:p>
          <a:p>
            <a:pPr lvl="1" algn="r" rtl="1"/>
            <a:r>
              <a:rPr lang="en-US" dirty="0">
                <a:sym typeface="Calibri"/>
              </a:rPr>
              <a:t>التحقق من المعلومات الخاصة بمكان الخالة و</a:t>
            </a:r>
            <a:r>
              <a:rPr lang="ar-SA" dirty="0">
                <a:sym typeface="Calibri"/>
              </a:rPr>
              <a:t>عائلتها</a:t>
            </a:r>
            <a:r>
              <a:rPr lang="en-US" dirty="0">
                <a:sym typeface="Calibri"/>
              </a:rPr>
              <a:t> والعلاقة بينهم وبين ال</a:t>
            </a:r>
            <a:r>
              <a:rPr lang="ar-SA" dirty="0">
                <a:sym typeface="Calibri"/>
              </a:rPr>
              <a:t>فتى</a:t>
            </a:r>
            <a:r>
              <a:rPr lang="en-US" dirty="0">
                <a:sym typeface="Calibri"/>
              </a:rPr>
              <a:t> والجدة. هل تعلم الجدة أن </a:t>
            </a:r>
            <a:r>
              <a:rPr lang="ar-SA" dirty="0">
                <a:sym typeface="Calibri"/>
              </a:rPr>
              <a:t>الخالة </a:t>
            </a:r>
            <a:r>
              <a:rPr lang="en-US" dirty="0">
                <a:sym typeface="Calibri"/>
              </a:rPr>
              <a:t>انتقلت إلى نفس المنطقة؟</a:t>
            </a:r>
          </a:p>
          <a:p>
            <a:pPr marL="0" indent="0" algn="r" rtl="1">
              <a:buNone/>
            </a:pPr>
            <a:endParaRPr lang="en-US" dirty="0">
              <a:sym typeface="Calibri"/>
            </a:endParaRPr>
          </a:p>
          <a:p>
            <a:pPr marL="0" indent="0" algn="r" rtl="1">
              <a:buNone/>
            </a:pPr>
            <a:r>
              <a:rPr lang="en-US" b="1" dirty="0">
                <a:sym typeface="Calibri"/>
              </a:rPr>
              <a:t>سيناريو الحالة </a:t>
            </a:r>
            <a:r>
              <a:rPr lang="ar-SA" b="1" dirty="0">
                <a:sym typeface="Calibri"/>
              </a:rPr>
              <a:t>٤</a:t>
            </a:r>
            <a:endParaRPr lang="en-US" b="1" dirty="0">
              <a:sym typeface="Calibri"/>
            </a:endParaRPr>
          </a:p>
          <a:p>
            <a:pPr algn="r" rtl="1"/>
            <a:r>
              <a:rPr lang="ar-SA" b="1" dirty="0">
                <a:sym typeface="Calibri"/>
              </a:rPr>
              <a:t>١)</a:t>
            </a:r>
            <a:r>
              <a:rPr lang="en-US" b="1" dirty="0">
                <a:sym typeface="Calibri"/>
              </a:rPr>
              <a:t>المخاطر المحتملة</a:t>
            </a:r>
          </a:p>
          <a:p>
            <a:pPr lvl="1" algn="r" rtl="1"/>
            <a:r>
              <a:rPr lang="en-US" dirty="0">
                <a:sym typeface="Calibri"/>
              </a:rPr>
              <a:t>الانفصال طويل </a:t>
            </a:r>
            <a:r>
              <a:rPr lang="ar-SA" dirty="0">
                <a:sym typeface="Calibri"/>
              </a:rPr>
              <a:t>الأمد، </a:t>
            </a:r>
            <a:r>
              <a:rPr lang="en-US" dirty="0">
                <a:sym typeface="Calibri"/>
              </a:rPr>
              <a:t>حيث تم إيقاف ال</a:t>
            </a:r>
            <a:r>
              <a:rPr lang="ar-SA" dirty="0">
                <a:sym typeface="Calibri"/>
              </a:rPr>
              <a:t>تواصل</a:t>
            </a:r>
            <a:r>
              <a:rPr lang="en-US" dirty="0">
                <a:sym typeface="Calibri"/>
              </a:rPr>
              <a:t> بوالديهم لمدة أسبوعين وقد ي</a:t>
            </a:r>
            <a:r>
              <a:rPr lang="ar-SA" dirty="0">
                <a:sym typeface="Calibri"/>
              </a:rPr>
              <a:t>قوم</a:t>
            </a:r>
            <a:r>
              <a:rPr lang="en-US" dirty="0">
                <a:sym typeface="Calibri"/>
              </a:rPr>
              <a:t> </a:t>
            </a:r>
            <a:r>
              <a:rPr lang="ar-SA" dirty="0">
                <a:sym typeface="Calibri"/>
              </a:rPr>
              <a:t>ال</a:t>
            </a:r>
            <a:r>
              <a:rPr lang="en-US" dirty="0">
                <a:sym typeface="Calibri"/>
              </a:rPr>
              <a:t>والدي</a:t>
            </a:r>
            <a:r>
              <a:rPr lang="ar-SA" dirty="0">
                <a:sym typeface="Calibri"/>
              </a:rPr>
              <a:t>ن ب</a:t>
            </a:r>
            <a:r>
              <a:rPr lang="en-US" dirty="0">
                <a:sym typeface="Calibri"/>
              </a:rPr>
              <a:t>الطلاق ، كما ذكرت الأسرة الحاضنة ، مما قد يعيق لم شمل الأسرة.</a:t>
            </a:r>
          </a:p>
          <a:p>
            <a:pPr lvl="1" algn="r" rtl="1"/>
            <a:r>
              <a:rPr lang="en-US" dirty="0">
                <a:sym typeface="Calibri"/>
              </a:rPr>
              <a:t>الفتاة الصغيرة تعاني من </a:t>
            </a:r>
            <a:r>
              <a:rPr lang="ar-SA" dirty="0">
                <a:sym typeface="Calibri"/>
              </a:rPr>
              <a:t>الإجهاد </a:t>
            </a:r>
            <a:r>
              <a:rPr lang="en-US" dirty="0">
                <a:sym typeface="Calibri"/>
              </a:rPr>
              <a:t>وقد لا تكون قادرة على التعبير عن مشاعرها بشكل كامل بسبب ضعف السمع و / أو النطق الواضح لديها</a:t>
            </a:r>
          </a:p>
          <a:p>
            <a:pPr lvl="1" algn="r" rtl="1"/>
            <a:r>
              <a:rPr lang="en-US" dirty="0">
                <a:sym typeface="Calibri"/>
              </a:rPr>
              <a:t>قد تتعرض الفتاة الأصغر سنًا لخطر الإساءة والإهمال والعنف والاستغلال بسبب وصمة العار والحواجز التي قد تكون موجودة في المجتمع الذي تعيش فيه ضد الأشخاص ذوي </a:t>
            </a:r>
            <a:r>
              <a:rPr lang="ar-SA" dirty="0">
                <a:sym typeface="Calibri"/>
              </a:rPr>
              <a:t>الاحتياجات الخاصة</a:t>
            </a:r>
            <a:endParaRPr lang="en-US" dirty="0">
              <a:sym typeface="Calibri"/>
            </a:endParaRPr>
          </a:p>
          <a:p>
            <a:pPr lvl="1" algn="r" rtl="1"/>
            <a:r>
              <a:rPr lang="en-US" dirty="0">
                <a:sym typeface="Calibri"/>
              </a:rPr>
              <a:t>كما أن الفتاتين ليستا على </a:t>
            </a:r>
            <a:r>
              <a:rPr lang="ar-SA" dirty="0">
                <a:sym typeface="Calibri"/>
              </a:rPr>
              <a:t>تواصل</a:t>
            </a:r>
            <a:r>
              <a:rPr lang="en-US" dirty="0">
                <a:sym typeface="Calibri"/>
              </a:rPr>
              <a:t> بأخيهما الأكبر ، الذي يقال إنه يعيش في جزء آخر من المدينة. قد يكون عدم التفاعل مع الأطفال الآخرين في الأسرة خطرًا أيضًا.</a:t>
            </a:r>
          </a:p>
          <a:p>
            <a:pPr algn="r" rtl="1"/>
            <a:r>
              <a:rPr lang="ar-SA" b="1" dirty="0">
                <a:sym typeface="Calibri"/>
              </a:rPr>
              <a:t>٢)</a:t>
            </a:r>
            <a:r>
              <a:rPr lang="en-US" b="1" dirty="0">
                <a:sym typeface="Calibri"/>
              </a:rPr>
              <a:t> عوامل الحماية</a:t>
            </a:r>
          </a:p>
          <a:p>
            <a:pPr lvl="1" algn="r" rtl="1"/>
            <a:r>
              <a:rPr lang="en-US" dirty="0">
                <a:sym typeface="Calibri"/>
              </a:rPr>
              <a:t>تم استضافة الفتيات معًا من قبل عائلة تعرفها قبل الانفصال</a:t>
            </a:r>
          </a:p>
          <a:p>
            <a:pPr lvl="1" algn="r" rtl="1"/>
            <a:r>
              <a:rPr lang="en-US" dirty="0">
                <a:sym typeface="Calibri"/>
              </a:rPr>
              <a:t>تم تحديدهم كأطفال معرضين للخطر لتلقي دعم إدارة الحالة والمتابعة.</a:t>
            </a:r>
          </a:p>
          <a:p>
            <a:pPr algn="r" rtl="1"/>
            <a:r>
              <a:rPr lang="ar-SA" b="1" dirty="0">
                <a:sym typeface="Calibri"/>
              </a:rPr>
              <a:t>٣)</a:t>
            </a:r>
            <a:r>
              <a:rPr lang="en-US" b="1" dirty="0">
                <a:sym typeface="Calibri"/>
              </a:rPr>
              <a:t> ال</a:t>
            </a:r>
            <a:r>
              <a:rPr lang="ar-SA" b="1" dirty="0">
                <a:sym typeface="Calibri"/>
              </a:rPr>
              <a:t>احتياجات</a:t>
            </a:r>
            <a:r>
              <a:rPr lang="en-US" b="1" dirty="0">
                <a:sym typeface="Calibri"/>
              </a:rPr>
              <a:t> العاجلة</a:t>
            </a:r>
          </a:p>
          <a:p>
            <a:pPr lvl="1" algn="r" rtl="1"/>
            <a:r>
              <a:rPr lang="ar-SA" dirty="0">
                <a:sym typeface="Calibri"/>
              </a:rPr>
              <a:t>تعقب الأسرة </a:t>
            </a:r>
            <a:r>
              <a:rPr lang="en-US" dirty="0">
                <a:sym typeface="Calibri"/>
              </a:rPr>
              <a:t>ولم </a:t>
            </a:r>
            <a:r>
              <a:rPr lang="ar-SA" dirty="0">
                <a:sym typeface="Calibri"/>
              </a:rPr>
              <a:t>ال</a:t>
            </a:r>
            <a:r>
              <a:rPr lang="en-US" dirty="0">
                <a:sym typeface="Calibri"/>
              </a:rPr>
              <a:t>شمل </a:t>
            </a:r>
          </a:p>
          <a:p>
            <a:pPr lvl="1" algn="r" rtl="1"/>
            <a:r>
              <a:rPr lang="ar-SA" dirty="0">
                <a:sym typeface="Calibri"/>
              </a:rPr>
              <a:t>الصحة النفسية والدعم النفسي الاجتماعي</a:t>
            </a:r>
            <a:endParaRPr lang="en-US" dirty="0">
              <a:sym typeface="Calibri"/>
            </a:endParaRPr>
          </a:p>
          <a:p>
            <a:pPr lvl="1" algn="r" rtl="1"/>
            <a:r>
              <a:rPr lang="en-US" dirty="0">
                <a:sym typeface="Calibri"/>
              </a:rPr>
              <a:t>ترتيب رعاية مؤقتة آمنة ومستدامة</a:t>
            </a:r>
            <a:endParaRPr lang="ar-SA" dirty="0">
              <a:sym typeface="Calibri"/>
            </a:endParaRPr>
          </a:p>
          <a:p>
            <a:pPr lvl="1" algn="r" rtl="1"/>
            <a:r>
              <a:rPr lang="en-US" dirty="0">
                <a:sym typeface="Calibri"/>
              </a:rPr>
              <a:t>إعادة ال</a:t>
            </a:r>
            <a:r>
              <a:rPr lang="ar-SA" dirty="0">
                <a:sym typeface="Calibri"/>
              </a:rPr>
              <a:t>تواصل</a:t>
            </a:r>
            <a:r>
              <a:rPr lang="en-US" dirty="0">
                <a:sym typeface="Calibri"/>
              </a:rPr>
              <a:t> بالأخ الأكبر</a:t>
            </a:r>
          </a:p>
          <a:p>
            <a:pPr lvl="1" algn="r" rtl="1"/>
            <a:r>
              <a:rPr lang="en-US" dirty="0">
                <a:sym typeface="Calibri"/>
              </a:rPr>
              <a:t>تحديد الأخ واحتياجاته لإدارة الحالة ومتابعتها</a:t>
            </a:r>
          </a:p>
          <a:p>
            <a:pPr marL="628650" marR="0" lvl="1" indent="-171450" algn="r" defTabSz="914400" rtl="1" eaLnBrk="1" fontAlgn="auto" latinLnBrk="0" hangingPunct="1">
              <a:lnSpc>
                <a:spcPct val="100000"/>
              </a:lnSpc>
              <a:spcBef>
                <a:spcPts val="0"/>
              </a:spcBef>
              <a:spcAft>
                <a:spcPts val="0"/>
              </a:spcAft>
              <a:buClr>
                <a:srgbClr val="000000"/>
              </a:buClr>
              <a:buSzTx/>
              <a:buFont typeface="Arial" panose="020B0604020202020204" pitchFamily="34" charset="0"/>
              <a:buChar char="•"/>
              <a:tabLst/>
              <a:defRPr/>
            </a:pPr>
            <a:r>
              <a:rPr lang="ar-SA" dirty="0">
                <a:sym typeface="Calibri"/>
              </a:rPr>
              <a:t>ال</a:t>
            </a:r>
            <a:r>
              <a:rPr lang="en-US" dirty="0">
                <a:sym typeface="Calibri"/>
              </a:rPr>
              <a:t>تحقق مما إذا كانت الخدمات متاحة للأطفال ذوي </a:t>
            </a:r>
            <a:r>
              <a:rPr lang="ar-SA" dirty="0">
                <a:sym typeface="Calibri"/>
              </a:rPr>
              <a:t>الاحتياجات الخاصة</a:t>
            </a:r>
            <a:r>
              <a:rPr lang="en-US" dirty="0">
                <a:sym typeface="Calibri"/>
              </a:rPr>
              <a:t> وما هي العوائق المحتملة التي يمكن أن تؤدي إلى الاستبعاد</a:t>
            </a:r>
          </a:p>
          <a:p>
            <a:pPr marL="0" indent="0" algn="r" rtl="1">
              <a:buNone/>
            </a:pPr>
            <a:endParaRPr lang="en-US" b="1" dirty="0">
              <a:sym typeface="Calibri"/>
            </a:endParaRPr>
          </a:p>
          <a:p>
            <a:pPr marL="0" indent="0" algn="r" rtl="1">
              <a:buNone/>
            </a:pPr>
            <a:r>
              <a:rPr lang="ar-SA" b="1" dirty="0">
                <a:sym typeface="Calibri"/>
              </a:rPr>
              <a:t>يتبع</a:t>
            </a:r>
            <a:r>
              <a:rPr lang="en-US" b="1" dirty="0">
                <a:sym typeface="Wingdings" panose="05000000000000000000" pitchFamily="2" charset="2"/>
              </a:rPr>
              <a:t></a:t>
            </a:r>
            <a:endParaRPr lang="en-US" b="1" dirty="0">
              <a:sym typeface="Calibri"/>
            </a:endParaRPr>
          </a:p>
          <a:p>
            <a:pPr marL="0" indent="0" algn="r" rtl="1">
              <a:buNone/>
            </a:pPr>
            <a:endParaRPr lang="en-US" b="1" dirty="0">
              <a:sym typeface="Calibri"/>
            </a:endParaRPr>
          </a:p>
        </p:txBody>
      </p:sp>
      <p:sp>
        <p:nvSpPr>
          <p:cNvPr id="2" name="Google Shape;725;p48:notes">
            <a:extLst>
              <a:ext uri="{FF2B5EF4-FFF2-40B4-BE49-F238E27FC236}">
                <a16:creationId xmlns:a16="http://schemas.microsoft.com/office/drawing/2014/main" id="{FE5E2E10-4292-D4AD-D619-1B03AAA39F97}"/>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rtl="1"/>
            <a:fld id="{00000000-1234-1234-1234-123412341234}" type="slidenum">
              <a:rPr lang="en-US" sz="1200" smtClean="0">
                <a:latin typeface="+mn-lt"/>
              </a:rPr>
              <a:pPr algn="r" rtl="1"/>
              <a:t>35</a:t>
            </a:fld>
            <a:endParaRPr lang="en-US" sz="1200" dirty="0">
              <a:latin typeface="+mn-lt"/>
            </a:endParaRPr>
          </a:p>
        </p:txBody>
      </p:sp>
    </p:spTree>
    <p:extLst>
      <p:ext uri="{BB962C8B-B14F-4D97-AF65-F5344CB8AC3E}">
        <p14:creationId xmlns:p14="http://schemas.microsoft.com/office/powerpoint/2010/main" val="1562790870"/>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46"/>
        <p:cNvGrpSpPr/>
        <p:nvPr/>
      </p:nvGrpSpPr>
      <p:grpSpPr>
        <a:xfrm>
          <a:off x="0" y="0"/>
          <a:ext cx="0" cy="0"/>
          <a:chOff x="0" y="0"/>
          <a:chExt cx="0" cy="0"/>
        </a:xfrm>
      </p:grpSpPr>
      <p:sp>
        <p:nvSpPr>
          <p:cNvPr id="648" name="Google Shape;648;p24:notes"/>
          <p:cNvSpPr txBox="1">
            <a:spLocks noGrp="1"/>
          </p:cNvSpPr>
          <p:nvPr>
            <p:ph type="body" idx="1"/>
          </p:nvPr>
        </p:nvSpPr>
        <p:spPr>
          <a:xfrm>
            <a:off x="479425" y="460375"/>
            <a:ext cx="6140450" cy="9211335"/>
          </a:xfrm>
        </p:spPr>
        <p:txBody>
          <a:bodyPr/>
          <a:lstStyle/>
          <a:p>
            <a:pPr algn="r" rtl="1"/>
            <a:r>
              <a:rPr lang="ar-SA" b="1" dirty="0">
                <a:sym typeface="Calibri"/>
              </a:rPr>
              <a:t>٤)</a:t>
            </a:r>
            <a:r>
              <a:rPr lang="en-US" b="1" dirty="0">
                <a:sym typeface="Calibri"/>
              </a:rPr>
              <a:t> معلومات إضافية</a:t>
            </a:r>
            <a:r>
              <a:rPr lang="ar-SA" b="1" dirty="0">
                <a:sym typeface="Calibri"/>
              </a:rPr>
              <a:t> مطلوبة</a:t>
            </a:r>
            <a:endParaRPr lang="en-US" b="1" dirty="0">
              <a:sym typeface="Calibri"/>
            </a:endParaRPr>
          </a:p>
          <a:p>
            <a:pPr lvl="1" algn="r" rtl="1"/>
            <a:r>
              <a:rPr lang="ar-SA" dirty="0">
                <a:sym typeface="Calibri"/>
              </a:rPr>
              <a:t>ال</a:t>
            </a:r>
            <a:r>
              <a:rPr lang="en-US" dirty="0">
                <a:sym typeface="Calibri"/>
              </a:rPr>
              <a:t>تحقق من المعلومات المتعلقة بطلاق الوالدين</a:t>
            </a:r>
          </a:p>
          <a:p>
            <a:pPr lvl="1" algn="r" rtl="1"/>
            <a:r>
              <a:rPr lang="ar-SA" dirty="0">
                <a:sym typeface="Calibri"/>
              </a:rPr>
              <a:t>ال</a:t>
            </a:r>
            <a:r>
              <a:rPr lang="en-US" dirty="0">
                <a:sym typeface="Calibri"/>
              </a:rPr>
              <a:t>تحقق مما إذا كان هناك تفاعل محدود بين الفتيات والأطفال الآخرين في الأسرة وسبب ذلك</a:t>
            </a:r>
          </a:p>
          <a:p>
            <a:pPr lvl="1" algn="r" rtl="1"/>
            <a:r>
              <a:rPr lang="ar-SA" dirty="0">
                <a:sym typeface="Calibri"/>
              </a:rPr>
              <a:t>ال</a:t>
            </a:r>
            <a:r>
              <a:rPr lang="en-US" dirty="0">
                <a:sym typeface="Calibri"/>
              </a:rPr>
              <a:t>تحقق من الأقارب الذين يعيش معهم الأخ وجمع المزيد من المعلومات حول العلاقة بين الفتيات / ال</a:t>
            </a:r>
            <a:r>
              <a:rPr lang="ar-SA" dirty="0">
                <a:sym typeface="Calibri"/>
              </a:rPr>
              <a:t>فتى</a:t>
            </a:r>
            <a:r>
              <a:rPr lang="en-US" dirty="0">
                <a:sym typeface="Calibri"/>
              </a:rPr>
              <a:t> والأقارب. </a:t>
            </a:r>
            <a:r>
              <a:rPr lang="ar-SA" dirty="0">
                <a:sym typeface="Calibri"/>
              </a:rPr>
              <a:t>ال</a:t>
            </a:r>
            <a:r>
              <a:rPr lang="en-US" dirty="0">
                <a:sym typeface="Calibri"/>
              </a:rPr>
              <a:t>تحقق مما إذا كان الأقارب على علم بأن الفتاتين تقيمان في نفس المكان. </a:t>
            </a:r>
            <a:r>
              <a:rPr lang="ar-SA" dirty="0">
                <a:sym typeface="Calibri"/>
              </a:rPr>
              <a:t>ال</a:t>
            </a:r>
            <a:r>
              <a:rPr lang="en-US" dirty="0">
                <a:sym typeface="Calibri"/>
              </a:rPr>
              <a:t>تحقق مما إذا كان الأقارب يمكنهم تقديم المزيد من المعلومات عن أفراد الأسرة الآخرين.</a:t>
            </a:r>
          </a:p>
          <a:p>
            <a:pPr lvl="1" algn="r" rtl="1"/>
            <a:r>
              <a:rPr lang="ar-SA" dirty="0">
                <a:sym typeface="Calibri"/>
              </a:rPr>
              <a:t>ال</a:t>
            </a:r>
            <a:r>
              <a:rPr lang="en-US" dirty="0">
                <a:sym typeface="Calibri"/>
              </a:rPr>
              <a:t>تحقق مما إذا كان الأطفال يذهبون إلى المدرسة وما هي أنشطتهم اليومية ، وخاصة بالنسبة للفت</a:t>
            </a:r>
            <a:r>
              <a:rPr lang="ar-SA" dirty="0">
                <a:sym typeface="Calibri"/>
              </a:rPr>
              <a:t>اة</a:t>
            </a:r>
            <a:r>
              <a:rPr lang="en-US" dirty="0">
                <a:sym typeface="Calibri"/>
              </a:rPr>
              <a:t> الصغرى التي تعاني من ضعف في السمع والنطق. إذا كانت لا تذهب إلى المدرس</a:t>
            </a:r>
            <a:r>
              <a:rPr lang="ar-SA" dirty="0">
                <a:sym typeface="Calibri"/>
              </a:rPr>
              <a:t>ة</a:t>
            </a:r>
            <a:r>
              <a:rPr lang="en-US" dirty="0">
                <a:sym typeface="Calibri"/>
              </a:rPr>
              <a:t> ، فحاول أن تفهم ما هي العوائق.</a:t>
            </a:r>
          </a:p>
          <a:p>
            <a:pPr lvl="1" algn="r" rtl="1"/>
            <a:r>
              <a:rPr lang="ar-SA" dirty="0">
                <a:sym typeface="Calibri"/>
              </a:rPr>
              <a:t>ال</a:t>
            </a:r>
            <a:r>
              <a:rPr lang="en-US" dirty="0">
                <a:sym typeface="Calibri"/>
              </a:rPr>
              <a:t>تحقق من شبكة الدعم للفتيات والفتيان وما إذا كانوا بحاجة إلى دعم إضافي ، على سبيل المثال ، المشاركة في الأنشطة المجتمعية</a:t>
            </a:r>
          </a:p>
          <a:p>
            <a:pPr lvl="1" algn="r" rtl="1"/>
            <a:r>
              <a:rPr lang="ar-SA" dirty="0">
                <a:sym typeface="Calibri"/>
              </a:rPr>
              <a:t>م</a:t>
            </a:r>
            <a:r>
              <a:rPr lang="en-US" dirty="0">
                <a:sym typeface="Calibri"/>
              </a:rPr>
              <a:t>حاول</a:t>
            </a:r>
            <a:r>
              <a:rPr lang="ar-SA" dirty="0">
                <a:sym typeface="Calibri"/>
              </a:rPr>
              <a:t>ة</a:t>
            </a:r>
            <a:r>
              <a:rPr lang="en-US" dirty="0">
                <a:sym typeface="Calibri"/>
              </a:rPr>
              <a:t> معرفة المزيد من المعلومات حول الطرق التي </a:t>
            </a:r>
            <a:r>
              <a:rPr lang="ar-SA" dirty="0">
                <a:sym typeface="Calibri"/>
              </a:rPr>
              <a:t>ت</a:t>
            </a:r>
            <a:r>
              <a:rPr lang="en-US" dirty="0">
                <a:sym typeface="Calibri"/>
              </a:rPr>
              <a:t>تواصل بها الطفل</a:t>
            </a:r>
            <a:r>
              <a:rPr lang="ar-SA" dirty="0">
                <a:sym typeface="Calibri"/>
              </a:rPr>
              <a:t>ة</a:t>
            </a:r>
            <a:r>
              <a:rPr lang="en-US" dirty="0">
                <a:sym typeface="Calibri"/>
              </a:rPr>
              <a:t> ال</a:t>
            </a:r>
            <a:r>
              <a:rPr lang="ar-SA" dirty="0">
                <a:sym typeface="Calibri"/>
              </a:rPr>
              <a:t>صغرى</a:t>
            </a:r>
            <a:r>
              <a:rPr lang="en-US" dirty="0">
                <a:sym typeface="Calibri"/>
              </a:rPr>
              <a:t> وعائلته</a:t>
            </a:r>
            <a:r>
              <a:rPr lang="ar-SA" dirty="0">
                <a:sym typeface="Calibri"/>
              </a:rPr>
              <a:t>ا</a:t>
            </a:r>
            <a:r>
              <a:rPr lang="en-US" dirty="0">
                <a:sym typeface="Calibri"/>
              </a:rPr>
              <a:t> الحاضنة وأخته</a:t>
            </a:r>
            <a:r>
              <a:rPr lang="ar-SA" dirty="0">
                <a:sym typeface="Calibri"/>
              </a:rPr>
              <a:t>ا</a:t>
            </a:r>
            <a:r>
              <a:rPr lang="en-US" dirty="0">
                <a:sym typeface="Calibri"/>
              </a:rPr>
              <a:t>. ما نوع المساعدة التي تحتاجها أختها والأسرة الحاضنة لدعم الفتاة الصغرى؟</a:t>
            </a:r>
          </a:p>
          <a:p>
            <a:pPr lvl="1" algn="r" rtl="1"/>
            <a:endParaRPr lang="en-US" dirty="0">
              <a:sym typeface="Calibri"/>
            </a:endParaRPr>
          </a:p>
          <a:p>
            <a:pPr marL="0" indent="0" algn="r" rtl="1">
              <a:buNone/>
            </a:pPr>
            <a:r>
              <a:rPr lang="en-US" b="1" dirty="0">
                <a:sym typeface="Calibri"/>
              </a:rPr>
              <a:t>سيناريو الحالة </a:t>
            </a:r>
            <a:r>
              <a:rPr lang="ar-SA" b="1" dirty="0">
                <a:sym typeface="Calibri"/>
              </a:rPr>
              <a:t>٥</a:t>
            </a:r>
            <a:endParaRPr lang="en-US" b="1" dirty="0">
              <a:sym typeface="Calibri"/>
            </a:endParaRPr>
          </a:p>
          <a:p>
            <a:pPr algn="r" rtl="1"/>
            <a:r>
              <a:rPr lang="ar-SA" b="1" dirty="0">
                <a:sym typeface="Calibri"/>
              </a:rPr>
              <a:t>١)</a:t>
            </a:r>
            <a:r>
              <a:rPr lang="en-US" b="1" dirty="0">
                <a:sym typeface="Calibri"/>
              </a:rPr>
              <a:t> المخاطر المحتملة</a:t>
            </a:r>
          </a:p>
          <a:p>
            <a:pPr lvl="1" algn="r" rtl="1"/>
            <a:r>
              <a:rPr lang="en-US" dirty="0">
                <a:sym typeface="Calibri"/>
              </a:rPr>
              <a:t>ضائقة نفسية نتيجة الانفصال الثانوي عن العم وأسرته</a:t>
            </a:r>
          </a:p>
          <a:p>
            <a:pPr lvl="1" algn="r" rtl="1"/>
            <a:r>
              <a:rPr lang="en-US" dirty="0">
                <a:sym typeface="Calibri"/>
              </a:rPr>
              <a:t>نقص الرعاية والدعم</a:t>
            </a:r>
          </a:p>
          <a:p>
            <a:pPr lvl="1" algn="r" rtl="1"/>
            <a:r>
              <a:rPr lang="en-US" dirty="0">
                <a:sym typeface="Calibri"/>
              </a:rPr>
              <a:t>الاستغلال / عمالة الأطفال</a:t>
            </a:r>
          </a:p>
          <a:p>
            <a:pPr lvl="1" algn="r" rtl="1"/>
            <a:r>
              <a:rPr lang="en-US" dirty="0">
                <a:sym typeface="Calibri"/>
              </a:rPr>
              <a:t>عدم الوصول إلى التعليم وربما الخدمات الأخرى</a:t>
            </a:r>
          </a:p>
          <a:p>
            <a:pPr algn="r" rtl="1"/>
            <a:r>
              <a:rPr lang="ar-SA" b="1" dirty="0">
                <a:sym typeface="Calibri"/>
              </a:rPr>
              <a:t>٢)</a:t>
            </a:r>
            <a:r>
              <a:rPr lang="en-US" b="1" dirty="0">
                <a:sym typeface="Calibri"/>
              </a:rPr>
              <a:t> عوامل الحماية</a:t>
            </a:r>
          </a:p>
          <a:p>
            <a:pPr lvl="1" algn="r" rtl="1"/>
            <a:r>
              <a:rPr lang="en-US" dirty="0">
                <a:sym typeface="Calibri"/>
              </a:rPr>
              <a:t>يعيش أحمد مع أقرانه الآخرين</a:t>
            </a:r>
          </a:p>
          <a:p>
            <a:pPr lvl="1" algn="r" rtl="1"/>
            <a:r>
              <a:rPr lang="en-US" dirty="0">
                <a:sym typeface="Calibri"/>
              </a:rPr>
              <a:t>وصل ال</a:t>
            </a:r>
            <a:r>
              <a:rPr lang="ar-SA" dirty="0">
                <a:sym typeface="Calibri"/>
              </a:rPr>
              <a:t>فتى</a:t>
            </a:r>
            <a:r>
              <a:rPr lang="en-US" dirty="0">
                <a:sym typeface="Calibri"/>
              </a:rPr>
              <a:t> إلى خط المساعدة لطلب الدعم بعد تمرين منظم لت</a:t>
            </a:r>
            <a:r>
              <a:rPr lang="ar-SA" dirty="0">
                <a:sym typeface="Calibri"/>
              </a:rPr>
              <a:t>حديد</a:t>
            </a:r>
            <a:r>
              <a:rPr lang="en-US" dirty="0">
                <a:sym typeface="Calibri"/>
              </a:rPr>
              <a:t> المخاطر</a:t>
            </a:r>
          </a:p>
          <a:p>
            <a:pPr algn="r" rtl="1"/>
            <a:r>
              <a:rPr lang="ar-SA" b="1" dirty="0">
                <a:sym typeface="Calibri"/>
              </a:rPr>
              <a:t>٣) </a:t>
            </a:r>
            <a:r>
              <a:rPr lang="en-US" b="1" dirty="0">
                <a:sym typeface="Calibri"/>
              </a:rPr>
              <a:t>ال</a:t>
            </a:r>
            <a:r>
              <a:rPr lang="ar-SA" b="1" dirty="0">
                <a:sym typeface="Calibri"/>
              </a:rPr>
              <a:t>احتياجات</a:t>
            </a:r>
            <a:r>
              <a:rPr lang="en-US" b="1" dirty="0">
                <a:sym typeface="Calibri"/>
              </a:rPr>
              <a:t> العاجلة</a:t>
            </a:r>
          </a:p>
          <a:p>
            <a:pPr lvl="1" algn="r" rtl="1"/>
            <a:r>
              <a:rPr lang="en-US" dirty="0">
                <a:sym typeface="Calibri"/>
              </a:rPr>
              <a:t>تقييم ما إذا كان </a:t>
            </a:r>
            <a:r>
              <a:rPr lang="ar-SA" dirty="0">
                <a:sym typeface="Calibri"/>
              </a:rPr>
              <a:t>تعقب </a:t>
            </a:r>
            <a:r>
              <a:rPr lang="en-US" dirty="0">
                <a:sym typeface="Calibri"/>
              </a:rPr>
              <a:t>الأسرة ولم شملها في مصلحة ال</a:t>
            </a:r>
            <a:r>
              <a:rPr lang="ar-SA" dirty="0">
                <a:sym typeface="Calibri"/>
              </a:rPr>
              <a:t>فتى</a:t>
            </a:r>
            <a:endParaRPr lang="en-US" dirty="0">
              <a:sym typeface="Calibri"/>
            </a:endParaRPr>
          </a:p>
          <a:p>
            <a:pPr lvl="1" algn="r" rtl="1"/>
            <a:r>
              <a:rPr lang="en-US" dirty="0">
                <a:sym typeface="Calibri"/>
              </a:rPr>
              <a:t>تقييم احتياجات الصحة النفسية والدعم النفسي الاجتماعي</a:t>
            </a:r>
          </a:p>
          <a:p>
            <a:pPr marL="628650" marR="0" lvl="1" indent="-171450" algn="r" defTabSz="914400" rtl="1" eaLnBrk="1" fontAlgn="auto" latinLnBrk="0" hangingPunct="1">
              <a:lnSpc>
                <a:spcPct val="100000"/>
              </a:lnSpc>
              <a:spcBef>
                <a:spcPts val="0"/>
              </a:spcBef>
              <a:spcAft>
                <a:spcPts val="0"/>
              </a:spcAft>
              <a:buClr>
                <a:srgbClr val="000000"/>
              </a:buClr>
              <a:buSzTx/>
              <a:buFont typeface="Arial" panose="020B0604020202020204" pitchFamily="34" charset="0"/>
              <a:buChar char="•"/>
              <a:tabLst/>
              <a:defRPr/>
            </a:pPr>
            <a:r>
              <a:rPr lang="en-US" dirty="0">
                <a:sym typeface="Calibri"/>
              </a:rPr>
              <a:t>ترتيب رعاية بديلة آمنة ومستدامة </a:t>
            </a:r>
            <a:r>
              <a:rPr lang="ar-SA" dirty="0">
                <a:sym typeface="Calibri"/>
              </a:rPr>
              <a:t>و</a:t>
            </a:r>
            <a:r>
              <a:rPr lang="en-US" dirty="0">
                <a:sym typeface="Calibri"/>
              </a:rPr>
              <a:t> تقييم ما إذا كان ترتيب الرعاية الحالي في مصلحة ال</a:t>
            </a:r>
            <a:r>
              <a:rPr lang="ar-SA" dirty="0">
                <a:sym typeface="Calibri"/>
              </a:rPr>
              <a:t>فتى الفضلى</a:t>
            </a:r>
            <a:r>
              <a:rPr lang="en-US" dirty="0">
                <a:sym typeface="Calibri"/>
              </a:rPr>
              <a:t> والاحتياجات الإضافية ل</a:t>
            </a:r>
            <a:r>
              <a:rPr lang="ar-SA" dirty="0">
                <a:sym typeface="Calibri"/>
              </a:rPr>
              <a:t>ه</a:t>
            </a:r>
            <a:r>
              <a:rPr lang="en-US" dirty="0">
                <a:sym typeface="Calibri"/>
              </a:rPr>
              <a:t> / </a:t>
            </a:r>
            <a:r>
              <a:rPr lang="ar-SA" dirty="0">
                <a:sym typeface="Calibri"/>
              </a:rPr>
              <a:t>ل</a:t>
            </a:r>
            <a:r>
              <a:rPr lang="en-US" dirty="0">
                <a:sym typeface="Calibri"/>
              </a:rPr>
              <a:t>مجموعة ال</a:t>
            </a:r>
            <a:r>
              <a:rPr lang="ar-SA" dirty="0">
                <a:sym typeface="Calibri"/>
              </a:rPr>
              <a:t>فتيان</a:t>
            </a:r>
            <a:r>
              <a:rPr lang="en-US" dirty="0">
                <a:sym typeface="Calibri"/>
              </a:rPr>
              <a:t>. إذا لم يكن الأمر كذلك ، فاستكشف خيارات رعاية أخرى ، ويفضل أن تكون أسرية ومجتمعية.</a:t>
            </a:r>
          </a:p>
          <a:p>
            <a:pPr algn="r" rtl="1"/>
            <a:r>
              <a:rPr lang="ar-SA" b="1" dirty="0">
                <a:sym typeface="Calibri"/>
              </a:rPr>
              <a:t>٤)</a:t>
            </a:r>
            <a:r>
              <a:rPr lang="en-US" b="1" dirty="0">
                <a:sym typeface="Calibri"/>
              </a:rPr>
              <a:t> معلومات إضافية</a:t>
            </a:r>
            <a:r>
              <a:rPr lang="ar-SA" b="1" dirty="0">
                <a:sym typeface="Calibri"/>
              </a:rPr>
              <a:t> مطلوبة</a:t>
            </a:r>
            <a:endParaRPr lang="en-US" b="1" dirty="0">
              <a:sym typeface="Calibri"/>
            </a:endParaRPr>
          </a:p>
          <a:p>
            <a:pPr lvl="1" algn="r" rtl="1"/>
            <a:r>
              <a:rPr lang="ar-SA" dirty="0">
                <a:sym typeface="Calibri"/>
              </a:rPr>
              <a:t>ال</a:t>
            </a:r>
            <a:r>
              <a:rPr lang="en-US" dirty="0">
                <a:sym typeface="Calibri"/>
              </a:rPr>
              <a:t>تحقق من المعلومات المتعلقة بوالدي أحمد. متى كانت آخر مرة كانوا </a:t>
            </a:r>
            <a:r>
              <a:rPr lang="ar-SA" dirty="0">
                <a:sym typeface="Calibri"/>
              </a:rPr>
              <a:t>فيها </a:t>
            </a:r>
            <a:r>
              <a:rPr lang="en-US" dirty="0">
                <a:sym typeface="Calibri"/>
              </a:rPr>
              <a:t>على اتصال؟ هل فقد الاتصال بوالديه بعد الخلاف بين والديه وعمه ، وإذا كان الأمر كذلك فما هي الأسباب؟</a:t>
            </a:r>
          </a:p>
          <a:p>
            <a:pPr lvl="1" algn="r" rtl="1"/>
            <a:r>
              <a:rPr lang="en-US" dirty="0">
                <a:sym typeface="Calibri"/>
              </a:rPr>
              <a:t>هل لدى أحمد معلومات عن مكان والديه أو أفراد الأسرة الآخرين الذين يشعر بأنه قريب منهم؟</a:t>
            </a:r>
          </a:p>
          <a:p>
            <a:pPr lvl="1" algn="r" rtl="1"/>
            <a:r>
              <a:rPr lang="en-US" dirty="0">
                <a:sym typeface="Calibri"/>
              </a:rPr>
              <a:t>في أي نوع من ظروف العمل يعمل ال</a:t>
            </a:r>
            <a:r>
              <a:rPr lang="ar-SA" dirty="0">
                <a:sym typeface="Calibri"/>
              </a:rPr>
              <a:t>فتى</a:t>
            </a:r>
            <a:r>
              <a:rPr lang="en-US" dirty="0">
                <a:sym typeface="Calibri"/>
              </a:rPr>
              <a:t>؟ كم ساعة في اليوم الواحد؟ هل يتقاضى أجرًا كافيًا؟ هل لديه الوقت الكافي للراحة؟ هل يشعر بالأمان في مكان العمل أم أنه يواجه </a:t>
            </a:r>
            <a:r>
              <a:rPr lang="ar-SA" dirty="0">
                <a:sym typeface="Calibri"/>
              </a:rPr>
              <a:t>الإساءة </a:t>
            </a:r>
            <a:r>
              <a:rPr lang="en-US" dirty="0">
                <a:sym typeface="Calibri"/>
              </a:rPr>
              <a:t>و / أو العنف و / أو الاستغلال؟</a:t>
            </a:r>
          </a:p>
          <a:p>
            <a:pPr lvl="1" algn="r" rtl="1"/>
            <a:r>
              <a:rPr lang="ar-SA" dirty="0">
                <a:sym typeface="Calibri"/>
              </a:rPr>
              <a:t>ال</a:t>
            </a:r>
            <a:r>
              <a:rPr lang="en-US" dirty="0">
                <a:sym typeface="Calibri"/>
              </a:rPr>
              <a:t>تحقق مما إذا كانت ظروف مأوى أحمد ومجموعة </a:t>
            </a:r>
            <a:r>
              <a:rPr lang="ar-SA" dirty="0">
                <a:sym typeface="Calibri"/>
              </a:rPr>
              <a:t>الأطفال غير المصحوبين</a:t>
            </a:r>
            <a:r>
              <a:rPr lang="en-US" dirty="0">
                <a:sym typeface="Calibri"/>
              </a:rPr>
              <a:t> مناسبة وآمنة وفي مصلحتهم</a:t>
            </a:r>
          </a:p>
          <a:p>
            <a:pPr lvl="1" algn="r" rtl="1"/>
            <a:endParaRPr lang="en-US" dirty="0">
              <a:sym typeface="Calibri"/>
            </a:endParaRPr>
          </a:p>
          <a:p>
            <a:pPr marL="0" indent="0" algn="r" rtl="1">
              <a:buNone/>
            </a:pPr>
            <a:endParaRPr lang="en-US" b="1" dirty="0">
              <a:sym typeface="Calibri"/>
            </a:endParaRPr>
          </a:p>
        </p:txBody>
      </p:sp>
      <p:sp>
        <p:nvSpPr>
          <p:cNvPr id="2" name="Google Shape;725;p48:notes">
            <a:extLst>
              <a:ext uri="{FF2B5EF4-FFF2-40B4-BE49-F238E27FC236}">
                <a16:creationId xmlns:a16="http://schemas.microsoft.com/office/drawing/2014/main" id="{613DB0FD-58D8-FB93-C1BA-04AD17D2FAF7}"/>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rtl="1"/>
            <a:fld id="{00000000-1234-1234-1234-123412341234}" type="slidenum">
              <a:rPr lang="en-US" sz="1200" smtClean="0">
                <a:latin typeface="+mn-lt"/>
              </a:rPr>
              <a:pPr algn="r" rtl="1"/>
              <a:t>36</a:t>
            </a:fld>
            <a:endParaRPr lang="en-US" sz="1200" dirty="0">
              <a:latin typeface="+mn-lt"/>
            </a:endParaRPr>
          </a:p>
        </p:txBody>
      </p:sp>
    </p:spTree>
    <p:extLst>
      <p:ext uri="{BB962C8B-B14F-4D97-AF65-F5344CB8AC3E}">
        <p14:creationId xmlns:p14="http://schemas.microsoft.com/office/powerpoint/2010/main" val="3617625136"/>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64"/>
        <p:cNvGrpSpPr/>
        <p:nvPr/>
      </p:nvGrpSpPr>
      <p:grpSpPr>
        <a:xfrm>
          <a:off x="0" y="0"/>
          <a:ext cx="0" cy="0"/>
          <a:chOff x="0" y="0"/>
          <a:chExt cx="0" cy="0"/>
        </a:xfrm>
      </p:grpSpPr>
      <p:sp>
        <p:nvSpPr>
          <p:cNvPr id="666" name="Google Shape;666;p25:notes"/>
          <p:cNvSpPr txBox="1">
            <a:spLocks noGrp="1"/>
          </p:cNvSpPr>
          <p:nvPr>
            <p:ph type="body" idx="1"/>
          </p:nvPr>
        </p:nvSpPr>
        <p:spPr/>
        <p:txBody>
          <a:bodyPr/>
          <a:lstStyle/>
          <a:p>
            <a:pPr marL="0" indent="0" algn="r" rtl="1">
              <a:buNone/>
            </a:pPr>
            <a:r>
              <a:rPr lang="en-US" b="1" dirty="0">
                <a:sym typeface="Calibri"/>
              </a:rPr>
              <a:t>التكي</a:t>
            </a:r>
            <a:r>
              <a:rPr lang="ar-SA" b="1" dirty="0">
                <a:sym typeface="Calibri"/>
              </a:rPr>
              <a:t>ي</a:t>
            </a:r>
            <a:r>
              <a:rPr lang="en-US" b="1" dirty="0">
                <a:sym typeface="Calibri"/>
              </a:rPr>
              <a:t>ف </a:t>
            </a:r>
            <a:r>
              <a:rPr lang="ar-SA" b="1" dirty="0">
                <a:sym typeface="Calibri"/>
              </a:rPr>
              <a:t>بحسب</a:t>
            </a:r>
            <a:r>
              <a:rPr lang="en-US" b="1" dirty="0">
                <a:sym typeface="Calibri"/>
              </a:rPr>
              <a:t> السياق</a:t>
            </a:r>
          </a:p>
          <a:p>
            <a:pPr algn="r" rtl="1"/>
            <a:r>
              <a:rPr lang="en-US" dirty="0">
                <a:sym typeface="Calibri"/>
              </a:rPr>
              <a:t>الملاحظات أدناه </a:t>
            </a:r>
            <a:r>
              <a:rPr lang="en-US" i="0" dirty="0">
                <a:sym typeface="Calibri"/>
              </a:rPr>
              <a:t>حول </a:t>
            </a:r>
            <a:r>
              <a:rPr lang="en-US" sz="1200" i="0" dirty="0">
                <a:solidFill>
                  <a:schemeClr val="tx1"/>
                </a:solidFill>
                <a:latin typeface="Calibri" panose="020F0502020204030204" pitchFamily="34" charset="0"/>
                <a:cs typeface="Calibri" panose="020F0502020204030204" pitchFamily="34" charset="0"/>
              </a:rPr>
              <a:t>المساعدة النقدية والقسائم </a:t>
            </a:r>
            <a:r>
              <a:rPr lang="en-US" dirty="0">
                <a:sym typeface="Calibri"/>
              </a:rPr>
              <a:t>اختيارية ويجب استخدامها فقط في السياقات التي تكون ذات صلة وضرورية لتوفير إرشادات إضافية حول استخدام </a:t>
            </a:r>
            <a:r>
              <a:rPr lang="en-US" sz="1200" dirty="0">
                <a:solidFill>
                  <a:schemeClr val="tx1"/>
                </a:solidFill>
                <a:latin typeface="Calibri" panose="020F0502020204030204" pitchFamily="34" charset="0"/>
                <a:cs typeface="Calibri" panose="020F0502020204030204" pitchFamily="34" charset="0"/>
              </a:rPr>
              <a:t>المساعدة النقدية والقسائم</a:t>
            </a:r>
            <a:r>
              <a:rPr lang="en-US" dirty="0">
                <a:sym typeface="Calibri"/>
              </a:rPr>
              <a:t> لإدارة الحالة.</a:t>
            </a:r>
          </a:p>
          <a:p>
            <a:pPr marL="0" indent="0" algn="r" rtl="1">
              <a:buNone/>
            </a:pPr>
            <a:r>
              <a:rPr lang="en-US" b="1" dirty="0">
                <a:highlight>
                  <a:schemeClr val="lt1"/>
                </a:highlight>
                <a:sym typeface="Helvetica Neue"/>
              </a:rPr>
              <a:t>_____________________________________________________________________________</a:t>
            </a:r>
            <a:endParaRPr lang="en-US" b="0" dirty="0"/>
          </a:p>
          <a:p>
            <a:pPr algn="r" rtl="1"/>
            <a:endParaRPr lang="en-US" dirty="0">
              <a:sym typeface="Calibri"/>
            </a:endParaRPr>
          </a:p>
          <a:p>
            <a:pPr marL="0" indent="0" algn="r" rtl="1">
              <a:buNone/>
            </a:pPr>
            <a:r>
              <a:rPr lang="ar-SA" b="1" dirty="0">
                <a:sym typeface="Calibri"/>
              </a:rPr>
              <a:t>الشرح</a:t>
            </a:r>
            <a:endParaRPr lang="en-US" b="1" dirty="0">
              <a:sym typeface="Calibri"/>
            </a:endParaRPr>
          </a:p>
          <a:p>
            <a:pPr algn="r" rtl="1"/>
            <a:r>
              <a:rPr lang="en-US" i="1" dirty="0">
                <a:sym typeface="Calibri"/>
              </a:rPr>
              <a:t>عند إجراء تقييم مع الأطفال</a:t>
            </a:r>
            <a:r>
              <a:rPr lang="ar-SA" i="1" dirty="0">
                <a:sym typeface="Calibri"/>
              </a:rPr>
              <a:t> المنفصلين و</a:t>
            </a:r>
            <a:r>
              <a:rPr lang="en-US" i="1" dirty="0">
                <a:sym typeface="Calibri"/>
              </a:rPr>
              <a:t> غير المصحوبين</a:t>
            </a:r>
            <a:r>
              <a:rPr lang="ar-SA" i="1" dirty="0">
                <a:sym typeface="Calibri"/>
              </a:rPr>
              <a:t>، </a:t>
            </a:r>
            <a:r>
              <a:rPr lang="en-US" i="1" dirty="0">
                <a:sym typeface="Calibri"/>
              </a:rPr>
              <a:t>من المهم مراعاة جميع العناصر والعوامل التي سنق</a:t>
            </a:r>
            <a:r>
              <a:rPr lang="ar-SA" i="1" dirty="0">
                <a:sym typeface="Calibri"/>
              </a:rPr>
              <a:t>وم بتقي</a:t>
            </a:r>
            <a:r>
              <a:rPr lang="en-US" i="1" dirty="0">
                <a:sym typeface="Calibri"/>
              </a:rPr>
              <a:t>يمها لأي طفل آخر لديه مخاوف تتعلق بالحماية وليس التركيز فقط على حالة انفصالهم. يتم تغطية </a:t>
            </a:r>
            <a:r>
              <a:rPr lang="ar-SA" i="1" dirty="0">
                <a:sym typeface="Calibri"/>
              </a:rPr>
              <a:t>ذلك</a:t>
            </a:r>
            <a:r>
              <a:rPr lang="en-US" i="1" dirty="0">
                <a:sym typeface="Calibri"/>
              </a:rPr>
              <a:t> في التدريب على إدارة الحالة من المستوى </a:t>
            </a:r>
            <a:r>
              <a:rPr lang="ar-SA" i="1" dirty="0">
                <a:sym typeface="Calibri"/>
              </a:rPr>
              <a:t>١</a:t>
            </a:r>
            <a:r>
              <a:rPr lang="en-US" i="1" dirty="0">
                <a:sym typeface="Calibri"/>
              </a:rPr>
              <a:t>.</a:t>
            </a:r>
          </a:p>
          <a:p>
            <a:pPr algn="r" rtl="1"/>
            <a:r>
              <a:rPr lang="en-US" i="1" dirty="0">
                <a:sym typeface="Calibri"/>
              </a:rPr>
              <a:t>ومع ذلك</a:t>
            </a:r>
            <a:r>
              <a:rPr lang="ar-SA" i="1" dirty="0">
                <a:sym typeface="Calibri"/>
              </a:rPr>
              <a:t>، </a:t>
            </a:r>
            <a:r>
              <a:rPr lang="en-US" i="1" dirty="0">
                <a:sym typeface="Calibri"/>
              </a:rPr>
              <a:t>بالنسبة للأطفال </a:t>
            </a:r>
            <a:r>
              <a:rPr lang="ar-SA" i="1" dirty="0">
                <a:sym typeface="Calibri"/>
              </a:rPr>
              <a:t>المنفصلين و</a:t>
            </a:r>
            <a:r>
              <a:rPr lang="en-US" i="1" dirty="0">
                <a:sym typeface="Calibri"/>
              </a:rPr>
              <a:t> غير المصحوبي</a:t>
            </a:r>
            <a:r>
              <a:rPr lang="ar-SA" i="1" dirty="0">
                <a:sym typeface="Calibri"/>
              </a:rPr>
              <a:t>ن، </a:t>
            </a:r>
            <a:r>
              <a:rPr lang="en-US" i="1" dirty="0">
                <a:sym typeface="Calibri"/>
              </a:rPr>
              <a:t>هناك بعض المجالات التي قد تكون مهمة بشكل خاص للنظر فيها.</a:t>
            </a:r>
            <a:endParaRPr lang="en-US" i="1" dirty="0"/>
          </a:p>
          <a:p>
            <a:pPr algn="r" rtl="1"/>
            <a:r>
              <a:rPr lang="en-US" dirty="0">
                <a:sym typeface="Calibri"/>
              </a:rPr>
              <a:t>توجيه المشاركين إلى</a:t>
            </a:r>
            <a:r>
              <a:rPr lang="ar-SA" dirty="0">
                <a:sym typeface="Calibri"/>
              </a:rPr>
              <a:t> </a:t>
            </a:r>
            <a:r>
              <a:rPr lang="ar-SA" b="1" dirty="0">
                <a:sym typeface="Calibri"/>
              </a:rPr>
              <a:t>ال</a:t>
            </a:r>
            <a:r>
              <a:rPr lang="en-US" b="1" dirty="0">
                <a:sym typeface="Calibri"/>
              </a:rPr>
              <a:t>صفحة </a:t>
            </a:r>
            <a:r>
              <a:rPr lang="ar-SA" b="1" dirty="0">
                <a:sym typeface="Calibri"/>
              </a:rPr>
              <a:t>١٨من دليل العمل</a:t>
            </a:r>
            <a:r>
              <a:rPr lang="en-US" b="1" dirty="0">
                <a:sym typeface="Calibri"/>
              </a:rPr>
              <a:t> : قائمة تقييم إدارة الحالة (نموذج)</a:t>
            </a:r>
          </a:p>
          <a:p>
            <a:pPr algn="r" rtl="1"/>
            <a:r>
              <a:rPr lang="en-US" i="1" dirty="0">
                <a:sym typeface="Calibri"/>
              </a:rPr>
              <a:t>قد يكون الدعم من خلال المساعدة النقدية والقسائم (CVA) ذا صلة ويجب أن يؤخذ في الاعتبار أثناء التقييم:</a:t>
            </a:r>
          </a:p>
          <a:p>
            <a:pPr lvl="1" algn="r" rtl="1"/>
            <a:r>
              <a:rPr lang="en-US" i="1" dirty="0">
                <a:sym typeface="Calibri"/>
              </a:rPr>
              <a:t>يجب أن يحتوي دعم </a:t>
            </a:r>
            <a:r>
              <a:rPr lang="en-US" sz="1200" i="1" dirty="0">
                <a:solidFill>
                  <a:schemeClr val="tx1"/>
                </a:solidFill>
                <a:latin typeface="Calibri" panose="020F0502020204030204" pitchFamily="34" charset="0"/>
                <a:cs typeface="Calibri" panose="020F0502020204030204" pitchFamily="34" charset="0"/>
              </a:rPr>
              <a:t>المساعدة النقدية والقسائم </a:t>
            </a:r>
            <a:r>
              <a:rPr lang="en-US" i="1" dirty="0">
                <a:sym typeface="Calibri"/>
              </a:rPr>
              <a:t>على الضمانات اللازمة للأطفال.</a:t>
            </a:r>
          </a:p>
          <a:p>
            <a:pPr lvl="1" algn="r" rtl="1"/>
            <a:r>
              <a:rPr lang="en-US" i="1" dirty="0">
                <a:sym typeface="Calibri"/>
              </a:rPr>
              <a:t>قد يكون هذا شكلًا مناسبًا من أشكال الدعم للمراهقين</a:t>
            </a:r>
            <a:r>
              <a:rPr lang="ar-SA" i="1" dirty="0">
                <a:sym typeface="Calibri"/>
              </a:rPr>
              <a:t> غير المصحوبين</a:t>
            </a:r>
            <a:r>
              <a:rPr lang="en-US" i="1" dirty="0">
                <a:sym typeface="Calibri"/>
              </a:rPr>
              <a:t> الذين يعيشون بمفردهم أو في مجموعات على أساس كل حالة على حدة وعند تزويدهم بالدعم والمتابعة الدقيقة.</a:t>
            </a:r>
          </a:p>
          <a:p>
            <a:pPr lvl="1" algn="r" rtl="1"/>
            <a:r>
              <a:rPr lang="en-US" i="1" dirty="0">
                <a:sym typeface="Calibri"/>
              </a:rPr>
              <a:t>يمكن </a:t>
            </a:r>
            <a:r>
              <a:rPr lang="ar-SA" sz="1200" i="1" dirty="0">
                <a:solidFill>
                  <a:schemeClr val="tx1"/>
                </a:solidFill>
                <a:latin typeface="Calibri" panose="020F0502020204030204" pitchFamily="34" charset="0"/>
                <a:cs typeface="Calibri" panose="020F0502020204030204" pitchFamily="34" charset="0"/>
              </a:rPr>
              <a:t>لل</a:t>
            </a:r>
            <a:r>
              <a:rPr lang="en-US" sz="1200" i="1" dirty="0">
                <a:solidFill>
                  <a:schemeClr val="tx1"/>
                </a:solidFill>
                <a:latin typeface="Calibri" panose="020F0502020204030204" pitchFamily="34" charset="0"/>
                <a:cs typeface="Calibri" panose="020F0502020204030204" pitchFamily="34" charset="0"/>
              </a:rPr>
              <a:t>مساعدة النقدية والقسائم </a:t>
            </a:r>
            <a:r>
              <a:rPr lang="en-US" i="1" dirty="0">
                <a:sym typeface="Calibri"/>
              </a:rPr>
              <a:t> أن تدعم مؤقتًا العائلات التي تستضيف الأطفال</a:t>
            </a:r>
            <a:r>
              <a:rPr lang="ar-SA" i="1" dirty="0">
                <a:sym typeface="Calibri"/>
              </a:rPr>
              <a:t> المنفصلين و</a:t>
            </a:r>
            <a:r>
              <a:rPr lang="en-US" i="1" dirty="0">
                <a:sym typeface="Calibri"/>
              </a:rPr>
              <a:t> غير المصحوبين</a:t>
            </a:r>
            <a:r>
              <a:rPr lang="ar-SA" i="1" dirty="0">
                <a:sym typeface="Calibri"/>
              </a:rPr>
              <a:t> </a:t>
            </a:r>
            <a:r>
              <a:rPr lang="en-US" i="1" dirty="0">
                <a:sym typeface="Calibri"/>
              </a:rPr>
              <a:t>ضمن نفس معايير العائلات الضعيفة الأخرى.</a:t>
            </a:r>
          </a:p>
          <a:p>
            <a:pPr lvl="1" algn="r" rtl="1"/>
            <a:r>
              <a:rPr lang="en-US" i="1" dirty="0">
                <a:sym typeface="Calibri"/>
              </a:rPr>
              <a:t>يجب أن يتمتع الأطفال والأسر الضعيفة الأخرى بالمساواة في الوصول إلى برنامج </a:t>
            </a:r>
            <a:r>
              <a:rPr lang="en-US" sz="1200" i="1" dirty="0">
                <a:solidFill>
                  <a:schemeClr val="tx1"/>
                </a:solidFill>
                <a:latin typeface="Calibri" panose="020F0502020204030204" pitchFamily="34" charset="0"/>
                <a:cs typeface="Calibri" panose="020F0502020204030204" pitchFamily="34" charset="0"/>
              </a:rPr>
              <a:t>المساعدة النقدية والقسائم </a:t>
            </a:r>
            <a:r>
              <a:rPr lang="en-US" i="1" dirty="0">
                <a:sym typeface="Calibri"/>
              </a:rPr>
              <a:t> وفقًا لمعايير محددة.</a:t>
            </a:r>
          </a:p>
          <a:p>
            <a:pPr lvl="1" algn="r" rtl="1"/>
            <a:r>
              <a:rPr lang="en-US" i="1" dirty="0">
                <a:sym typeface="Calibri"/>
              </a:rPr>
              <a:t>يجب أن يتم تقديم الدعم والمتابعة المنتظمين عند توفير </a:t>
            </a:r>
            <a:r>
              <a:rPr lang="en-US" sz="1200" i="1" dirty="0">
                <a:solidFill>
                  <a:schemeClr val="tx1"/>
                </a:solidFill>
                <a:latin typeface="Calibri" panose="020F0502020204030204" pitchFamily="34" charset="0"/>
                <a:cs typeface="Calibri" panose="020F0502020204030204" pitchFamily="34" charset="0"/>
              </a:rPr>
              <a:t>المساعدة النقدية والقسائم </a:t>
            </a:r>
            <a:r>
              <a:rPr lang="en-US" i="1" dirty="0">
                <a:sym typeface="Calibri"/>
              </a:rPr>
              <a:t> لضمان سلامة ورفاه الطفل والتقدم نحو الأهداف من حيث نتائج الحماية وتوفير </a:t>
            </a:r>
            <a:r>
              <a:rPr lang="en-US" sz="1200" i="1" dirty="0">
                <a:solidFill>
                  <a:schemeClr val="tx1"/>
                </a:solidFill>
                <a:latin typeface="Calibri" panose="020F0502020204030204" pitchFamily="34" charset="0"/>
                <a:cs typeface="Calibri" panose="020F0502020204030204" pitchFamily="34" charset="0"/>
              </a:rPr>
              <a:t>المساعدة النقدية والقسائم</a:t>
            </a:r>
            <a:r>
              <a:rPr lang="en-US" i="1" dirty="0">
                <a:sym typeface="Calibri"/>
              </a:rPr>
              <a:t> على النحو المنصوص عليه في خطة الحالة.</a:t>
            </a:r>
          </a:p>
          <a:p>
            <a:pPr algn="r" rtl="1"/>
            <a:r>
              <a:rPr lang="en-US" i="1" dirty="0">
                <a:sym typeface="Calibri"/>
              </a:rPr>
              <a:t>سننظر عن كثب في تقييم الرعاية البديلة لاحقًا في هذه الجلسة.</a:t>
            </a:r>
          </a:p>
          <a:p>
            <a:pPr lvl="1" algn="r" rtl="1"/>
            <a:endParaRPr lang="en-US" dirty="0">
              <a:sym typeface="Calibri"/>
            </a:endParaRPr>
          </a:p>
          <a:p>
            <a:pPr lvl="1" algn="r" rtl="1"/>
            <a:endParaRPr lang="en-US" dirty="0">
              <a:sym typeface="Calibri"/>
            </a:endParaRPr>
          </a:p>
          <a:p>
            <a:pPr lvl="1" algn="r" rtl="1"/>
            <a:endParaRPr lang="en-US" dirty="0">
              <a:sym typeface="Calibri"/>
            </a:endParaRPr>
          </a:p>
          <a:p>
            <a:pPr algn="r" rtl="1"/>
            <a:endParaRPr lang="en-US" dirty="0"/>
          </a:p>
        </p:txBody>
      </p:sp>
      <p:sp>
        <p:nvSpPr>
          <p:cNvPr id="3" name="Slide Image Placeholder 2">
            <a:extLst>
              <a:ext uri="{FF2B5EF4-FFF2-40B4-BE49-F238E27FC236}">
                <a16:creationId xmlns:a16="http://schemas.microsoft.com/office/drawing/2014/main" id="{18F16DAA-61E6-1394-F6AA-78BB4ACCBFE7}"/>
              </a:ext>
            </a:extLst>
          </p:cNvPr>
          <p:cNvSpPr>
            <a:spLocks noGrp="1" noRot="1" noChangeAspect="1"/>
          </p:cNvSpPr>
          <p:nvPr>
            <p:ph type="sldImg"/>
          </p:nvPr>
        </p:nvSpPr>
        <p:spPr/>
      </p:sp>
      <p:sp>
        <p:nvSpPr>
          <p:cNvPr id="2" name="Google Shape;725;p48:notes">
            <a:extLst>
              <a:ext uri="{FF2B5EF4-FFF2-40B4-BE49-F238E27FC236}">
                <a16:creationId xmlns:a16="http://schemas.microsoft.com/office/drawing/2014/main" id="{7F4131ED-1D16-2B44-FD17-B8FC4AC7DD75}"/>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rtl="1"/>
            <a:fld id="{00000000-1234-1234-1234-123412341234}" type="slidenum">
              <a:rPr lang="en-US" sz="1200" smtClean="0">
                <a:latin typeface="+mn-lt"/>
              </a:rPr>
              <a:pPr algn="r" rtl="1"/>
              <a:t>37</a:t>
            </a:fld>
            <a:endParaRPr lang="en-US" sz="1200" dirty="0">
              <a:latin typeface="+mn-lt"/>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marL="0" indent="0" algn="r" rtl="1">
              <a:buNone/>
            </a:pPr>
            <a:r>
              <a:rPr lang="en-GB" b="1" dirty="0">
                <a:sym typeface="Calibri"/>
              </a:rPr>
              <a:t>التكي</a:t>
            </a:r>
            <a:r>
              <a:rPr lang="ar-SA" b="1" dirty="0">
                <a:sym typeface="Calibri"/>
              </a:rPr>
              <a:t>ي</a:t>
            </a:r>
            <a:r>
              <a:rPr lang="en-GB" b="1" dirty="0">
                <a:sym typeface="Calibri"/>
              </a:rPr>
              <a:t>ف </a:t>
            </a:r>
            <a:r>
              <a:rPr lang="ar-SA" b="1" dirty="0">
                <a:sym typeface="Calibri"/>
              </a:rPr>
              <a:t>بحسب</a:t>
            </a:r>
            <a:r>
              <a:rPr lang="en-GB" b="1" dirty="0">
                <a:sym typeface="Calibri"/>
              </a:rPr>
              <a:t> السياق</a:t>
            </a:r>
          </a:p>
          <a:p>
            <a:pPr algn="r" rtl="1"/>
            <a:r>
              <a:rPr lang="en-GB" dirty="0">
                <a:sym typeface="Calibri"/>
              </a:rPr>
              <a:t>استخدم هذه الشريحة في السياقات التي يكون فيها إجراء مزيد من المناقشات حول المساعدة النقدية والقسائم </a:t>
            </a:r>
            <a:r>
              <a:rPr lang="en-GB" i="0" dirty="0">
                <a:sym typeface="Calibri"/>
              </a:rPr>
              <a:t>الخاص </a:t>
            </a:r>
            <a:r>
              <a:rPr lang="ar-SA" i="0" dirty="0">
                <a:sym typeface="Calibri"/>
              </a:rPr>
              <a:t>ب</a:t>
            </a:r>
            <a:r>
              <a:rPr lang="en-US" i="0" dirty="0">
                <a:sym typeface="Calibri"/>
              </a:rPr>
              <a:t>الأطفال</a:t>
            </a:r>
            <a:r>
              <a:rPr lang="ar-SA" i="0" dirty="0">
                <a:sym typeface="Calibri"/>
              </a:rPr>
              <a:t> المنفصلين و</a:t>
            </a:r>
            <a:r>
              <a:rPr lang="en-US" i="0" dirty="0">
                <a:sym typeface="Calibri"/>
              </a:rPr>
              <a:t> غير المصحوبين</a:t>
            </a:r>
            <a:r>
              <a:rPr lang="en-GB" dirty="0">
                <a:sym typeface="Calibri"/>
              </a:rPr>
              <a:t> مناسبًا من حيث توفر </a:t>
            </a:r>
            <a:r>
              <a:rPr lang="en-US" sz="1200" dirty="0">
                <a:solidFill>
                  <a:schemeClr val="tx1"/>
                </a:solidFill>
                <a:latin typeface="Calibri" panose="020F0502020204030204" pitchFamily="34" charset="0"/>
                <a:cs typeface="Calibri" panose="020F0502020204030204" pitchFamily="34" charset="0"/>
              </a:rPr>
              <a:t>المساعدة النقدية والقسائ</a:t>
            </a:r>
            <a:r>
              <a:rPr lang="ar-SA" sz="1200" dirty="0">
                <a:solidFill>
                  <a:schemeClr val="tx1"/>
                </a:solidFill>
                <a:latin typeface="Calibri" panose="020F0502020204030204" pitchFamily="34" charset="0"/>
                <a:cs typeface="Calibri" panose="020F0502020204030204" pitchFamily="34" charset="0"/>
                <a:sym typeface="Calibri"/>
              </a:rPr>
              <a:t>م </a:t>
            </a:r>
            <a:r>
              <a:rPr lang="ar-SA" dirty="0">
                <a:sym typeface="Calibri"/>
              </a:rPr>
              <a:t>لهؤلاء الأطفال </a:t>
            </a:r>
            <a:r>
              <a:rPr lang="en-GB" dirty="0">
                <a:sym typeface="Calibri"/>
              </a:rPr>
              <a:t>والحاجة</a:t>
            </a:r>
            <a:r>
              <a:rPr lang="ar-SA" dirty="0">
                <a:sym typeface="Calibri"/>
              </a:rPr>
              <a:t> لها</a:t>
            </a:r>
            <a:endParaRPr lang="en-GB" dirty="0">
              <a:sym typeface="Calibri"/>
            </a:endParaRPr>
          </a:p>
          <a:p>
            <a:pPr algn="r" rtl="1"/>
            <a:r>
              <a:rPr lang="en-GB" dirty="0">
                <a:sym typeface="Calibri"/>
              </a:rPr>
              <a:t>يجب إضافة المزيد من المعلومات السياقية حول تقييمات المخاطر ، والضمانات ، وطرق دعم الأطفال</a:t>
            </a:r>
            <a:r>
              <a:rPr lang="ar-SA" dirty="0">
                <a:sym typeface="Calibri"/>
              </a:rPr>
              <a:t> المنفصلين و</a:t>
            </a:r>
            <a:r>
              <a:rPr lang="en-GB" dirty="0">
                <a:sym typeface="Calibri"/>
              </a:rPr>
              <a:t> غير المصحوبين طوال العملية</a:t>
            </a:r>
          </a:p>
        </p:txBody>
      </p:sp>
      <p:sp>
        <p:nvSpPr>
          <p:cNvPr id="6" name="Slide Image Placeholder 5">
            <a:extLst>
              <a:ext uri="{FF2B5EF4-FFF2-40B4-BE49-F238E27FC236}">
                <a16:creationId xmlns:a16="http://schemas.microsoft.com/office/drawing/2014/main" id="{D4EE1321-F11D-6E1D-5BD8-EA6EE5768316}"/>
              </a:ext>
            </a:extLst>
          </p:cNvPr>
          <p:cNvSpPr>
            <a:spLocks noGrp="1" noRot="1" noChangeAspect="1"/>
          </p:cNvSpPr>
          <p:nvPr>
            <p:ph type="sldImg"/>
          </p:nvPr>
        </p:nvSpPr>
        <p:spPr/>
      </p:sp>
      <p:sp>
        <p:nvSpPr>
          <p:cNvPr id="2" name="Google Shape;725;p48:notes">
            <a:extLst>
              <a:ext uri="{FF2B5EF4-FFF2-40B4-BE49-F238E27FC236}">
                <a16:creationId xmlns:a16="http://schemas.microsoft.com/office/drawing/2014/main" id="{85CD5694-E2B2-88FC-514D-47A5B820E73D}"/>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rtl="1"/>
            <a:fld id="{00000000-1234-1234-1234-123412341234}" type="slidenum">
              <a:rPr lang="en-US" sz="1200" smtClean="0">
                <a:latin typeface="+mn-lt"/>
              </a:rPr>
              <a:pPr algn="r" rtl="1"/>
              <a:t>38</a:t>
            </a:fld>
            <a:endParaRPr lang="en-US" sz="1200" dirty="0">
              <a:latin typeface="+mn-lt"/>
            </a:endParaRPr>
          </a:p>
        </p:txBody>
      </p:sp>
    </p:spTree>
    <p:extLst>
      <p:ext uri="{BB962C8B-B14F-4D97-AF65-F5344CB8AC3E}">
        <p14:creationId xmlns:p14="http://schemas.microsoft.com/office/powerpoint/2010/main" val="3640911752"/>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92"/>
        <p:cNvGrpSpPr/>
        <p:nvPr/>
      </p:nvGrpSpPr>
      <p:grpSpPr>
        <a:xfrm>
          <a:off x="0" y="0"/>
          <a:ext cx="0" cy="0"/>
          <a:chOff x="0" y="0"/>
          <a:chExt cx="0" cy="0"/>
        </a:xfrm>
      </p:grpSpPr>
      <p:sp>
        <p:nvSpPr>
          <p:cNvPr id="694" name="Google Shape;694;p26:notes"/>
          <p:cNvSpPr txBox="1">
            <a:spLocks noGrp="1"/>
          </p:cNvSpPr>
          <p:nvPr>
            <p:ph type="body" idx="1"/>
          </p:nvPr>
        </p:nvSpPr>
        <p:spPr/>
        <p:txBody>
          <a:bodyPr/>
          <a:lstStyle/>
          <a:p>
            <a:pPr marL="0" indent="0" algn="r" rtl="1">
              <a:buNone/>
            </a:pPr>
            <a:r>
              <a:rPr lang="en-US" b="1" dirty="0">
                <a:sym typeface="Calibri"/>
              </a:rPr>
              <a:t>التكي</a:t>
            </a:r>
            <a:r>
              <a:rPr lang="ar-SA" b="1" dirty="0">
                <a:sym typeface="Calibri"/>
              </a:rPr>
              <a:t>ي</a:t>
            </a:r>
            <a:r>
              <a:rPr lang="en-US" b="1" dirty="0">
                <a:sym typeface="Calibri"/>
              </a:rPr>
              <a:t>ف </a:t>
            </a:r>
            <a:r>
              <a:rPr lang="ar-SA" b="1" dirty="0">
                <a:sym typeface="Calibri"/>
              </a:rPr>
              <a:t>بحسب</a:t>
            </a:r>
            <a:r>
              <a:rPr lang="en-US" b="1" dirty="0">
                <a:sym typeface="Calibri"/>
              </a:rPr>
              <a:t> السياق</a:t>
            </a:r>
          </a:p>
          <a:p>
            <a:pPr algn="r" rtl="1"/>
            <a:r>
              <a:rPr lang="en-US" dirty="0">
                <a:sym typeface="Calibri"/>
              </a:rPr>
              <a:t>قم بإزالة هذه الشريحة إذا لم تكن تغطي مكون الرعاية البديلة في التدريب.</a:t>
            </a:r>
          </a:p>
          <a:p>
            <a:pPr algn="r" rtl="1"/>
            <a:r>
              <a:rPr lang="en-US" dirty="0">
                <a:sym typeface="Calibri"/>
              </a:rPr>
              <a:t>قم بتكييف الشريحة بناءً على خيارات الرعاية البديلة المتاحة</a:t>
            </a:r>
          </a:p>
          <a:p>
            <a:pPr algn="r" rtl="1"/>
            <a:r>
              <a:rPr lang="en-US" dirty="0">
                <a:sym typeface="Calibri"/>
              </a:rPr>
              <a:t>كن واضحًا بشأن ما هو ممكن أو غير ممكن ، وكذلك أي خطط لتوسيع نطاق خيارات الرعاية المتاحة.</a:t>
            </a:r>
            <a:endParaRPr lang="en-US" dirty="0"/>
          </a:p>
          <a:p>
            <a:pPr marL="0" indent="0" algn="r" rtl="1">
              <a:buNone/>
            </a:pPr>
            <a:r>
              <a:rPr lang="en-US" b="1" dirty="0">
                <a:highlight>
                  <a:schemeClr val="lt1"/>
                </a:highlight>
                <a:sym typeface="Helvetica Neue"/>
              </a:rPr>
              <a:t>_____________________________________________________________________________</a:t>
            </a:r>
            <a:endParaRPr lang="en-US" b="0" dirty="0"/>
          </a:p>
          <a:p>
            <a:pPr algn="r" rtl="1"/>
            <a:endParaRPr lang="en-US" dirty="0">
              <a:sym typeface="Calibri"/>
            </a:endParaRPr>
          </a:p>
          <a:p>
            <a:pPr marL="0" indent="0" algn="r" rtl="1">
              <a:buNone/>
            </a:pPr>
            <a:r>
              <a:rPr lang="ar-SA" b="1" dirty="0">
                <a:sym typeface="Calibri"/>
              </a:rPr>
              <a:t>الشرح</a:t>
            </a:r>
            <a:endParaRPr lang="en-US" b="1" dirty="0"/>
          </a:p>
          <a:p>
            <a:pPr algn="r" rtl="1"/>
            <a:r>
              <a:rPr lang="en-US" dirty="0">
                <a:sym typeface="Calibri"/>
              </a:rPr>
              <a:t>عرض الشريحة</a:t>
            </a:r>
          </a:p>
          <a:p>
            <a:pPr algn="r" rtl="1"/>
            <a:r>
              <a:rPr lang="en-US" b="1" dirty="0">
                <a:sym typeface="Calibri"/>
              </a:rPr>
              <a:t>تقييم الأطفال في ترتيبات الرعاية الأسرية غير الرسمية / ال</a:t>
            </a:r>
            <a:r>
              <a:rPr lang="ar-SA" b="1" dirty="0">
                <a:sym typeface="Calibri"/>
              </a:rPr>
              <a:t>تلقائية</a:t>
            </a:r>
            <a:r>
              <a:rPr lang="en-US" b="1" dirty="0">
                <a:sym typeface="Calibri"/>
              </a:rPr>
              <a:t> </a:t>
            </a:r>
            <a:r>
              <a:rPr lang="ar-SA" b="1" dirty="0">
                <a:sym typeface="Calibri"/>
              </a:rPr>
              <a:t>( رعاية </a:t>
            </a:r>
            <a:r>
              <a:rPr lang="en-US" b="1" dirty="0">
                <a:sym typeface="Calibri"/>
              </a:rPr>
              <a:t>القرابة والرعاية </a:t>
            </a:r>
            <a:r>
              <a:rPr lang="ar-SA" b="1" dirty="0">
                <a:sym typeface="Calibri"/>
              </a:rPr>
              <a:t>الحاضنة)</a:t>
            </a:r>
            <a:endParaRPr lang="en-US" b="1" dirty="0">
              <a:sym typeface="Calibri"/>
            </a:endParaRPr>
          </a:p>
          <a:p>
            <a:pPr lvl="1" algn="r" rtl="1"/>
            <a:r>
              <a:rPr lang="en-US" dirty="0">
                <a:sym typeface="Calibri"/>
              </a:rPr>
              <a:t>مناقشة / مراجعة الأساليب الحالية لتقييم وفحص مقدمي الرعاية الحاليين ، بما في ذلك أي أدوات قيد الاستخدام. يجب تقييم جميع الترتيبات باستخدام أداة قياسية.</a:t>
            </a:r>
          </a:p>
          <a:p>
            <a:pPr lvl="1" algn="r" rtl="1"/>
            <a:r>
              <a:rPr lang="en-US" dirty="0">
                <a:sym typeface="Calibri"/>
              </a:rPr>
              <a:t>في حالة عدم وجود أداة تقييم قياسية ، يتم استخدام نموذج العينة</a:t>
            </a:r>
            <a:r>
              <a:rPr lang="ar-SA" dirty="0">
                <a:sym typeface="Calibri"/>
              </a:rPr>
              <a:t> في </a:t>
            </a:r>
            <a:r>
              <a:rPr lang="ar-SA" b="1" dirty="0">
                <a:sym typeface="Calibri"/>
              </a:rPr>
              <a:t>ال</a:t>
            </a:r>
            <a:r>
              <a:rPr lang="en-US" b="1" dirty="0">
                <a:sym typeface="Calibri"/>
              </a:rPr>
              <a:t>صفحة </a:t>
            </a:r>
            <a:r>
              <a:rPr lang="ar-SA" b="1" dirty="0">
                <a:sym typeface="Calibri"/>
              </a:rPr>
              <a:t>١٨  من دليل العمل</a:t>
            </a:r>
            <a:r>
              <a:rPr lang="en-US" b="1" dirty="0">
                <a:sym typeface="Calibri"/>
              </a:rPr>
              <a:t>: قائمة تقييم إدارة الحالة</a:t>
            </a:r>
            <a:r>
              <a:rPr lang="ar-SA" b="1" dirty="0">
                <a:sym typeface="Calibri"/>
              </a:rPr>
              <a:t> </a:t>
            </a:r>
            <a:r>
              <a:rPr lang="en-US" dirty="0">
                <a:sym typeface="Calibri"/>
              </a:rPr>
              <a:t>يمكن استخدامها كأساس لتطوير نموذج </a:t>
            </a:r>
            <a:r>
              <a:rPr lang="ar-SA" dirty="0">
                <a:sym typeface="Calibri"/>
              </a:rPr>
              <a:t>بحسب ال</a:t>
            </a:r>
            <a:r>
              <a:rPr lang="en-US" dirty="0">
                <a:sym typeface="Calibri"/>
              </a:rPr>
              <a:t>سياق. هذه أسئلة لمقدمي الرعاية البديلة المحتملين أو الحاليين.</a:t>
            </a:r>
            <a:endParaRPr lang="en-US" dirty="0"/>
          </a:p>
          <a:p>
            <a:pPr algn="r" rtl="1"/>
            <a:r>
              <a:rPr lang="en-US" b="1" dirty="0">
                <a:sym typeface="Calibri"/>
              </a:rPr>
              <a:t>تقييم الأشكال الأخرى للرعاية البديلة </a:t>
            </a:r>
            <a:r>
              <a:rPr lang="ar-SA" b="1" dirty="0">
                <a:sym typeface="Calibri"/>
              </a:rPr>
              <a:t>(</a:t>
            </a:r>
            <a:r>
              <a:rPr lang="en-US" b="1" dirty="0">
                <a:sym typeface="Calibri"/>
              </a:rPr>
              <a:t>العيش المستقل الخاضع للإشراف ، </a:t>
            </a:r>
            <a:r>
              <a:rPr lang="ar-SA" b="1" dirty="0">
                <a:sym typeface="Calibri"/>
              </a:rPr>
              <a:t>أسرة يعيلها طفل</a:t>
            </a:r>
            <a:r>
              <a:rPr lang="en-US" b="1" dirty="0">
                <a:sym typeface="Calibri"/>
              </a:rPr>
              <a:t> ، الرعاية السكنية</a:t>
            </a:r>
            <a:r>
              <a:rPr lang="ar-SA" b="1" dirty="0">
                <a:sym typeface="Calibri"/>
              </a:rPr>
              <a:t>)</a:t>
            </a:r>
            <a:endParaRPr lang="en-US" b="1" dirty="0">
              <a:sym typeface="Calibri"/>
            </a:endParaRPr>
          </a:p>
          <a:p>
            <a:pPr lvl="1" algn="r" rtl="1"/>
            <a:r>
              <a:rPr lang="en-US" i="1" dirty="0">
                <a:sym typeface="Calibri"/>
              </a:rPr>
              <a:t>هل ترتيب الرعاية يصب في مصلحة الطفل / الأطفال الفضلى؟</a:t>
            </a:r>
            <a:endParaRPr lang="en-US" i="1" dirty="0"/>
          </a:p>
          <a:p>
            <a:pPr lvl="1" algn="r" rtl="1"/>
            <a:r>
              <a:rPr lang="en-US" i="1" dirty="0">
                <a:sym typeface="Calibri"/>
              </a:rPr>
              <a:t>هل ترتيب الرعاية</a:t>
            </a:r>
            <a:r>
              <a:rPr lang="ar-SA" i="1" dirty="0">
                <a:sym typeface="Calibri"/>
              </a:rPr>
              <a:t> </a:t>
            </a:r>
            <a:r>
              <a:rPr lang="en-US" i="1" dirty="0">
                <a:sym typeface="Calibri"/>
              </a:rPr>
              <a:t>مناسب</a:t>
            </a:r>
            <a:r>
              <a:rPr lang="ar-SA" i="1" dirty="0">
                <a:sym typeface="Calibri"/>
              </a:rPr>
              <a:t> للعمر</a:t>
            </a:r>
            <a:r>
              <a:rPr lang="en-US" i="1" dirty="0">
                <a:sym typeface="Calibri"/>
              </a:rPr>
              <a:t>؟ على سبيل المثال</a:t>
            </a:r>
            <a:r>
              <a:rPr lang="ar-SA" i="1" dirty="0">
                <a:sym typeface="Calibri"/>
              </a:rPr>
              <a:t>، </a:t>
            </a:r>
            <a:r>
              <a:rPr lang="en-US" i="1" dirty="0">
                <a:sym typeface="Calibri"/>
              </a:rPr>
              <a:t>يجب ألا يكون الأطفال دون سن الثالثة في الرعاية السكنية إلا في ظروف استثنائية ؛ يجب ألا يقل عمر الأطفال الذين يعيشون في </a:t>
            </a:r>
            <a:r>
              <a:rPr lang="ar-SA" i="1" dirty="0">
                <a:sym typeface="Calibri"/>
              </a:rPr>
              <a:t>رعاية العيش المستقل </a:t>
            </a:r>
            <a:r>
              <a:rPr lang="en-US" i="1" dirty="0">
                <a:sym typeface="Calibri"/>
              </a:rPr>
              <a:t>عن </a:t>
            </a:r>
            <a:r>
              <a:rPr lang="ar-SA" i="1" dirty="0">
                <a:sym typeface="Calibri"/>
              </a:rPr>
              <a:t>١٥</a:t>
            </a:r>
            <a:r>
              <a:rPr lang="en-US" i="1" dirty="0">
                <a:sym typeface="Calibri"/>
              </a:rPr>
              <a:t> عامًا.</a:t>
            </a:r>
            <a:endParaRPr lang="en-US" i="1" dirty="0"/>
          </a:p>
          <a:p>
            <a:pPr lvl="1" algn="r" rtl="1"/>
            <a:r>
              <a:rPr lang="en-US" i="1" dirty="0">
                <a:sym typeface="Calibri"/>
              </a:rPr>
              <a:t>ما مدى استقرار واستدامة ترتيب الرعاية؟</a:t>
            </a:r>
            <a:endParaRPr lang="en-US" i="1" dirty="0"/>
          </a:p>
          <a:p>
            <a:pPr lvl="1" algn="r" rtl="1"/>
            <a:r>
              <a:rPr lang="en-US" i="1" dirty="0">
                <a:sym typeface="Calibri"/>
              </a:rPr>
              <a:t>هل يفي مكان الرعاية بمعايير الجودة </a:t>
            </a:r>
            <a:r>
              <a:rPr lang="ar-SA" i="1" dirty="0">
                <a:sym typeface="Calibri"/>
              </a:rPr>
              <a:t>(</a:t>
            </a:r>
            <a:r>
              <a:rPr lang="en-US" i="1" dirty="0">
                <a:sym typeface="Calibri"/>
              </a:rPr>
              <a:t>للرعاية المركز</a:t>
            </a:r>
            <a:r>
              <a:rPr lang="ar-SA" i="1" dirty="0">
                <a:sym typeface="Calibri"/>
              </a:rPr>
              <a:t>ية) </a:t>
            </a:r>
            <a:r>
              <a:rPr lang="en-US" i="1" dirty="0">
                <a:sym typeface="Calibri"/>
              </a:rPr>
              <a:t>؟</a:t>
            </a:r>
          </a:p>
          <a:p>
            <a:pPr marL="457200" lvl="1" indent="0" algn="r" rtl="1">
              <a:buNone/>
            </a:pPr>
            <a:endParaRPr lang="en-US" dirty="0">
              <a:sym typeface="Calibri"/>
            </a:endParaRPr>
          </a:p>
          <a:p>
            <a:pPr marL="0" indent="0" algn="r" rtl="1">
              <a:buNone/>
            </a:pPr>
            <a:r>
              <a:rPr lang="ar-SA" b="1" dirty="0"/>
              <a:t>يتبع</a:t>
            </a:r>
            <a:r>
              <a:rPr lang="en-US" b="1" dirty="0">
                <a:sym typeface="Wingdings" panose="05000000000000000000" pitchFamily="2" charset="2"/>
              </a:rPr>
              <a:t></a:t>
            </a:r>
            <a:endParaRPr lang="en-US" b="1" dirty="0"/>
          </a:p>
          <a:p>
            <a:pPr lvl="1" algn="r" rtl="1"/>
            <a:endParaRPr lang="en-US" dirty="0">
              <a:sym typeface="Calibri"/>
            </a:endParaRPr>
          </a:p>
          <a:p>
            <a:pPr lvl="1" algn="r" rtl="1"/>
            <a:endParaRPr lang="en-US" dirty="0">
              <a:sym typeface="Calibri"/>
            </a:endParaRPr>
          </a:p>
          <a:p>
            <a:pPr lvl="1" algn="r" rtl="1"/>
            <a:endParaRPr lang="en-US" dirty="0">
              <a:sym typeface="Calibri"/>
            </a:endParaRPr>
          </a:p>
          <a:p>
            <a:pPr lvl="1" algn="r" rtl="1"/>
            <a:endParaRPr lang="en-US" dirty="0">
              <a:sym typeface="Calibri"/>
            </a:endParaRPr>
          </a:p>
          <a:p>
            <a:pPr algn="r" rtl="1"/>
            <a:endParaRPr lang="en-US" dirty="0">
              <a:sym typeface="Calibri"/>
            </a:endParaRPr>
          </a:p>
        </p:txBody>
      </p:sp>
      <p:sp>
        <p:nvSpPr>
          <p:cNvPr id="3" name="Slide Image Placeholder 2">
            <a:extLst>
              <a:ext uri="{FF2B5EF4-FFF2-40B4-BE49-F238E27FC236}">
                <a16:creationId xmlns:a16="http://schemas.microsoft.com/office/drawing/2014/main" id="{ADEC8525-2149-C638-1AC1-7DD09E7CC877}"/>
              </a:ext>
            </a:extLst>
          </p:cNvPr>
          <p:cNvSpPr>
            <a:spLocks noGrp="1" noRot="1" noChangeAspect="1"/>
          </p:cNvSpPr>
          <p:nvPr>
            <p:ph type="sldImg"/>
          </p:nvPr>
        </p:nvSpPr>
        <p:spPr/>
      </p:sp>
      <p:sp>
        <p:nvSpPr>
          <p:cNvPr id="2" name="Google Shape;725;p48:notes">
            <a:extLst>
              <a:ext uri="{FF2B5EF4-FFF2-40B4-BE49-F238E27FC236}">
                <a16:creationId xmlns:a16="http://schemas.microsoft.com/office/drawing/2014/main" id="{A25912EF-97F3-A9C2-7ECC-41FC15F9E4BD}"/>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rtl="1"/>
            <a:fld id="{00000000-1234-1234-1234-123412341234}" type="slidenum">
              <a:rPr lang="en-US" sz="1200" smtClean="0">
                <a:latin typeface="+mn-lt"/>
              </a:rPr>
              <a:pPr algn="r" rtl="1"/>
              <a:t>39</a:t>
            </a:fld>
            <a:endParaRPr lang="en-US" sz="1200" dirty="0">
              <a:latin typeface="+mn-lt"/>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5"/>
        <p:cNvGrpSpPr/>
        <p:nvPr/>
      </p:nvGrpSpPr>
      <p:grpSpPr>
        <a:xfrm>
          <a:off x="0" y="0"/>
          <a:ext cx="0" cy="0"/>
          <a:chOff x="0" y="0"/>
          <a:chExt cx="0" cy="0"/>
        </a:xfrm>
      </p:grpSpPr>
      <p:sp>
        <p:nvSpPr>
          <p:cNvPr id="257" name="Google Shape;257;p2:notes"/>
          <p:cNvSpPr txBox="1">
            <a:spLocks noGrp="1"/>
          </p:cNvSpPr>
          <p:nvPr>
            <p:ph type="body" idx="1"/>
          </p:nvPr>
        </p:nvSpPr>
        <p:spPr>
          <a:xfrm>
            <a:off x="479425" y="460375"/>
            <a:ext cx="6140450" cy="9211335"/>
          </a:xfrm>
        </p:spPr>
        <p:txBody>
          <a:bodyPr/>
          <a:lstStyle/>
          <a:p>
            <a:pPr marL="0" indent="0" algn="r" rtl="1">
              <a:buNone/>
            </a:pPr>
            <a:r>
              <a:rPr lang="en-US" b="1" dirty="0">
                <a:sym typeface="Calibri"/>
              </a:rPr>
              <a:t>الموارد / المراجع الرئيسية</a:t>
            </a:r>
          </a:p>
          <a:p>
            <a:pPr algn="r" rtl="1"/>
            <a:r>
              <a:rPr lang="en-US" dirty="0"/>
              <a:t>الدليل الميداني للأطفال غير المصحوبين والمنفصلين</a:t>
            </a:r>
            <a:r>
              <a:rPr lang="ar-SA" dirty="0"/>
              <a:t>، </a:t>
            </a:r>
            <a:r>
              <a:rPr lang="en-US" dirty="0"/>
              <a:t>فريق الع</a:t>
            </a:r>
            <a:r>
              <a:rPr lang="ar-SA" dirty="0"/>
              <a:t>مل</a:t>
            </a:r>
            <a:r>
              <a:rPr lang="en-US" dirty="0"/>
              <a:t> المشترك بين الوكالات المعني بالأطفال غير المصحوبين والمنفصلين </a:t>
            </a:r>
            <a:r>
              <a:rPr lang="ar-SA" dirty="0"/>
              <a:t>، ٢٠١٧</a:t>
            </a:r>
          </a:p>
          <a:p>
            <a:pPr algn="r" rtl="1"/>
            <a:r>
              <a:rPr lang="en-US" dirty="0"/>
              <a:t>إرشادات إجراءات المصالح الفضلى للمفوضية السامية للأمم المتحدة لشؤون اللاجئين (BIP) ، تقييم وتحديد المصالح الفضلى للطفل </a:t>
            </a:r>
            <a:r>
              <a:rPr lang="ar-SA" dirty="0"/>
              <a:t>، ٢٠٢١</a:t>
            </a:r>
            <a:endParaRPr lang="en-US" dirty="0"/>
          </a:p>
          <a:p>
            <a:pPr algn="r" rtl="1"/>
            <a:r>
              <a:rPr lang="en-US" dirty="0"/>
              <a:t>المفقود</a:t>
            </a:r>
            <a:r>
              <a:rPr lang="ar-SA" dirty="0"/>
              <a:t>ي</a:t>
            </a:r>
            <a:r>
              <a:rPr lang="en-US" dirty="0"/>
              <a:t>ن: الرعاية الطارئة للأطفال المنفصلين منذ الولادة وحتى سن الخامسة ، اليونيسف </a:t>
            </a:r>
            <a:r>
              <a:rPr lang="ar-SA" dirty="0"/>
              <a:t>٢٠٠٧</a:t>
            </a:r>
            <a:endParaRPr lang="en-US" dirty="0"/>
          </a:p>
          <a:p>
            <a:pPr algn="r" rtl="1"/>
            <a:r>
              <a:rPr lang="en-US" dirty="0"/>
              <a:t>الاعتبارات الرئيسية: ت</a:t>
            </a:r>
            <a:r>
              <a:rPr lang="ar-SA" dirty="0"/>
              <a:t>عقب</a:t>
            </a:r>
            <a:r>
              <a:rPr lang="en-US" dirty="0"/>
              <a:t> الأسرة ولم </a:t>
            </a:r>
            <a:r>
              <a:rPr lang="ar-SA" dirty="0"/>
              <a:t>ال</a:t>
            </a:r>
            <a:r>
              <a:rPr lang="en-US" dirty="0"/>
              <a:t>شمل</a:t>
            </a:r>
            <a:r>
              <a:rPr lang="ar-SA" dirty="0"/>
              <a:t> </a:t>
            </a:r>
            <a:r>
              <a:rPr lang="en-US" dirty="0"/>
              <a:t>للأطفال غير المصحوبين والمنفصلين فيما يتعلق بوباء </a:t>
            </a:r>
            <a:r>
              <a:rPr lang="ar-SA" dirty="0"/>
              <a:t>كوفيد ١٩</a:t>
            </a:r>
            <a:r>
              <a:rPr lang="en-US" dirty="0"/>
              <a:t> وغيره</a:t>
            </a:r>
          </a:p>
          <a:p>
            <a:pPr algn="r" rtl="1"/>
            <a:r>
              <a:rPr lang="en-US" dirty="0"/>
              <a:t>تفشي الأمراض المعدية المحتملة ، التحالف من أجل حماية الطفل في العمل الإنساني واليونيسف </a:t>
            </a:r>
            <a:r>
              <a:rPr lang="ar-SA" dirty="0"/>
              <a:t>٢٠٢١</a:t>
            </a:r>
            <a:endParaRPr lang="en-US" dirty="0"/>
          </a:p>
          <a:p>
            <a:pPr algn="r" rtl="1"/>
            <a:r>
              <a:rPr lang="en-US" dirty="0"/>
              <a:t>مجموعة أدوات التعلم والتطوير ، التحالف من أجل حماية الطفل في العمل الإنساني</a:t>
            </a:r>
          </a:p>
          <a:p>
            <a:pPr algn="r" rtl="1"/>
            <a:r>
              <a:rPr lang="en-US" dirty="0"/>
              <a:t>مجموعة أدوات الرعاية البديلة في حالات الطوارئ ، فريق الع</a:t>
            </a:r>
            <a:r>
              <a:rPr lang="ar-SA" dirty="0"/>
              <a:t>مل</a:t>
            </a:r>
            <a:r>
              <a:rPr lang="en-US" dirty="0"/>
              <a:t> المشترك بين الوكالات المعني بالأطفال غير المصحوبين والمنفصلين</a:t>
            </a:r>
            <a:r>
              <a:rPr lang="ar-SA" dirty="0"/>
              <a:t>، ٢٠١٣</a:t>
            </a:r>
          </a:p>
          <a:p>
            <a:pPr algn="r" rtl="1"/>
            <a:r>
              <a:rPr lang="en-US" dirty="0"/>
              <a:t>إرشادات لتوفير الرعاية البديلة أثناء </a:t>
            </a:r>
            <a:r>
              <a:rPr lang="ar-SA" dirty="0"/>
              <a:t>كوفيد ١٩، </a:t>
            </a:r>
            <a:r>
              <a:rPr lang="en-US" dirty="0"/>
              <a:t>حماية الطفل في العمل الإنساني</a:t>
            </a:r>
            <a:r>
              <a:rPr lang="ar-SA" dirty="0"/>
              <a:t> ٢٠٢٠</a:t>
            </a:r>
            <a:endParaRPr lang="en-US" dirty="0"/>
          </a:p>
          <a:p>
            <a:pPr algn="r" rtl="1"/>
            <a:r>
              <a:rPr lang="en-US" dirty="0"/>
              <a:t>مجموعة أدوات </a:t>
            </a:r>
            <a:r>
              <a:rPr lang="ar-SA" dirty="0"/>
              <a:t>ا</a:t>
            </a:r>
            <a:r>
              <a:rPr lang="en-US" dirty="0"/>
              <a:t>لرصد و</a:t>
            </a:r>
            <a:r>
              <a:rPr lang="ar-SA" dirty="0"/>
              <a:t>ال</a:t>
            </a:r>
            <a:r>
              <a:rPr lang="en-US" dirty="0"/>
              <a:t>تقييم </a:t>
            </a:r>
            <a:r>
              <a:rPr lang="ar-SA" dirty="0"/>
              <a:t>ل</a:t>
            </a:r>
            <a:r>
              <a:rPr lang="en-US" dirty="0"/>
              <a:t>حماية الطفل عند استخدام المساعدة النقدية والقسائم ، Save the Children ، </a:t>
            </a:r>
            <a:r>
              <a:rPr lang="ar-SA" dirty="0"/>
              <a:t>٢٠٢١</a:t>
            </a:r>
            <a:endParaRPr lang="en-US" dirty="0"/>
          </a:p>
          <a:p>
            <a:pPr algn="r" rtl="1"/>
            <a:r>
              <a:rPr lang="en-US" dirty="0"/>
              <a:t>Money Matters، </a:t>
            </a:r>
            <a:r>
              <a:rPr lang="ar-SA" dirty="0"/>
              <a:t> </a:t>
            </a:r>
            <a:r>
              <a:rPr lang="en-US" dirty="0"/>
              <a:t>دعم العملاء البالغين والمراهقين من خلال إدارة الأموال الأساسية ، Save the Children ، </a:t>
            </a:r>
            <a:r>
              <a:rPr lang="ar-SA" dirty="0"/>
              <a:t> ٢٠٢١</a:t>
            </a:r>
            <a:endParaRPr lang="en-US" dirty="0"/>
          </a:p>
          <a:p>
            <a:pPr algn="r" rtl="1"/>
            <a:r>
              <a:rPr lang="en-US" dirty="0"/>
              <a:t>تعزيز نتائج حماية الطفل من خلال التدخلات القائمة على النقد (مفوضية الأمم المتحدة السامية لشؤون اللاجئين ، </a:t>
            </a:r>
            <a:r>
              <a:rPr lang="ar-SA" dirty="0"/>
              <a:t>٢٠٢١</a:t>
            </a:r>
            <a:r>
              <a:rPr lang="en-US" dirty="0"/>
              <a:t> ، الإصدار المؤقت</a:t>
            </a:r>
            <a:r>
              <a:rPr lang="ar-SA" dirty="0"/>
              <a:t>)</a:t>
            </a:r>
            <a:endParaRPr lang="en-US" dirty="0"/>
          </a:p>
          <a:p>
            <a:pPr algn="r" rtl="1"/>
            <a:r>
              <a:rPr lang="en-US" dirty="0"/>
              <a:t>مذكرة إرشادية حول تصميم المساعدة النقدية والقسائم للأسر التي يعيلها أطفال والأطفال غير المصحوبين بذويهم) ، Save the Children ، قادم</a:t>
            </a:r>
            <a:r>
              <a:rPr lang="ar-SA" dirty="0"/>
              <a:t>ة)</a:t>
            </a:r>
            <a:endParaRPr lang="en-US" dirty="0"/>
          </a:p>
          <a:p>
            <a:pPr algn="r" rtl="1"/>
            <a:r>
              <a:rPr lang="en-US" dirty="0">
                <a:hlinkClick r:id="rId3"/>
              </a:rPr>
              <a:t>https://www.alliancecpha.org/en/system/tdf/library/attachments/cpha012_-_ftr_and_covid_19_v2.pdf؟file=1&amp;type=node&amp;id=44698</a:t>
            </a:r>
            <a:r>
              <a:rPr lang="en-US" dirty="0"/>
              <a:t> </a:t>
            </a:r>
          </a:p>
          <a:p>
            <a:pPr algn="r" rtl="1"/>
            <a:r>
              <a:rPr lang="en-US" dirty="0"/>
              <a:t>https://www.alliancecpha.org/en/system/tdf/library/attachments/the_alliance_ld_toolkit.pdf؟file=1&amp;type=node&amp;id=44420</a:t>
            </a:r>
          </a:p>
          <a:p>
            <a:pPr algn="r" rtl="1"/>
            <a:r>
              <a:rPr lang="en-US" dirty="0"/>
              <a:t>https://resourcecentre.savethechildren.net/library/toolkit-monitoring-and-evaluating-child-protection-when-using-cash-and-voucher-assistance</a:t>
            </a:r>
          </a:p>
          <a:p>
            <a:pPr algn="r" rtl="1"/>
            <a:r>
              <a:rPr lang="en-US" dirty="0"/>
              <a:t>https://resourcecentre.savethechildren.net/library/money-matters-toolkit-caseworkers-support-adult-and-adolescent-clients-basic-money</a:t>
            </a:r>
          </a:p>
          <a:p>
            <a:pPr algn="r" rtl="1"/>
            <a:r>
              <a:rPr lang="en-US" dirty="0"/>
              <a:t>https://www.unhcr.org/60d43f824</a:t>
            </a:r>
          </a:p>
          <a:p>
            <a:pPr algn="r" rtl="1"/>
            <a:endParaRPr lang="en-US" dirty="0"/>
          </a:p>
        </p:txBody>
      </p:sp>
      <p:sp>
        <p:nvSpPr>
          <p:cNvPr id="2" name="Google Shape;725;p48:notes">
            <a:extLst>
              <a:ext uri="{FF2B5EF4-FFF2-40B4-BE49-F238E27FC236}">
                <a16:creationId xmlns:a16="http://schemas.microsoft.com/office/drawing/2014/main" id="{B6651929-2361-0571-208A-141AED4E00D5}"/>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rtl="1"/>
            <a:fld id="{00000000-1234-1234-1234-123412341234}" type="slidenum">
              <a:rPr lang="en-US" sz="1200" smtClean="0">
                <a:latin typeface="+mn-lt"/>
              </a:rPr>
              <a:pPr algn="r" rtl="1"/>
              <a:t>4</a:t>
            </a:fld>
            <a:endParaRPr lang="en-US" sz="1200" dirty="0">
              <a:latin typeface="+mn-lt"/>
            </a:endParaRPr>
          </a:p>
        </p:txBody>
      </p:sp>
    </p:spTree>
    <p:extLst>
      <p:ext uri="{BB962C8B-B14F-4D97-AF65-F5344CB8AC3E}">
        <p14:creationId xmlns:p14="http://schemas.microsoft.com/office/powerpoint/2010/main" val="3910925020"/>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92"/>
        <p:cNvGrpSpPr/>
        <p:nvPr/>
      </p:nvGrpSpPr>
      <p:grpSpPr>
        <a:xfrm>
          <a:off x="0" y="0"/>
          <a:ext cx="0" cy="0"/>
          <a:chOff x="0" y="0"/>
          <a:chExt cx="0" cy="0"/>
        </a:xfrm>
      </p:grpSpPr>
      <p:sp>
        <p:nvSpPr>
          <p:cNvPr id="694" name="Google Shape;694;p26:notes"/>
          <p:cNvSpPr txBox="1">
            <a:spLocks noGrp="1"/>
          </p:cNvSpPr>
          <p:nvPr>
            <p:ph type="body" idx="1"/>
          </p:nvPr>
        </p:nvSpPr>
        <p:spPr>
          <a:xfrm>
            <a:off x="479425" y="460375"/>
            <a:ext cx="6140450" cy="9211335"/>
          </a:xfrm>
        </p:spPr>
        <p:txBody>
          <a:bodyPr/>
          <a:lstStyle/>
          <a:p>
            <a:pPr algn="r" rtl="1"/>
            <a:r>
              <a:rPr lang="en-US" b="1" dirty="0">
                <a:sym typeface="Calibri"/>
              </a:rPr>
              <a:t>التقييم عندما لا يكون الأطفال </a:t>
            </a:r>
            <a:r>
              <a:rPr lang="ar-SA" b="1" dirty="0">
                <a:sym typeface="Calibri"/>
              </a:rPr>
              <a:t>المنفصلين و</a:t>
            </a:r>
            <a:r>
              <a:rPr lang="en-US" b="1" dirty="0">
                <a:sym typeface="Calibri"/>
              </a:rPr>
              <a:t>غير المصحوبين في رعاية بديلة أو أن ترتيب الرعاية غير مناسب (سواء كانت رعاية بديلة أو أسرة الطفل (على سبيل المثال ، الأسرة الضعيفة أو الطفل المعرض للخطر)</a:t>
            </a:r>
          </a:p>
          <a:p>
            <a:pPr lvl="1" algn="r" rtl="1"/>
            <a:r>
              <a:rPr lang="en-US" i="1" dirty="0">
                <a:sym typeface="Calibri"/>
              </a:rPr>
              <a:t>ي</a:t>
            </a:r>
            <a:r>
              <a:rPr lang="ar-SA" i="1" dirty="0">
                <a:sym typeface="Calibri"/>
              </a:rPr>
              <a:t>جب الأخذ بالاعتبار</a:t>
            </a:r>
            <a:endParaRPr lang="en-US" i="1" dirty="0">
              <a:sym typeface="Calibri"/>
            </a:endParaRPr>
          </a:p>
          <a:p>
            <a:pPr lvl="2" algn="r" rtl="1"/>
            <a:r>
              <a:rPr lang="en-US" i="1" dirty="0">
                <a:sym typeface="Calibri"/>
              </a:rPr>
              <a:t>مصلحة الطفل الفضلى.</a:t>
            </a:r>
          </a:p>
          <a:p>
            <a:pPr lvl="2" algn="r" rtl="1"/>
            <a:r>
              <a:rPr lang="en-US" i="1" dirty="0">
                <a:sym typeface="Calibri"/>
              </a:rPr>
              <a:t>الاحتياجات الخاصة التي تؤثر على الرعاية: الأمثلة هي مخاوف جدية تتعلق بالحماية حيث يكون الطفل معرضًا لخطر مباشر بالاستهداف والحاجة إلى مكان آمن أو المرض / الإعاقة التي تتطلب دعمًا محددًا.</a:t>
            </a:r>
          </a:p>
          <a:p>
            <a:pPr lvl="2" algn="r" rtl="1"/>
            <a:r>
              <a:rPr lang="en-US" i="1" dirty="0">
                <a:sym typeface="Calibri"/>
              </a:rPr>
              <a:t>التأثير المحتمل عل</a:t>
            </a:r>
            <a:r>
              <a:rPr lang="ar-SA" i="1" dirty="0">
                <a:sym typeface="Calibri"/>
              </a:rPr>
              <a:t>ى تعقب الأسرة و لم الشمل</a:t>
            </a:r>
            <a:r>
              <a:rPr lang="en-US" i="1" dirty="0">
                <a:sym typeface="Calibri"/>
              </a:rPr>
              <a:t>.</a:t>
            </a:r>
            <a:endParaRPr lang="en-US" i="1" dirty="0"/>
          </a:p>
          <a:p>
            <a:pPr lvl="2" algn="r" rtl="1"/>
            <a:r>
              <a:rPr lang="en-US" i="1" dirty="0">
                <a:sym typeface="Calibri"/>
              </a:rPr>
              <a:t>الأعراف الثقافية أو الدينية </a:t>
            </a:r>
            <a:r>
              <a:rPr lang="ar-SA" i="1" dirty="0">
                <a:sym typeface="Calibri"/>
              </a:rPr>
              <a:t>، </a:t>
            </a:r>
            <a:r>
              <a:rPr lang="en-US" i="1" dirty="0">
                <a:sym typeface="Calibri"/>
              </a:rPr>
              <a:t>بما في ذلك الاعتبارات الجن</a:t>
            </a:r>
            <a:r>
              <a:rPr lang="ar-SA" i="1" dirty="0">
                <a:sym typeface="Calibri"/>
              </a:rPr>
              <a:t>درية</a:t>
            </a:r>
            <a:r>
              <a:rPr lang="en-US" i="1" dirty="0">
                <a:sym typeface="Calibri"/>
              </a:rPr>
              <a:t>.</a:t>
            </a:r>
            <a:endParaRPr lang="en-US" i="1" dirty="0"/>
          </a:p>
          <a:p>
            <a:pPr lvl="2" algn="r" rtl="1"/>
            <a:r>
              <a:rPr lang="en-US" i="1" dirty="0">
                <a:sym typeface="Calibri"/>
              </a:rPr>
              <a:t>الأنواع المعتادة لتقديم الرعاية - قد تكون هناك حاجة إلى مزيد من المشاركة المجتمعية لتعزيز الرعاية </a:t>
            </a:r>
            <a:r>
              <a:rPr lang="ar-SA" i="1" dirty="0">
                <a:sym typeface="Calibri"/>
              </a:rPr>
              <a:t>الحاضنة</a:t>
            </a:r>
            <a:r>
              <a:rPr lang="en-US" i="1" dirty="0">
                <a:sym typeface="Calibri"/>
              </a:rPr>
              <a:t> حيث لا يتم قبول ذلك على نطاق واسع.</a:t>
            </a:r>
          </a:p>
          <a:p>
            <a:pPr lvl="2" algn="r" rtl="1"/>
            <a:r>
              <a:rPr lang="en-US" i="1" dirty="0">
                <a:sym typeface="Calibri"/>
              </a:rPr>
              <a:t>قدرة العائلات على رعاية أطفال إضافيين دون دعم إضافي (من أجل تجنب الانفصال الثانوي من خلال انهيار ترتيبات الرعاية).</a:t>
            </a:r>
          </a:p>
          <a:p>
            <a:pPr lvl="2" algn="r" rtl="1"/>
            <a:r>
              <a:rPr lang="en-US" i="1" dirty="0">
                <a:sym typeface="Calibri"/>
              </a:rPr>
              <a:t>القدرة على رصد الرعاية البديلة على أساس مستمر ؛ سواء من خلال أخصائيي الحالة التابعين للسلطة المحلية أو موظفي المنظمات غير الحكومية أو المتطوعين المجتمعيين. المراقبة </a:t>
            </a:r>
            <a:r>
              <a:rPr lang="ar-SA" i="1" dirty="0">
                <a:sym typeface="Calibri"/>
              </a:rPr>
              <a:t>هي عمل مكثف</a:t>
            </a:r>
            <a:r>
              <a:rPr lang="en-US" i="1" dirty="0">
                <a:sym typeface="Calibri"/>
              </a:rPr>
              <a:t> وتستغرق وقتًا طويلاً خاصة في المناطق الريفية حيث ينتشر عدد</a:t>
            </a:r>
            <a:r>
              <a:rPr lang="ar-SA" i="1" dirty="0">
                <a:sym typeface="Calibri"/>
              </a:rPr>
              <a:t> الحالات </a:t>
            </a:r>
            <a:r>
              <a:rPr lang="en-US" i="1" dirty="0">
                <a:sym typeface="Calibri"/>
              </a:rPr>
              <a:t>ا على مساحة كبيرة / إذا كانت هناك مخاوف أمنية.</a:t>
            </a:r>
          </a:p>
          <a:p>
            <a:pPr lvl="2" algn="r" rtl="1"/>
            <a:r>
              <a:rPr lang="en-US" i="1" dirty="0">
                <a:sym typeface="Calibri"/>
              </a:rPr>
              <a:t>احتياجات حماية الطفل الأخرى.</a:t>
            </a:r>
            <a:endParaRPr lang="en-GB" dirty="0">
              <a:sym typeface="Calibri"/>
            </a:endParaRPr>
          </a:p>
          <a:p>
            <a:pPr lvl="1" algn="r" rtl="1"/>
            <a:r>
              <a:rPr lang="en-GB" i="1" dirty="0">
                <a:sym typeface="Calibri"/>
              </a:rPr>
              <a:t>يجب تسجيل نتائج التقييم على</a:t>
            </a:r>
          </a:p>
          <a:p>
            <a:pPr lvl="2" algn="r" rtl="1"/>
            <a:r>
              <a:rPr lang="en-GB" i="1" dirty="0">
                <a:sym typeface="Calibri"/>
              </a:rPr>
              <a:t>نموذج إدارة الحالة </a:t>
            </a:r>
            <a:r>
              <a:rPr lang="ar-SA" i="1" dirty="0">
                <a:sym typeface="Calibri"/>
              </a:rPr>
              <a:t>٢أ </a:t>
            </a:r>
            <a:r>
              <a:rPr lang="en-GB" i="1" dirty="0">
                <a:sym typeface="Calibri"/>
              </a:rPr>
              <a:t>نموذج التقييم</a:t>
            </a:r>
            <a:r>
              <a:rPr lang="ar-SA" i="1" dirty="0">
                <a:sym typeface="Calibri"/>
              </a:rPr>
              <a:t> (نظام إدارة المعلومات لحماية الطفل)</a:t>
            </a:r>
            <a:endParaRPr lang="en-GB" i="1" dirty="0">
              <a:sym typeface="Calibri"/>
            </a:endParaRPr>
          </a:p>
          <a:p>
            <a:pPr lvl="2" algn="r" rtl="1"/>
            <a:r>
              <a:rPr lang="en-GB" i="1" dirty="0">
                <a:sym typeface="Calibri"/>
              </a:rPr>
              <a:t>أو نموذج تقييم المصالح الفضلى للمفوضية (BIA) في سياقات اللاجئين</a:t>
            </a:r>
          </a:p>
          <a:p>
            <a:pPr lvl="1" algn="r" rtl="1"/>
            <a:r>
              <a:rPr lang="en-GB" i="1" dirty="0">
                <a:sym typeface="Calibri"/>
              </a:rPr>
              <a:t>قم بتضمين ملخص واضح لنوع الرعاية الموصى بها وأسباب ذلك.</a:t>
            </a:r>
          </a:p>
        </p:txBody>
      </p:sp>
      <p:sp>
        <p:nvSpPr>
          <p:cNvPr id="2" name="Google Shape;725;p48:notes">
            <a:extLst>
              <a:ext uri="{FF2B5EF4-FFF2-40B4-BE49-F238E27FC236}">
                <a16:creationId xmlns:a16="http://schemas.microsoft.com/office/drawing/2014/main" id="{51E9427E-A31C-79A5-2EC4-49D355B5714C}"/>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rtl="1"/>
            <a:fld id="{00000000-1234-1234-1234-123412341234}" type="slidenum">
              <a:rPr lang="en-US" sz="1200" smtClean="0">
                <a:latin typeface="+mn-lt"/>
              </a:rPr>
              <a:pPr algn="r" rtl="1"/>
              <a:t>40</a:t>
            </a:fld>
            <a:endParaRPr lang="en-US" sz="1200" dirty="0">
              <a:latin typeface="+mn-lt"/>
            </a:endParaRPr>
          </a:p>
        </p:txBody>
      </p:sp>
    </p:spTree>
    <p:extLst>
      <p:ext uri="{BB962C8B-B14F-4D97-AF65-F5344CB8AC3E}">
        <p14:creationId xmlns:p14="http://schemas.microsoft.com/office/powerpoint/2010/main" val="244427586"/>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07"/>
        <p:cNvGrpSpPr/>
        <p:nvPr/>
      </p:nvGrpSpPr>
      <p:grpSpPr>
        <a:xfrm>
          <a:off x="0" y="0"/>
          <a:ext cx="0" cy="0"/>
          <a:chOff x="0" y="0"/>
          <a:chExt cx="0" cy="0"/>
        </a:xfrm>
      </p:grpSpPr>
      <p:sp>
        <p:nvSpPr>
          <p:cNvPr id="709" name="Google Shape;709;p27:notes"/>
          <p:cNvSpPr txBox="1">
            <a:spLocks noGrp="1"/>
          </p:cNvSpPr>
          <p:nvPr>
            <p:ph type="body" idx="1"/>
          </p:nvPr>
        </p:nvSpPr>
        <p:spPr/>
        <p:txBody>
          <a:bodyPr/>
          <a:lstStyle/>
          <a:p>
            <a:pPr marL="0" indent="0" algn="r" rtl="1">
              <a:buNone/>
            </a:pPr>
            <a:r>
              <a:rPr lang="en-US" b="1" dirty="0">
                <a:sym typeface="Calibri"/>
              </a:rPr>
              <a:t>التكي</a:t>
            </a:r>
            <a:r>
              <a:rPr lang="ar-SA" b="1" dirty="0">
                <a:sym typeface="Calibri"/>
              </a:rPr>
              <a:t>ي</a:t>
            </a:r>
            <a:r>
              <a:rPr lang="en-US" b="1" dirty="0">
                <a:sym typeface="Calibri"/>
              </a:rPr>
              <a:t>ف مع السياق</a:t>
            </a:r>
          </a:p>
          <a:p>
            <a:pPr algn="r" rtl="1"/>
            <a:r>
              <a:rPr lang="en-US" dirty="0">
                <a:sym typeface="Calibri"/>
              </a:rPr>
              <a:t>قم فقط بتضمين هذه الشريحة لسياقات اللاجئين.</a:t>
            </a:r>
            <a:endParaRPr lang="en-US" dirty="0"/>
          </a:p>
          <a:p>
            <a:pPr marL="0" indent="0" algn="r" rtl="1">
              <a:buNone/>
            </a:pPr>
            <a:r>
              <a:rPr lang="en-US" b="1" dirty="0">
                <a:highlight>
                  <a:schemeClr val="lt1"/>
                </a:highlight>
                <a:sym typeface="Helvetica Neue"/>
              </a:rPr>
              <a:t>_____________________________________________________________________________</a:t>
            </a:r>
            <a:endParaRPr lang="en-US" b="0" dirty="0"/>
          </a:p>
          <a:p>
            <a:pPr algn="r" rtl="1"/>
            <a:endParaRPr lang="en-US" dirty="0">
              <a:sym typeface="Calibri"/>
            </a:endParaRPr>
          </a:p>
          <a:p>
            <a:pPr marL="0" indent="0" algn="r" rtl="1">
              <a:buNone/>
            </a:pPr>
            <a:r>
              <a:rPr lang="ar-SA" b="1" dirty="0">
                <a:sym typeface="Calibri"/>
              </a:rPr>
              <a:t>الشرح</a:t>
            </a:r>
            <a:endParaRPr lang="en-US" b="1" dirty="0"/>
          </a:p>
          <a:p>
            <a:pPr algn="r" rtl="1"/>
            <a:r>
              <a:rPr lang="en-US" i="1" dirty="0">
                <a:sym typeface="Calibri"/>
              </a:rPr>
              <a:t>في بعض الحالات</a:t>
            </a:r>
            <a:r>
              <a:rPr lang="ar-SA" i="1" dirty="0">
                <a:sym typeface="Calibri"/>
              </a:rPr>
              <a:t>، </a:t>
            </a:r>
            <a:r>
              <a:rPr lang="en-US" i="1" dirty="0">
                <a:sym typeface="Calibri"/>
              </a:rPr>
              <a:t>قد لا تتوفر خيارات رعاية أخرى.</a:t>
            </a:r>
          </a:p>
          <a:p>
            <a:pPr lvl="1" algn="r" rtl="1"/>
            <a:r>
              <a:rPr lang="en-US" i="1" dirty="0">
                <a:sym typeface="Calibri"/>
              </a:rPr>
              <a:t>المسألة الأساسية التي يجب مراعاتها هي ما هو في مصلحة الطفل الفضلى</a:t>
            </a:r>
          </a:p>
          <a:p>
            <a:pPr algn="r" rtl="1"/>
            <a:r>
              <a:rPr lang="en-US" i="1" dirty="0">
                <a:sym typeface="Calibri"/>
              </a:rPr>
              <a:t>في ظروف استثنائية بما في ذلك في حالة الأطفال اللاجئين الذين تتم رعايتهم من قبل عائلات مضيفة</a:t>
            </a:r>
          </a:p>
          <a:p>
            <a:pPr lvl="1" algn="r" rtl="1"/>
            <a:r>
              <a:rPr lang="en-US" i="1" dirty="0">
                <a:sym typeface="Calibri"/>
              </a:rPr>
              <a:t>مطلوب تحديد المصالح الفضلى قبل وضع الرعاية المؤقتة أو عند تحديد ما إذا كان مكان الرعاية الحالي مناسبًا في غياب إجراءات ال</a:t>
            </a:r>
            <a:r>
              <a:rPr lang="ar-SA" i="1" dirty="0">
                <a:sym typeface="Calibri"/>
              </a:rPr>
              <a:t>دولة</a:t>
            </a:r>
            <a:endParaRPr lang="en-US" i="1" dirty="0">
              <a:sym typeface="Calibri"/>
            </a:endParaRPr>
          </a:p>
          <a:p>
            <a:pPr algn="r" rtl="1"/>
            <a:r>
              <a:rPr lang="en-US" i="1" dirty="0">
                <a:sym typeface="Calibri"/>
              </a:rPr>
              <a:t>سنناقش تحديد المصالح الفضلى لاحقًا</a:t>
            </a:r>
          </a:p>
          <a:p>
            <a:pPr marL="0" indent="0" algn="r" rtl="1">
              <a:buNone/>
            </a:pPr>
            <a:r>
              <a:rPr lang="en-US" b="1" dirty="0">
                <a:highlight>
                  <a:schemeClr val="lt1"/>
                </a:highlight>
                <a:sym typeface="Helvetica Neue"/>
              </a:rPr>
              <a:t>_____________________________________________________________________________</a:t>
            </a:r>
            <a:endParaRPr lang="en-US" b="0" dirty="0"/>
          </a:p>
          <a:p>
            <a:pPr marL="0" indent="0" algn="r" rtl="1">
              <a:buNone/>
            </a:pPr>
            <a:endParaRPr lang="en-US" dirty="0">
              <a:sym typeface="Calibri"/>
            </a:endParaRPr>
          </a:p>
          <a:p>
            <a:pPr marL="0" indent="0" algn="r" rtl="1">
              <a:buNone/>
            </a:pPr>
            <a:r>
              <a:rPr lang="en-US" b="1" dirty="0">
                <a:sym typeface="Calibri"/>
              </a:rPr>
              <a:t>الم</a:t>
            </a:r>
            <a:r>
              <a:rPr lang="ar-SA" b="1" dirty="0">
                <a:sym typeface="Calibri"/>
              </a:rPr>
              <a:t>صدر	</a:t>
            </a:r>
            <a:endParaRPr lang="en-US" b="1" dirty="0">
              <a:sym typeface="Calibri"/>
            </a:endParaRPr>
          </a:p>
          <a:p>
            <a:pPr marL="171450" marR="0" lvl="0" indent="-171450" algn="r" defTabSz="914400" rtl="1" eaLnBrk="1" fontAlgn="auto" latinLnBrk="0" hangingPunct="1">
              <a:lnSpc>
                <a:spcPct val="100000"/>
              </a:lnSpc>
              <a:spcBef>
                <a:spcPts val="0"/>
              </a:spcBef>
              <a:spcAft>
                <a:spcPts val="0"/>
              </a:spcAft>
              <a:buClr>
                <a:srgbClr val="000000"/>
              </a:buClr>
              <a:buSzTx/>
              <a:buFont typeface="Arial" panose="020B0604020202020204" pitchFamily="34" charset="0"/>
              <a:buChar char="•"/>
              <a:tabLst/>
              <a:defRPr/>
            </a:pPr>
            <a:r>
              <a:rPr lang="en-US" dirty="0">
                <a:sym typeface="Calibri"/>
              </a:rPr>
              <a:t>المفوضية السامية للأمم المتحدة لشؤون اللاجئين ، </a:t>
            </a:r>
            <a:r>
              <a:rPr lang="ar-SA" dirty="0">
                <a:sym typeface="Calibri"/>
              </a:rPr>
              <a:t>٢٠٢١</a:t>
            </a:r>
            <a:r>
              <a:rPr lang="en-US" dirty="0">
                <a:sym typeface="Calibri"/>
              </a:rPr>
              <a:t> </a:t>
            </a:r>
            <a:r>
              <a:rPr lang="ar-SA" dirty="0">
                <a:sym typeface="Calibri"/>
              </a:rPr>
              <a:t>المبادئ التوجيهية</a:t>
            </a:r>
            <a:r>
              <a:rPr lang="en-US" dirty="0">
                <a:sym typeface="Calibri"/>
              </a:rPr>
              <a:t> </a:t>
            </a:r>
            <a:r>
              <a:rPr lang="ar-SA" dirty="0">
                <a:sym typeface="Calibri"/>
              </a:rPr>
              <a:t>ل</a:t>
            </a:r>
            <a:r>
              <a:rPr lang="en-US" dirty="0">
                <a:sym typeface="Calibri"/>
              </a:rPr>
              <a:t>إجراءات المصالح الفضلى ، تقييم وتحديد المصالح الفضلى للطفل ، القسم </a:t>
            </a:r>
            <a:r>
              <a:rPr lang="ar-SA" dirty="0">
                <a:sym typeface="Calibri"/>
              </a:rPr>
              <a:t>٤.٢.٥</a:t>
            </a:r>
            <a:r>
              <a:rPr lang="en-US" dirty="0">
                <a:sym typeface="Calibri"/>
              </a:rPr>
              <a:t>: مواقف استثنائية للرعاية المؤقتة لتحديد ما </a:t>
            </a:r>
            <a:r>
              <a:rPr lang="en-US" i="0" dirty="0">
                <a:sym typeface="Calibri"/>
              </a:rPr>
              <a:t>إذا كان</a:t>
            </a:r>
            <a:r>
              <a:rPr lang="ar-SA" i="0" dirty="0">
                <a:sym typeface="Calibri"/>
              </a:rPr>
              <a:t>ت</a:t>
            </a:r>
            <a:r>
              <a:rPr lang="en-US" i="0" dirty="0">
                <a:sym typeface="Calibri"/>
              </a:rPr>
              <a:t> مصلحة الطفل الفضلى</a:t>
            </a:r>
            <a:r>
              <a:rPr lang="en-US" dirty="0">
                <a:sym typeface="Calibri"/>
              </a:rPr>
              <a:t> مطلوب</a:t>
            </a:r>
            <a:r>
              <a:rPr lang="ar-SA" dirty="0">
                <a:sym typeface="Calibri"/>
              </a:rPr>
              <a:t>ة</a:t>
            </a:r>
            <a:r>
              <a:rPr lang="en-US" dirty="0">
                <a:sym typeface="Calibri"/>
              </a:rPr>
              <a:t> ص </a:t>
            </a:r>
            <a:r>
              <a:rPr lang="ar-SA" dirty="0">
                <a:sym typeface="Calibri"/>
              </a:rPr>
              <a:t>١٦٢</a:t>
            </a:r>
            <a:endParaRPr lang="en-US" dirty="0">
              <a:sym typeface="Calibri"/>
            </a:endParaRPr>
          </a:p>
          <a:p>
            <a:pPr algn="r" rtl="1"/>
            <a:endParaRPr lang="en-US" dirty="0">
              <a:sym typeface="Calibri"/>
            </a:endParaRPr>
          </a:p>
        </p:txBody>
      </p:sp>
      <p:sp>
        <p:nvSpPr>
          <p:cNvPr id="3" name="Slide Image Placeholder 2">
            <a:extLst>
              <a:ext uri="{FF2B5EF4-FFF2-40B4-BE49-F238E27FC236}">
                <a16:creationId xmlns:a16="http://schemas.microsoft.com/office/drawing/2014/main" id="{13F559C3-187C-872B-EA73-FD6D74B20526}"/>
              </a:ext>
            </a:extLst>
          </p:cNvPr>
          <p:cNvSpPr>
            <a:spLocks noGrp="1" noRot="1" noChangeAspect="1"/>
          </p:cNvSpPr>
          <p:nvPr>
            <p:ph type="sldImg"/>
          </p:nvPr>
        </p:nvSpPr>
        <p:spPr/>
      </p:sp>
      <p:sp>
        <p:nvSpPr>
          <p:cNvPr id="2" name="Google Shape;725;p48:notes">
            <a:extLst>
              <a:ext uri="{FF2B5EF4-FFF2-40B4-BE49-F238E27FC236}">
                <a16:creationId xmlns:a16="http://schemas.microsoft.com/office/drawing/2014/main" id="{5AAF52EB-0865-8B3C-2575-EF63B86A0D11}"/>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rtl="1"/>
            <a:fld id="{00000000-1234-1234-1234-123412341234}" type="slidenum">
              <a:rPr lang="en-US" sz="1200" smtClean="0">
                <a:latin typeface="+mn-lt"/>
              </a:rPr>
              <a:pPr algn="r" rtl="1"/>
              <a:t>41</a:t>
            </a:fld>
            <a:endParaRPr lang="en-US" sz="1200" dirty="0">
              <a:latin typeface="+mn-lt"/>
            </a:endParaRPr>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14"/>
        <p:cNvGrpSpPr/>
        <p:nvPr/>
      </p:nvGrpSpPr>
      <p:grpSpPr>
        <a:xfrm>
          <a:off x="0" y="0"/>
          <a:ext cx="0" cy="0"/>
          <a:chOff x="0" y="0"/>
          <a:chExt cx="0" cy="0"/>
        </a:xfrm>
      </p:grpSpPr>
      <p:sp>
        <p:nvSpPr>
          <p:cNvPr id="716" name="Google Shape;716;p28:notes"/>
          <p:cNvSpPr txBox="1">
            <a:spLocks noGrp="1"/>
          </p:cNvSpPr>
          <p:nvPr>
            <p:ph type="body" idx="1"/>
          </p:nvPr>
        </p:nvSpPr>
        <p:spPr/>
        <p:txBody>
          <a:bodyPr/>
          <a:lstStyle/>
          <a:p>
            <a:pPr marL="0" indent="0" algn="r" rtl="1">
              <a:buNone/>
            </a:pPr>
            <a:r>
              <a:rPr lang="ar-SA" b="1" dirty="0">
                <a:sym typeface="Calibri"/>
              </a:rPr>
              <a:t>الشرح</a:t>
            </a:r>
            <a:endParaRPr lang="en-US" b="1" dirty="0">
              <a:sym typeface="Calibri"/>
            </a:endParaRPr>
          </a:p>
          <a:p>
            <a:pPr algn="r" rtl="1"/>
            <a:r>
              <a:rPr lang="en-US" dirty="0">
                <a:sym typeface="Calibri"/>
              </a:rPr>
              <a:t>اعرض الشريحة</a:t>
            </a:r>
            <a:endParaRPr lang="en-US" dirty="0"/>
          </a:p>
          <a:p>
            <a:pPr algn="r" rtl="1"/>
            <a:r>
              <a:rPr lang="en-US" i="1" dirty="0">
                <a:sym typeface="Calibri"/>
              </a:rPr>
              <a:t>هل لدى أي شخص أي أسئلة أو توضيحات؟</a:t>
            </a:r>
            <a:endParaRPr lang="en-US" i="1" dirty="0"/>
          </a:p>
          <a:p>
            <a:pPr algn="r" rtl="1"/>
            <a:r>
              <a:rPr lang="ar-SA" dirty="0">
                <a:sym typeface="Calibri"/>
              </a:rPr>
              <a:t>إغلاق</a:t>
            </a:r>
            <a:r>
              <a:rPr lang="en-US" dirty="0">
                <a:sym typeface="Calibri"/>
              </a:rPr>
              <a:t> الجلسة.</a:t>
            </a:r>
            <a:endParaRPr lang="en-US" dirty="0"/>
          </a:p>
          <a:p>
            <a:pPr algn="r" rtl="1"/>
            <a:endParaRPr lang="en-US" dirty="0">
              <a:sym typeface="Calibri"/>
            </a:endParaRPr>
          </a:p>
        </p:txBody>
      </p:sp>
      <p:sp>
        <p:nvSpPr>
          <p:cNvPr id="3" name="Slide Image Placeholder 2">
            <a:extLst>
              <a:ext uri="{FF2B5EF4-FFF2-40B4-BE49-F238E27FC236}">
                <a16:creationId xmlns:a16="http://schemas.microsoft.com/office/drawing/2014/main" id="{85F41C47-AD40-6B2A-6DF8-BFB1CB840CCC}"/>
              </a:ext>
            </a:extLst>
          </p:cNvPr>
          <p:cNvSpPr>
            <a:spLocks noGrp="1" noRot="1" noChangeAspect="1"/>
          </p:cNvSpPr>
          <p:nvPr>
            <p:ph type="sldImg"/>
          </p:nvPr>
        </p:nvSpPr>
        <p:spPr/>
      </p:sp>
      <p:sp>
        <p:nvSpPr>
          <p:cNvPr id="2" name="Google Shape;725;p48:notes">
            <a:extLst>
              <a:ext uri="{FF2B5EF4-FFF2-40B4-BE49-F238E27FC236}">
                <a16:creationId xmlns:a16="http://schemas.microsoft.com/office/drawing/2014/main" id="{C01812A8-65B8-9B8B-5D5E-62FA4C20BBDB}"/>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rtl="1"/>
            <a:fld id="{00000000-1234-1234-1234-123412341234}" type="slidenum">
              <a:rPr lang="en-US" sz="1200" smtClean="0">
                <a:latin typeface="+mn-lt"/>
              </a:rPr>
              <a:pPr algn="r" rtl="1"/>
              <a:t>42</a:t>
            </a:fld>
            <a:endParaRPr lang="en-US" sz="1200" dirty="0">
              <a:latin typeface="+mn-lt"/>
            </a:endParaRPr>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29"/>
        <p:cNvGrpSpPr/>
        <p:nvPr/>
      </p:nvGrpSpPr>
      <p:grpSpPr>
        <a:xfrm>
          <a:off x="0" y="0"/>
          <a:ext cx="0" cy="0"/>
          <a:chOff x="0" y="0"/>
          <a:chExt cx="0" cy="0"/>
        </a:xfrm>
      </p:grpSpPr>
      <p:sp>
        <p:nvSpPr>
          <p:cNvPr id="731" name="Google Shape;731;p29:notes"/>
          <p:cNvSpPr txBox="1">
            <a:spLocks noGrp="1"/>
          </p:cNvSpPr>
          <p:nvPr>
            <p:ph type="body" idx="1"/>
          </p:nvPr>
        </p:nvSpPr>
        <p:spPr/>
        <p:txBody>
          <a:bodyPr/>
          <a:lstStyle/>
          <a:p>
            <a:pPr marL="0" indent="0" algn="r" rtl="1">
              <a:buNone/>
            </a:pPr>
            <a:r>
              <a:rPr lang="ar-SA" b="1" dirty="0">
                <a:sym typeface="Calibri"/>
              </a:rPr>
              <a:t>الشرح</a:t>
            </a:r>
            <a:endParaRPr lang="en-US" b="1" dirty="0"/>
          </a:p>
          <a:p>
            <a:pPr algn="r" rtl="1"/>
            <a:r>
              <a:rPr lang="en-US" i="1" dirty="0">
                <a:sym typeface="Calibri"/>
              </a:rPr>
              <a:t>خلال الجلسات القادمة</a:t>
            </a:r>
            <a:r>
              <a:rPr lang="ar-SA" i="1" dirty="0">
                <a:sym typeface="Calibri"/>
              </a:rPr>
              <a:t>، </a:t>
            </a:r>
            <a:r>
              <a:rPr lang="en-US" i="1" dirty="0">
                <a:sym typeface="Calibri"/>
              </a:rPr>
              <a:t>سنناقش عناصر خطة إدارة الحالة التي يجب مراعاتها على وجه التحديد بالنسبة للأطفال</a:t>
            </a:r>
            <a:r>
              <a:rPr lang="ar-SA" i="1" dirty="0">
                <a:sym typeface="Calibri"/>
              </a:rPr>
              <a:t> المنفصلين و</a:t>
            </a:r>
            <a:r>
              <a:rPr lang="en-US" i="1" dirty="0">
                <a:sym typeface="Calibri"/>
              </a:rPr>
              <a:t> غير المصحوبين</a:t>
            </a:r>
            <a:r>
              <a:rPr lang="ar-SA" i="1" dirty="0">
                <a:sym typeface="Calibri"/>
              </a:rPr>
              <a:t>.</a:t>
            </a:r>
          </a:p>
          <a:p>
            <a:pPr algn="r" rtl="1"/>
            <a:r>
              <a:rPr lang="en-US" i="1" dirty="0">
                <a:sym typeface="Calibri"/>
              </a:rPr>
              <a:t>كما ناقشنا</a:t>
            </a:r>
            <a:r>
              <a:rPr lang="ar-SA" i="1" dirty="0">
                <a:sym typeface="Calibri"/>
              </a:rPr>
              <a:t>، </a:t>
            </a:r>
            <a:r>
              <a:rPr lang="en-US" i="1" dirty="0">
                <a:sym typeface="Calibri"/>
              </a:rPr>
              <a:t>قد يكون للأطفال</a:t>
            </a:r>
            <a:r>
              <a:rPr lang="ar-SA" i="1" dirty="0">
                <a:sym typeface="Calibri"/>
              </a:rPr>
              <a:t> المنفصلين و</a:t>
            </a:r>
            <a:r>
              <a:rPr lang="en-US" i="1" dirty="0">
                <a:sym typeface="Calibri"/>
              </a:rPr>
              <a:t> غير المصحوبين</a:t>
            </a:r>
            <a:r>
              <a:rPr lang="ar-SA" i="1" dirty="0">
                <a:sym typeface="Calibri"/>
              </a:rPr>
              <a:t> </a:t>
            </a:r>
            <a:r>
              <a:rPr lang="en-US" i="1" dirty="0">
                <a:sym typeface="Calibri"/>
              </a:rPr>
              <a:t>احتياجات محددة تتطلب إجراءات تنطبق بشكل خاص عل</a:t>
            </a:r>
            <a:r>
              <a:rPr lang="ar-SA" i="1" dirty="0">
                <a:sym typeface="Calibri"/>
              </a:rPr>
              <a:t>يهم.</a:t>
            </a:r>
            <a:r>
              <a:rPr lang="en-US" i="1" dirty="0">
                <a:sym typeface="Calibri"/>
              </a:rPr>
              <a:t> </a:t>
            </a:r>
            <a:endParaRPr lang="ar-SA" i="1" dirty="0">
              <a:sym typeface="Calibri"/>
            </a:endParaRPr>
          </a:p>
          <a:p>
            <a:pPr algn="r" rtl="1"/>
            <a:r>
              <a:rPr lang="en-US" i="1" dirty="0">
                <a:sym typeface="Calibri"/>
              </a:rPr>
              <a:t>هل يمكنك</a:t>
            </a:r>
            <a:r>
              <a:rPr lang="ar-SA" i="1" dirty="0">
                <a:sym typeface="Calibri"/>
              </a:rPr>
              <a:t>م</a:t>
            </a:r>
            <a:r>
              <a:rPr lang="en-US" i="1" dirty="0">
                <a:sym typeface="Calibri"/>
              </a:rPr>
              <a:t> سرد أمثلة للإجراءات الرئيسية للأطفال</a:t>
            </a:r>
            <a:r>
              <a:rPr lang="ar-SA" i="1" dirty="0">
                <a:sym typeface="Calibri"/>
              </a:rPr>
              <a:t> المنفصلين و</a:t>
            </a:r>
            <a:r>
              <a:rPr lang="en-US" i="1" dirty="0">
                <a:sym typeface="Calibri"/>
              </a:rPr>
              <a:t> غير المصحوبين</a:t>
            </a:r>
            <a:r>
              <a:rPr lang="ar-SA" i="1" dirty="0">
                <a:sym typeface="Calibri"/>
              </a:rPr>
              <a:t> </a:t>
            </a:r>
            <a:r>
              <a:rPr lang="en-US" i="1" dirty="0">
                <a:sym typeface="Calibri"/>
              </a:rPr>
              <a:t>؟</a:t>
            </a:r>
          </a:p>
          <a:p>
            <a:pPr lvl="1" algn="r" rtl="1"/>
            <a:r>
              <a:rPr lang="ar-SA" dirty="0">
                <a:sym typeface="Calibri"/>
              </a:rPr>
              <a:t>تعقب </a:t>
            </a:r>
            <a:r>
              <a:rPr lang="en-US" dirty="0">
                <a:sym typeface="Calibri"/>
              </a:rPr>
              <a:t>الأسرة</a:t>
            </a:r>
            <a:endParaRPr lang="en-US" dirty="0"/>
          </a:p>
          <a:p>
            <a:pPr lvl="1" algn="r" rtl="1"/>
            <a:r>
              <a:rPr lang="en-US" dirty="0">
                <a:sym typeface="Calibri"/>
              </a:rPr>
              <a:t>دعم لإنشاء / الحفاظ على ال</a:t>
            </a:r>
            <a:r>
              <a:rPr lang="ar-SA" dirty="0">
                <a:sym typeface="Calibri"/>
              </a:rPr>
              <a:t>تواصل</a:t>
            </a:r>
            <a:r>
              <a:rPr lang="en-US" dirty="0">
                <a:sym typeface="Calibri"/>
              </a:rPr>
              <a:t> الأسري</a:t>
            </a:r>
            <a:endParaRPr lang="en-US" dirty="0"/>
          </a:p>
          <a:p>
            <a:pPr lvl="1" algn="r" rtl="1"/>
            <a:r>
              <a:rPr lang="en-US" dirty="0">
                <a:sym typeface="Calibri"/>
              </a:rPr>
              <a:t>التحقق قبل لم شمل الأسرة</a:t>
            </a:r>
            <a:endParaRPr lang="en-US" dirty="0"/>
          </a:p>
          <a:p>
            <a:pPr lvl="1" algn="r" rtl="1"/>
            <a:r>
              <a:rPr lang="en-US" dirty="0">
                <a:sym typeface="Calibri"/>
              </a:rPr>
              <a:t>التحضير للم شمل الأسرة</a:t>
            </a:r>
            <a:endParaRPr lang="en-US" dirty="0"/>
          </a:p>
          <a:p>
            <a:pPr lvl="1" algn="r" rtl="1"/>
            <a:r>
              <a:rPr lang="ar-SA" dirty="0">
                <a:sym typeface="Calibri"/>
              </a:rPr>
              <a:t>لم شمل </a:t>
            </a:r>
            <a:r>
              <a:rPr lang="en-US" dirty="0">
                <a:sym typeface="Calibri"/>
              </a:rPr>
              <a:t>الأسرة</a:t>
            </a:r>
            <a:endParaRPr lang="en-US" dirty="0"/>
          </a:p>
          <a:p>
            <a:pPr lvl="1" algn="r" rtl="1"/>
            <a:r>
              <a:rPr lang="en-US" dirty="0">
                <a:sym typeface="Calibri"/>
              </a:rPr>
              <a:t>دعم إعادة الإدماج بعد لم شمل الأسرة</a:t>
            </a:r>
            <a:endParaRPr lang="en-US" dirty="0"/>
          </a:p>
          <a:p>
            <a:pPr lvl="1" algn="r" rtl="1"/>
            <a:r>
              <a:rPr lang="en-US" dirty="0">
                <a:sym typeface="Calibri"/>
              </a:rPr>
              <a:t>دعم الرعاية البديلة</a:t>
            </a:r>
          </a:p>
          <a:p>
            <a:pPr algn="r" rtl="1"/>
            <a:r>
              <a:rPr lang="en-US" i="1" dirty="0">
                <a:sym typeface="Calibri"/>
              </a:rPr>
              <a:t>الرعاية البديلة</a:t>
            </a:r>
          </a:p>
          <a:p>
            <a:pPr lvl="1" algn="r" rtl="1"/>
            <a:r>
              <a:rPr lang="en-US" i="1" dirty="0">
                <a:sym typeface="Calibri"/>
              </a:rPr>
              <a:t>في حين أن العديد من هذه الإجراءات ستكون جزءًا من خطة الحالة الأولية</a:t>
            </a:r>
            <a:r>
              <a:rPr lang="ar-SA" i="1" dirty="0">
                <a:sym typeface="Calibri"/>
              </a:rPr>
              <a:t>، </a:t>
            </a:r>
            <a:r>
              <a:rPr lang="en-US" i="1" dirty="0">
                <a:sym typeface="Calibri"/>
              </a:rPr>
              <a:t>يمكن توفير الرعاية البديلة إما في وقت مبكر أو لاحقًا في عملية إدارة الحالة</a:t>
            </a:r>
          </a:p>
          <a:p>
            <a:pPr lvl="1" algn="r" rtl="1"/>
            <a:r>
              <a:rPr lang="en-US" i="1" dirty="0">
                <a:sym typeface="Calibri"/>
              </a:rPr>
              <a:t>على سبيل المثال في الحالات التي لا ينجح فيها لم شمل الأسرة وبالتالي قد يكون هناك حاجة لخيار رعاية طويلة الأ</a:t>
            </a:r>
            <a:r>
              <a:rPr lang="ar-SA" i="1" dirty="0">
                <a:sym typeface="Calibri"/>
              </a:rPr>
              <a:t>مد</a:t>
            </a:r>
            <a:r>
              <a:rPr lang="en-US" i="1" dirty="0">
                <a:sym typeface="Calibri"/>
              </a:rPr>
              <a:t>.</a:t>
            </a:r>
          </a:p>
          <a:p>
            <a:pPr lvl="1" algn="r" rtl="1"/>
            <a:r>
              <a:rPr lang="en-US" i="1" dirty="0">
                <a:sym typeface="Calibri"/>
              </a:rPr>
              <a:t>يجب تحديث خطة الحالة بناءً على التطورات في حالة الطفل والمعلومات الجديدة واحتياجاتهم المتطورة</a:t>
            </a:r>
            <a:r>
              <a:rPr lang="ar-SA" i="1" dirty="0">
                <a:sym typeface="Calibri"/>
              </a:rPr>
              <a:t>، </a:t>
            </a:r>
            <a:r>
              <a:rPr lang="en-US" i="1" dirty="0">
                <a:sym typeface="Calibri"/>
              </a:rPr>
              <a:t>إلخ.</a:t>
            </a:r>
          </a:p>
        </p:txBody>
      </p:sp>
      <p:sp>
        <p:nvSpPr>
          <p:cNvPr id="3" name="Slide Image Placeholder 2">
            <a:extLst>
              <a:ext uri="{FF2B5EF4-FFF2-40B4-BE49-F238E27FC236}">
                <a16:creationId xmlns:a16="http://schemas.microsoft.com/office/drawing/2014/main" id="{C273DC59-9D35-A841-618E-5F12AEC9AED2}"/>
              </a:ext>
            </a:extLst>
          </p:cNvPr>
          <p:cNvSpPr>
            <a:spLocks noGrp="1" noRot="1" noChangeAspect="1"/>
          </p:cNvSpPr>
          <p:nvPr>
            <p:ph type="sldImg"/>
          </p:nvPr>
        </p:nvSpPr>
        <p:spPr/>
      </p:sp>
      <p:sp>
        <p:nvSpPr>
          <p:cNvPr id="2" name="Google Shape;725;p48:notes">
            <a:extLst>
              <a:ext uri="{FF2B5EF4-FFF2-40B4-BE49-F238E27FC236}">
                <a16:creationId xmlns:a16="http://schemas.microsoft.com/office/drawing/2014/main" id="{2E59AAC4-AE58-6BD0-AD79-E1800D476C33}"/>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rtl="1"/>
            <a:fld id="{00000000-1234-1234-1234-123412341234}" type="slidenum">
              <a:rPr lang="en-US" sz="1200" smtClean="0">
                <a:latin typeface="+mn-lt"/>
              </a:rPr>
              <a:pPr algn="r" rtl="1"/>
              <a:t>43</a:t>
            </a:fld>
            <a:endParaRPr lang="en-US" sz="1200" dirty="0">
              <a:latin typeface="+mn-lt"/>
            </a:endParaRPr>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41"/>
        <p:cNvGrpSpPr/>
        <p:nvPr/>
      </p:nvGrpSpPr>
      <p:grpSpPr>
        <a:xfrm>
          <a:off x="0" y="0"/>
          <a:ext cx="0" cy="0"/>
          <a:chOff x="0" y="0"/>
          <a:chExt cx="0" cy="0"/>
        </a:xfrm>
      </p:grpSpPr>
      <p:sp>
        <p:nvSpPr>
          <p:cNvPr id="743" name="Google Shape;743;p30:notes"/>
          <p:cNvSpPr txBox="1">
            <a:spLocks noGrp="1"/>
          </p:cNvSpPr>
          <p:nvPr>
            <p:ph type="body" idx="1"/>
          </p:nvPr>
        </p:nvSpPr>
        <p:spPr/>
        <p:txBody>
          <a:bodyPr/>
          <a:lstStyle/>
          <a:p>
            <a:pPr marL="0" indent="0" algn="r" rtl="1">
              <a:buNone/>
            </a:pPr>
            <a:r>
              <a:rPr lang="en-US" b="1" dirty="0">
                <a:sym typeface="Calibri"/>
              </a:rPr>
              <a:t>عمل </a:t>
            </a:r>
            <a:r>
              <a:rPr lang="ar-SA" b="1" dirty="0">
                <a:sym typeface="Calibri"/>
              </a:rPr>
              <a:t>ثنائي </a:t>
            </a:r>
            <a:r>
              <a:rPr lang="en-US" b="1" dirty="0">
                <a:sym typeface="Calibri"/>
              </a:rPr>
              <a:t>)</a:t>
            </a:r>
            <a:r>
              <a:rPr lang="ar-SA" b="1" dirty="0">
                <a:sym typeface="Calibri"/>
              </a:rPr>
              <a:t>١٥ دقيقة)</a:t>
            </a:r>
            <a:endParaRPr lang="en-US" b="1" dirty="0">
              <a:sym typeface="Calibri"/>
            </a:endParaRPr>
          </a:p>
          <a:p>
            <a:pPr algn="r" rtl="1"/>
            <a:r>
              <a:rPr lang="en-US" dirty="0">
                <a:sym typeface="Calibri"/>
              </a:rPr>
              <a:t>قسّم المشاركين إلى أزواج</a:t>
            </a:r>
          </a:p>
          <a:p>
            <a:pPr algn="r" rtl="1"/>
            <a:r>
              <a:rPr lang="en-US" dirty="0">
                <a:sym typeface="Calibri"/>
              </a:rPr>
              <a:t>توجيه المشاركين إلى</a:t>
            </a:r>
            <a:r>
              <a:rPr lang="ar-SA" dirty="0">
                <a:sym typeface="Calibri"/>
              </a:rPr>
              <a:t> </a:t>
            </a:r>
            <a:r>
              <a:rPr lang="ar-SA" b="1" dirty="0">
                <a:sym typeface="Calibri"/>
              </a:rPr>
              <a:t>ال</a:t>
            </a:r>
            <a:r>
              <a:rPr lang="en-US" b="1" dirty="0">
                <a:sym typeface="Calibri"/>
              </a:rPr>
              <a:t>صفحة </a:t>
            </a:r>
            <a:r>
              <a:rPr lang="ar-SA" b="1" dirty="0">
                <a:sym typeface="Calibri"/>
              </a:rPr>
              <a:t>٢٠من دليل العمل :</a:t>
            </a:r>
            <a:r>
              <a:rPr lang="en-US" b="1" dirty="0">
                <a:sym typeface="Calibri"/>
              </a:rPr>
              <a:t> </a:t>
            </a:r>
            <a:r>
              <a:rPr lang="en-US" b="1" dirty="0">
                <a:latin typeface="Calibri" panose="020F0502020204030204" pitchFamily="34" charset="0"/>
                <a:cs typeface="Calibri" panose="020F0502020204030204" pitchFamily="34" charset="0"/>
              </a:rPr>
              <a:t>خط</a:t>
            </a:r>
            <a:r>
              <a:rPr lang="ar-SA" b="1" dirty="0">
                <a:latin typeface="Calibri" panose="020F0502020204030204" pitchFamily="34" charset="0"/>
                <a:cs typeface="Calibri" panose="020F0502020204030204" pitchFamily="34" charset="0"/>
              </a:rPr>
              <a:t>ة</a:t>
            </a:r>
            <a:r>
              <a:rPr lang="en-US" b="1" dirty="0">
                <a:latin typeface="Calibri" panose="020F0502020204030204" pitchFamily="34" charset="0"/>
                <a:cs typeface="Calibri" panose="020F0502020204030204" pitchFamily="34" charset="0"/>
              </a:rPr>
              <a:t> الحالة</a:t>
            </a:r>
            <a:endParaRPr lang="ar-SA" b="1" dirty="0">
              <a:latin typeface="Calibri" panose="020F0502020204030204" pitchFamily="34" charset="0"/>
              <a:cs typeface="Calibri" panose="020F0502020204030204" pitchFamily="34" charset="0"/>
            </a:endParaRPr>
          </a:p>
          <a:p>
            <a:pPr algn="r" rtl="1"/>
            <a:r>
              <a:rPr lang="ar-SA" i="1" dirty="0">
                <a:sym typeface="Calibri"/>
              </a:rPr>
              <a:t>قم بالعمل </a:t>
            </a:r>
            <a:r>
              <a:rPr lang="en-US" i="1" dirty="0">
                <a:sym typeface="Calibri"/>
              </a:rPr>
              <a:t>مع شريكك للإجابة على السؤال التالي باستخدام السيناريوهات التي عملوا عليها في الجلسة السابقة </a:t>
            </a:r>
            <a:r>
              <a:rPr lang="ar-SA" i="1" dirty="0">
                <a:sym typeface="Calibri"/>
              </a:rPr>
              <a:t>(</a:t>
            </a:r>
            <a:r>
              <a:rPr lang="en-US" i="1" dirty="0">
                <a:sym typeface="Calibri"/>
              </a:rPr>
              <a:t>صفح</a:t>
            </a:r>
            <a:r>
              <a:rPr lang="ar-SA" i="1" dirty="0">
                <a:sym typeface="Calibri"/>
              </a:rPr>
              <a:t>ة </a:t>
            </a:r>
            <a:r>
              <a:rPr lang="en-US" i="1" dirty="0">
                <a:sym typeface="Calibri"/>
              </a:rPr>
              <a:t> </a:t>
            </a:r>
            <a:r>
              <a:rPr lang="ar-SA" i="1" dirty="0">
                <a:sym typeface="Calibri"/>
              </a:rPr>
              <a:t>١٣ من دليل العمل)</a:t>
            </a:r>
            <a:endParaRPr lang="en-US" i="1" dirty="0">
              <a:sym typeface="Calibri"/>
            </a:endParaRPr>
          </a:p>
          <a:p>
            <a:pPr algn="r" rtl="1"/>
            <a:r>
              <a:rPr lang="en-US" i="1" dirty="0">
                <a:sym typeface="Calibri"/>
              </a:rPr>
              <a:t>اكتب إجاباتك على</a:t>
            </a:r>
            <a:r>
              <a:rPr lang="ar-SA" i="1" dirty="0">
                <a:sym typeface="Calibri"/>
              </a:rPr>
              <a:t> اللوح ال</a:t>
            </a:r>
            <a:r>
              <a:rPr lang="en-US" i="1" dirty="0">
                <a:sym typeface="Calibri"/>
              </a:rPr>
              <a:t>ورقي أو في دفاتر التمارين لتقديمها.</a:t>
            </a:r>
          </a:p>
          <a:p>
            <a:pPr marL="0" indent="0" algn="r" rtl="1">
              <a:buNone/>
            </a:pPr>
            <a:endParaRPr lang="en-US" dirty="0">
              <a:sym typeface="Calibri"/>
            </a:endParaRPr>
          </a:p>
          <a:p>
            <a:pPr marL="0" indent="0" algn="r" rtl="1">
              <a:buNone/>
            </a:pPr>
            <a:r>
              <a:rPr lang="en-US" b="1" dirty="0">
                <a:sym typeface="Calibri"/>
              </a:rPr>
              <a:t>مناقشة عامة </a:t>
            </a:r>
            <a:r>
              <a:rPr lang="ar-SA" b="1" dirty="0">
                <a:sym typeface="Calibri"/>
              </a:rPr>
              <a:t>(١٥ دقيقة)</a:t>
            </a:r>
            <a:endParaRPr lang="en-US" b="1" dirty="0">
              <a:sym typeface="Calibri"/>
            </a:endParaRPr>
          </a:p>
          <a:p>
            <a:pPr algn="r" rtl="1"/>
            <a:r>
              <a:rPr lang="en-US" dirty="0">
                <a:sym typeface="Calibri"/>
              </a:rPr>
              <a:t>اطلب من المشاركين تقديم أفكارهم </a:t>
            </a:r>
            <a:r>
              <a:rPr lang="ar-SA" dirty="0">
                <a:sym typeface="Calibri"/>
              </a:rPr>
              <a:t>للمجموعة</a:t>
            </a:r>
            <a:r>
              <a:rPr lang="en-US" dirty="0">
                <a:sym typeface="Calibri"/>
              </a:rPr>
              <a:t> </a:t>
            </a:r>
            <a:r>
              <a:rPr lang="ar-SA" dirty="0">
                <a:sym typeface="Calibri"/>
              </a:rPr>
              <a:t>ال</a:t>
            </a:r>
            <a:r>
              <a:rPr lang="en-US" dirty="0">
                <a:sym typeface="Calibri"/>
              </a:rPr>
              <a:t>عامة</a:t>
            </a:r>
          </a:p>
          <a:p>
            <a:pPr algn="r" rtl="1"/>
            <a:r>
              <a:rPr lang="en-US" dirty="0">
                <a:sym typeface="Calibri"/>
              </a:rPr>
              <a:t>أضف الإجابات على اللوح الورقي المستخدم أثناء الجلسة السابقة في مرحلة التقييم</a:t>
            </a:r>
          </a:p>
          <a:p>
            <a:pPr algn="r" rtl="1"/>
            <a:r>
              <a:rPr lang="en-US" dirty="0">
                <a:sym typeface="Calibri"/>
              </a:rPr>
              <a:t>استكمل بالإجابات في الصفحات التالية</a:t>
            </a:r>
          </a:p>
          <a:p>
            <a:pPr algn="r" rtl="1"/>
            <a:endParaRPr lang="en-US" dirty="0">
              <a:sym typeface="Calibri"/>
            </a:endParaRPr>
          </a:p>
          <a:p>
            <a:pPr marL="0" indent="0" algn="r" rtl="1">
              <a:buNone/>
            </a:pPr>
            <a:r>
              <a:rPr lang="ar-SA" b="1" dirty="0">
                <a:sym typeface="Calibri"/>
              </a:rPr>
              <a:t>الشرح</a:t>
            </a:r>
            <a:endParaRPr lang="en-US" b="1" dirty="0">
              <a:sym typeface="Calibri"/>
            </a:endParaRPr>
          </a:p>
          <a:p>
            <a:pPr algn="r" rtl="1"/>
            <a:r>
              <a:rPr lang="en-US" i="1" dirty="0">
                <a:sym typeface="Calibri"/>
              </a:rPr>
              <a:t>تشكل جميع التدخلات جزءًا من خطة الحالة الأوسع وهي مرتبطة بالتدخلات المخطط لها لمعالجة الوضع العام للطفل لتعزيز حمايته ورفاه</a:t>
            </a:r>
            <a:r>
              <a:rPr lang="ar-SA" i="1" dirty="0">
                <a:sym typeface="Calibri"/>
              </a:rPr>
              <a:t>ه</a:t>
            </a:r>
            <a:r>
              <a:rPr lang="en-US" i="1" dirty="0">
                <a:sym typeface="Calibri"/>
              </a:rPr>
              <a:t>.</a:t>
            </a:r>
          </a:p>
          <a:p>
            <a:pPr algn="r" rtl="1"/>
            <a:r>
              <a:rPr lang="en-US" i="1" dirty="0">
                <a:sym typeface="Calibri"/>
              </a:rPr>
              <a:t>في الجلسات القادمة سوف نتطرق إلى مزيد من التفاصيل حول هذه الإجراءات المحددة للأطفال</a:t>
            </a:r>
            <a:r>
              <a:rPr lang="ar-SA" i="1" dirty="0">
                <a:sym typeface="Calibri"/>
              </a:rPr>
              <a:t> المنفصلين و</a:t>
            </a:r>
            <a:r>
              <a:rPr lang="en-US" i="1" dirty="0">
                <a:sym typeface="Calibri"/>
              </a:rPr>
              <a:t> غير المصحوبين</a:t>
            </a:r>
            <a:r>
              <a:rPr lang="ar-SA" i="1" dirty="0">
                <a:sym typeface="Calibri"/>
              </a:rPr>
              <a:t>.</a:t>
            </a:r>
          </a:p>
          <a:p>
            <a:pPr algn="r" rtl="1"/>
            <a:r>
              <a:rPr lang="en-US" i="1" dirty="0">
                <a:sym typeface="Calibri"/>
              </a:rPr>
              <a:t>إذا كان من غير الم</a:t>
            </a:r>
            <a:r>
              <a:rPr lang="ar-SA" i="1" dirty="0">
                <a:sym typeface="Calibri"/>
              </a:rPr>
              <a:t>مكن</a:t>
            </a:r>
            <a:r>
              <a:rPr lang="en-US" i="1" dirty="0">
                <a:sym typeface="Calibri"/>
              </a:rPr>
              <a:t> أن يكون لم شمل الأسرة ناجحًا أو لم ينجح بعد جهود الت</a:t>
            </a:r>
            <a:r>
              <a:rPr lang="ar-SA" i="1" dirty="0">
                <a:sym typeface="Calibri"/>
              </a:rPr>
              <a:t>عقب</a:t>
            </a:r>
            <a:r>
              <a:rPr lang="en-US" i="1" dirty="0">
                <a:sym typeface="Calibri"/>
              </a:rPr>
              <a:t> على مدار فترة زمنية</a:t>
            </a:r>
            <a:r>
              <a:rPr lang="ar-SA" i="1" dirty="0">
                <a:sym typeface="Calibri"/>
              </a:rPr>
              <a:t>، </a:t>
            </a:r>
            <a:r>
              <a:rPr lang="en-US" i="1" dirty="0">
                <a:sym typeface="Calibri"/>
              </a:rPr>
              <a:t>فيجب تقييم خيارات ترتيبات الرعاية طويلة الأ</a:t>
            </a:r>
            <a:r>
              <a:rPr lang="ar-SA" i="1" dirty="0">
                <a:sym typeface="Calibri"/>
              </a:rPr>
              <a:t>مد</a:t>
            </a:r>
            <a:r>
              <a:rPr lang="en-US" i="1" dirty="0">
                <a:sym typeface="Calibri"/>
              </a:rPr>
              <a:t> وإدراجها في خطة الحالة.</a:t>
            </a:r>
            <a:endParaRPr lang="en-US" dirty="0">
              <a:sym typeface="Calibri"/>
            </a:endParaRPr>
          </a:p>
          <a:p>
            <a:pPr marL="0" indent="0" algn="r" rtl="1">
              <a:buNone/>
            </a:pPr>
            <a:r>
              <a:rPr lang="en-US" dirty="0">
                <a:sym typeface="Helvetica Neue"/>
              </a:rPr>
              <a:t>_____________________________________________________________________________</a:t>
            </a:r>
            <a:endParaRPr lang="en-US" dirty="0"/>
          </a:p>
          <a:p>
            <a:pPr marL="0" indent="0" algn="r" rtl="1">
              <a:buNone/>
            </a:pPr>
            <a:endParaRPr lang="en-US" dirty="0">
              <a:sym typeface="Calibri"/>
            </a:endParaRPr>
          </a:p>
          <a:p>
            <a:pPr marL="0" indent="0" algn="r" rtl="1">
              <a:buNone/>
            </a:pPr>
            <a:r>
              <a:rPr lang="ar-SA" b="1" dirty="0">
                <a:sym typeface="Wingdings" panose="05000000000000000000" pitchFamily="2" charset="2"/>
              </a:rPr>
              <a:t>يتبع</a:t>
            </a:r>
            <a:r>
              <a:rPr lang="en-US" b="1" dirty="0">
                <a:sym typeface="Wingdings" panose="05000000000000000000" pitchFamily="2" charset="2"/>
              </a:rPr>
              <a:t></a:t>
            </a:r>
            <a:endParaRPr lang="en-US" b="1" dirty="0"/>
          </a:p>
          <a:p>
            <a:pPr algn="r" rtl="1"/>
            <a:endParaRPr lang="en-US" dirty="0">
              <a:sym typeface="Calibri"/>
            </a:endParaRPr>
          </a:p>
          <a:p>
            <a:pPr algn="r" rtl="1"/>
            <a:endParaRPr lang="en-US" dirty="0">
              <a:sym typeface="Calibri"/>
            </a:endParaRPr>
          </a:p>
          <a:p>
            <a:pPr algn="r" rtl="1"/>
            <a:endParaRPr lang="en-US" dirty="0">
              <a:sym typeface="Calibri"/>
            </a:endParaRPr>
          </a:p>
          <a:p>
            <a:pPr algn="r" rtl="1"/>
            <a:endParaRPr lang="en-US" dirty="0">
              <a:sym typeface="Calibri"/>
            </a:endParaRPr>
          </a:p>
          <a:p>
            <a:pPr algn="r" rtl="1"/>
            <a:endParaRPr lang="en-US" dirty="0">
              <a:sym typeface="Calibri"/>
            </a:endParaRPr>
          </a:p>
        </p:txBody>
      </p:sp>
      <p:sp>
        <p:nvSpPr>
          <p:cNvPr id="3" name="Slide Image Placeholder 2">
            <a:extLst>
              <a:ext uri="{FF2B5EF4-FFF2-40B4-BE49-F238E27FC236}">
                <a16:creationId xmlns:a16="http://schemas.microsoft.com/office/drawing/2014/main" id="{040EA8F9-A0B3-811F-44AE-436266E5DDD2}"/>
              </a:ext>
            </a:extLst>
          </p:cNvPr>
          <p:cNvSpPr>
            <a:spLocks noGrp="1" noRot="1" noChangeAspect="1"/>
          </p:cNvSpPr>
          <p:nvPr>
            <p:ph type="sldImg"/>
          </p:nvPr>
        </p:nvSpPr>
        <p:spPr/>
      </p:sp>
      <p:sp>
        <p:nvSpPr>
          <p:cNvPr id="2" name="Google Shape;725;p48:notes">
            <a:extLst>
              <a:ext uri="{FF2B5EF4-FFF2-40B4-BE49-F238E27FC236}">
                <a16:creationId xmlns:a16="http://schemas.microsoft.com/office/drawing/2014/main" id="{9ADEDC49-B804-34F2-4DCE-40BE96DCD64F}"/>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rtl="1"/>
            <a:fld id="{00000000-1234-1234-1234-123412341234}" type="slidenum">
              <a:rPr lang="en-US" sz="1200" smtClean="0">
                <a:latin typeface="+mn-lt"/>
              </a:rPr>
              <a:pPr algn="r" rtl="1"/>
              <a:t>44</a:t>
            </a:fld>
            <a:endParaRPr lang="en-US" sz="1200" dirty="0">
              <a:latin typeface="+mn-lt"/>
            </a:endParaRPr>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41"/>
        <p:cNvGrpSpPr/>
        <p:nvPr/>
      </p:nvGrpSpPr>
      <p:grpSpPr>
        <a:xfrm>
          <a:off x="0" y="0"/>
          <a:ext cx="0" cy="0"/>
          <a:chOff x="0" y="0"/>
          <a:chExt cx="0" cy="0"/>
        </a:xfrm>
      </p:grpSpPr>
      <p:sp>
        <p:nvSpPr>
          <p:cNvPr id="743" name="Google Shape;743;p30:notes"/>
          <p:cNvSpPr txBox="1">
            <a:spLocks noGrp="1"/>
          </p:cNvSpPr>
          <p:nvPr>
            <p:ph type="body" idx="1"/>
          </p:nvPr>
        </p:nvSpPr>
        <p:spPr>
          <a:xfrm>
            <a:off x="479425" y="460375"/>
            <a:ext cx="6140450" cy="9211335"/>
          </a:xfrm>
        </p:spPr>
        <p:txBody>
          <a:bodyPr/>
          <a:lstStyle/>
          <a:p>
            <a:pPr marL="0" indent="0" algn="r" rtl="1">
              <a:buNone/>
            </a:pPr>
            <a:r>
              <a:rPr lang="en-US" b="1" dirty="0">
                <a:sym typeface="Calibri"/>
              </a:rPr>
              <a:t>الإجابات</a:t>
            </a:r>
          </a:p>
          <a:p>
            <a:pPr marL="0" indent="0" algn="r" rtl="1">
              <a:buNone/>
            </a:pPr>
            <a:r>
              <a:rPr lang="en-US" b="1" dirty="0">
                <a:sym typeface="Calibri"/>
              </a:rPr>
              <a:t>سيناريو الحالة </a:t>
            </a:r>
            <a:r>
              <a:rPr lang="ar-SA" b="1" dirty="0">
                <a:sym typeface="Calibri"/>
              </a:rPr>
              <a:t>١</a:t>
            </a:r>
            <a:endParaRPr lang="en-US" b="1" dirty="0">
              <a:sym typeface="Calibri"/>
            </a:endParaRPr>
          </a:p>
          <a:p>
            <a:pPr algn="r" rtl="1"/>
            <a:r>
              <a:rPr lang="ar-SA" b="1" dirty="0">
                <a:sym typeface="Calibri"/>
              </a:rPr>
              <a:t>١)</a:t>
            </a:r>
            <a:r>
              <a:rPr lang="en-US" b="1" dirty="0">
                <a:sym typeface="Calibri"/>
              </a:rPr>
              <a:t> إجراءات عاجلة</a:t>
            </a:r>
          </a:p>
          <a:p>
            <a:pPr lvl="1" algn="r" rtl="1"/>
            <a:r>
              <a:rPr lang="en-US" dirty="0">
                <a:sym typeface="Calibri"/>
              </a:rPr>
              <a:t>إحالة فورية للدعم الطبي.</a:t>
            </a:r>
          </a:p>
          <a:p>
            <a:pPr lvl="1" algn="r" rtl="1"/>
            <a:r>
              <a:rPr lang="en-US" dirty="0">
                <a:sym typeface="Calibri"/>
              </a:rPr>
              <a:t>الصحة النفسية والدعم النفسي الاجتماع</a:t>
            </a:r>
            <a:r>
              <a:rPr lang="ar-SA" dirty="0">
                <a:sym typeface="Calibri"/>
              </a:rPr>
              <a:t>ي/</a:t>
            </a:r>
            <a:r>
              <a:rPr lang="en-US" dirty="0">
                <a:sym typeface="Calibri"/>
              </a:rPr>
              <a:t> الدعم النفسي الاجتماع</a:t>
            </a:r>
            <a:r>
              <a:rPr lang="ar-SA" dirty="0">
                <a:sym typeface="Calibri"/>
              </a:rPr>
              <a:t>ي</a:t>
            </a:r>
            <a:endParaRPr lang="en-US" dirty="0">
              <a:sym typeface="Calibri"/>
            </a:endParaRPr>
          </a:p>
          <a:p>
            <a:pPr lvl="1" algn="r" rtl="1"/>
            <a:r>
              <a:rPr lang="en-US" dirty="0">
                <a:sym typeface="Calibri"/>
              </a:rPr>
              <a:t>ال</a:t>
            </a:r>
            <a:r>
              <a:rPr lang="ar-SA" dirty="0">
                <a:sym typeface="Calibri"/>
              </a:rPr>
              <a:t>إعداد</a:t>
            </a:r>
            <a:r>
              <a:rPr lang="en-US" dirty="0">
                <a:sym typeface="Calibri"/>
              </a:rPr>
              <a:t> لترتيب رعاية مؤقتة آمنة ومستدامة ، ويفضل ، إذا كان ذلك ممكنًا ، في بيئة عائلية أو مجتمعية.</a:t>
            </a:r>
          </a:p>
          <a:p>
            <a:pPr lvl="1" algn="r" rtl="1"/>
            <a:r>
              <a:rPr lang="en-US" dirty="0">
                <a:sym typeface="Calibri"/>
              </a:rPr>
              <a:t>بدء تدخلات الت</a:t>
            </a:r>
            <a:r>
              <a:rPr lang="ar-SA" dirty="0">
                <a:sym typeface="Calibri"/>
              </a:rPr>
              <a:t>عقب</a:t>
            </a:r>
            <a:r>
              <a:rPr lang="en-US" dirty="0">
                <a:sym typeface="Calibri"/>
              </a:rPr>
              <a:t> / الإحالة لإعادة ال</a:t>
            </a:r>
            <a:r>
              <a:rPr lang="ar-SA" dirty="0">
                <a:sym typeface="Calibri"/>
              </a:rPr>
              <a:t>تواصل</a:t>
            </a:r>
            <a:r>
              <a:rPr lang="en-US" dirty="0">
                <a:sym typeface="Calibri"/>
              </a:rPr>
              <a:t> و / أو التخطيط للم شمل الأسرة المحتمل إذا كان في مصلحة الطفل الفضلى.</a:t>
            </a:r>
          </a:p>
          <a:p>
            <a:pPr lvl="1" algn="r" rtl="1"/>
            <a:r>
              <a:rPr lang="en-US" dirty="0">
                <a:sym typeface="Calibri"/>
              </a:rPr>
              <a:t>إذا تعرضت الفتاة للعنف الجنسي</a:t>
            </a:r>
            <a:r>
              <a:rPr lang="ar-SA" dirty="0">
                <a:sym typeface="Calibri"/>
              </a:rPr>
              <a:t>، ف</a:t>
            </a:r>
            <a:r>
              <a:rPr lang="en-US" dirty="0">
                <a:sym typeface="Calibri"/>
              </a:rPr>
              <a:t>قم بإحالة فورية إلى خدمات الصحة والعنف القائم على النوع الاجتماعي وخدمات الصحة النفسية والدعم النفسي الاجتماعي.</a:t>
            </a:r>
          </a:p>
          <a:p>
            <a:pPr lvl="1" algn="r" rtl="1"/>
            <a:r>
              <a:rPr lang="en-US" dirty="0">
                <a:sym typeface="Calibri"/>
              </a:rPr>
              <a:t>الإحالة إلى الخدمات القانونية ، إذا لزم الأمر.</a:t>
            </a:r>
          </a:p>
          <a:p>
            <a:pPr algn="r" rtl="1"/>
            <a:r>
              <a:rPr lang="ar-SA" b="1" dirty="0">
                <a:sym typeface="Calibri"/>
              </a:rPr>
              <a:t>٢) </a:t>
            </a:r>
            <a:r>
              <a:rPr lang="en-US" b="1" dirty="0">
                <a:sym typeface="Calibri"/>
              </a:rPr>
              <a:t>ال</a:t>
            </a:r>
            <a:r>
              <a:rPr lang="ar-SA" b="1" dirty="0">
                <a:sym typeface="Calibri"/>
              </a:rPr>
              <a:t>إجراء</a:t>
            </a:r>
            <a:r>
              <a:rPr lang="en-US" b="1" dirty="0">
                <a:sym typeface="Calibri"/>
              </a:rPr>
              <a:t> على المدى الطويل</a:t>
            </a:r>
          </a:p>
          <a:p>
            <a:pPr lvl="1" algn="r" rtl="1"/>
            <a:r>
              <a:rPr lang="ar-SA" dirty="0">
                <a:sym typeface="Calibri"/>
              </a:rPr>
              <a:t>ال</a:t>
            </a:r>
            <a:r>
              <a:rPr lang="en-US" dirty="0">
                <a:sym typeface="Calibri"/>
              </a:rPr>
              <a:t>استمر</a:t>
            </a:r>
            <a:r>
              <a:rPr lang="ar-SA" dirty="0">
                <a:sym typeface="Calibri"/>
              </a:rPr>
              <a:t>ار</a:t>
            </a:r>
            <a:r>
              <a:rPr lang="en-US" dirty="0">
                <a:sym typeface="Calibri"/>
              </a:rPr>
              <a:t> في متابعة نتائج </a:t>
            </a:r>
            <a:r>
              <a:rPr lang="ar-SA" dirty="0">
                <a:sym typeface="Calibri"/>
              </a:rPr>
              <a:t>تعقب </a:t>
            </a:r>
            <a:r>
              <a:rPr lang="en-US" dirty="0">
                <a:sym typeface="Calibri"/>
              </a:rPr>
              <a:t>الأسرة ودعم لم الشمل إذا كان ذلك ممكنًا / بما يخدم المصالح الفضلى للطفل.</a:t>
            </a:r>
          </a:p>
          <a:p>
            <a:pPr lvl="1" algn="r" rtl="1"/>
            <a:r>
              <a:rPr lang="en-US" dirty="0">
                <a:sym typeface="Calibri"/>
              </a:rPr>
              <a:t>دعم ترتيبات الرعاية البديلة طويلة الأ</a:t>
            </a:r>
            <a:r>
              <a:rPr lang="ar-SA" dirty="0">
                <a:sym typeface="Calibri"/>
              </a:rPr>
              <a:t>مد</a:t>
            </a:r>
            <a:r>
              <a:rPr lang="en-US" dirty="0">
                <a:sym typeface="Calibri"/>
              </a:rPr>
              <a:t> إذا إذا تم استنفاد جميع جهود</a:t>
            </a:r>
            <a:r>
              <a:rPr lang="ar-SA" dirty="0">
                <a:sym typeface="Calibri"/>
              </a:rPr>
              <a:t> التعقب </a:t>
            </a:r>
            <a:r>
              <a:rPr lang="en-US" dirty="0">
                <a:sym typeface="Calibri"/>
              </a:rPr>
              <a:t>للأسرة بما يتماشى مع المصالح الفضلى للفتاة.</a:t>
            </a:r>
            <a:endParaRPr lang="en-US" dirty="0"/>
          </a:p>
          <a:p>
            <a:pPr algn="r" rtl="1"/>
            <a:r>
              <a:rPr lang="ar-SA" b="1" dirty="0">
                <a:sym typeface="Calibri"/>
              </a:rPr>
              <a:t>٣)</a:t>
            </a:r>
            <a:r>
              <a:rPr lang="en-US" b="1" dirty="0">
                <a:sym typeface="Calibri"/>
              </a:rPr>
              <a:t> مشاركة جهات فاعلة أخرى</a:t>
            </a:r>
          </a:p>
          <a:p>
            <a:pPr lvl="1" algn="r" rtl="1"/>
            <a:r>
              <a:rPr lang="en-US" dirty="0">
                <a:sym typeface="Calibri"/>
              </a:rPr>
              <a:t>وكالات </a:t>
            </a:r>
            <a:r>
              <a:rPr lang="ar-SA" dirty="0">
                <a:sym typeface="Calibri"/>
              </a:rPr>
              <a:t>تعقب الأسرة</a:t>
            </a:r>
            <a:r>
              <a:rPr lang="en-US" dirty="0">
                <a:sym typeface="Calibri"/>
              </a:rPr>
              <a:t>، والسلطات الوطنية لحماية الطفل / نظام المحاكم ، والجهات الفاعلة في مجال العنف القائم على النوع الاجتماعي ، والشبكات / المجموعات المجتمعية ، والمدارس المحلية / المعاهد التعليمية وغيرها من الخدمات.</a:t>
            </a:r>
          </a:p>
          <a:p>
            <a:pPr marL="0" indent="0" algn="r" rtl="1">
              <a:buNone/>
            </a:pPr>
            <a:endParaRPr lang="en-US" dirty="0">
              <a:sym typeface="Calibri"/>
            </a:endParaRPr>
          </a:p>
          <a:p>
            <a:pPr marL="0" indent="0" algn="r" rtl="1">
              <a:buNone/>
            </a:pPr>
            <a:r>
              <a:rPr lang="en-US" b="1" dirty="0">
                <a:sym typeface="Calibri"/>
              </a:rPr>
              <a:t>سيناريو الحالة </a:t>
            </a:r>
            <a:r>
              <a:rPr lang="ar-SA" b="1" dirty="0">
                <a:sym typeface="Calibri"/>
              </a:rPr>
              <a:t>٢</a:t>
            </a:r>
            <a:endParaRPr lang="en-US" b="1" dirty="0">
              <a:sym typeface="Calibri"/>
            </a:endParaRPr>
          </a:p>
          <a:p>
            <a:pPr algn="r" rtl="1"/>
            <a:r>
              <a:rPr lang="ar-SA" b="1" dirty="0">
                <a:sym typeface="Calibri"/>
              </a:rPr>
              <a:t>١) </a:t>
            </a:r>
            <a:r>
              <a:rPr lang="en-US" b="1" dirty="0">
                <a:sym typeface="Calibri"/>
              </a:rPr>
              <a:t>إجراءات عاجلة</a:t>
            </a:r>
          </a:p>
          <a:p>
            <a:pPr lvl="1" algn="r" rtl="1"/>
            <a:r>
              <a:rPr lang="en-US" dirty="0">
                <a:sym typeface="Calibri"/>
              </a:rPr>
              <a:t>الشروع في تدخلات التعقب / الإحالة فيما يتعلق بوالدي الفتاة لإعادة ال</a:t>
            </a:r>
            <a:r>
              <a:rPr lang="ar-SA" dirty="0">
                <a:sym typeface="Calibri"/>
              </a:rPr>
              <a:t>تواصل</a:t>
            </a:r>
            <a:r>
              <a:rPr lang="en-US" dirty="0">
                <a:sym typeface="Calibri"/>
              </a:rPr>
              <a:t> و / أو التخطيط للم شمل الأسرة المحتمل إذا كان في مصلحة الطفل الفضلى.</a:t>
            </a:r>
          </a:p>
          <a:p>
            <a:pPr lvl="1" algn="r" rtl="1"/>
            <a:r>
              <a:rPr lang="en-US" dirty="0">
                <a:sym typeface="Calibri"/>
              </a:rPr>
              <a:t>إذا كان ترتيب الرعاية الحالي يعرض الفتاة لخطر وشيك ولا يخدم مصالح الطفل الفضلى ، فاطلب دعم السلطات المختصة ، إن أمكن ، و / أو </a:t>
            </a:r>
            <a:r>
              <a:rPr lang="ar-SA" dirty="0">
                <a:sym typeface="Calibri"/>
              </a:rPr>
              <a:t>إيداع</a:t>
            </a:r>
            <a:r>
              <a:rPr lang="en-US" dirty="0">
                <a:sym typeface="Calibri"/>
              </a:rPr>
              <a:t> الفتاة في ترتيب رعاية بديلة مؤقتة.</a:t>
            </a:r>
          </a:p>
          <a:p>
            <a:pPr lvl="1" algn="r" rtl="1"/>
            <a:r>
              <a:rPr lang="en-US" dirty="0">
                <a:sym typeface="Calibri"/>
              </a:rPr>
              <a:t>إذا تعرضت الفتاة للعنف الجنسي ، قم بإحالات فورية إلى خدمات الصحة / العنف القائم على النوع الاجتماعي والصحة النفسية والدعم النفسي الاجتماعي.</a:t>
            </a:r>
          </a:p>
          <a:p>
            <a:pPr lvl="1" algn="r" rtl="1"/>
            <a:r>
              <a:rPr lang="en-US" dirty="0">
                <a:sym typeface="Calibri"/>
              </a:rPr>
              <a:t>توفير الصحة النفسية والدعم النفسي الاجتماعي للفتاة ، إذا لزم الأمر وترغب في ذلك.</a:t>
            </a:r>
          </a:p>
          <a:p>
            <a:pPr lvl="1" algn="r" rtl="1"/>
            <a:r>
              <a:rPr lang="en-US" dirty="0">
                <a:sym typeface="Calibri"/>
              </a:rPr>
              <a:t>التحقق من شبكات دعم الفتاة وربطها بمبادرات دعم المجتمع.</a:t>
            </a:r>
          </a:p>
          <a:p>
            <a:pPr lvl="1" algn="r" rtl="1"/>
            <a:r>
              <a:rPr lang="ar-SA" dirty="0">
                <a:sym typeface="Calibri"/>
              </a:rPr>
              <a:t>ال</a:t>
            </a:r>
            <a:r>
              <a:rPr lang="en-US" dirty="0">
                <a:sym typeface="Calibri"/>
              </a:rPr>
              <a:t>تحقق مما إذا كان لم شمل الأسرة مع والديها يخدم المصلحة الفضلى للطفل وما إذا كانت الأسرة لديها دخل أسري كافٍ لمواصلة تقديم الرعاية للفتاة / الأطفال في الأسرة. اكتشف ما إذا كان من الممكن أن تعيش الفتاة مع أفراد الأسرة الممتدة الآخرين ، إذا كان لم شمل الأسرة غير ممكن / ليس في مصلحة الفتيات.</a:t>
            </a:r>
          </a:p>
          <a:p>
            <a:pPr lvl="1" algn="r" rtl="1"/>
            <a:r>
              <a:rPr lang="en-US" dirty="0">
                <a:sym typeface="Calibri"/>
              </a:rPr>
              <a:t>اكتشف احتمالات الالتحاق بالمدرسة أو الفرص التعليمية الأخرى.</a:t>
            </a:r>
          </a:p>
          <a:p>
            <a:pPr algn="r" rtl="1"/>
            <a:r>
              <a:rPr lang="ar-SA" b="1" dirty="0">
                <a:sym typeface="Calibri"/>
              </a:rPr>
              <a:t>٢)</a:t>
            </a:r>
            <a:r>
              <a:rPr lang="en-US" b="1" dirty="0">
                <a:sym typeface="Calibri"/>
              </a:rPr>
              <a:t> ال</a:t>
            </a:r>
            <a:r>
              <a:rPr lang="ar-SA" b="1" dirty="0">
                <a:sym typeface="Calibri"/>
              </a:rPr>
              <a:t>إجراء</a:t>
            </a:r>
            <a:r>
              <a:rPr lang="en-US" b="1" dirty="0">
                <a:sym typeface="Calibri"/>
              </a:rPr>
              <a:t> على المدى الطويل</a:t>
            </a:r>
          </a:p>
          <a:p>
            <a:pPr lvl="1" algn="r" rtl="1"/>
            <a:r>
              <a:rPr lang="ar-SA" dirty="0">
                <a:sym typeface="Calibri"/>
              </a:rPr>
              <a:t>ال</a:t>
            </a:r>
            <a:r>
              <a:rPr lang="en-US" dirty="0">
                <a:sym typeface="Calibri"/>
              </a:rPr>
              <a:t>استمر</a:t>
            </a:r>
            <a:r>
              <a:rPr lang="ar-SA" dirty="0">
                <a:sym typeface="Calibri"/>
              </a:rPr>
              <a:t>ار</a:t>
            </a:r>
            <a:r>
              <a:rPr lang="en-US" dirty="0">
                <a:sym typeface="Calibri"/>
              </a:rPr>
              <a:t> في متابعة </a:t>
            </a:r>
            <a:r>
              <a:rPr lang="ar-SA" dirty="0">
                <a:sym typeface="Calibri"/>
              </a:rPr>
              <a:t>تعقب</a:t>
            </a:r>
            <a:r>
              <a:rPr lang="en-US" dirty="0">
                <a:sym typeface="Calibri"/>
              </a:rPr>
              <a:t> الأسرة ودعم لم الشمل إذا كان ذلك ممكنًا / بما يخدم المصالح الفضلى للطفل.</a:t>
            </a:r>
          </a:p>
          <a:p>
            <a:pPr lvl="1" algn="r" rtl="1"/>
            <a:r>
              <a:rPr lang="en-US" dirty="0">
                <a:sym typeface="Calibri"/>
              </a:rPr>
              <a:t>دعم ترتيبات الرعاية البديلة طويلة الأ</a:t>
            </a:r>
            <a:r>
              <a:rPr lang="ar-SA" dirty="0">
                <a:sym typeface="Calibri"/>
              </a:rPr>
              <a:t>مد</a:t>
            </a:r>
            <a:r>
              <a:rPr lang="en-US" dirty="0">
                <a:sym typeface="Calibri"/>
              </a:rPr>
              <a:t> إذا إذا تم استنفاد جميع جهود</a:t>
            </a:r>
            <a:r>
              <a:rPr lang="ar-SA" dirty="0">
                <a:sym typeface="Calibri"/>
              </a:rPr>
              <a:t> التعقب </a:t>
            </a:r>
            <a:r>
              <a:rPr lang="en-US" dirty="0">
                <a:sym typeface="Calibri"/>
              </a:rPr>
              <a:t>للأسرة بما يتماشى مع المصالح الفضلى للفتاة.</a:t>
            </a:r>
            <a:endParaRPr lang="en-US" dirty="0"/>
          </a:p>
          <a:p>
            <a:pPr algn="r" rtl="1"/>
            <a:r>
              <a:rPr lang="ar-SA" b="1" dirty="0">
                <a:sym typeface="Calibri"/>
              </a:rPr>
              <a:t>٣)</a:t>
            </a:r>
            <a:r>
              <a:rPr lang="en-US" b="1" dirty="0">
                <a:sym typeface="Calibri"/>
              </a:rPr>
              <a:t> مشاركة جهات فاعلة أخرى</a:t>
            </a:r>
          </a:p>
          <a:p>
            <a:pPr lvl="1" algn="r" rtl="1"/>
            <a:r>
              <a:rPr lang="en-US" dirty="0">
                <a:sym typeface="Calibri"/>
              </a:rPr>
              <a:t>وكالات </a:t>
            </a:r>
            <a:r>
              <a:rPr lang="ar-SA" dirty="0">
                <a:sym typeface="Calibri"/>
              </a:rPr>
              <a:t>تعقب الأسرة</a:t>
            </a:r>
            <a:r>
              <a:rPr lang="en-US" dirty="0">
                <a:sym typeface="Calibri"/>
              </a:rPr>
              <a:t>، ، والسلطات الوطنية لحماية الطفل / نظام المحاكم ، والجهات الفاعلة في مجال العنف القائم على النوع الاجتماعي ، والشبكات / المجموعات المجتمعية ، والمدارس المحلية / المعاهد التعليمية.</a:t>
            </a:r>
          </a:p>
          <a:p>
            <a:pPr algn="r" rtl="1"/>
            <a:endParaRPr lang="en-US" b="1" dirty="0">
              <a:sym typeface="Wingdings" panose="05000000000000000000" pitchFamily="2" charset="2"/>
            </a:endParaRPr>
          </a:p>
          <a:p>
            <a:pPr marL="0" indent="0" algn="r" rtl="1">
              <a:buNone/>
            </a:pPr>
            <a:r>
              <a:rPr lang="ar-SA" b="1" dirty="0"/>
              <a:t>يتبع</a:t>
            </a:r>
            <a:r>
              <a:rPr lang="en-US" b="1" dirty="0">
                <a:sym typeface="Wingdings" panose="05000000000000000000" pitchFamily="2" charset="2"/>
              </a:rPr>
              <a:t></a:t>
            </a:r>
            <a:endParaRPr lang="en-US" b="1" dirty="0"/>
          </a:p>
        </p:txBody>
      </p:sp>
      <p:sp>
        <p:nvSpPr>
          <p:cNvPr id="2" name="Google Shape;725;p48:notes">
            <a:extLst>
              <a:ext uri="{FF2B5EF4-FFF2-40B4-BE49-F238E27FC236}">
                <a16:creationId xmlns:a16="http://schemas.microsoft.com/office/drawing/2014/main" id="{82AEF5A7-C94C-6238-335D-E9EBAE24B5C0}"/>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rtl="1"/>
            <a:fld id="{00000000-1234-1234-1234-123412341234}" type="slidenum">
              <a:rPr lang="en-US" sz="1200" smtClean="0">
                <a:latin typeface="+mn-lt"/>
              </a:rPr>
              <a:pPr algn="r" rtl="1"/>
              <a:t>45</a:t>
            </a:fld>
            <a:endParaRPr lang="en-US" sz="1200" dirty="0">
              <a:latin typeface="+mn-lt"/>
            </a:endParaRPr>
          </a:p>
        </p:txBody>
      </p:sp>
    </p:spTree>
    <p:extLst>
      <p:ext uri="{BB962C8B-B14F-4D97-AF65-F5344CB8AC3E}">
        <p14:creationId xmlns:p14="http://schemas.microsoft.com/office/powerpoint/2010/main" val="2682631824"/>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41"/>
        <p:cNvGrpSpPr/>
        <p:nvPr/>
      </p:nvGrpSpPr>
      <p:grpSpPr>
        <a:xfrm>
          <a:off x="0" y="0"/>
          <a:ext cx="0" cy="0"/>
          <a:chOff x="0" y="0"/>
          <a:chExt cx="0" cy="0"/>
        </a:xfrm>
      </p:grpSpPr>
      <p:sp>
        <p:nvSpPr>
          <p:cNvPr id="743" name="Google Shape;743;p30:notes"/>
          <p:cNvSpPr txBox="1">
            <a:spLocks noGrp="1"/>
          </p:cNvSpPr>
          <p:nvPr>
            <p:ph type="body" idx="1"/>
          </p:nvPr>
        </p:nvSpPr>
        <p:spPr>
          <a:xfrm>
            <a:off x="479425" y="460375"/>
            <a:ext cx="6140450" cy="9211335"/>
          </a:xfrm>
        </p:spPr>
        <p:txBody>
          <a:bodyPr/>
          <a:lstStyle/>
          <a:p>
            <a:pPr marL="0" indent="0" algn="r" rtl="1">
              <a:buNone/>
            </a:pPr>
            <a:r>
              <a:rPr lang="en-US" b="1" dirty="0">
                <a:sym typeface="Calibri"/>
              </a:rPr>
              <a:t>سيناريو الحالة </a:t>
            </a:r>
            <a:r>
              <a:rPr lang="ar-SA" b="1" dirty="0">
                <a:sym typeface="Calibri"/>
              </a:rPr>
              <a:t>٣</a:t>
            </a:r>
            <a:endParaRPr lang="en-US" b="1" dirty="0">
              <a:sym typeface="Calibri"/>
            </a:endParaRPr>
          </a:p>
          <a:p>
            <a:pPr algn="r" rtl="1"/>
            <a:r>
              <a:rPr lang="ar-SA" b="1" dirty="0">
                <a:sym typeface="Calibri"/>
              </a:rPr>
              <a:t>١)</a:t>
            </a:r>
            <a:r>
              <a:rPr lang="en-US" b="1" dirty="0">
                <a:sym typeface="Calibri"/>
              </a:rPr>
              <a:t>إجراءات عاجلة</a:t>
            </a:r>
          </a:p>
          <a:p>
            <a:pPr lvl="1" algn="r" rtl="1"/>
            <a:r>
              <a:rPr lang="en-US" dirty="0">
                <a:sym typeface="Calibri"/>
              </a:rPr>
              <a:t>المتابعة مع اللجنة الدولية</a:t>
            </a:r>
            <a:r>
              <a:rPr lang="ar-SA" dirty="0">
                <a:sym typeface="Calibri"/>
              </a:rPr>
              <a:t> للصليب الأحمر</a:t>
            </a:r>
            <a:r>
              <a:rPr lang="en-US" dirty="0">
                <a:sym typeface="Calibri"/>
              </a:rPr>
              <a:t> بشأن نتائج</a:t>
            </a:r>
            <a:r>
              <a:rPr lang="ar-SA" dirty="0">
                <a:sym typeface="Calibri"/>
              </a:rPr>
              <a:t> التعقب</a:t>
            </a:r>
            <a:r>
              <a:rPr lang="en-US" dirty="0">
                <a:sym typeface="Calibri"/>
              </a:rPr>
              <a:t> المتعلقة بوالدي ا</a:t>
            </a:r>
            <a:r>
              <a:rPr lang="ar-SA" dirty="0">
                <a:sym typeface="Calibri"/>
              </a:rPr>
              <a:t>لفتى</a:t>
            </a:r>
            <a:r>
              <a:rPr lang="en-US" dirty="0">
                <a:sym typeface="Calibri"/>
              </a:rPr>
              <a:t>.</a:t>
            </a:r>
          </a:p>
          <a:p>
            <a:pPr lvl="1" algn="r" rtl="1"/>
            <a:r>
              <a:rPr lang="en-US" dirty="0">
                <a:sym typeface="Calibri"/>
              </a:rPr>
              <a:t>إذا كانت الجدة غير قادرة على توفير الرعاية على المدى الطويل ، فاستكشف خيارات الرعاية البديلة معها.</a:t>
            </a:r>
          </a:p>
          <a:p>
            <a:pPr lvl="1" algn="r" rtl="1"/>
            <a:r>
              <a:rPr lang="en-US" dirty="0">
                <a:sym typeface="Calibri"/>
              </a:rPr>
              <a:t>المتابعة مع الخالة وعائلتها والسعي إلى إقامة اتصالات ودعم محتمل لل</a:t>
            </a:r>
            <a:r>
              <a:rPr lang="ar-SA" dirty="0">
                <a:sym typeface="Calibri"/>
              </a:rPr>
              <a:t>فتى</a:t>
            </a:r>
            <a:r>
              <a:rPr lang="en-US" dirty="0">
                <a:sym typeface="Calibri"/>
              </a:rPr>
              <a:t> ، إذا كان</a:t>
            </a:r>
            <a:r>
              <a:rPr lang="ar-SA" dirty="0">
                <a:sym typeface="Calibri"/>
              </a:rPr>
              <a:t> ذلك</a:t>
            </a:r>
            <a:r>
              <a:rPr lang="en-US" dirty="0">
                <a:sym typeface="Calibri"/>
              </a:rPr>
              <a:t> في مصلحته الفضلى.</a:t>
            </a:r>
          </a:p>
          <a:p>
            <a:pPr lvl="1" algn="r" rtl="1"/>
            <a:r>
              <a:rPr lang="en-US" dirty="0">
                <a:sym typeface="Calibri"/>
              </a:rPr>
              <a:t>تقديم الصحة النفسية والدعم النفسي الاجتماع</a:t>
            </a:r>
            <a:r>
              <a:rPr lang="ar-SA" dirty="0">
                <a:sym typeface="Calibri"/>
              </a:rPr>
              <a:t>ي</a:t>
            </a:r>
            <a:r>
              <a:rPr lang="en-US" dirty="0">
                <a:sym typeface="Calibri"/>
              </a:rPr>
              <a:t> للجدة بعد تشخيص السرطان ، إذا لزم الأمر وإذا رغبت في ذلك.</a:t>
            </a:r>
          </a:p>
          <a:p>
            <a:pPr lvl="1" algn="r" rtl="1"/>
            <a:r>
              <a:rPr lang="ar-SA" dirty="0">
                <a:sym typeface="Calibri"/>
              </a:rPr>
              <a:t>ال</a:t>
            </a:r>
            <a:r>
              <a:rPr lang="en-US" dirty="0">
                <a:sym typeface="Calibri"/>
              </a:rPr>
              <a:t>تحقق من شبكات دعم الجدة وربطها بمجموعات / مبادرات </a:t>
            </a:r>
            <a:r>
              <a:rPr lang="ar-SA" dirty="0">
                <a:sym typeface="Calibri"/>
              </a:rPr>
              <a:t>ال</a:t>
            </a:r>
            <a:r>
              <a:rPr lang="en-US" dirty="0">
                <a:sym typeface="Calibri"/>
              </a:rPr>
              <a:t>دعم المجتمع</a:t>
            </a:r>
            <a:r>
              <a:rPr lang="ar-SA" dirty="0">
                <a:sym typeface="Calibri"/>
              </a:rPr>
              <a:t>ية</a:t>
            </a:r>
            <a:endParaRPr lang="en-US" dirty="0">
              <a:sym typeface="Calibri"/>
            </a:endParaRPr>
          </a:p>
          <a:p>
            <a:pPr lvl="1" algn="r" rtl="1"/>
            <a:r>
              <a:rPr lang="ar-SA" dirty="0">
                <a:sym typeface="Calibri"/>
              </a:rPr>
              <a:t>ال</a:t>
            </a:r>
            <a:r>
              <a:rPr lang="en-US" dirty="0">
                <a:sym typeface="Calibri"/>
              </a:rPr>
              <a:t>تحقق مما إذا كانت الجدة لديها دخل أسري كاف لمواصلة إعالة نفسها وال</a:t>
            </a:r>
            <a:r>
              <a:rPr lang="ar-SA" dirty="0">
                <a:sym typeface="Calibri"/>
              </a:rPr>
              <a:t>فتى </a:t>
            </a:r>
            <a:r>
              <a:rPr lang="en-US" dirty="0">
                <a:sym typeface="Calibri"/>
              </a:rPr>
              <a:t>أو إذا كانت بحاجة إلى دعم إضافي.</a:t>
            </a:r>
          </a:p>
          <a:p>
            <a:pPr lvl="1" algn="r" rtl="1"/>
            <a:r>
              <a:rPr lang="en-US" dirty="0">
                <a:sym typeface="Calibri"/>
              </a:rPr>
              <a:t>تعديل خطة الحالة وفقًا لذلك.</a:t>
            </a:r>
          </a:p>
          <a:p>
            <a:pPr algn="r" rtl="1"/>
            <a:r>
              <a:rPr lang="ar-SA" b="1" dirty="0">
                <a:sym typeface="Calibri"/>
              </a:rPr>
              <a:t>٢)</a:t>
            </a:r>
            <a:r>
              <a:rPr lang="en-US" b="1" dirty="0">
                <a:sym typeface="Calibri"/>
              </a:rPr>
              <a:t> ال</a:t>
            </a:r>
            <a:r>
              <a:rPr lang="ar-SA" b="1" dirty="0">
                <a:sym typeface="Calibri"/>
              </a:rPr>
              <a:t>إجراء </a:t>
            </a:r>
            <a:r>
              <a:rPr lang="en-US" b="1" dirty="0">
                <a:sym typeface="Calibri"/>
              </a:rPr>
              <a:t>على المدى الطويل:</a:t>
            </a:r>
          </a:p>
          <a:p>
            <a:pPr lvl="1" algn="r" rtl="1"/>
            <a:r>
              <a:rPr lang="en-US" dirty="0">
                <a:sym typeface="Calibri"/>
              </a:rPr>
              <a:t>ا</a:t>
            </a:r>
            <a:r>
              <a:rPr lang="ar-SA" dirty="0">
                <a:sym typeface="Calibri"/>
              </a:rPr>
              <a:t>لا</a:t>
            </a:r>
            <a:r>
              <a:rPr lang="en-US" dirty="0">
                <a:sym typeface="Calibri"/>
              </a:rPr>
              <a:t>ستمر</a:t>
            </a:r>
            <a:r>
              <a:rPr lang="ar-SA" dirty="0">
                <a:sym typeface="Calibri"/>
              </a:rPr>
              <a:t>ار</a:t>
            </a:r>
            <a:r>
              <a:rPr lang="en-US" dirty="0">
                <a:sym typeface="Calibri"/>
              </a:rPr>
              <a:t> في متابعة نتائج </a:t>
            </a:r>
            <a:r>
              <a:rPr lang="ar-SA" dirty="0">
                <a:sym typeface="Calibri"/>
              </a:rPr>
              <a:t>تعقب </a:t>
            </a:r>
            <a:r>
              <a:rPr lang="en-US" dirty="0">
                <a:sym typeface="Calibri"/>
              </a:rPr>
              <a:t>الأسرة ودعم لم الشمل إذا كان ذلك ممكنًا / بما يخدم المصالح الفضلى للطفل.</a:t>
            </a:r>
          </a:p>
          <a:p>
            <a:pPr lvl="1" algn="r" rtl="1"/>
            <a:r>
              <a:rPr lang="ar-SA" dirty="0">
                <a:sym typeface="Calibri"/>
              </a:rPr>
              <a:t>الت</a:t>
            </a:r>
            <a:r>
              <a:rPr lang="en-US" dirty="0">
                <a:sym typeface="Calibri"/>
              </a:rPr>
              <a:t>خط</a:t>
            </a:r>
            <a:r>
              <a:rPr lang="ar-SA" dirty="0">
                <a:sym typeface="Calibri"/>
              </a:rPr>
              <a:t>ي</a:t>
            </a:r>
            <a:r>
              <a:rPr lang="en-US" dirty="0">
                <a:sym typeface="Calibri"/>
              </a:rPr>
              <a:t>ط ل</a:t>
            </a:r>
            <a:r>
              <a:rPr lang="ar-SA" dirty="0">
                <a:sym typeface="Calibri"/>
              </a:rPr>
              <a:t>تحديد المصلحة الفضلى للطفل في حال استمر تعقب </a:t>
            </a:r>
            <a:r>
              <a:rPr lang="en-US" dirty="0">
                <a:sym typeface="Calibri"/>
              </a:rPr>
              <a:t>الوالدين سلبيًا أو إذا لم يكن لم شمل الأسرة ممكنًا بسبب استمرار انعدام الأمن في </a:t>
            </a:r>
            <a:r>
              <a:rPr lang="ar-SA" dirty="0">
                <a:sym typeface="Calibri"/>
              </a:rPr>
              <a:t>ال</a:t>
            </a:r>
            <a:r>
              <a:rPr lang="en-US" dirty="0">
                <a:sym typeface="Calibri"/>
              </a:rPr>
              <a:t>بلد ال</a:t>
            </a:r>
            <a:r>
              <a:rPr lang="ar-SA" dirty="0">
                <a:sym typeface="Calibri"/>
              </a:rPr>
              <a:t>أصلي</a:t>
            </a:r>
            <a:r>
              <a:rPr lang="en-US" dirty="0">
                <a:sym typeface="Calibri"/>
              </a:rPr>
              <a:t> ، وإذا استمر مرض الجدة في التفاقم.</a:t>
            </a:r>
          </a:p>
          <a:p>
            <a:pPr lvl="1" algn="r" rtl="1"/>
            <a:r>
              <a:rPr lang="en-US" dirty="0">
                <a:sym typeface="Calibri"/>
              </a:rPr>
              <a:t>إذا تقرر أن الجدة لا تستطيع تقديم رعاية طويلة الأ</a:t>
            </a:r>
            <a:r>
              <a:rPr lang="ar-SA" dirty="0">
                <a:sym typeface="Calibri"/>
              </a:rPr>
              <a:t>مد</a:t>
            </a:r>
            <a:r>
              <a:rPr lang="en-US" dirty="0">
                <a:sym typeface="Calibri"/>
              </a:rPr>
              <a:t> ، ف</a:t>
            </a:r>
            <a:r>
              <a:rPr lang="ar-SA" dirty="0">
                <a:sym typeface="Calibri"/>
              </a:rPr>
              <a:t>قم بد</a:t>
            </a:r>
            <a:r>
              <a:rPr lang="en-US" dirty="0">
                <a:sym typeface="Calibri"/>
              </a:rPr>
              <a:t>عم ترتيبات الرعاية البديلة طويلة الأ</a:t>
            </a:r>
            <a:r>
              <a:rPr lang="ar-SA" dirty="0">
                <a:sym typeface="Calibri"/>
              </a:rPr>
              <a:t>مد</a:t>
            </a:r>
            <a:r>
              <a:rPr lang="en-US" dirty="0">
                <a:sym typeface="Calibri"/>
              </a:rPr>
              <a:t> إذا تم استنفاد جميع جهود </a:t>
            </a:r>
            <a:r>
              <a:rPr lang="ar-SA" dirty="0">
                <a:sym typeface="Calibri"/>
              </a:rPr>
              <a:t>تعقب الأسرة</a:t>
            </a:r>
            <a:r>
              <a:rPr lang="en-US" dirty="0">
                <a:sym typeface="Calibri"/>
              </a:rPr>
              <a:t> ، بما يتماشى مع المصالح الفضلى لل</a:t>
            </a:r>
            <a:r>
              <a:rPr lang="ar-SA" dirty="0">
                <a:sym typeface="Calibri"/>
              </a:rPr>
              <a:t>فتى</a:t>
            </a:r>
            <a:r>
              <a:rPr lang="en-US" dirty="0">
                <a:sym typeface="Calibri"/>
              </a:rPr>
              <a:t>.</a:t>
            </a:r>
          </a:p>
          <a:p>
            <a:pPr algn="r" rtl="1"/>
            <a:r>
              <a:rPr lang="ar-SA" b="1" dirty="0">
                <a:sym typeface="Calibri"/>
              </a:rPr>
              <a:t>٣)</a:t>
            </a:r>
            <a:r>
              <a:rPr lang="en-US" b="1" dirty="0">
                <a:sym typeface="Calibri"/>
              </a:rPr>
              <a:t> مشاركة  الجهات الفاعلة الأخرى :</a:t>
            </a:r>
          </a:p>
          <a:p>
            <a:pPr lvl="1" algn="r" rtl="1"/>
            <a:r>
              <a:rPr lang="en-US" dirty="0">
                <a:sym typeface="Calibri"/>
              </a:rPr>
              <a:t>وكالات </a:t>
            </a:r>
            <a:r>
              <a:rPr lang="ar-SA" dirty="0">
                <a:sym typeface="Calibri"/>
              </a:rPr>
              <a:t>تعقب الأسرة</a:t>
            </a:r>
            <a:r>
              <a:rPr lang="en-US" dirty="0">
                <a:sym typeface="Calibri"/>
              </a:rPr>
              <a:t>، مفوضية الأمم المتحدة السامية لشؤون اللاجئين ، شبكات / مجموعات مجتمع</a:t>
            </a:r>
            <a:r>
              <a:rPr lang="ar-SA" dirty="0">
                <a:sym typeface="Calibri"/>
              </a:rPr>
              <a:t>ية</a:t>
            </a:r>
            <a:r>
              <a:rPr lang="en-US" dirty="0">
                <a:sym typeface="Calibri"/>
              </a:rPr>
              <a:t>.</a:t>
            </a:r>
          </a:p>
          <a:p>
            <a:pPr algn="r" rtl="1"/>
            <a:endParaRPr lang="en-US" dirty="0">
              <a:sym typeface="Calibri"/>
            </a:endParaRPr>
          </a:p>
          <a:p>
            <a:pPr marL="0" indent="0" algn="r" rtl="1">
              <a:buNone/>
            </a:pPr>
            <a:r>
              <a:rPr lang="en-US" b="1" dirty="0">
                <a:sym typeface="Calibri"/>
              </a:rPr>
              <a:t>سيناريو الحالة </a:t>
            </a:r>
            <a:r>
              <a:rPr lang="ar-SA" b="1" dirty="0">
                <a:sym typeface="Calibri"/>
              </a:rPr>
              <a:t>٤</a:t>
            </a:r>
            <a:endParaRPr lang="en-US" b="1" dirty="0">
              <a:sym typeface="Calibri"/>
            </a:endParaRPr>
          </a:p>
          <a:p>
            <a:pPr algn="r" rtl="1"/>
            <a:r>
              <a:rPr lang="ar-SA" b="1" dirty="0">
                <a:sym typeface="Calibri"/>
              </a:rPr>
              <a:t>١) </a:t>
            </a:r>
            <a:r>
              <a:rPr lang="en-US" b="1" dirty="0">
                <a:sym typeface="Calibri"/>
              </a:rPr>
              <a:t>إجراءات عاجلة:</a:t>
            </a:r>
          </a:p>
          <a:p>
            <a:pPr lvl="1" algn="r" rtl="1"/>
            <a:r>
              <a:rPr lang="en-US" dirty="0">
                <a:sym typeface="Calibri"/>
              </a:rPr>
              <a:t>التعقب المستمر والتحقق من مكان وجود كلا الوالدين.</a:t>
            </a:r>
          </a:p>
          <a:p>
            <a:pPr lvl="1" algn="r" rtl="1"/>
            <a:r>
              <a:rPr lang="en-US" dirty="0">
                <a:sym typeface="Calibri"/>
              </a:rPr>
              <a:t>ت</a:t>
            </a:r>
            <a:r>
              <a:rPr lang="ar-SA" dirty="0">
                <a:sym typeface="Calibri"/>
              </a:rPr>
              <a:t>عقب</a:t>
            </a:r>
            <a:r>
              <a:rPr lang="en-US" dirty="0">
                <a:sym typeface="Calibri"/>
              </a:rPr>
              <a:t> الأخ الأكبر ودعم ا</a:t>
            </a:r>
            <a:r>
              <a:rPr lang="ar-SA" dirty="0">
                <a:sym typeface="Calibri"/>
              </a:rPr>
              <a:t>لتواصل</a:t>
            </a:r>
            <a:r>
              <a:rPr lang="en-US" dirty="0">
                <a:sym typeface="Calibri"/>
              </a:rPr>
              <a:t> وزيارات الأشقاء.</a:t>
            </a:r>
          </a:p>
          <a:p>
            <a:pPr lvl="1" algn="r" rtl="1"/>
            <a:r>
              <a:rPr lang="en-US" dirty="0">
                <a:sym typeface="Calibri"/>
              </a:rPr>
              <a:t>تقييم ما إذا كان الأخ الأكبر يحتاج إلى التسجيل لإدارة الحالة.</a:t>
            </a:r>
          </a:p>
          <a:p>
            <a:pPr lvl="1" algn="r" rtl="1"/>
            <a:r>
              <a:rPr lang="ar-SA" dirty="0">
                <a:sym typeface="Calibri"/>
              </a:rPr>
              <a:t>ال</a:t>
            </a:r>
            <a:r>
              <a:rPr lang="en-US" dirty="0">
                <a:sym typeface="Calibri"/>
              </a:rPr>
              <a:t>تحقق مما إذا كان يمكن لم شمل الأطفال الثلاثة (بما في ذلك الأخ الأكبر) مع أحد الوالدين ودعمهم للحفاظ على ال</a:t>
            </a:r>
            <a:r>
              <a:rPr lang="ar-SA" dirty="0">
                <a:sym typeface="Calibri"/>
              </a:rPr>
              <a:t>تواصل</a:t>
            </a:r>
            <a:r>
              <a:rPr lang="en-US" dirty="0">
                <a:sym typeface="Calibri"/>
              </a:rPr>
              <a:t> بوالديهم وبعضهم البعض ، إذا كان في مصلحتهم الفضلى.</a:t>
            </a:r>
          </a:p>
          <a:p>
            <a:pPr lvl="1" algn="r" rtl="1"/>
            <a:r>
              <a:rPr lang="en-US" dirty="0">
                <a:sym typeface="Calibri"/>
              </a:rPr>
              <a:t>أثناء </a:t>
            </a:r>
            <a:r>
              <a:rPr lang="ar-SA" dirty="0">
                <a:sym typeface="Calibri"/>
              </a:rPr>
              <a:t>تعقب الأسرة، </a:t>
            </a:r>
            <a:r>
              <a:rPr lang="en-US" dirty="0">
                <a:sym typeface="Calibri"/>
              </a:rPr>
              <a:t>قم بتقييم ترتيب الرعاية الحالي والاحتياجات الإضافية.</a:t>
            </a:r>
          </a:p>
          <a:p>
            <a:pPr lvl="1" algn="r" rtl="1"/>
            <a:r>
              <a:rPr lang="en-US" dirty="0">
                <a:sym typeface="Calibri"/>
              </a:rPr>
              <a:t>تقييم ما إذا كان الأطفال يرغبون في ت</a:t>
            </a:r>
            <a:r>
              <a:rPr lang="ar-SA" dirty="0">
                <a:sym typeface="Calibri"/>
              </a:rPr>
              <a:t>عقب</a:t>
            </a:r>
            <a:r>
              <a:rPr lang="en-US" dirty="0">
                <a:sym typeface="Calibri"/>
              </a:rPr>
              <a:t> أفراد الأسرة الآخرين ، في حالة عدم إمكانية لم شمل الأسرة مع والديهم.</a:t>
            </a:r>
          </a:p>
          <a:p>
            <a:pPr marL="628650" marR="0" lvl="1" indent="-171450" algn="r" defTabSz="914400" rtl="1" eaLnBrk="1" fontAlgn="auto" latinLnBrk="0" hangingPunct="1">
              <a:lnSpc>
                <a:spcPct val="100000"/>
              </a:lnSpc>
              <a:spcBef>
                <a:spcPts val="0"/>
              </a:spcBef>
              <a:spcAft>
                <a:spcPts val="0"/>
              </a:spcAft>
              <a:buClr>
                <a:srgbClr val="000000"/>
              </a:buClr>
              <a:buSzTx/>
              <a:buFont typeface="Arial" panose="020B0604020202020204" pitchFamily="34" charset="0"/>
              <a:buChar char="•"/>
              <a:tabLst/>
              <a:defRPr/>
            </a:pPr>
            <a:r>
              <a:rPr lang="en-US" dirty="0">
                <a:sym typeface="Calibri"/>
              </a:rPr>
              <a:t>من خلال دعم متخصص و / أو الأسرة الحاضنة والأخت ، قم بتوفير الصحة النفسية والدعم النفسي الاجتماع</a:t>
            </a:r>
            <a:r>
              <a:rPr lang="ar-SA" dirty="0">
                <a:sym typeface="Calibri"/>
              </a:rPr>
              <a:t>ي/</a:t>
            </a:r>
            <a:r>
              <a:rPr lang="en-US" dirty="0">
                <a:sym typeface="Calibri"/>
              </a:rPr>
              <a:t> الدعم النفسي الاجتماع</a:t>
            </a:r>
            <a:r>
              <a:rPr lang="ar-SA" dirty="0">
                <a:sym typeface="Calibri"/>
              </a:rPr>
              <a:t>ي لل</a:t>
            </a:r>
            <a:r>
              <a:rPr lang="en-US" dirty="0">
                <a:sym typeface="Calibri"/>
              </a:rPr>
              <a:t>فتاة</a:t>
            </a:r>
            <a:r>
              <a:rPr lang="ar-SA" dirty="0">
                <a:sym typeface="Calibri"/>
              </a:rPr>
              <a:t> الصغرى</a:t>
            </a:r>
            <a:r>
              <a:rPr lang="en-US" dirty="0">
                <a:sym typeface="Calibri"/>
              </a:rPr>
              <a:t> </a:t>
            </a:r>
            <a:r>
              <a:rPr lang="ar-SA" dirty="0">
                <a:sym typeface="Calibri"/>
              </a:rPr>
              <a:t>لأنها </a:t>
            </a:r>
            <a:r>
              <a:rPr lang="en-US" dirty="0">
                <a:sym typeface="Calibri"/>
              </a:rPr>
              <a:t>تعاني من </a:t>
            </a:r>
            <a:r>
              <a:rPr lang="ar-SA" dirty="0">
                <a:sym typeface="Calibri"/>
              </a:rPr>
              <a:t>الإجهاد.</a:t>
            </a:r>
          </a:p>
          <a:p>
            <a:pPr marL="628650" marR="0" lvl="1" indent="-171450" algn="r" defTabSz="914400" rtl="1" eaLnBrk="1" fontAlgn="auto" latinLnBrk="0" hangingPunct="1">
              <a:lnSpc>
                <a:spcPct val="100000"/>
              </a:lnSpc>
              <a:spcBef>
                <a:spcPts val="0"/>
              </a:spcBef>
              <a:spcAft>
                <a:spcPts val="0"/>
              </a:spcAft>
              <a:buClr>
                <a:srgbClr val="000000"/>
              </a:buClr>
              <a:buSzTx/>
              <a:buFont typeface="Arial" panose="020B0604020202020204" pitchFamily="34" charset="0"/>
              <a:buChar char="•"/>
              <a:tabLst/>
              <a:defRPr/>
            </a:pPr>
            <a:r>
              <a:rPr lang="en-US" dirty="0">
                <a:sym typeface="Calibri"/>
              </a:rPr>
              <a:t>تقييم ما إذا كانت الأسرة الحاضنة بحاجة إلى مساعدة إضافية للتواصل مع الفتاة الأصغر في ضوء </a:t>
            </a:r>
            <a:r>
              <a:rPr lang="ar-SA" dirty="0">
                <a:sym typeface="Calibri"/>
              </a:rPr>
              <a:t>تواصلها</a:t>
            </a:r>
            <a:r>
              <a:rPr lang="en-US" dirty="0">
                <a:sym typeface="Calibri"/>
              </a:rPr>
              <a:t> المحدود وتأكد من حصولها على التعليم والخدمات ذات الصلة.</a:t>
            </a:r>
            <a:endParaRPr lang="ar-SA" dirty="0">
              <a:sym typeface="Calibri"/>
            </a:endParaRPr>
          </a:p>
          <a:p>
            <a:pPr lvl="1" algn="r" rtl="1"/>
            <a:r>
              <a:rPr lang="en-US" dirty="0">
                <a:sym typeface="Calibri"/>
              </a:rPr>
              <a:t>تقييم احتياجات الصحة النفسية والدعم النفسي الاجتماعي للفتاة الأكبر سنًا.</a:t>
            </a:r>
          </a:p>
          <a:p>
            <a:pPr lvl="1" algn="r" rtl="1"/>
            <a:r>
              <a:rPr lang="ar-SA" dirty="0">
                <a:sym typeface="Calibri"/>
              </a:rPr>
              <a:t>ت</a:t>
            </a:r>
            <a:r>
              <a:rPr lang="en-US" dirty="0">
                <a:sym typeface="Calibri"/>
              </a:rPr>
              <a:t>حد</a:t>
            </a:r>
            <a:r>
              <a:rPr lang="ar-SA" dirty="0">
                <a:sym typeface="Calibri"/>
              </a:rPr>
              <a:t>ي</a:t>
            </a:r>
            <a:r>
              <a:rPr lang="en-US" dirty="0">
                <a:sym typeface="Calibri"/>
              </a:rPr>
              <a:t>د العوائق التي تحول دون التيسير / ال</a:t>
            </a:r>
            <a:r>
              <a:rPr lang="ar-SA" dirty="0">
                <a:sym typeface="Calibri"/>
              </a:rPr>
              <a:t>مناصرة</a:t>
            </a:r>
            <a:r>
              <a:rPr lang="en-US" dirty="0">
                <a:sym typeface="Calibri"/>
              </a:rPr>
              <a:t> إلى الدعم المطلوب لتمكين الدمج في المدرسة لل</a:t>
            </a:r>
            <a:r>
              <a:rPr lang="ar-SA" dirty="0">
                <a:sym typeface="Calibri"/>
              </a:rPr>
              <a:t>طفلة</a:t>
            </a:r>
            <a:r>
              <a:rPr lang="en-US" dirty="0">
                <a:sym typeface="Calibri"/>
              </a:rPr>
              <a:t> الأصغر سنًا إذا لزم الأمر.</a:t>
            </a:r>
          </a:p>
          <a:p>
            <a:pPr lvl="1" algn="r" rtl="1"/>
            <a:r>
              <a:rPr lang="en-US" dirty="0">
                <a:sym typeface="Calibri"/>
              </a:rPr>
              <a:t>دعم المشاركة في الأنشطة المجتمعية إذا لزم الأمر</a:t>
            </a:r>
          </a:p>
          <a:p>
            <a:pPr marL="628650" marR="0" lvl="1" indent="-171450" algn="r" defTabSz="914400" rtl="1" eaLnBrk="1" fontAlgn="auto" latinLnBrk="0" hangingPunct="1">
              <a:lnSpc>
                <a:spcPct val="100000"/>
              </a:lnSpc>
              <a:spcBef>
                <a:spcPts val="0"/>
              </a:spcBef>
              <a:spcAft>
                <a:spcPts val="0"/>
              </a:spcAft>
              <a:buClr>
                <a:srgbClr val="000000"/>
              </a:buClr>
              <a:buSzTx/>
              <a:buFont typeface="Arial" panose="020B0604020202020204" pitchFamily="34" charset="0"/>
              <a:buChar char="•"/>
              <a:tabLst/>
              <a:defRPr/>
            </a:pPr>
            <a:endParaRPr lang="en-US" dirty="0">
              <a:sym typeface="Calibri"/>
            </a:endParaRPr>
          </a:p>
          <a:p>
            <a:pPr algn="r" rtl="1"/>
            <a:r>
              <a:rPr lang="ar-SA" b="1" dirty="0">
                <a:sym typeface="Calibri"/>
              </a:rPr>
              <a:t>٢)</a:t>
            </a:r>
            <a:r>
              <a:rPr lang="en-US" b="1" dirty="0">
                <a:sym typeface="Calibri"/>
              </a:rPr>
              <a:t> ال</a:t>
            </a:r>
            <a:r>
              <a:rPr lang="ar-SA" b="1" dirty="0">
                <a:sym typeface="Calibri"/>
              </a:rPr>
              <a:t>إجراء</a:t>
            </a:r>
            <a:r>
              <a:rPr lang="en-US" b="1" dirty="0">
                <a:sym typeface="Calibri"/>
              </a:rPr>
              <a:t> على المدى الطويل:</a:t>
            </a:r>
          </a:p>
          <a:p>
            <a:pPr lvl="1" algn="r" rtl="1"/>
            <a:r>
              <a:rPr lang="en-US" dirty="0">
                <a:sym typeface="Calibri"/>
              </a:rPr>
              <a:t>ا</a:t>
            </a:r>
            <a:r>
              <a:rPr lang="ar-SA" dirty="0">
                <a:sym typeface="Calibri"/>
              </a:rPr>
              <a:t>لا</a:t>
            </a:r>
            <a:r>
              <a:rPr lang="en-US" dirty="0">
                <a:sym typeface="Calibri"/>
              </a:rPr>
              <a:t>ستمر</a:t>
            </a:r>
            <a:r>
              <a:rPr lang="ar-SA" dirty="0">
                <a:sym typeface="Calibri"/>
              </a:rPr>
              <a:t>ار</a:t>
            </a:r>
            <a:r>
              <a:rPr lang="en-US" dirty="0">
                <a:sym typeface="Calibri"/>
              </a:rPr>
              <a:t> في متابعة نتائج </a:t>
            </a:r>
            <a:r>
              <a:rPr lang="ar-SA" dirty="0">
                <a:sym typeface="Calibri"/>
              </a:rPr>
              <a:t>تعقب </a:t>
            </a:r>
            <a:r>
              <a:rPr lang="en-US" dirty="0">
                <a:sym typeface="Calibri"/>
              </a:rPr>
              <a:t>الأسرة ودعم لم الشمل إذا كان ذلك ممكنًا / بما يخدم المصالح الفضلى للطفل.</a:t>
            </a:r>
          </a:p>
          <a:p>
            <a:pPr lvl="1" algn="r" rtl="1"/>
            <a:r>
              <a:rPr lang="en-US" dirty="0">
                <a:sym typeface="Calibri"/>
              </a:rPr>
              <a:t>دعم ترتيبات الرعاية البديلة طويلة الأ</a:t>
            </a:r>
            <a:r>
              <a:rPr lang="ar-SA" dirty="0">
                <a:sym typeface="Calibri"/>
              </a:rPr>
              <a:t>مد</a:t>
            </a:r>
            <a:r>
              <a:rPr lang="en-US" dirty="0">
                <a:sym typeface="Calibri"/>
              </a:rPr>
              <a:t> إذا إذا تم استنفاد جميع جهود </a:t>
            </a:r>
            <a:r>
              <a:rPr lang="ar-SA" dirty="0">
                <a:sym typeface="Calibri"/>
              </a:rPr>
              <a:t>تعقب </a:t>
            </a:r>
            <a:r>
              <a:rPr lang="en-US" dirty="0">
                <a:sym typeface="Calibri"/>
              </a:rPr>
              <a:t>الأسرة بما يتماشى مع المصالح الفضلى للأطفال.</a:t>
            </a:r>
          </a:p>
          <a:p>
            <a:pPr marL="0" indent="0" algn="r" rtl="1">
              <a:buNone/>
            </a:pPr>
            <a:r>
              <a:rPr lang="ar-SA" b="1" dirty="0">
                <a:sym typeface="Calibri"/>
              </a:rPr>
              <a:t>يتبع</a:t>
            </a:r>
            <a:r>
              <a:rPr lang="en-US" b="1" dirty="0">
                <a:sym typeface="Wingdings" panose="05000000000000000000" pitchFamily="2" charset="2"/>
              </a:rPr>
              <a:t></a:t>
            </a:r>
            <a:endParaRPr lang="en-US" b="1" dirty="0">
              <a:sym typeface="Calibri"/>
            </a:endParaRPr>
          </a:p>
        </p:txBody>
      </p:sp>
      <p:sp>
        <p:nvSpPr>
          <p:cNvPr id="2" name="Google Shape;725;p48:notes">
            <a:extLst>
              <a:ext uri="{FF2B5EF4-FFF2-40B4-BE49-F238E27FC236}">
                <a16:creationId xmlns:a16="http://schemas.microsoft.com/office/drawing/2014/main" id="{CF4442EB-25F5-72C7-8DB5-F62FDCD181B8}"/>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rtl="1"/>
            <a:fld id="{00000000-1234-1234-1234-123412341234}" type="slidenum">
              <a:rPr lang="en-US" sz="1200" smtClean="0">
                <a:latin typeface="+mn-lt"/>
              </a:rPr>
              <a:pPr algn="r" rtl="1"/>
              <a:t>46</a:t>
            </a:fld>
            <a:endParaRPr lang="en-US" sz="1200" dirty="0">
              <a:latin typeface="+mn-lt"/>
            </a:endParaRPr>
          </a:p>
        </p:txBody>
      </p:sp>
    </p:spTree>
    <p:extLst>
      <p:ext uri="{BB962C8B-B14F-4D97-AF65-F5344CB8AC3E}">
        <p14:creationId xmlns:p14="http://schemas.microsoft.com/office/powerpoint/2010/main" val="613958904"/>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41"/>
        <p:cNvGrpSpPr/>
        <p:nvPr/>
      </p:nvGrpSpPr>
      <p:grpSpPr>
        <a:xfrm>
          <a:off x="0" y="0"/>
          <a:ext cx="0" cy="0"/>
          <a:chOff x="0" y="0"/>
          <a:chExt cx="0" cy="0"/>
        </a:xfrm>
      </p:grpSpPr>
      <p:sp>
        <p:nvSpPr>
          <p:cNvPr id="743" name="Google Shape;743;p30:notes"/>
          <p:cNvSpPr txBox="1">
            <a:spLocks noGrp="1"/>
          </p:cNvSpPr>
          <p:nvPr>
            <p:ph type="body" idx="1"/>
          </p:nvPr>
        </p:nvSpPr>
        <p:spPr>
          <a:xfrm>
            <a:off x="479425" y="460375"/>
            <a:ext cx="6140450" cy="9211335"/>
          </a:xfrm>
        </p:spPr>
        <p:txBody>
          <a:bodyPr/>
          <a:lstStyle/>
          <a:p>
            <a:pPr algn="r" rtl="1"/>
            <a:r>
              <a:rPr lang="ar-SA" b="1" dirty="0">
                <a:sym typeface="Calibri"/>
              </a:rPr>
              <a:t>٣) إشراك</a:t>
            </a:r>
            <a:r>
              <a:rPr lang="en-US" b="1" dirty="0">
                <a:sym typeface="Calibri"/>
              </a:rPr>
              <a:t> الجهات الفاعلة الأخرى:</a:t>
            </a:r>
          </a:p>
          <a:p>
            <a:pPr lvl="1" algn="r" rtl="1"/>
            <a:r>
              <a:rPr lang="en-US" dirty="0">
                <a:sym typeface="Calibri"/>
              </a:rPr>
              <a:t>وكالات </a:t>
            </a:r>
            <a:r>
              <a:rPr lang="ar-SA" dirty="0">
                <a:sym typeface="Calibri"/>
              </a:rPr>
              <a:t>تعقب الأسرة</a:t>
            </a:r>
            <a:r>
              <a:rPr lang="en-US" dirty="0">
                <a:sym typeface="Calibri"/>
              </a:rPr>
              <a:t> ، والخدمات المتخصصة للأطفال الذين يعانون من إعاقة في السمع أو النطق ، وموظفي المدرسة المحلية ، والشبكات / المجموعات المجتمعية.</a:t>
            </a:r>
          </a:p>
          <a:p>
            <a:pPr lvl="1" algn="r" rtl="1"/>
            <a:endParaRPr lang="en-US" dirty="0">
              <a:sym typeface="Calibri"/>
            </a:endParaRPr>
          </a:p>
          <a:p>
            <a:pPr algn="r" rtl="1"/>
            <a:endParaRPr lang="en-US" dirty="0">
              <a:sym typeface="Calibri"/>
            </a:endParaRPr>
          </a:p>
        </p:txBody>
      </p:sp>
      <p:sp>
        <p:nvSpPr>
          <p:cNvPr id="2" name="Google Shape;725;p48:notes">
            <a:extLst>
              <a:ext uri="{FF2B5EF4-FFF2-40B4-BE49-F238E27FC236}">
                <a16:creationId xmlns:a16="http://schemas.microsoft.com/office/drawing/2014/main" id="{90BF4C3C-0FD7-C644-2D51-D61930DDB35F}"/>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rtl="1"/>
            <a:fld id="{00000000-1234-1234-1234-123412341234}" type="slidenum">
              <a:rPr lang="en-US" sz="1200" smtClean="0">
                <a:latin typeface="+mn-lt"/>
              </a:rPr>
              <a:pPr algn="r" rtl="1"/>
              <a:t>47</a:t>
            </a:fld>
            <a:endParaRPr lang="en-US" sz="1200" dirty="0">
              <a:latin typeface="+mn-lt"/>
            </a:endParaRPr>
          </a:p>
        </p:txBody>
      </p:sp>
    </p:spTree>
    <p:extLst>
      <p:ext uri="{BB962C8B-B14F-4D97-AF65-F5344CB8AC3E}">
        <p14:creationId xmlns:p14="http://schemas.microsoft.com/office/powerpoint/2010/main" val="2513688427"/>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41"/>
        <p:cNvGrpSpPr/>
        <p:nvPr/>
      </p:nvGrpSpPr>
      <p:grpSpPr>
        <a:xfrm>
          <a:off x="0" y="0"/>
          <a:ext cx="0" cy="0"/>
          <a:chOff x="0" y="0"/>
          <a:chExt cx="0" cy="0"/>
        </a:xfrm>
      </p:grpSpPr>
      <p:sp>
        <p:nvSpPr>
          <p:cNvPr id="743" name="Google Shape;743;p30:notes"/>
          <p:cNvSpPr txBox="1">
            <a:spLocks noGrp="1"/>
          </p:cNvSpPr>
          <p:nvPr>
            <p:ph type="body" idx="1"/>
          </p:nvPr>
        </p:nvSpPr>
        <p:spPr>
          <a:xfrm>
            <a:off x="479425" y="460375"/>
            <a:ext cx="6140450" cy="9211335"/>
          </a:xfrm>
        </p:spPr>
        <p:txBody>
          <a:bodyPr/>
          <a:lstStyle/>
          <a:p>
            <a:pPr marL="0" indent="0" algn="r" rtl="1">
              <a:buNone/>
            </a:pPr>
            <a:r>
              <a:rPr lang="en-US" b="1" dirty="0">
                <a:sym typeface="Calibri"/>
              </a:rPr>
              <a:t>سيناريو الحالة </a:t>
            </a:r>
            <a:r>
              <a:rPr lang="ar-SA" b="1" dirty="0">
                <a:sym typeface="Calibri"/>
              </a:rPr>
              <a:t>٥</a:t>
            </a:r>
            <a:endParaRPr lang="en-US" b="1" dirty="0">
              <a:sym typeface="Calibri"/>
            </a:endParaRPr>
          </a:p>
          <a:p>
            <a:pPr algn="r" rtl="1"/>
            <a:r>
              <a:rPr lang="ar-SA" b="1" dirty="0">
                <a:sym typeface="Calibri"/>
              </a:rPr>
              <a:t>١) </a:t>
            </a:r>
            <a:r>
              <a:rPr lang="en-US" b="1" dirty="0">
                <a:sym typeface="Calibri"/>
              </a:rPr>
              <a:t>إجراءات عاجلة</a:t>
            </a:r>
          </a:p>
          <a:p>
            <a:pPr lvl="1" algn="r" rtl="1"/>
            <a:r>
              <a:rPr lang="en-US" dirty="0">
                <a:sym typeface="Calibri"/>
              </a:rPr>
              <a:t>البحث المستمر عن مكان وجود الوالدين والأشقاء وأفراد الأسرة الآخرين والتحقق منها.</a:t>
            </a:r>
          </a:p>
          <a:p>
            <a:pPr lvl="1" algn="r" rtl="1"/>
            <a:r>
              <a:rPr lang="en-US" dirty="0">
                <a:sym typeface="Calibri"/>
              </a:rPr>
              <a:t>بعد تقييم ترتيبات الرعاية الحالية ، </a:t>
            </a:r>
            <a:r>
              <a:rPr lang="ar-SA" dirty="0">
                <a:sym typeface="Calibri"/>
              </a:rPr>
              <a:t>إيداع الفتى </a:t>
            </a:r>
            <a:r>
              <a:rPr lang="en-US" dirty="0">
                <a:sym typeface="Calibri"/>
              </a:rPr>
              <a:t>في ترتيب رعاية بديلة ، إذا لزم الأمر ، أو </a:t>
            </a:r>
            <a:r>
              <a:rPr lang="ar-SA" dirty="0">
                <a:sym typeface="Calibri"/>
              </a:rPr>
              <a:t>ت</a:t>
            </a:r>
            <a:r>
              <a:rPr lang="en-US" dirty="0">
                <a:sym typeface="Calibri"/>
              </a:rPr>
              <a:t>قد</a:t>
            </a:r>
            <a:r>
              <a:rPr lang="ar-SA" dirty="0">
                <a:sym typeface="Calibri"/>
              </a:rPr>
              <a:t>ي</a:t>
            </a:r>
            <a:r>
              <a:rPr lang="en-US" dirty="0">
                <a:sym typeface="Calibri"/>
              </a:rPr>
              <a:t>م دعم</a:t>
            </a:r>
            <a:r>
              <a:rPr lang="ar-SA" dirty="0">
                <a:sym typeface="Calibri"/>
              </a:rPr>
              <a:t> </a:t>
            </a:r>
            <a:r>
              <a:rPr lang="en-US" dirty="0">
                <a:sym typeface="Calibri"/>
              </a:rPr>
              <a:t>إضافي لأحمد في ترتيبات الرعاية الحالية ، بما يتماشى مع مصالحه الفضلى. إجراء المراقبة والمتابعة الدقيقة لل</a:t>
            </a:r>
            <a:r>
              <a:rPr lang="ar-SA" dirty="0">
                <a:sym typeface="Calibri"/>
              </a:rPr>
              <a:t>فتى</a:t>
            </a:r>
            <a:r>
              <a:rPr lang="en-US" dirty="0">
                <a:sym typeface="Calibri"/>
              </a:rPr>
              <a:t> وبقية مجموعة الأولاد غير المصحوبين .</a:t>
            </a:r>
          </a:p>
          <a:p>
            <a:pPr lvl="1" algn="r" rtl="1"/>
            <a:r>
              <a:rPr lang="en-US" dirty="0">
                <a:sym typeface="Calibri"/>
              </a:rPr>
              <a:t>إذا لزم الأمر</a:t>
            </a:r>
            <a:r>
              <a:rPr lang="ar-SA" dirty="0">
                <a:sym typeface="Calibri"/>
              </a:rPr>
              <a:t>، </a:t>
            </a:r>
            <a:r>
              <a:rPr lang="en-US" dirty="0">
                <a:sym typeface="Calibri"/>
              </a:rPr>
              <a:t>قم بتوفير الصحة النفسية والدعم النفسي الاجتماعي .</a:t>
            </a:r>
          </a:p>
          <a:p>
            <a:pPr lvl="1" algn="r" rtl="1"/>
            <a:r>
              <a:rPr lang="en-US" dirty="0">
                <a:sym typeface="Calibri"/>
              </a:rPr>
              <a:t>إذا كان ال</a:t>
            </a:r>
            <a:r>
              <a:rPr lang="ar-SA" dirty="0">
                <a:sym typeface="Calibri"/>
              </a:rPr>
              <a:t>فتى</a:t>
            </a:r>
            <a:r>
              <a:rPr lang="en-US" dirty="0">
                <a:sym typeface="Calibri"/>
              </a:rPr>
              <a:t> يواجه الاستغلال أو العنف في مكان العمل ، فاستكشف البدائل و / أو إذا لم يكن ذلك ممكنًا ، فقم بال</a:t>
            </a:r>
            <a:r>
              <a:rPr lang="ar-SA" dirty="0">
                <a:sym typeface="Calibri"/>
              </a:rPr>
              <a:t>مناصر</a:t>
            </a:r>
            <a:r>
              <a:rPr lang="en-US" dirty="0">
                <a:sym typeface="Calibri"/>
              </a:rPr>
              <a:t>ة في مكان العمل لتحسين ظروف العمل وزيادة السلامة. المتابعة عن كثب ومراقبة ال</a:t>
            </a:r>
            <a:r>
              <a:rPr lang="ar-SA" dirty="0">
                <a:sym typeface="Calibri"/>
              </a:rPr>
              <a:t>فتى.</a:t>
            </a:r>
            <a:endParaRPr lang="en-US" dirty="0">
              <a:sym typeface="Calibri"/>
            </a:endParaRPr>
          </a:p>
          <a:p>
            <a:pPr lvl="1" algn="r" rtl="1"/>
            <a:r>
              <a:rPr lang="en-US" dirty="0">
                <a:sym typeface="Calibri"/>
              </a:rPr>
              <a:t>استكشف إمكانيات الالتحاق بالمدارس أو الفرص التعليمية الأخرى.</a:t>
            </a:r>
          </a:p>
          <a:p>
            <a:pPr lvl="1" algn="r" rtl="1"/>
            <a:r>
              <a:rPr lang="en-US" dirty="0">
                <a:sym typeface="Calibri"/>
              </a:rPr>
              <a:t>إذا كان ذلك متاحًا وآمنًا ، فاستكشف ما إذا كان أحمد والأولاد غير المصحوبين الآخرين يمكنهم الاستفادة من </a:t>
            </a:r>
            <a:r>
              <a:rPr lang="ar-SA" dirty="0">
                <a:sym typeface="Calibri"/>
              </a:rPr>
              <a:t>المساعدة النقدية و القسائم. القيام</a:t>
            </a:r>
            <a:r>
              <a:rPr lang="en-US" dirty="0">
                <a:sym typeface="Calibri"/>
              </a:rPr>
              <a:t> </a:t>
            </a:r>
            <a:r>
              <a:rPr lang="ar-SA" dirty="0">
                <a:sym typeface="Calibri"/>
              </a:rPr>
              <a:t>بال</a:t>
            </a:r>
            <a:r>
              <a:rPr lang="en-US" dirty="0">
                <a:sym typeface="Calibri"/>
              </a:rPr>
              <a:t>مراقبة ودعم المهارات الأساسية لإدارة الأموال والميزانية عن كثب.</a:t>
            </a:r>
          </a:p>
          <a:p>
            <a:pPr lvl="1" algn="r" rtl="1"/>
            <a:r>
              <a:rPr lang="en-US" dirty="0">
                <a:sym typeface="Calibri"/>
              </a:rPr>
              <a:t>الإحالة إلى الخدمات القانونية ، إذا لزم الأمر.</a:t>
            </a:r>
          </a:p>
          <a:p>
            <a:pPr algn="r" rtl="1"/>
            <a:r>
              <a:rPr lang="ar-SA" b="1" dirty="0">
                <a:sym typeface="Calibri"/>
              </a:rPr>
              <a:t>٢) </a:t>
            </a:r>
            <a:r>
              <a:rPr lang="en-US" b="1" dirty="0">
                <a:sym typeface="Calibri"/>
              </a:rPr>
              <a:t>ال</a:t>
            </a:r>
            <a:r>
              <a:rPr lang="ar-SA" b="1" dirty="0">
                <a:sym typeface="Calibri"/>
              </a:rPr>
              <a:t>إجراء</a:t>
            </a:r>
            <a:r>
              <a:rPr lang="en-US" b="1" dirty="0">
                <a:sym typeface="Calibri"/>
              </a:rPr>
              <a:t> على المدى الطويل:</a:t>
            </a:r>
          </a:p>
          <a:p>
            <a:pPr lvl="1" algn="r" rtl="1"/>
            <a:r>
              <a:rPr lang="en-US" dirty="0">
                <a:sym typeface="Calibri"/>
              </a:rPr>
              <a:t>متابعة نتائج </a:t>
            </a:r>
            <a:r>
              <a:rPr lang="ar-SA" dirty="0">
                <a:sym typeface="Calibri"/>
              </a:rPr>
              <a:t>تعقب </a:t>
            </a:r>
            <a:r>
              <a:rPr lang="en-US" dirty="0">
                <a:sym typeface="Calibri"/>
              </a:rPr>
              <a:t>الأسرة ودعم لم الشمل إذا كان ذلك ممكنًا / بما يخدم المصالح الفضلى لأحمد.</a:t>
            </a:r>
          </a:p>
          <a:p>
            <a:pPr lvl="1" algn="r" rtl="1"/>
            <a:r>
              <a:rPr lang="en-US" dirty="0">
                <a:sym typeface="Calibri"/>
              </a:rPr>
              <a:t>دعم ترتيبات الرعاية البديلة طويلة الأ</a:t>
            </a:r>
            <a:r>
              <a:rPr lang="ar-SA" dirty="0">
                <a:sym typeface="Calibri"/>
              </a:rPr>
              <a:t>مد</a:t>
            </a:r>
            <a:r>
              <a:rPr lang="en-US" dirty="0">
                <a:sym typeface="Calibri"/>
              </a:rPr>
              <a:t> إذا تم استنفاد جميع جهود </a:t>
            </a:r>
            <a:r>
              <a:rPr lang="ar-SA" dirty="0">
                <a:sym typeface="Calibri"/>
              </a:rPr>
              <a:t>تعقب الأسرة</a:t>
            </a:r>
            <a:r>
              <a:rPr lang="en-US" dirty="0">
                <a:sym typeface="Calibri"/>
              </a:rPr>
              <a:t>، بما يتماشى مع المصالح الفضلى للأطفال.</a:t>
            </a:r>
          </a:p>
          <a:p>
            <a:pPr lvl="1" algn="r" rtl="1"/>
            <a:r>
              <a:rPr lang="en-US" dirty="0">
                <a:sym typeface="Calibri"/>
              </a:rPr>
              <a:t>تقييم ما إذا كان أحمد يمكن أن يستفيد من تدريب مهارات الحيا</a:t>
            </a:r>
            <a:r>
              <a:rPr lang="ar-SA" dirty="0">
                <a:sym typeface="Calibri"/>
              </a:rPr>
              <a:t>ة</a:t>
            </a:r>
            <a:r>
              <a:rPr lang="en-US" dirty="0">
                <a:sym typeface="Calibri"/>
              </a:rPr>
              <a:t> والمشاركة في الأنشطة المجتمعية.</a:t>
            </a:r>
          </a:p>
          <a:p>
            <a:pPr algn="r" rtl="1"/>
            <a:r>
              <a:rPr lang="ar-SA" b="1" dirty="0">
                <a:sym typeface="Calibri"/>
              </a:rPr>
              <a:t>٣) إشراك</a:t>
            </a:r>
            <a:r>
              <a:rPr lang="en-US" b="1" dirty="0">
                <a:sym typeface="Calibri"/>
              </a:rPr>
              <a:t> الجهات الفاعلة الأخرى :</a:t>
            </a:r>
          </a:p>
          <a:p>
            <a:pPr lvl="1" algn="r" rtl="1"/>
            <a:r>
              <a:rPr lang="en-US" dirty="0">
                <a:sym typeface="Calibri"/>
              </a:rPr>
              <a:t>وكالات </a:t>
            </a:r>
            <a:r>
              <a:rPr lang="ar-SA" dirty="0">
                <a:sym typeface="Calibri"/>
              </a:rPr>
              <a:t>تعقب الأسرة</a:t>
            </a:r>
            <a:r>
              <a:rPr lang="en-US" dirty="0">
                <a:sym typeface="Calibri"/>
              </a:rPr>
              <a:t>، وموظفي المدارس / المؤسسات التعليمية المحلية ، والشبكات المجتمعية / المجموعات / مقدمي التدريب على مهارات الحيا</a:t>
            </a:r>
            <a:r>
              <a:rPr lang="ar-SA" dirty="0">
                <a:sym typeface="Calibri"/>
              </a:rPr>
              <a:t>ة</a:t>
            </a:r>
            <a:r>
              <a:rPr lang="en-US" dirty="0">
                <a:sym typeface="Calibri"/>
              </a:rPr>
              <a:t> / الوكالات التي تقدم برامج التحويلات النقدية ، والخدمات القانونية وغيرها من الخدمات ذات الصلة.</a:t>
            </a:r>
          </a:p>
          <a:p>
            <a:pPr algn="r" rtl="1"/>
            <a:endParaRPr lang="en-US" dirty="0">
              <a:sym typeface="Calibri"/>
            </a:endParaRPr>
          </a:p>
        </p:txBody>
      </p:sp>
      <p:sp>
        <p:nvSpPr>
          <p:cNvPr id="2" name="Google Shape;725;p48:notes">
            <a:extLst>
              <a:ext uri="{FF2B5EF4-FFF2-40B4-BE49-F238E27FC236}">
                <a16:creationId xmlns:a16="http://schemas.microsoft.com/office/drawing/2014/main" id="{FE0C51C1-96E7-DD50-27A8-258ABF625E93}"/>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rtl="1"/>
            <a:fld id="{00000000-1234-1234-1234-123412341234}" type="slidenum">
              <a:rPr lang="en-US" sz="1200" smtClean="0">
                <a:latin typeface="+mn-lt"/>
              </a:rPr>
              <a:pPr algn="r" rtl="1"/>
              <a:t>48</a:t>
            </a:fld>
            <a:endParaRPr lang="en-US" sz="1200" dirty="0">
              <a:latin typeface="+mn-lt"/>
            </a:endParaRPr>
          </a:p>
        </p:txBody>
      </p:sp>
    </p:spTree>
    <p:extLst>
      <p:ext uri="{BB962C8B-B14F-4D97-AF65-F5344CB8AC3E}">
        <p14:creationId xmlns:p14="http://schemas.microsoft.com/office/powerpoint/2010/main" val="1566060260"/>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58"/>
        <p:cNvGrpSpPr/>
        <p:nvPr/>
      </p:nvGrpSpPr>
      <p:grpSpPr>
        <a:xfrm>
          <a:off x="0" y="0"/>
          <a:ext cx="0" cy="0"/>
          <a:chOff x="0" y="0"/>
          <a:chExt cx="0" cy="0"/>
        </a:xfrm>
      </p:grpSpPr>
      <p:sp>
        <p:nvSpPr>
          <p:cNvPr id="760" name="Google Shape;760;p31:notes"/>
          <p:cNvSpPr txBox="1">
            <a:spLocks noGrp="1"/>
          </p:cNvSpPr>
          <p:nvPr>
            <p:ph type="body" idx="1"/>
          </p:nvPr>
        </p:nvSpPr>
        <p:spPr/>
        <p:txBody>
          <a:bodyPr/>
          <a:lstStyle/>
          <a:p>
            <a:pPr marL="0" indent="0" algn="r" rtl="1">
              <a:buNone/>
            </a:pPr>
            <a:r>
              <a:rPr lang="ar-SA" b="1" dirty="0">
                <a:sym typeface="Calibri"/>
              </a:rPr>
              <a:t>الشرح</a:t>
            </a:r>
            <a:endParaRPr lang="en-US" b="1" dirty="0"/>
          </a:p>
          <a:p>
            <a:pPr algn="r" rtl="1"/>
            <a:r>
              <a:rPr lang="en-US" dirty="0">
                <a:sym typeface="Calibri"/>
              </a:rPr>
              <a:t>عرض الشريحة</a:t>
            </a:r>
            <a:endParaRPr lang="en-US" dirty="0"/>
          </a:p>
        </p:txBody>
      </p:sp>
      <p:sp>
        <p:nvSpPr>
          <p:cNvPr id="3" name="Slide Image Placeholder 2">
            <a:extLst>
              <a:ext uri="{FF2B5EF4-FFF2-40B4-BE49-F238E27FC236}">
                <a16:creationId xmlns:a16="http://schemas.microsoft.com/office/drawing/2014/main" id="{D2A786CA-30F2-6B2D-2E93-EC08FFE08A42}"/>
              </a:ext>
            </a:extLst>
          </p:cNvPr>
          <p:cNvSpPr>
            <a:spLocks noGrp="1" noRot="1" noChangeAspect="1"/>
          </p:cNvSpPr>
          <p:nvPr>
            <p:ph type="sldImg"/>
          </p:nvPr>
        </p:nvSpPr>
        <p:spPr/>
      </p:sp>
      <p:sp>
        <p:nvSpPr>
          <p:cNvPr id="2" name="Google Shape;725;p48:notes">
            <a:extLst>
              <a:ext uri="{FF2B5EF4-FFF2-40B4-BE49-F238E27FC236}">
                <a16:creationId xmlns:a16="http://schemas.microsoft.com/office/drawing/2014/main" id="{1AFDA5BE-C73C-6748-CBDC-500DB9F7EE08}"/>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rtl="1"/>
            <a:fld id="{00000000-1234-1234-1234-123412341234}" type="slidenum">
              <a:rPr lang="en-US" sz="1200" smtClean="0">
                <a:latin typeface="+mn-lt"/>
              </a:rPr>
              <a:pPr algn="r" rtl="1"/>
              <a:t>49</a:t>
            </a:fld>
            <a:endParaRPr lang="en-US" sz="1200" dirty="0">
              <a:latin typeface="+mn-lt"/>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2"/>
        <p:cNvGrpSpPr/>
        <p:nvPr/>
      </p:nvGrpSpPr>
      <p:grpSpPr>
        <a:xfrm>
          <a:off x="0" y="0"/>
          <a:ext cx="0" cy="0"/>
          <a:chOff x="0" y="0"/>
          <a:chExt cx="0" cy="0"/>
        </a:xfrm>
      </p:grpSpPr>
      <p:sp>
        <p:nvSpPr>
          <p:cNvPr id="264" name="Google Shape;264;p3:notes"/>
          <p:cNvSpPr txBox="1">
            <a:spLocks noGrp="1"/>
          </p:cNvSpPr>
          <p:nvPr>
            <p:ph type="body" idx="1"/>
          </p:nvPr>
        </p:nvSpPr>
        <p:spPr/>
        <p:txBody>
          <a:bodyPr/>
          <a:lstStyle/>
          <a:p>
            <a:pPr marL="0" indent="0" algn="r" rtl="1">
              <a:buNone/>
            </a:pPr>
            <a:r>
              <a:rPr lang="en-US" b="1" dirty="0">
                <a:sym typeface="Calibri"/>
              </a:rPr>
              <a:t>التكي</a:t>
            </a:r>
            <a:r>
              <a:rPr lang="ar-SA" b="1" dirty="0">
                <a:sym typeface="Calibri"/>
              </a:rPr>
              <a:t>ي</a:t>
            </a:r>
            <a:r>
              <a:rPr lang="en-US" b="1" dirty="0">
                <a:sym typeface="Calibri"/>
              </a:rPr>
              <a:t>ف مع السياق</a:t>
            </a:r>
            <a:endParaRPr lang="en-US" b="1" dirty="0"/>
          </a:p>
          <a:p>
            <a:pPr algn="r" rtl="1"/>
            <a:r>
              <a:rPr lang="en-US" dirty="0">
                <a:sym typeface="Calibri"/>
              </a:rPr>
              <a:t>إذا كنت لن تقوم بتغطية الجلسات الخاصة بـ</a:t>
            </a:r>
            <a:r>
              <a:rPr lang="ar-SA" dirty="0">
                <a:sym typeface="Calibri"/>
              </a:rPr>
              <a:t>تعقب الأسرة و </a:t>
            </a:r>
            <a:r>
              <a:rPr lang="en-US" dirty="0">
                <a:sym typeface="Calibri"/>
              </a:rPr>
              <a:t>الجلسات الخاصة بالرعاية البديلة ، فيجب إزالة "ت</a:t>
            </a:r>
            <a:r>
              <a:rPr lang="ar-SA" dirty="0">
                <a:sym typeface="Calibri"/>
              </a:rPr>
              <a:t>عقب</a:t>
            </a:r>
            <a:r>
              <a:rPr lang="en-US" dirty="0">
                <a:sym typeface="Calibri"/>
              </a:rPr>
              <a:t> الأسرة ولم </a:t>
            </a:r>
            <a:r>
              <a:rPr lang="ar-SA" dirty="0">
                <a:sym typeface="Calibri"/>
              </a:rPr>
              <a:t>ال</a:t>
            </a:r>
            <a:r>
              <a:rPr lang="en-US" dirty="0">
                <a:sym typeface="Calibri"/>
              </a:rPr>
              <a:t>شمل" و / أو "الرعاية البديلة" من عنوان الوحدة.</a:t>
            </a:r>
            <a:endParaRPr lang="en-US" dirty="0"/>
          </a:p>
          <a:p>
            <a:pPr marL="0" indent="0" algn="r" rtl="1">
              <a:buNone/>
            </a:pPr>
            <a:r>
              <a:rPr lang="en-US" b="1" dirty="0">
                <a:highlight>
                  <a:schemeClr val="lt1"/>
                </a:highlight>
                <a:sym typeface="Helvetica Neue"/>
              </a:rPr>
              <a:t>____________________________________________________________________________</a:t>
            </a:r>
          </a:p>
          <a:p>
            <a:pPr marL="0" indent="0" algn="r" rtl="1">
              <a:buNone/>
            </a:pPr>
            <a:endParaRPr lang="en-US" dirty="0">
              <a:sym typeface="Calibri"/>
            </a:endParaRPr>
          </a:p>
          <a:p>
            <a:pPr marL="0" indent="0" algn="r" rtl="1">
              <a:buNone/>
            </a:pPr>
            <a:r>
              <a:rPr lang="ar-SA" b="1" dirty="0">
                <a:sym typeface="Calibri"/>
              </a:rPr>
              <a:t>الشرح</a:t>
            </a:r>
            <a:endParaRPr lang="en-US" b="1" dirty="0"/>
          </a:p>
          <a:p>
            <a:pPr algn="r" rtl="1"/>
            <a:r>
              <a:rPr lang="en-US" i="1" dirty="0">
                <a:sym typeface="Calibri"/>
              </a:rPr>
              <a:t>مرحبًا بك</a:t>
            </a:r>
            <a:r>
              <a:rPr lang="ar-SA" i="1" dirty="0">
                <a:sym typeface="Calibri"/>
              </a:rPr>
              <a:t>م</a:t>
            </a:r>
            <a:r>
              <a:rPr lang="en-US" i="1" dirty="0">
                <a:sym typeface="Calibri"/>
              </a:rPr>
              <a:t> في الوحدة</a:t>
            </a:r>
            <a:r>
              <a:rPr lang="ar-SA" i="1" dirty="0">
                <a:sym typeface="Calibri"/>
              </a:rPr>
              <a:t> ٢</a:t>
            </a:r>
            <a:r>
              <a:rPr lang="en-US" i="1" dirty="0">
                <a:sym typeface="Calibri"/>
              </a:rPr>
              <a:t> من المستوى </a:t>
            </a:r>
            <a:r>
              <a:rPr lang="ar-SA" i="1" dirty="0">
                <a:sym typeface="Calibri"/>
              </a:rPr>
              <a:t>٣</a:t>
            </a:r>
            <a:r>
              <a:rPr lang="en-US" i="1" dirty="0">
                <a:sym typeface="Calibri"/>
              </a:rPr>
              <a:t> من</a:t>
            </a:r>
            <a:r>
              <a:rPr lang="ar-SA" i="1" dirty="0">
                <a:sym typeface="Calibri"/>
              </a:rPr>
              <a:t> تدريب</a:t>
            </a:r>
            <a:r>
              <a:rPr lang="en-US" i="1" dirty="0">
                <a:sym typeface="Calibri"/>
              </a:rPr>
              <a:t> الأطفال</a:t>
            </a:r>
            <a:r>
              <a:rPr lang="ar-SA" i="1" dirty="0">
                <a:sym typeface="Calibri"/>
              </a:rPr>
              <a:t> المنفصلين و</a:t>
            </a:r>
            <a:r>
              <a:rPr lang="en-US" i="1" dirty="0">
                <a:sym typeface="Calibri"/>
              </a:rPr>
              <a:t> غير المصحوبين</a:t>
            </a:r>
            <a:r>
              <a:rPr lang="ar-SA" i="1" dirty="0">
                <a:sym typeface="Calibri"/>
              </a:rPr>
              <a:t> </a:t>
            </a:r>
            <a:r>
              <a:rPr lang="en-US" i="1" dirty="0">
                <a:sym typeface="Calibri"/>
              </a:rPr>
              <a:t>وإدارة الحالة.</a:t>
            </a:r>
          </a:p>
          <a:p>
            <a:pPr algn="r" rtl="1"/>
            <a:r>
              <a:rPr lang="en-US" i="1" dirty="0">
                <a:sym typeface="Calibri"/>
              </a:rPr>
              <a:t>خلال الوحدة السابقة نظرنا إلى:</a:t>
            </a:r>
          </a:p>
          <a:p>
            <a:pPr lvl="1" algn="r" rtl="1"/>
            <a:r>
              <a:rPr lang="en-US" i="1" dirty="0">
                <a:sym typeface="Calibri"/>
              </a:rPr>
              <a:t>التعاريف والمصطلحات الرئيسية للأطفال </a:t>
            </a:r>
            <a:r>
              <a:rPr lang="ar-SA" i="1" dirty="0">
                <a:sym typeface="Calibri"/>
              </a:rPr>
              <a:t>المنفصلين و</a:t>
            </a:r>
            <a:r>
              <a:rPr lang="en-US" i="1" dirty="0">
                <a:sym typeface="Calibri"/>
              </a:rPr>
              <a:t> غير المصحوبين</a:t>
            </a:r>
            <a:r>
              <a:rPr lang="ar-SA" i="1" dirty="0">
                <a:sym typeface="Calibri"/>
              </a:rPr>
              <a:t> </a:t>
            </a:r>
          </a:p>
          <a:p>
            <a:pPr lvl="1" algn="r" rtl="1"/>
            <a:r>
              <a:rPr lang="en-US" i="1" dirty="0">
                <a:sym typeface="Calibri"/>
              </a:rPr>
              <a:t>أسباب وتأثيرات انفصال الأسرة</a:t>
            </a:r>
          </a:p>
          <a:p>
            <a:pPr lvl="1" algn="r" rtl="1"/>
            <a:r>
              <a:rPr lang="en-US" i="1" dirty="0">
                <a:sym typeface="Calibri"/>
              </a:rPr>
              <a:t>فهم ال</a:t>
            </a:r>
            <a:r>
              <a:rPr lang="ar-SA" i="1" dirty="0">
                <a:sym typeface="Calibri"/>
              </a:rPr>
              <a:t>أعراف</a:t>
            </a:r>
            <a:r>
              <a:rPr lang="en-US" i="1" dirty="0">
                <a:sym typeface="Calibri"/>
              </a:rPr>
              <a:t> والممارسات والقوانين والسياسات ذات الصلة</a:t>
            </a:r>
          </a:p>
          <a:p>
            <a:pPr lvl="1" algn="r" rtl="1"/>
            <a:r>
              <a:rPr lang="en-US" i="1" dirty="0">
                <a:sym typeface="Calibri"/>
              </a:rPr>
              <a:t>مكونات برنامج الأطفال</a:t>
            </a:r>
            <a:r>
              <a:rPr lang="ar-SA" i="1" dirty="0">
                <a:sym typeface="Calibri"/>
              </a:rPr>
              <a:t> المنفصلين و</a:t>
            </a:r>
            <a:r>
              <a:rPr lang="en-US" i="1" dirty="0">
                <a:sym typeface="Calibri"/>
              </a:rPr>
              <a:t> غير المصحوبين</a:t>
            </a:r>
            <a:r>
              <a:rPr lang="ar-SA" i="1" dirty="0">
                <a:sym typeface="Calibri"/>
              </a:rPr>
              <a:t> </a:t>
            </a:r>
            <a:endParaRPr lang="en-US" i="1" dirty="0">
              <a:sym typeface="Calibri"/>
            </a:endParaRPr>
          </a:p>
          <a:p>
            <a:pPr algn="r" rtl="1"/>
            <a:r>
              <a:rPr lang="en-US" i="1" dirty="0">
                <a:sym typeface="Calibri"/>
              </a:rPr>
              <a:t>في هذه الوحدة</a:t>
            </a:r>
          </a:p>
          <a:p>
            <a:pPr lvl="1" algn="r" rtl="1"/>
            <a:r>
              <a:rPr lang="en-US" i="1" dirty="0">
                <a:sym typeface="Calibri"/>
              </a:rPr>
              <a:t>سوف نكون عمليين</a:t>
            </a:r>
          </a:p>
          <a:p>
            <a:pPr lvl="1" algn="r" rtl="1"/>
            <a:r>
              <a:rPr lang="en-US" i="1" dirty="0">
                <a:sym typeface="Calibri"/>
              </a:rPr>
              <a:t>سوف نستكشف كيف يمكننا العمل مع الأطفال</a:t>
            </a:r>
            <a:r>
              <a:rPr lang="ar-SA" i="1" dirty="0">
                <a:sym typeface="Calibri"/>
              </a:rPr>
              <a:t> المنفصلين و</a:t>
            </a:r>
            <a:r>
              <a:rPr lang="en-US" i="1" dirty="0">
                <a:sym typeface="Calibri"/>
              </a:rPr>
              <a:t> غير المصحوبين طوال دورة إدارة الحالة</a:t>
            </a:r>
          </a:p>
          <a:p>
            <a:pPr lvl="1" algn="r" rtl="1"/>
            <a:r>
              <a:rPr lang="en-US" i="1" dirty="0">
                <a:sym typeface="Calibri"/>
              </a:rPr>
              <a:t>سنركز على كيفية إنشاء ودعم الأطفال في الرعاية البديلة والقيام بت</a:t>
            </a:r>
            <a:r>
              <a:rPr lang="ar-SA" i="1" dirty="0">
                <a:sym typeface="Calibri"/>
              </a:rPr>
              <a:t>عقب</a:t>
            </a:r>
            <a:r>
              <a:rPr lang="en-US" i="1" dirty="0">
                <a:sym typeface="Calibri"/>
              </a:rPr>
              <a:t> الأسرة ولم </a:t>
            </a:r>
            <a:r>
              <a:rPr lang="ar-SA" i="1" dirty="0">
                <a:sym typeface="Calibri"/>
              </a:rPr>
              <a:t>ال</a:t>
            </a:r>
            <a:r>
              <a:rPr lang="en-US" i="1" dirty="0">
                <a:sym typeface="Calibri"/>
              </a:rPr>
              <a:t>شمل</a:t>
            </a:r>
            <a:endParaRPr lang="en-US" i="1" dirty="0"/>
          </a:p>
          <a:p>
            <a:pPr algn="r" rtl="1"/>
            <a:endParaRPr lang="en-US" dirty="0">
              <a:sym typeface="Calibri"/>
            </a:endParaRPr>
          </a:p>
          <a:p>
            <a:pPr algn="r" rtl="1"/>
            <a:endParaRPr lang="en-US" dirty="0">
              <a:sym typeface="Calibri"/>
            </a:endParaRPr>
          </a:p>
        </p:txBody>
      </p:sp>
      <p:sp>
        <p:nvSpPr>
          <p:cNvPr id="3" name="Slide Image Placeholder 2">
            <a:extLst>
              <a:ext uri="{FF2B5EF4-FFF2-40B4-BE49-F238E27FC236}">
                <a16:creationId xmlns:a16="http://schemas.microsoft.com/office/drawing/2014/main" id="{ABAC89C7-8BCA-6F10-9041-CC3951455A7C}"/>
              </a:ext>
            </a:extLst>
          </p:cNvPr>
          <p:cNvSpPr>
            <a:spLocks noGrp="1" noRot="1" noChangeAspect="1"/>
          </p:cNvSpPr>
          <p:nvPr>
            <p:ph type="sldImg"/>
          </p:nvPr>
        </p:nvSpPr>
        <p:spPr/>
      </p:sp>
      <p:sp>
        <p:nvSpPr>
          <p:cNvPr id="2" name="Google Shape;725;p48:notes">
            <a:extLst>
              <a:ext uri="{FF2B5EF4-FFF2-40B4-BE49-F238E27FC236}">
                <a16:creationId xmlns:a16="http://schemas.microsoft.com/office/drawing/2014/main" id="{F3F50FCB-B1F0-72BD-AC5B-EC6829632FC3}"/>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rtl="1"/>
            <a:fld id="{00000000-1234-1234-1234-123412341234}" type="slidenum">
              <a:rPr lang="en-US" sz="1200" smtClean="0">
                <a:latin typeface="+mn-lt"/>
              </a:rPr>
              <a:pPr algn="r" rtl="1"/>
              <a:t>5</a:t>
            </a:fld>
            <a:endParaRPr lang="en-US" sz="1200" dirty="0">
              <a:latin typeface="+mn-lt"/>
            </a:endParaRPr>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69"/>
        <p:cNvGrpSpPr/>
        <p:nvPr/>
      </p:nvGrpSpPr>
      <p:grpSpPr>
        <a:xfrm>
          <a:off x="0" y="0"/>
          <a:ext cx="0" cy="0"/>
          <a:chOff x="0" y="0"/>
          <a:chExt cx="0" cy="0"/>
        </a:xfrm>
      </p:grpSpPr>
      <p:sp>
        <p:nvSpPr>
          <p:cNvPr id="771" name="Google Shape;771;p32:notes"/>
          <p:cNvSpPr txBox="1">
            <a:spLocks noGrp="1"/>
          </p:cNvSpPr>
          <p:nvPr>
            <p:ph type="body" idx="1"/>
          </p:nvPr>
        </p:nvSpPr>
        <p:spPr/>
        <p:txBody>
          <a:bodyPr/>
          <a:lstStyle/>
          <a:p>
            <a:pPr marL="0" indent="0" algn="r" rtl="1">
              <a:buNone/>
            </a:pPr>
            <a:r>
              <a:rPr lang="ar-SA" b="1" dirty="0">
                <a:sym typeface="Calibri"/>
              </a:rPr>
              <a:t>الشرح</a:t>
            </a:r>
            <a:endParaRPr lang="en-US" b="1" dirty="0"/>
          </a:p>
          <a:p>
            <a:pPr algn="r" rtl="1"/>
            <a:r>
              <a:rPr lang="en-US" dirty="0">
                <a:sym typeface="Calibri"/>
              </a:rPr>
              <a:t>عرض الشريحة</a:t>
            </a:r>
            <a:endParaRPr lang="en-US" dirty="0"/>
          </a:p>
          <a:p>
            <a:pPr algn="r" rtl="1"/>
            <a:r>
              <a:rPr lang="en-US" i="1" dirty="0">
                <a:sym typeface="Calibri"/>
              </a:rPr>
              <a:t>هل لدى أي شخص أي أسئلة أو توضيحات؟</a:t>
            </a:r>
            <a:endParaRPr lang="en-US" i="1" dirty="0"/>
          </a:p>
          <a:p>
            <a:pPr algn="r" rtl="1"/>
            <a:r>
              <a:rPr lang="en-US" i="1" dirty="0">
                <a:sym typeface="Calibri"/>
              </a:rPr>
              <a:t>سنركز الآن على الرعاية البديلة.</a:t>
            </a:r>
            <a:endParaRPr lang="en-US" i="1" dirty="0"/>
          </a:p>
          <a:p>
            <a:pPr algn="r" rtl="1"/>
            <a:r>
              <a:rPr lang="ar-SA" dirty="0">
                <a:sym typeface="Calibri"/>
              </a:rPr>
              <a:t>إغلاق </a:t>
            </a:r>
            <a:r>
              <a:rPr lang="en-US" dirty="0">
                <a:sym typeface="Calibri"/>
              </a:rPr>
              <a:t>الجلسة</a:t>
            </a:r>
            <a:endParaRPr lang="en-US" dirty="0"/>
          </a:p>
          <a:p>
            <a:pPr algn="r" rtl="1"/>
            <a:endParaRPr lang="en-US" dirty="0">
              <a:sym typeface="Calibri"/>
            </a:endParaRPr>
          </a:p>
        </p:txBody>
      </p:sp>
      <p:sp>
        <p:nvSpPr>
          <p:cNvPr id="3" name="Slide Image Placeholder 2">
            <a:extLst>
              <a:ext uri="{FF2B5EF4-FFF2-40B4-BE49-F238E27FC236}">
                <a16:creationId xmlns:a16="http://schemas.microsoft.com/office/drawing/2014/main" id="{62806C1C-D68E-00F6-E576-751B04917BC6}"/>
              </a:ext>
            </a:extLst>
          </p:cNvPr>
          <p:cNvSpPr>
            <a:spLocks noGrp="1" noRot="1" noChangeAspect="1"/>
          </p:cNvSpPr>
          <p:nvPr>
            <p:ph type="sldImg"/>
          </p:nvPr>
        </p:nvSpPr>
        <p:spPr/>
      </p:sp>
      <p:sp>
        <p:nvSpPr>
          <p:cNvPr id="2" name="Google Shape;725;p48:notes">
            <a:extLst>
              <a:ext uri="{FF2B5EF4-FFF2-40B4-BE49-F238E27FC236}">
                <a16:creationId xmlns:a16="http://schemas.microsoft.com/office/drawing/2014/main" id="{05DD99A9-DBE2-B853-EF0E-D2B7AD3E4BDD}"/>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rtl="1"/>
            <a:fld id="{00000000-1234-1234-1234-123412341234}" type="slidenum">
              <a:rPr lang="en-US" sz="1200" smtClean="0">
                <a:latin typeface="+mn-lt"/>
              </a:rPr>
              <a:pPr algn="r" rtl="1"/>
              <a:t>50</a:t>
            </a:fld>
            <a:endParaRPr lang="en-US" sz="1200" dirty="0">
              <a:latin typeface="+mn-lt"/>
            </a:endParaRPr>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80"/>
        <p:cNvGrpSpPr/>
        <p:nvPr/>
      </p:nvGrpSpPr>
      <p:grpSpPr>
        <a:xfrm>
          <a:off x="0" y="0"/>
          <a:ext cx="0" cy="0"/>
          <a:chOff x="0" y="0"/>
          <a:chExt cx="0" cy="0"/>
        </a:xfrm>
      </p:grpSpPr>
      <p:sp>
        <p:nvSpPr>
          <p:cNvPr id="782" name="Google Shape;782;p33:notes"/>
          <p:cNvSpPr txBox="1">
            <a:spLocks noGrp="1"/>
          </p:cNvSpPr>
          <p:nvPr>
            <p:ph type="body" idx="1"/>
          </p:nvPr>
        </p:nvSpPr>
        <p:spPr/>
        <p:txBody>
          <a:bodyPr/>
          <a:lstStyle/>
          <a:p>
            <a:pPr marL="0" indent="0" algn="r" rtl="1">
              <a:buNone/>
            </a:pPr>
            <a:r>
              <a:rPr lang="ar-SA" b="1" dirty="0"/>
              <a:t>الشرح</a:t>
            </a:r>
            <a:endParaRPr lang="en-US" b="1" dirty="0"/>
          </a:p>
          <a:p>
            <a:pPr algn="r" rtl="1"/>
            <a:r>
              <a:rPr lang="en-US" i="1" dirty="0">
                <a:sym typeface="Calibri"/>
              </a:rPr>
              <a:t>في نهاية هذه الجلسة</a:t>
            </a:r>
            <a:r>
              <a:rPr lang="ar-SA" i="1" dirty="0">
                <a:sym typeface="Calibri"/>
              </a:rPr>
              <a:t>، </a:t>
            </a:r>
            <a:r>
              <a:rPr lang="en-US" i="1" dirty="0">
                <a:sym typeface="Calibri"/>
              </a:rPr>
              <a:t>يجب أن يكون المشارك</a:t>
            </a:r>
            <a:r>
              <a:rPr lang="ar-SA" i="1" dirty="0">
                <a:sym typeface="Calibri"/>
              </a:rPr>
              <a:t>ي</a:t>
            </a:r>
            <a:r>
              <a:rPr lang="en-US" i="1" dirty="0">
                <a:sym typeface="Calibri"/>
              </a:rPr>
              <a:t>ن قادرين على:</a:t>
            </a:r>
            <a:endParaRPr lang="en-US" i="1" dirty="0"/>
          </a:p>
          <a:p>
            <a:pPr algn="r" rtl="1"/>
            <a:r>
              <a:rPr lang="en-US" dirty="0">
                <a:sym typeface="Calibri"/>
              </a:rPr>
              <a:t>عرض الشريحة</a:t>
            </a:r>
          </a:p>
          <a:p>
            <a:pPr algn="r" rtl="1"/>
            <a:r>
              <a:rPr lang="en-US" i="1" dirty="0">
                <a:sym typeface="Calibri"/>
              </a:rPr>
              <a:t>خلال هذه الجلسة والجلستين التاليتين </a:t>
            </a:r>
            <a:r>
              <a:rPr lang="ar-SA" i="1" dirty="0">
                <a:sym typeface="Calibri"/>
              </a:rPr>
              <a:t>، </a:t>
            </a:r>
            <a:r>
              <a:rPr lang="en-US" i="1" dirty="0">
                <a:sym typeface="Calibri"/>
              </a:rPr>
              <a:t>س</a:t>
            </a:r>
            <a:r>
              <a:rPr lang="ar-SA" i="1" dirty="0">
                <a:sym typeface="Calibri"/>
              </a:rPr>
              <a:t>قوم بالتركيز</a:t>
            </a:r>
            <a:r>
              <a:rPr lang="en-US" i="1" dirty="0">
                <a:sym typeface="Calibri"/>
              </a:rPr>
              <a:t>على الرعاية البديلة.</a:t>
            </a:r>
          </a:p>
          <a:p>
            <a:pPr algn="r" rtl="1"/>
            <a:r>
              <a:rPr lang="en-US" i="1" dirty="0">
                <a:sym typeface="Calibri"/>
              </a:rPr>
              <a:t>لقد وضعنا هذه الجلسات كجزء من مرحلة </a:t>
            </a:r>
            <a:r>
              <a:rPr lang="ar-SA" i="1" dirty="0">
                <a:sym typeface="Calibri"/>
              </a:rPr>
              <a:t>خطة ال</a:t>
            </a:r>
            <a:r>
              <a:rPr lang="en-US" i="1" dirty="0">
                <a:sym typeface="Calibri"/>
              </a:rPr>
              <a:t>حالة في هذه الوحدة وستكون الرعاية البديلة جزءًا مهمًا من خطة الحالة للأطفال</a:t>
            </a:r>
            <a:r>
              <a:rPr lang="ar-SA" i="1" dirty="0">
                <a:sym typeface="Calibri"/>
              </a:rPr>
              <a:t> المنفصلين و</a:t>
            </a:r>
            <a:r>
              <a:rPr lang="en-US" i="1" dirty="0">
                <a:sym typeface="Calibri"/>
              </a:rPr>
              <a:t> غير المصحوبين.</a:t>
            </a:r>
          </a:p>
          <a:p>
            <a:pPr algn="r" rtl="1"/>
            <a:r>
              <a:rPr lang="en-US" i="1" dirty="0">
                <a:sym typeface="Calibri"/>
              </a:rPr>
              <a:t>ولكن</a:t>
            </a:r>
            <a:r>
              <a:rPr lang="ar-SA" i="1" dirty="0">
                <a:sym typeface="Calibri"/>
              </a:rPr>
              <a:t>، </a:t>
            </a:r>
            <a:r>
              <a:rPr lang="en-US" i="1" dirty="0">
                <a:sym typeface="Calibri"/>
              </a:rPr>
              <a:t>إن لم تكن عملية إدارة الحالة في كثير من الأحيان </a:t>
            </a:r>
            <a:r>
              <a:rPr lang="ar-SA" i="1" dirty="0">
                <a:sym typeface="Calibri"/>
              </a:rPr>
              <a:t>مستقيم</a:t>
            </a:r>
            <a:r>
              <a:rPr lang="en-US" i="1" dirty="0">
                <a:sym typeface="Calibri"/>
              </a:rPr>
              <a:t>ة ويمكن إنشاء رعاية بديلة في مراحل أخرى من عملية إدارة الحالة.</a:t>
            </a:r>
          </a:p>
          <a:p>
            <a:pPr lvl="1" algn="r" rtl="1"/>
            <a:r>
              <a:rPr lang="en-US" i="1" dirty="0">
                <a:sym typeface="Calibri"/>
              </a:rPr>
              <a:t>على سبيل المثال</a:t>
            </a:r>
            <a:r>
              <a:rPr lang="ar-SA" i="1" dirty="0">
                <a:sym typeface="Calibri"/>
              </a:rPr>
              <a:t>، </a:t>
            </a:r>
            <a:r>
              <a:rPr lang="en-US" i="1" dirty="0">
                <a:sym typeface="Calibri"/>
              </a:rPr>
              <a:t>يمكن تقديم الرعاية البديلة في حالات الطوارئ في بداية عملية إدارة الحالة كدعم فوري</a:t>
            </a:r>
          </a:p>
          <a:p>
            <a:pPr lvl="1" algn="r" rtl="1"/>
            <a:r>
              <a:rPr lang="en-US" i="1" dirty="0">
                <a:sym typeface="Calibri"/>
              </a:rPr>
              <a:t>أو يمكن أن ينهار ترتيب الرعاية أثناء مرحلة المتابعة والمراجعة</a:t>
            </a:r>
          </a:p>
          <a:p>
            <a:pPr lvl="1" algn="r" rtl="1"/>
            <a:r>
              <a:rPr lang="en-US" i="1" dirty="0">
                <a:sym typeface="Calibri"/>
              </a:rPr>
              <a:t>لذلك سيتم إنشاء ترتيب رعاية جديد.</a:t>
            </a:r>
          </a:p>
        </p:txBody>
      </p:sp>
      <p:sp>
        <p:nvSpPr>
          <p:cNvPr id="3" name="Slide Image Placeholder 2">
            <a:extLst>
              <a:ext uri="{FF2B5EF4-FFF2-40B4-BE49-F238E27FC236}">
                <a16:creationId xmlns:a16="http://schemas.microsoft.com/office/drawing/2014/main" id="{5532472F-F0F9-F061-8F60-556250D46BF2}"/>
              </a:ext>
            </a:extLst>
          </p:cNvPr>
          <p:cNvSpPr>
            <a:spLocks noGrp="1" noRot="1" noChangeAspect="1"/>
          </p:cNvSpPr>
          <p:nvPr>
            <p:ph type="sldImg"/>
          </p:nvPr>
        </p:nvSpPr>
        <p:spPr/>
      </p:sp>
      <p:sp>
        <p:nvSpPr>
          <p:cNvPr id="2" name="Google Shape;725;p48:notes">
            <a:extLst>
              <a:ext uri="{FF2B5EF4-FFF2-40B4-BE49-F238E27FC236}">
                <a16:creationId xmlns:a16="http://schemas.microsoft.com/office/drawing/2014/main" id="{11922B7E-85E7-2574-8157-03715EBF5039}"/>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rtl="1"/>
            <a:fld id="{00000000-1234-1234-1234-123412341234}" type="slidenum">
              <a:rPr lang="en-US" sz="1200" smtClean="0">
                <a:latin typeface="+mn-lt"/>
              </a:rPr>
              <a:pPr algn="r" rtl="1"/>
              <a:t>51</a:t>
            </a:fld>
            <a:endParaRPr lang="en-US" sz="1200" dirty="0">
              <a:latin typeface="+mn-lt"/>
            </a:endParaRPr>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97"/>
        <p:cNvGrpSpPr/>
        <p:nvPr/>
      </p:nvGrpSpPr>
      <p:grpSpPr>
        <a:xfrm>
          <a:off x="0" y="0"/>
          <a:ext cx="0" cy="0"/>
          <a:chOff x="0" y="0"/>
          <a:chExt cx="0" cy="0"/>
        </a:xfrm>
      </p:grpSpPr>
      <p:sp>
        <p:nvSpPr>
          <p:cNvPr id="799" name="Google Shape;799;p34:notes"/>
          <p:cNvSpPr txBox="1">
            <a:spLocks noGrp="1"/>
          </p:cNvSpPr>
          <p:nvPr>
            <p:ph type="body" idx="1"/>
          </p:nvPr>
        </p:nvSpPr>
        <p:spPr/>
        <p:txBody>
          <a:bodyPr/>
          <a:lstStyle/>
          <a:p>
            <a:pPr marL="0" indent="0" algn="r" rtl="1">
              <a:buNone/>
            </a:pPr>
            <a:r>
              <a:rPr lang="ar-SA" b="1" dirty="0">
                <a:sym typeface="Calibri"/>
              </a:rPr>
              <a:t>الشرح</a:t>
            </a:r>
            <a:endParaRPr lang="en-US" b="1" dirty="0">
              <a:sym typeface="Calibri"/>
            </a:endParaRPr>
          </a:p>
          <a:p>
            <a:pPr algn="r" rtl="1"/>
            <a:r>
              <a:rPr lang="en-US" dirty="0">
                <a:sym typeface="Calibri"/>
              </a:rPr>
              <a:t>عرض الشريحة</a:t>
            </a:r>
          </a:p>
          <a:p>
            <a:pPr algn="r" rtl="1"/>
            <a:r>
              <a:rPr lang="en-US" i="1" dirty="0">
                <a:sym typeface="Calibri"/>
              </a:rPr>
              <a:t>يمكن توفير الرعاية البديلة في الأسر أو في المجتمع أو في الرعاية السكنية ؛</a:t>
            </a:r>
          </a:p>
          <a:p>
            <a:pPr algn="r" rtl="1"/>
            <a:r>
              <a:rPr lang="en-US" i="1" dirty="0">
                <a:sym typeface="Calibri"/>
              </a:rPr>
              <a:t>الرعاية غير الرسمية</a:t>
            </a:r>
          </a:p>
          <a:p>
            <a:pPr lvl="1" algn="r" rtl="1"/>
            <a:r>
              <a:rPr lang="en-US" i="1" dirty="0">
                <a:sym typeface="Calibri"/>
              </a:rPr>
              <a:t>أي ترتيب خاص يتم توفيره في بيئة عائلية</a:t>
            </a:r>
          </a:p>
          <a:p>
            <a:pPr lvl="1" algn="r" rtl="1"/>
            <a:r>
              <a:rPr lang="en-US" i="1" dirty="0">
                <a:sym typeface="Calibri"/>
              </a:rPr>
              <a:t>حيث تتم رعاية الطفل من قبل الأقارب أو الأصدقاء (رعاية القرابة غير الرسمية) أو من قبل آخرين بصفتهم الشخصية</a:t>
            </a:r>
          </a:p>
          <a:p>
            <a:pPr lvl="1" algn="r" rtl="1"/>
            <a:r>
              <a:rPr lang="en-US" i="1" dirty="0">
                <a:sym typeface="Calibri"/>
              </a:rPr>
              <a:t>بمبادرة من الطفل أو والديه أو أي شخص آخر</a:t>
            </a:r>
          </a:p>
          <a:p>
            <a:pPr lvl="1" algn="r" rtl="1"/>
            <a:r>
              <a:rPr lang="en-US" i="1" dirty="0">
                <a:sym typeface="Calibri"/>
              </a:rPr>
              <a:t>دون أن يكون هذا الترتيب قد أمر من قبل سلطة إدارية أو قضائية أو هيئة معتمدة حسب الأصول.</a:t>
            </a:r>
          </a:p>
          <a:p>
            <a:pPr lvl="1" algn="r" rtl="1"/>
            <a:r>
              <a:rPr lang="en-US" i="1" dirty="0">
                <a:sym typeface="Calibri"/>
              </a:rPr>
              <a:t>يمكن أن تشمل الرعاية غير الرسمية أيضًا ترتيبات المعيشة المستقلة التي أقامها الأطفال بأنفسهم مع / بدون إشراف مجتمعي.</a:t>
            </a:r>
          </a:p>
          <a:p>
            <a:pPr algn="r" rtl="1"/>
            <a:r>
              <a:rPr lang="en-US" i="1" dirty="0">
                <a:sym typeface="Calibri"/>
              </a:rPr>
              <a:t>في بعض السياقات</a:t>
            </a:r>
            <a:r>
              <a:rPr lang="ar-SA" i="1" dirty="0">
                <a:sym typeface="Calibri"/>
              </a:rPr>
              <a:t>، </a:t>
            </a:r>
            <a:r>
              <a:rPr lang="en-US" i="1" dirty="0">
                <a:sym typeface="Calibri"/>
              </a:rPr>
              <a:t>تعتبر الرعاية غير الرسمية أكثر أنواع تقديم الرعاية شيوعًا</a:t>
            </a:r>
          </a:p>
          <a:p>
            <a:pPr lvl="1" algn="r" rtl="1"/>
            <a:r>
              <a:rPr lang="en-US" i="1" dirty="0">
                <a:sym typeface="Calibri"/>
              </a:rPr>
              <a:t>يجب إضفاء الطابع الرسمي على مثل هذه الترتيبات حيثما أمكن ذلك حتى عندما تكون ترتيبات رعاية مؤقتة</a:t>
            </a:r>
          </a:p>
          <a:p>
            <a:pPr lvl="1" algn="r" rtl="1"/>
            <a:r>
              <a:rPr lang="en-US" i="1" dirty="0">
                <a:sym typeface="Calibri"/>
              </a:rPr>
              <a:t>على سبيل المثال</a:t>
            </a:r>
            <a:r>
              <a:rPr lang="ar-SA" i="1" dirty="0">
                <a:sym typeface="Calibri"/>
              </a:rPr>
              <a:t>، </a:t>
            </a:r>
            <a:r>
              <a:rPr lang="en-US" i="1" dirty="0">
                <a:sym typeface="Calibri"/>
              </a:rPr>
              <a:t>مسجل</a:t>
            </a:r>
            <a:r>
              <a:rPr lang="ar-SA" i="1" dirty="0">
                <a:sym typeface="Calibri"/>
              </a:rPr>
              <a:t>ة</a:t>
            </a:r>
            <a:r>
              <a:rPr lang="en-US" i="1" dirty="0">
                <a:sym typeface="Calibri"/>
              </a:rPr>
              <a:t> لدى السلطة المختصة أو جهة فاعلة أخرى (على سبيل المثال منظمة غير حكومية) مدعوم</a:t>
            </a:r>
            <a:r>
              <a:rPr lang="ar-SA" i="1" dirty="0">
                <a:sym typeface="Calibri"/>
              </a:rPr>
              <a:t>ة</a:t>
            </a:r>
            <a:r>
              <a:rPr lang="en-US" i="1" dirty="0">
                <a:sym typeface="Calibri"/>
              </a:rPr>
              <a:t> ومبني</a:t>
            </a:r>
            <a:r>
              <a:rPr lang="ar-SA" i="1" dirty="0">
                <a:sym typeface="Calibri"/>
              </a:rPr>
              <a:t>ة</a:t>
            </a:r>
            <a:r>
              <a:rPr lang="en-US" i="1" dirty="0">
                <a:sym typeface="Calibri"/>
              </a:rPr>
              <a:t> </a:t>
            </a:r>
            <a:r>
              <a:rPr lang="ar-SA" i="1" dirty="0">
                <a:sym typeface="Calibri"/>
              </a:rPr>
              <a:t>ب</a:t>
            </a:r>
            <a:r>
              <a:rPr lang="en-US" i="1" dirty="0">
                <a:sym typeface="Calibri"/>
              </a:rPr>
              <a:t>حيث تكون في مصلحة الطفل.</a:t>
            </a:r>
          </a:p>
          <a:p>
            <a:pPr algn="r" rtl="1"/>
            <a:r>
              <a:rPr lang="en-US" i="1" dirty="0">
                <a:sym typeface="Calibri"/>
              </a:rPr>
              <a:t>الرعاية السكنية ليست دائما رسمية</a:t>
            </a:r>
          </a:p>
          <a:p>
            <a:pPr lvl="1" algn="r" rtl="1"/>
            <a:r>
              <a:rPr lang="en-US" i="1" dirty="0">
                <a:sym typeface="Calibri"/>
              </a:rPr>
              <a:t>في الحالات الإنسانية على سبيل المثال</a:t>
            </a:r>
            <a:r>
              <a:rPr lang="ar-SA" i="1" dirty="0">
                <a:sym typeface="Calibri"/>
              </a:rPr>
              <a:t>، </a:t>
            </a:r>
            <a:r>
              <a:rPr lang="en-US" i="1" dirty="0">
                <a:sym typeface="Calibri"/>
              </a:rPr>
              <a:t>يمكن إنشاء الرعاية السكنية أو "دور الأيتام" دون تسجيل مثل هذه المرافق لدى السلطات أو تنظيمها.</a:t>
            </a:r>
          </a:p>
          <a:p>
            <a:pPr algn="r" rtl="1"/>
            <a:r>
              <a:rPr lang="en-US" i="1" dirty="0">
                <a:sym typeface="Calibri"/>
              </a:rPr>
              <a:t>من المهم استشارة الأطفال بشأن الترتيبات المحتملة التي قد يشعرون بالراحة معها.</a:t>
            </a:r>
          </a:p>
          <a:p>
            <a:pPr algn="r" rtl="1"/>
            <a:r>
              <a:rPr lang="en-US" i="1" dirty="0">
                <a:sym typeface="Calibri"/>
              </a:rPr>
              <a:t>سننظر بمزيد من التفصيل في الأنواع المختلفة للرعاية البديلة في الجلسة الثانية.</a:t>
            </a:r>
          </a:p>
        </p:txBody>
      </p:sp>
      <p:sp>
        <p:nvSpPr>
          <p:cNvPr id="3" name="Slide Image Placeholder 2">
            <a:extLst>
              <a:ext uri="{FF2B5EF4-FFF2-40B4-BE49-F238E27FC236}">
                <a16:creationId xmlns:a16="http://schemas.microsoft.com/office/drawing/2014/main" id="{AB6830DB-78CF-7E4E-ED74-5D5EFD593503}"/>
              </a:ext>
            </a:extLst>
          </p:cNvPr>
          <p:cNvSpPr>
            <a:spLocks noGrp="1" noRot="1" noChangeAspect="1"/>
          </p:cNvSpPr>
          <p:nvPr>
            <p:ph type="sldImg"/>
          </p:nvPr>
        </p:nvSpPr>
        <p:spPr/>
      </p:sp>
      <p:sp>
        <p:nvSpPr>
          <p:cNvPr id="2" name="Google Shape;725;p48:notes">
            <a:extLst>
              <a:ext uri="{FF2B5EF4-FFF2-40B4-BE49-F238E27FC236}">
                <a16:creationId xmlns:a16="http://schemas.microsoft.com/office/drawing/2014/main" id="{5E000443-9FBB-A710-51FA-DE7BCE416AD6}"/>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rtl="1"/>
            <a:fld id="{00000000-1234-1234-1234-123412341234}" type="slidenum">
              <a:rPr lang="en-US" sz="1200" smtClean="0">
                <a:latin typeface="+mn-lt"/>
              </a:rPr>
              <a:pPr algn="r" rtl="1"/>
              <a:t>52</a:t>
            </a:fld>
            <a:endParaRPr lang="en-US" sz="1200" dirty="0">
              <a:latin typeface="+mn-lt"/>
            </a:endParaRPr>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08"/>
        <p:cNvGrpSpPr/>
        <p:nvPr/>
      </p:nvGrpSpPr>
      <p:grpSpPr>
        <a:xfrm>
          <a:off x="0" y="0"/>
          <a:ext cx="0" cy="0"/>
          <a:chOff x="0" y="0"/>
          <a:chExt cx="0" cy="0"/>
        </a:xfrm>
      </p:grpSpPr>
      <p:sp>
        <p:nvSpPr>
          <p:cNvPr id="810" name="Google Shape;810;p35:notes"/>
          <p:cNvSpPr txBox="1">
            <a:spLocks noGrp="1"/>
          </p:cNvSpPr>
          <p:nvPr>
            <p:ph type="body" idx="1"/>
          </p:nvPr>
        </p:nvSpPr>
        <p:spPr/>
        <p:txBody>
          <a:bodyPr/>
          <a:lstStyle/>
          <a:p>
            <a:pPr marL="0" indent="0" algn="r" rtl="1">
              <a:buNone/>
            </a:pPr>
            <a:r>
              <a:rPr lang="ar-SA" b="1" dirty="0">
                <a:sym typeface="Calibri"/>
              </a:rPr>
              <a:t>الشرح</a:t>
            </a:r>
            <a:endParaRPr lang="en-US" b="1" dirty="0">
              <a:sym typeface="Calibri"/>
            </a:endParaRPr>
          </a:p>
          <a:p>
            <a:pPr algn="r" rtl="1"/>
            <a:r>
              <a:rPr lang="en-US" dirty="0">
                <a:sym typeface="Calibri"/>
              </a:rPr>
              <a:t>اطلب من أحد ال</a:t>
            </a:r>
            <a:r>
              <a:rPr lang="ar-SA" dirty="0">
                <a:sym typeface="Calibri"/>
              </a:rPr>
              <a:t>مشاركين/ات التطوع</a:t>
            </a:r>
            <a:r>
              <a:rPr lang="en-US" dirty="0">
                <a:sym typeface="Calibri"/>
              </a:rPr>
              <a:t> </a:t>
            </a:r>
            <a:r>
              <a:rPr lang="ar-SA" dirty="0">
                <a:sym typeface="Calibri"/>
              </a:rPr>
              <a:t>ل</a:t>
            </a:r>
            <a:r>
              <a:rPr lang="en-US" dirty="0">
                <a:sym typeface="Calibri"/>
              </a:rPr>
              <a:t>تقديم الشريحة</a:t>
            </a:r>
          </a:p>
          <a:p>
            <a:pPr algn="r" rtl="1"/>
            <a:r>
              <a:rPr lang="en-US" i="1" dirty="0">
                <a:sym typeface="Calibri"/>
              </a:rPr>
              <a:t>هذا ملخص لمعيار الرعاية البديلة وما نسعى إليه.</a:t>
            </a:r>
          </a:p>
          <a:p>
            <a:pPr algn="r" rtl="1"/>
            <a:r>
              <a:rPr lang="en-US" i="1" dirty="0">
                <a:sym typeface="Calibri"/>
              </a:rPr>
              <a:t>يجب قراءة هذا المعيار</a:t>
            </a:r>
            <a:r>
              <a:rPr lang="ar-SA" i="1" dirty="0">
                <a:sym typeface="Calibri"/>
              </a:rPr>
              <a:t> مع </a:t>
            </a:r>
            <a:r>
              <a:rPr lang="en-US" i="1" dirty="0">
                <a:sym typeface="Calibri"/>
              </a:rPr>
              <a:t>المعيار </a:t>
            </a:r>
            <a:r>
              <a:rPr lang="ar-SA" i="1" dirty="0">
                <a:sym typeface="Calibri"/>
              </a:rPr>
              <a:t>١٣</a:t>
            </a:r>
            <a:r>
              <a:rPr lang="en-US" i="1" dirty="0">
                <a:sym typeface="Calibri"/>
              </a:rPr>
              <a:t> </a:t>
            </a:r>
            <a:r>
              <a:rPr lang="ar-SA" i="1" dirty="0">
                <a:sym typeface="Calibri"/>
              </a:rPr>
              <a:t>الخاص ب</a:t>
            </a:r>
            <a:r>
              <a:rPr lang="en-US" i="1" dirty="0">
                <a:sym typeface="Calibri"/>
              </a:rPr>
              <a:t>الأطفال</a:t>
            </a:r>
            <a:r>
              <a:rPr lang="ar-SA" i="1" dirty="0">
                <a:sym typeface="Calibri"/>
              </a:rPr>
              <a:t> المنفصلين و</a:t>
            </a:r>
            <a:r>
              <a:rPr lang="en-US" i="1" dirty="0">
                <a:sym typeface="Calibri"/>
              </a:rPr>
              <a:t> غير المصحوبين والمعيار </a:t>
            </a:r>
            <a:r>
              <a:rPr lang="ar-SA" i="1" dirty="0">
                <a:sym typeface="Calibri"/>
              </a:rPr>
              <a:t>١٦</a:t>
            </a:r>
            <a:r>
              <a:rPr lang="en-US" i="1" dirty="0">
                <a:sym typeface="Calibri"/>
              </a:rPr>
              <a:t> ت</a:t>
            </a:r>
            <a:r>
              <a:rPr lang="ar-SA" i="1" dirty="0">
                <a:sym typeface="Calibri"/>
              </a:rPr>
              <a:t>قوية</a:t>
            </a:r>
            <a:r>
              <a:rPr lang="en-US" i="1" dirty="0">
                <a:sym typeface="Calibri"/>
              </a:rPr>
              <a:t> الأسرة وبيئات تقديم الرعاية.</a:t>
            </a:r>
          </a:p>
          <a:p>
            <a:pPr algn="r" rtl="1"/>
            <a:r>
              <a:rPr lang="en-US" i="1" dirty="0">
                <a:sym typeface="Calibri"/>
              </a:rPr>
              <a:t>بالنسبة لأولئك الذين لديهم خبرة في الرعاية البديلة </a:t>
            </a:r>
            <a:r>
              <a:rPr lang="ar-SA" i="1" dirty="0">
                <a:sym typeface="Calibri"/>
              </a:rPr>
              <a:t>، </a:t>
            </a:r>
            <a:r>
              <a:rPr lang="en-US" i="1" dirty="0">
                <a:sym typeface="Calibri"/>
              </a:rPr>
              <a:t>هل هناك عناصر في هذا الملخص من الصعب تلبيتها؟ على سبيل المثال</a:t>
            </a:r>
            <a:r>
              <a:rPr lang="ar-SA" i="1" dirty="0">
                <a:sym typeface="Calibri"/>
              </a:rPr>
              <a:t>، </a:t>
            </a:r>
            <a:r>
              <a:rPr lang="en-US" i="1" dirty="0">
                <a:sym typeface="Calibri"/>
              </a:rPr>
              <a:t>التحديات المتعلقة بتوافر أنواع مختلفة من الرعاية البديلة التي تلبي احتياجات معينة مثل الرضع أو المراهقين؟</a:t>
            </a:r>
          </a:p>
          <a:p>
            <a:pPr lvl="1" algn="r" rtl="1"/>
            <a:r>
              <a:rPr lang="en-US" i="1" dirty="0">
                <a:sym typeface="Calibri"/>
              </a:rPr>
              <a:t>بصفتك</a:t>
            </a:r>
            <a:r>
              <a:rPr lang="ar-SA" i="1" dirty="0">
                <a:sym typeface="Calibri"/>
              </a:rPr>
              <a:t>م</a:t>
            </a:r>
            <a:r>
              <a:rPr lang="en-US" i="1" dirty="0">
                <a:sym typeface="Calibri"/>
              </a:rPr>
              <a:t> أخصائيي حالة</a:t>
            </a:r>
            <a:r>
              <a:rPr lang="ar-SA" i="1" dirty="0">
                <a:sym typeface="Calibri"/>
              </a:rPr>
              <a:t>، </a:t>
            </a:r>
            <a:r>
              <a:rPr lang="en-US" i="1" dirty="0">
                <a:sym typeface="Calibri"/>
              </a:rPr>
              <a:t>يمكنك</a:t>
            </a:r>
            <a:r>
              <a:rPr lang="ar-SA" i="1" dirty="0">
                <a:sym typeface="Calibri"/>
              </a:rPr>
              <a:t>م</a:t>
            </a:r>
            <a:r>
              <a:rPr lang="en-US" i="1" dirty="0">
                <a:sym typeface="Calibri"/>
              </a:rPr>
              <a:t> دعم الأطفال </a:t>
            </a:r>
            <a:r>
              <a:rPr lang="ar-SA" i="1" dirty="0">
                <a:sym typeface="Calibri"/>
              </a:rPr>
              <a:t>المنفصلين و</a:t>
            </a:r>
            <a:r>
              <a:rPr lang="en-US" i="1" dirty="0">
                <a:sym typeface="Calibri"/>
              </a:rPr>
              <a:t> غير المصحوبين في أنواع مختلفة من ترتيبات الرعاية البديلة والتي كان بعضها موجودًا </a:t>
            </a:r>
            <a:r>
              <a:rPr lang="ar-SA" i="1" dirty="0">
                <a:sym typeface="Calibri"/>
              </a:rPr>
              <a:t>مسبقاً</a:t>
            </a:r>
            <a:r>
              <a:rPr lang="en-US" i="1" dirty="0">
                <a:sym typeface="Calibri"/>
              </a:rPr>
              <a:t> والبعض الآخر تم إنشاؤه بعد حالة الطوارئ.</a:t>
            </a:r>
          </a:p>
          <a:p>
            <a:pPr lvl="1" algn="r" rtl="1"/>
            <a:r>
              <a:rPr lang="en-US" i="1" dirty="0">
                <a:sym typeface="Calibri"/>
              </a:rPr>
              <a:t>سواء كان لديك دور في تحديد خيارات الرعاية أم لا يجب أن تفهم مبادئ الرعاية وأنواعها</a:t>
            </a:r>
          </a:p>
          <a:p>
            <a:pPr lvl="1" algn="r" rtl="1"/>
            <a:r>
              <a:rPr lang="en-US" i="1" dirty="0">
                <a:sym typeface="Calibri"/>
              </a:rPr>
              <a:t>سيمكنك هذا من تقديم دعم أفضل والتخفيف من المخاطر أو الضرر وال</a:t>
            </a:r>
            <a:r>
              <a:rPr lang="ar-SA" i="1" dirty="0">
                <a:sym typeface="Calibri"/>
              </a:rPr>
              <a:t>مناصرة</a:t>
            </a:r>
            <a:r>
              <a:rPr lang="en-US" i="1" dirty="0">
                <a:sym typeface="Calibri"/>
              </a:rPr>
              <a:t> </a:t>
            </a:r>
            <a:r>
              <a:rPr lang="ar-SA" i="1" dirty="0">
                <a:sym typeface="Calibri"/>
              </a:rPr>
              <a:t>ل</a:t>
            </a:r>
            <a:r>
              <a:rPr lang="en-US" i="1" dirty="0">
                <a:sym typeface="Calibri"/>
              </a:rPr>
              <a:t>لمصالح الفضلى لكل طفل.</a:t>
            </a:r>
            <a:endParaRPr lang="en-US" i="1" dirty="0"/>
          </a:p>
          <a:p>
            <a:pPr algn="r" rtl="1"/>
            <a:r>
              <a:rPr lang="en-US" dirty="0">
                <a:sym typeface="Calibri"/>
              </a:rPr>
              <a:t>توجيه المشاركين إلى</a:t>
            </a:r>
            <a:r>
              <a:rPr lang="ar-SA" dirty="0">
                <a:sym typeface="Calibri"/>
              </a:rPr>
              <a:t> </a:t>
            </a:r>
            <a:r>
              <a:rPr lang="ar-SA" b="1" dirty="0">
                <a:sym typeface="Calibri"/>
              </a:rPr>
              <a:t>دليل العمل ال</a:t>
            </a:r>
            <a:r>
              <a:rPr lang="en-US" b="1" dirty="0">
                <a:sym typeface="Calibri"/>
              </a:rPr>
              <a:t>صفحة </a:t>
            </a:r>
            <a:r>
              <a:rPr lang="ar-SA" b="1" dirty="0">
                <a:sym typeface="Calibri"/>
              </a:rPr>
              <a:t>٢٢: بيانات الرعاية ذات الجودة الضعيفة </a:t>
            </a:r>
            <a:r>
              <a:rPr lang="en-US" b="1" dirty="0">
                <a:sym typeface="Calibri"/>
              </a:rPr>
              <a:t> </a:t>
            </a:r>
            <a:endParaRPr lang="en-CA" sz="1200" b="1" spc="300" dirty="0">
              <a:solidFill>
                <a:schemeClr val="tx1"/>
              </a:solidFill>
              <a:latin typeface="Calibri" panose="020F0502020204030204" pitchFamily="34" charset="0"/>
              <a:cs typeface="Calibri" panose="020F0502020204030204" pitchFamily="34" charset="0"/>
            </a:endParaRPr>
          </a:p>
          <a:p>
            <a:pPr algn="r" rtl="1"/>
            <a:r>
              <a:rPr lang="en-US" i="1" dirty="0">
                <a:sym typeface="Calibri"/>
              </a:rPr>
              <a:t>ما رأيك في</a:t>
            </a:r>
            <a:r>
              <a:rPr lang="ar-SA" i="1" dirty="0">
                <a:sym typeface="Calibri"/>
              </a:rPr>
              <a:t>ما تقوله</a:t>
            </a:r>
            <a:r>
              <a:rPr lang="en-US" i="1" dirty="0">
                <a:sym typeface="Calibri"/>
              </a:rPr>
              <a:t> هذه العبارات عن معايير ونوعية الرعاية؟</a:t>
            </a:r>
          </a:p>
          <a:p>
            <a:pPr lvl="1" algn="r" rtl="1"/>
            <a:r>
              <a:rPr lang="en-US" i="1" dirty="0">
                <a:sym typeface="Calibri"/>
              </a:rPr>
              <a:t>جودة الرعاية البديلة ضرورية لحماية وسلامة ورفاه الطفل.</a:t>
            </a:r>
          </a:p>
          <a:p>
            <a:pPr lvl="1" algn="r" rtl="1"/>
            <a:r>
              <a:rPr lang="en-US" i="1" dirty="0">
                <a:sym typeface="Calibri"/>
              </a:rPr>
              <a:t>يمكننا تخيل التأثير المحتمل على رفاه الطفل وسلامته حيث لا تلبي الرعاية البديلة الحد الأدنى من المعايير كما نراه في هذه الأمثلة أو عندما لا تكون الرعاية مناسبة لاحتياجات الطفل الفردي</a:t>
            </a:r>
            <a:r>
              <a:rPr lang="ar-SA" i="1" dirty="0">
                <a:sym typeface="Calibri"/>
              </a:rPr>
              <a:t>ة</a:t>
            </a:r>
            <a:r>
              <a:rPr lang="en-US" i="1" dirty="0">
                <a:sym typeface="Calibri"/>
              </a:rPr>
              <a:t>.</a:t>
            </a:r>
          </a:p>
          <a:p>
            <a:pPr algn="r" rtl="1"/>
            <a:r>
              <a:rPr lang="ar-SA" dirty="0">
                <a:sym typeface="Calibri"/>
              </a:rPr>
              <a:t>ت</a:t>
            </a:r>
            <a:r>
              <a:rPr lang="en-US" dirty="0">
                <a:sym typeface="Calibri"/>
              </a:rPr>
              <a:t>ذك</a:t>
            </a:r>
            <a:r>
              <a:rPr lang="ar-SA" dirty="0">
                <a:sym typeface="Calibri"/>
              </a:rPr>
              <a:t>ي</a:t>
            </a:r>
            <a:r>
              <a:rPr lang="en-US" dirty="0">
                <a:sym typeface="Calibri"/>
              </a:rPr>
              <a:t>ر المشاركين بتدريب إدارة الحالة من المستوى </a:t>
            </a:r>
            <a:r>
              <a:rPr lang="ar-SA" dirty="0">
                <a:sym typeface="Calibri"/>
              </a:rPr>
              <a:t>١</a:t>
            </a:r>
            <a:r>
              <a:rPr lang="en-US" dirty="0">
                <a:sym typeface="Calibri"/>
              </a:rPr>
              <a:t> الذي يغطي</a:t>
            </a:r>
          </a:p>
          <a:p>
            <a:pPr lvl="1" algn="r" rtl="1"/>
            <a:r>
              <a:rPr lang="en-US" dirty="0">
                <a:sym typeface="Calibri"/>
              </a:rPr>
              <a:t>البيئة الوقائية</a:t>
            </a:r>
          </a:p>
          <a:p>
            <a:pPr lvl="1" algn="r" rtl="1"/>
            <a:r>
              <a:rPr lang="en-US" dirty="0">
                <a:sym typeface="Calibri"/>
              </a:rPr>
              <a:t>أهمية علاقة التنشئة</a:t>
            </a:r>
          </a:p>
          <a:p>
            <a:pPr lvl="1" algn="r" rtl="1"/>
            <a:r>
              <a:rPr lang="en-US" dirty="0">
                <a:sym typeface="Calibri"/>
              </a:rPr>
              <a:t>فرص التعلق الصحي</a:t>
            </a:r>
          </a:p>
          <a:p>
            <a:pPr marL="0" indent="0" algn="r" rtl="1">
              <a:buNone/>
            </a:pPr>
            <a:endParaRPr lang="en-US" dirty="0">
              <a:sym typeface="Calibri"/>
            </a:endParaRPr>
          </a:p>
          <a:p>
            <a:pPr marL="0" indent="0" algn="r" rtl="1">
              <a:buNone/>
            </a:pPr>
            <a:r>
              <a:rPr lang="ar-SA" b="1" dirty="0">
                <a:sym typeface="Calibri"/>
              </a:rPr>
              <a:t>يتبع</a:t>
            </a:r>
            <a:r>
              <a:rPr lang="en-US" b="1" dirty="0">
                <a:sym typeface="Wingdings" panose="05000000000000000000" pitchFamily="2" charset="2"/>
              </a:rPr>
              <a:t></a:t>
            </a:r>
            <a:endParaRPr lang="en-US" b="1" dirty="0">
              <a:sym typeface="Calibri"/>
            </a:endParaRPr>
          </a:p>
        </p:txBody>
      </p:sp>
      <p:sp>
        <p:nvSpPr>
          <p:cNvPr id="3" name="Slide Image Placeholder 2">
            <a:extLst>
              <a:ext uri="{FF2B5EF4-FFF2-40B4-BE49-F238E27FC236}">
                <a16:creationId xmlns:a16="http://schemas.microsoft.com/office/drawing/2014/main" id="{AC01BF04-DF7F-C71E-339C-203BF851A309}"/>
              </a:ext>
            </a:extLst>
          </p:cNvPr>
          <p:cNvSpPr>
            <a:spLocks noGrp="1" noRot="1" noChangeAspect="1"/>
          </p:cNvSpPr>
          <p:nvPr>
            <p:ph type="sldImg"/>
          </p:nvPr>
        </p:nvSpPr>
        <p:spPr/>
      </p:sp>
      <p:sp>
        <p:nvSpPr>
          <p:cNvPr id="2" name="Google Shape;725;p48:notes">
            <a:extLst>
              <a:ext uri="{FF2B5EF4-FFF2-40B4-BE49-F238E27FC236}">
                <a16:creationId xmlns:a16="http://schemas.microsoft.com/office/drawing/2014/main" id="{23680490-6FB0-077B-2404-3642763DF578}"/>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rtl="1"/>
            <a:fld id="{00000000-1234-1234-1234-123412341234}" type="slidenum">
              <a:rPr lang="en-US" sz="1200" smtClean="0">
                <a:latin typeface="+mn-lt"/>
              </a:rPr>
              <a:pPr algn="r" rtl="1"/>
              <a:t>53</a:t>
            </a:fld>
            <a:endParaRPr lang="en-US" sz="1200" dirty="0">
              <a:latin typeface="+mn-lt"/>
            </a:endParaRPr>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08"/>
        <p:cNvGrpSpPr/>
        <p:nvPr/>
      </p:nvGrpSpPr>
      <p:grpSpPr>
        <a:xfrm>
          <a:off x="0" y="0"/>
          <a:ext cx="0" cy="0"/>
          <a:chOff x="0" y="0"/>
          <a:chExt cx="0" cy="0"/>
        </a:xfrm>
      </p:grpSpPr>
      <p:sp>
        <p:nvSpPr>
          <p:cNvPr id="810" name="Google Shape;810;p35:notes"/>
          <p:cNvSpPr txBox="1">
            <a:spLocks noGrp="1"/>
          </p:cNvSpPr>
          <p:nvPr>
            <p:ph type="body" idx="1"/>
          </p:nvPr>
        </p:nvSpPr>
        <p:spPr>
          <a:xfrm>
            <a:off x="479425" y="460375"/>
            <a:ext cx="6140450" cy="9211335"/>
          </a:xfrm>
        </p:spPr>
        <p:txBody>
          <a:bodyPr/>
          <a:lstStyle/>
          <a:p>
            <a:pPr marL="0" indent="0" algn="r" rtl="1">
              <a:buNone/>
            </a:pPr>
            <a:r>
              <a:rPr lang="en-US" b="1" dirty="0">
                <a:sym typeface="Calibri"/>
              </a:rPr>
              <a:t>المناقشة العامة (١٠ دقائق)</a:t>
            </a:r>
          </a:p>
          <a:p>
            <a:pPr algn="r" rtl="1"/>
            <a:r>
              <a:rPr lang="en-US" i="1" dirty="0">
                <a:sym typeface="Calibri"/>
              </a:rPr>
              <a:t>هل يمكنك إعطاء بعض الأمثلة عن التأثير المحتمل على نمو و / أو رفاه و / أو حماية الأطفال عندما يكون توفير الرعاية البديلة مخططًا بشكل سيئ أو لا يفي بمعايير الجودة أو غير مناسب لاحتياجاته أو احتياجاتها؟</a:t>
            </a:r>
          </a:p>
          <a:p>
            <a:pPr lvl="1" algn="r" rtl="1"/>
            <a:r>
              <a:rPr lang="en-US" dirty="0">
                <a:sym typeface="Calibri"/>
              </a:rPr>
              <a:t>كما تعلمنا في تدريب</a:t>
            </a:r>
            <a:r>
              <a:rPr lang="ar-SA" dirty="0">
                <a:sym typeface="Calibri"/>
              </a:rPr>
              <a:t> إدارة الحالة لحماية الطفل</a:t>
            </a:r>
            <a:r>
              <a:rPr lang="en-US" dirty="0">
                <a:sym typeface="Calibri"/>
              </a:rPr>
              <a:t> المستوى </a:t>
            </a:r>
            <a:r>
              <a:rPr lang="ar-SA" dirty="0">
                <a:sym typeface="Calibri"/>
              </a:rPr>
              <a:t>١، </a:t>
            </a:r>
            <a:r>
              <a:rPr lang="en-US" dirty="0">
                <a:sym typeface="Calibri"/>
              </a:rPr>
              <a:t> فإن العامل الأول والأكثر حماية في حياة الطفل هو بشكل عام أسرة آمنة وراعية. بالنسبة لغالبية الأطفال ، من غير المحتمل أن يكونوا في وضع أفضل في الرعاية السكنية حتى لو بدا أن هذا يوفر مزايا مثل التعليم.</a:t>
            </a:r>
            <a:endParaRPr lang="en-US" dirty="0"/>
          </a:p>
          <a:p>
            <a:pPr lvl="1" algn="r" rtl="1"/>
            <a:r>
              <a:rPr lang="en-US" dirty="0">
                <a:sym typeface="Calibri"/>
              </a:rPr>
              <a:t>نادراً ما تلبي الرعاية السكنية ، ولا سيما في المؤسسات الكبيرة ، العديد من معايير الرعاية البديلة الجيدة ؛ هيكلها وحجمها يحظر الدعم الفردي وقد يؤدي إلى خطر العنف و</a:t>
            </a:r>
            <a:r>
              <a:rPr lang="ar-SA" dirty="0">
                <a:sym typeface="Calibri"/>
              </a:rPr>
              <a:t>الإساءة</a:t>
            </a:r>
            <a:endParaRPr lang="en-US" dirty="0"/>
          </a:p>
          <a:p>
            <a:pPr lvl="1" algn="r" rtl="1"/>
            <a:r>
              <a:rPr lang="en-US" dirty="0">
                <a:sym typeface="Calibri"/>
              </a:rPr>
              <a:t>الأطفال دون سن الثالثة معرضون بشكل خاص للآثار الضارة لإيداعهم المؤسسات ؛ عادة ما يكونون غير قادرين على تلقي الاهتمام الفردي والتحفيز اللازمين لتطورهم الصحي في الرعاية المؤسسية مما يزيد من احتمالية تطويرهم لمشاكل عاطفية واجتماعية و سلوكية.</a:t>
            </a:r>
            <a:endParaRPr lang="en-US" dirty="0"/>
          </a:p>
          <a:p>
            <a:pPr marL="628650" marR="0" lvl="1" indent="-171450" algn="r" defTabSz="914400" rtl="1" eaLnBrk="1" fontAlgn="auto" latinLnBrk="0" hangingPunct="1">
              <a:lnSpc>
                <a:spcPct val="100000"/>
              </a:lnSpc>
              <a:spcBef>
                <a:spcPts val="0"/>
              </a:spcBef>
              <a:spcAft>
                <a:spcPts val="0"/>
              </a:spcAft>
              <a:buClr>
                <a:srgbClr val="000000"/>
              </a:buClr>
              <a:buSzTx/>
              <a:buFont typeface="Arial" panose="020B0604020202020204" pitchFamily="34" charset="0"/>
              <a:buChar char="•"/>
              <a:tabLst/>
              <a:defRPr/>
            </a:pPr>
            <a:r>
              <a:rPr lang="en-US" dirty="0">
                <a:sym typeface="Calibri"/>
              </a:rPr>
              <a:t>قد يكون الأطفال من جميع الأعمار معرضين لخطر الضرر المحتمل من الإهمال أو الاستغلال أو </a:t>
            </a:r>
            <a:r>
              <a:rPr lang="ar-SA" dirty="0">
                <a:sym typeface="Calibri"/>
              </a:rPr>
              <a:t>الإساءة</a:t>
            </a:r>
            <a:r>
              <a:rPr lang="ar-SA" dirty="0">
                <a:sym typeface="Arial"/>
              </a:rPr>
              <a:t> </a:t>
            </a:r>
            <a:r>
              <a:rPr lang="en-US" dirty="0">
                <a:sym typeface="Calibri"/>
              </a:rPr>
              <a:t>في جميع أماكن الرعاية البديلة وخاصة تلك التي لا تخضع للتنظيم أو لا يتم مراقبتها بانتظام.</a:t>
            </a:r>
            <a:endParaRPr lang="en-US" dirty="0"/>
          </a:p>
          <a:p>
            <a:pPr lvl="1" algn="r" rtl="1"/>
            <a:r>
              <a:rPr lang="en-US" dirty="0">
                <a:sym typeface="Calibri"/>
              </a:rPr>
              <a:t>تعتبر قضايا الحماية من المخاطر في جميع أماكن الرعاية البديلة.</a:t>
            </a:r>
            <a:endParaRPr lang="en-US" dirty="0"/>
          </a:p>
          <a:p>
            <a:pPr lvl="1" algn="r" rtl="1"/>
            <a:r>
              <a:rPr lang="en-US" dirty="0">
                <a:sym typeface="Calibri"/>
              </a:rPr>
              <a:t>يمكن أن يحدث التنمر والتخويف بين الأطفال في الرعاية البديلة.</a:t>
            </a:r>
            <a:endParaRPr lang="en-US" dirty="0"/>
          </a:p>
          <a:p>
            <a:pPr lvl="1" algn="r" rtl="1"/>
            <a:r>
              <a:rPr lang="en-US" dirty="0">
                <a:sym typeface="Calibri"/>
              </a:rPr>
              <a:t>قد يكون من الصعب إعادة الاندماج في الأسرة / المجتمع بعد الإيداع في الرعاية البديلة.</a:t>
            </a:r>
            <a:endParaRPr lang="en-US" dirty="0"/>
          </a:p>
          <a:p>
            <a:pPr lvl="1" algn="r" rtl="1"/>
            <a:r>
              <a:rPr lang="en-US" dirty="0">
                <a:sym typeface="Calibri"/>
              </a:rPr>
              <a:t>هناك خطر القطيعة الدائمة أو الانفصال عن الأسرة.</a:t>
            </a:r>
          </a:p>
          <a:p>
            <a:pPr algn="r" rtl="1"/>
            <a:endParaRPr lang="en-US" dirty="0">
              <a:sym typeface="Calibri"/>
            </a:endParaRPr>
          </a:p>
        </p:txBody>
      </p:sp>
      <p:sp>
        <p:nvSpPr>
          <p:cNvPr id="2" name="Google Shape;725;p48:notes">
            <a:extLst>
              <a:ext uri="{FF2B5EF4-FFF2-40B4-BE49-F238E27FC236}">
                <a16:creationId xmlns:a16="http://schemas.microsoft.com/office/drawing/2014/main" id="{1C6F270F-845B-9C4B-9F87-2287D5F24DEA}"/>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rtl="1"/>
            <a:fld id="{00000000-1234-1234-1234-123412341234}" type="slidenum">
              <a:rPr lang="en-US" sz="1200" smtClean="0">
                <a:latin typeface="+mn-lt"/>
              </a:rPr>
              <a:pPr algn="r" rtl="1"/>
              <a:t>54</a:t>
            </a:fld>
            <a:endParaRPr lang="en-US" sz="1200" dirty="0">
              <a:latin typeface="+mn-lt"/>
            </a:endParaRPr>
          </a:p>
        </p:txBody>
      </p:sp>
    </p:spTree>
    <p:extLst>
      <p:ext uri="{BB962C8B-B14F-4D97-AF65-F5344CB8AC3E}">
        <p14:creationId xmlns:p14="http://schemas.microsoft.com/office/powerpoint/2010/main" val="4082936243"/>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17"/>
        <p:cNvGrpSpPr/>
        <p:nvPr/>
      </p:nvGrpSpPr>
      <p:grpSpPr>
        <a:xfrm>
          <a:off x="0" y="0"/>
          <a:ext cx="0" cy="0"/>
          <a:chOff x="0" y="0"/>
          <a:chExt cx="0" cy="0"/>
        </a:xfrm>
      </p:grpSpPr>
      <p:sp>
        <p:nvSpPr>
          <p:cNvPr id="819" name="Google Shape;819;p36:notes"/>
          <p:cNvSpPr txBox="1">
            <a:spLocks noGrp="1"/>
          </p:cNvSpPr>
          <p:nvPr>
            <p:ph type="body" idx="1"/>
          </p:nvPr>
        </p:nvSpPr>
        <p:spPr/>
        <p:txBody>
          <a:bodyPr/>
          <a:lstStyle/>
          <a:p>
            <a:pPr marL="0" marR="0" lvl="0" indent="0" algn="r" defTabSz="914400" rtl="1" eaLnBrk="1" fontAlgn="auto" latinLnBrk="0" hangingPunct="1">
              <a:lnSpc>
                <a:spcPct val="100000"/>
              </a:lnSpc>
              <a:spcBef>
                <a:spcPts val="0"/>
              </a:spcBef>
              <a:spcAft>
                <a:spcPts val="0"/>
              </a:spcAft>
              <a:buClr>
                <a:srgbClr val="000000"/>
              </a:buClr>
              <a:buSzTx/>
              <a:buFont typeface="Arial" panose="020B0604020202020204" pitchFamily="34" charset="0"/>
              <a:buNone/>
              <a:tabLst/>
              <a:defRPr/>
            </a:pPr>
            <a:r>
              <a:rPr lang="en-US" b="1" dirty="0">
                <a:sym typeface="Calibri"/>
              </a:rPr>
              <a:t>العمل الجماعي</a:t>
            </a:r>
            <a:r>
              <a:rPr lang="ar-SA" b="1" dirty="0">
                <a:sym typeface="Calibri"/>
              </a:rPr>
              <a:t> </a:t>
            </a:r>
            <a:r>
              <a:rPr lang="ar-SA" sz="1200" b="1" i="0" u="none" strike="noStrike" cap="none" dirty="0">
                <a:solidFill>
                  <a:schemeClr val="accent2">
                    <a:lumMod val="75000"/>
                  </a:schemeClr>
                </a:solidFill>
                <a:latin typeface="Arial"/>
                <a:ea typeface="Arial"/>
                <a:cs typeface="Arial"/>
                <a:sym typeface="Arial"/>
              </a:rPr>
              <a:t>١٥دقيقة</a:t>
            </a:r>
            <a:endParaRPr lang="en-US" b="1" dirty="0">
              <a:sym typeface="Calibri"/>
            </a:endParaRPr>
          </a:p>
          <a:p>
            <a:pPr algn="r" rtl="1"/>
            <a:r>
              <a:rPr lang="en-US" dirty="0">
                <a:sym typeface="Calibri"/>
              </a:rPr>
              <a:t>قسّم المشاركين إلى مجموعات من </a:t>
            </a:r>
            <a:r>
              <a:rPr lang="ar-SA" dirty="0">
                <a:sym typeface="Calibri"/>
              </a:rPr>
              <a:t>٢-٣</a:t>
            </a:r>
            <a:r>
              <a:rPr lang="en-US" dirty="0">
                <a:sym typeface="Calibri"/>
              </a:rPr>
              <a:t> أشخاص</a:t>
            </a:r>
          </a:p>
          <a:p>
            <a:pPr algn="r" rtl="1"/>
            <a:r>
              <a:rPr lang="en-US" i="1" dirty="0">
                <a:sym typeface="Calibri"/>
              </a:rPr>
              <a:t>في مجموعتك</a:t>
            </a:r>
            <a:r>
              <a:rPr lang="ar-SA" i="1" dirty="0">
                <a:sym typeface="Calibri"/>
              </a:rPr>
              <a:t>، </a:t>
            </a:r>
            <a:r>
              <a:rPr lang="en-US" i="1" dirty="0">
                <a:sym typeface="Calibri"/>
              </a:rPr>
              <a:t>ضع قائمة ببعض مبادئ الرعاية البديلة.</a:t>
            </a:r>
          </a:p>
          <a:p>
            <a:pPr lvl="1" algn="r" rtl="1"/>
            <a:r>
              <a:rPr lang="en-US" i="1" dirty="0">
                <a:sym typeface="Calibri"/>
              </a:rPr>
              <a:t>يجب أن</a:t>
            </a:r>
            <a:r>
              <a:rPr lang="ar-SA" i="1" dirty="0">
                <a:sym typeface="Calibri"/>
              </a:rPr>
              <a:t> تكون مرتبطة</a:t>
            </a:r>
            <a:r>
              <a:rPr lang="en-US" i="1" dirty="0">
                <a:sym typeface="Calibri"/>
              </a:rPr>
              <a:t> بالمعيار </a:t>
            </a:r>
            <a:r>
              <a:rPr lang="ar-SA" i="1" dirty="0">
                <a:sym typeface="Calibri"/>
              </a:rPr>
              <a:t>١٩</a:t>
            </a:r>
            <a:endParaRPr lang="en-US" i="1" dirty="0">
              <a:sym typeface="Calibri"/>
            </a:endParaRPr>
          </a:p>
          <a:p>
            <a:pPr lvl="1" algn="r" rtl="1"/>
            <a:r>
              <a:rPr lang="en-US" i="1" dirty="0">
                <a:sym typeface="Calibri"/>
              </a:rPr>
              <a:t>يجب أن تتناول هذه البيانات المتعلقة بسوء الرعاية</a:t>
            </a:r>
          </a:p>
          <a:p>
            <a:pPr lvl="1" algn="r" rtl="1"/>
            <a:r>
              <a:rPr lang="en-US" i="1" dirty="0">
                <a:sym typeface="Calibri"/>
              </a:rPr>
              <a:t>على سبيل المثال</a:t>
            </a:r>
            <a:r>
              <a:rPr lang="ar-SA" i="1" dirty="0">
                <a:sym typeface="Calibri"/>
              </a:rPr>
              <a:t>، </a:t>
            </a:r>
            <a:r>
              <a:rPr lang="en-US" i="1" dirty="0">
                <a:sym typeface="Calibri"/>
              </a:rPr>
              <a:t>يمكن أن يكون هناك مبدأ حول استمرارية الرعاية لمعالجة عدم وجود مقدم رعاية ثابت</a:t>
            </a:r>
          </a:p>
          <a:p>
            <a:pPr algn="r" rtl="1"/>
            <a:r>
              <a:rPr lang="en-US" i="1" dirty="0">
                <a:sym typeface="Calibri"/>
              </a:rPr>
              <a:t>اقتراح</a:t>
            </a:r>
          </a:p>
          <a:p>
            <a:pPr lvl="1" algn="r" rtl="1"/>
            <a:r>
              <a:rPr lang="en-US" i="1" dirty="0">
                <a:sym typeface="Calibri"/>
              </a:rPr>
              <a:t>ربما ابدأ بالمبادئ الأساسية لحماية الطفل وقم بتطبيقها على الرعاية البديلة</a:t>
            </a:r>
          </a:p>
          <a:p>
            <a:pPr lvl="1" algn="r" rtl="1"/>
            <a:r>
              <a:rPr lang="en-US" i="1" dirty="0">
                <a:sym typeface="Calibri"/>
              </a:rPr>
              <a:t>على سبيل المثال</a:t>
            </a:r>
            <a:r>
              <a:rPr lang="ar-SA" i="1" dirty="0">
                <a:sym typeface="Calibri"/>
              </a:rPr>
              <a:t>، </a:t>
            </a:r>
            <a:r>
              <a:rPr lang="en-US" i="1" dirty="0">
                <a:sym typeface="Calibri"/>
              </a:rPr>
              <a:t>يجب أن يكون تقييم المصالح الفضلى مستنيرًا للقرارات المتعلقة بالرعاية البديلة.</a:t>
            </a:r>
          </a:p>
          <a:p>
            <a:pPr marL="0" indent="0" algn="r" rtl="1">
              <a:buNone/>
            </a:pPr>
            <a:endParaRPr lang="en-US" i="1" dirty="0">
              <a:sym typeface="Calibri"/>
            </a:endParaRPr>
          </a:p>
          <a:p>
            <a:pPr marL="0" indent="0" algn="r" rtl="1">
              <a:buNone/>
            </a:pPr>
            <a:r>
              <a:rPr lang="en-US" b="1" dirty="0">
                <a:sym typeface="Calibri"/>
              </a:rPr>
              <a:t>مناقشة عامة (15 دقيقة)</a:t>
            </a:r>
          </a:p>
          <a:p>
            <a:pPr algn="r" rtl="1"/>
            <a:r>
              <a:rPr lang="en-US" dirty="0">
                <a:sym typeface="Calibri"/>
              </a:rPr>
              <a:t>يجب على المشاركين مشاركة أفكارهم التي يمكن كتابتها كنقاط على </a:t>
            </a:r>
            <a:r>
              <a:rPr lang="ar-SA" dirty="0">
                <a:sym typeface="Calibri"/>
              </a:rPr>
              <a:t>ال</a:t>
            </a:r>
            <a:r>
              <a:rPr lang="en-US" dirty="0">
                <a:sym typeface="Calibri"/>
              </a:rPr>
              <a:t>لوح </a:t>
            </a:r>
            <a:r>
              <a:rPr lang="ar-SA" dirty="0">
                <a:sym typeface="Calibri"/>
              </a:rPr>
              <a:t>ال</a:t>
            </a:r>
            <a:r>
              <a:rPr lang="en-US" dirty="0">
                <a:sym typeface="Calibri"/>
              </a:rPr>
              <a:t>ورقي.</a:t>
            </a:r>
          </a:p>
          <a:p>
            <a:pPr algn="r" rtl="1"/>
            <a:r>
              <a:rPr lang="ar-SA" dirty="0">
                <a:sym typeface="Calibri"/>
              </a:rPr>
              <a:t>قم بالاطلاع على </a:t>
            </a:r>
            <a:r>
              <a:rPr lang="en-US" b="1" dirty="0">
                <a:sym typeface="Calibri"/>
              </a:rPr>
              <a:t>صفحة </a:t>
            </a:r>
            <a:r>
              <a:rPr lang="ar-SA" b="1" dirty="0">
                <a:sym typeface="Calibri"/>
              </a:rPr>
              <a:t>دليل العمل ٢٣</a:t>
            </a:r>
            <a:r>
              <a:rPr lang="en-US" b="1" dirty="0">
                <a:sym typeface="Calibri"/>
              </a:rPr>
              <a:t>: تعريفات الرعاية البديلة</a:t>
            </a:r>
            <a:r>
              <a:rPr lang="ar-SA" b="1" dirty="0">
                <a:sym typeface="Calibri"/>
              </a:rPr>
              <a:t> </a:t>
            </a:r>
            <a:r>
              <a:rPr lang="en-US" b="0" dirty="0">
                <a:sym typeface="Calibri"/>
              </a:rPr>
              <a:t>و</a:t>
            </a:r>
            <a:r>
              <a:rPr lang="en-US" b="1" dirty="0">
                <a:sym typeface="Calibri"/>
              </a:rPr>
              <a:t>كتاب العمل صفحة </a:t>
            </a:r>
            <a:r>
              <a:rPr lang="ar-SA" b="1" dirty="0">
                <a:sym typeface="Calibri"/>
              </a:rPr>
              <a:t>٢٤-٢٥: </a:t>
            </a:r>
            <a:r>
              <a:rPr lang="en-US" b="1" dirty="0">
                <a:sym typeface="Calibri"/>
              </a:rPr>
              <a:t> </a:t>
            </a:r>
            <a:r>
              <a:rPr lang="en-US" b="1" dirty="0">
                <a:latin typeface="Calibri" panose="020F0502020204030204" pitchFamily="34" charset="0"/>
                <a:cs typeface="Calibri" panose="020F0502020204030204" pitchFamily="34" charset="0"/>
              </a:rPr>
              <a:t>المبادئ التوجيهية للرعاية البديلة</a:t>
            </a:r>
            <a:r>
              <a:rPr lang="ar-SA" b="1" dirty="0">
                <a:latin typeface="Calibri" panose="020F0502020204030204" pitchFamily="34" charset="0"/>
                <a:cs typeface="Calibri" panose="020F0502020204030204" pitchFamily="34" charset="0"/>
              </a:rPr>
              <a:t> </a:t>
            </a:r>
            <a:r>
              <a:rPr lang="en-US" dirty="0">
                <a:sym typeface="Calibri"/>
              </a:rPr>
              <a:t>لضمان تغطية جميع النقاط</a:t>
            </a:r>
          </a:p>
        </p:txBody>
      </p:sp>
      <p:sp>
        <p:nvSpPr>
          <p:cNvPr id="3" name="Slide Image Placeholder 2">
            <a:extLst>
              <a:ext uri="{FF2B5EF4-FFF2-40B4-BE49-F238E27FC236}">
                <a16:creationId xmlns:a16="http://schemas.microsoft.com/office/drawing/2014/main" id="{74C864F5-3BF5-18E0-40B9-34896FAA2710}"/>
              </a:ext>
            </a:extLst>
          </p:cNvPr>
          <p:cNvSpPr>
            <a:spLocks noGrp="1" noRot="1" noChangeAspect="1"/>
          </p:cNvSpPr>
          <p:nvPr>
            <p:ph type="sldImg"/>
          </p:nvPr>
        </p:nvSpPr>
        <p:spPr/>
      </p:sp>
      <p:sp>
        <p:nvSpPr>
          <p:cNvPr id="2" name="Google Shape;725;p48:notes">
            <a:extLst>
              <a:ext uri="{FF2B5EF4-FFF2-40B4-BE49-F238E27FC236}">
                <a16:creationId xmlns:a16="http://schemas.microsoft.com/office/drawing/2014/main" id="{7C5CE729-926C-1CC0-E4CC-EB60749FDB9F}"/>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rtl="1"/>
            <a:fld id="{00000000-1234-1234-1234-123412341234}" type="slidenum">
              <a:rPr lang="en-US" sz="1200" smtClean="0">
                <a:latin typeface="+mn-lt"/>
              </a:rPr>
              <a:pPr algn="r" rtl="1"/>
              <a:t>55</a:t>
            </a:fld>
            <a:endParaRPr lang="en-US" sz="1200" dirty="0">
              <a:latin typeface="+mn-lt"/>
            </a:endParaRPr>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37"/>
        <p:cNvGrpSpPr/>
        <p:nvPr/>
      </p:nvGrpSpPr>
      <p:grpSpPr>
        <a:xfrm>
          <a:off x="0" y="0"/>
          <a:ext cx="0" cy="0"/>
          <a:chOff x="0" y="0"/>
          <a:chExt cx="0" cy="0"/>
        </a:xfrm>
      </p:grpSpPr>
      <p:sp>
        <p:nvSpPr>
          <p:cNvPr id="839" name="Google Shape;839;p37:notes"/>
          <p:cNvSpPr txBox="1">
            <a:spLocks noGrp="1"/>
          </p:cNvSpPr>
          <p:nvPr>
            <p:ph type="body" idx="1"/>
          </p:nvPr>
        </p:nvSpPr>
        <p:spPr/>
        <p:txBody>
          <a:bodyPr/>
          <a:lstStyle/>
          <a:p>
            <a:pPr marL="0" indent="0" algn="r" rtl="1">
              <a:buNone/>
            </a:pPr>
            <a:r>
              <a:rPr lang="ar-SA" b="1" dirty="0">
                <a:sym typeface="Calibri"/>
              </a:rPr>
              <a:t>الشرح</a:t>
            </a:r>
            <a:endParaRPr lang="en-US" b="1" dirty="0">
              <a:sym typeface="Calibri"/>
            </a:endParaRPr>
          </a:p>
          <a:p>
            <a:pPr algn="r" rtl="1"/>
            <a:r>
              <a:rPr lang="en-US" dirty="0">
                <a:sym typeface="Calibri"/>
              </a:rPr>
              <a:t>عرض الشريحة</a:t>
            </a:r>
            <a:endParaRPr lang="en-US" dirty="0"/>
          </a:p>
          <a:p>
            <a:pPr algn="r" rtl="1"/>
            <a:r>
              <a:rPr lang="en-US" i="1" dirty="0">
                <a:sym typeface="Calibri"/>
              </a:rPr>
              <a:t>هل لدى أي شخص أي أسئلة أو توضيحات؟</a:t>
            </a:r>
            <a:endParaRPr lang="en-US" i="1" dirty="0"/>
          </a:p>
          <a:p>
            <a:pPr algn="r" rtl="1"/>
            <a:r>
              <a:rPr lang="ar-SA" dirty="0">
                <a:sym typeface="Calibri"/>
              </a:rPr>
              <a:t>إغلاق</a:t>
            </a:r>
            <a:r>
              <a:rPr lang="en-US" dirty="0">
                <a:sym typeface="Calibri"/>
              </a:rPr>
              <a:t> الجلسة.</a:t>
            </a:r>
            <a:endParaRPr lang="en-US" dirty="0"/>
          </a:p>
          <a:p>
            <a:pPr algn="r" rtl="1"/>
            <a:endParaRPr lang="en-US" dirty="0">
              <a:sym typeface="Calibri"/>
            </a:endParaRPr>
          </a:p>
        </p:txBody>
      </p:sp>
      <p:sp>
        <p:nvSpPr>
          <p:cNvPr id="3" name="Slide Image Placeholder 2">
            <a:extLst>
              <a:ext uri="{FF2B5EF4-FFF2-40B4-BE49-F238E27FC236}">
                <a16:creationId xmlns:a16="http://schemas.microsoft.com/office/drawing/2014/main" id="{B493B07B-74F1-DCEC-F8A1-1D47EDCD3FA4}"/>
              </a:ext>
            </a:extLst>
          </p:cNvPr>
          <p:cNvSpPr>
            <a:spLocks noGrp="1" noRot="1" noChangeAspect="1"/>
          </p:cNvSpPr>
          <p:nvPr>
            <p:ph type="sldImg"/>
          </p:nvPr>
        </p:nvSpPr>
        <p:spPr/>
      </p:sp>
      <p:sp>
        <p:nvSpPr>
          <p:cNvPr id="2" name="Google Shape;725;p48:notes">
            <a:extLst>
              <a:ext uri="{FF2B5EF4-FFF2-40B4-BE49-F238E27FC236}">
                <a16:creationId xmlns:a16="http://schemas.microsoft.com/office/drawing/2014/main" id="{1EC0020A-4391-8D83-6BC6-A1821D64B74A}"/>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rtl="1"/>
            <a:fld id="{00000000-1234-1234-1234-123412341234}" type="slidenum">
              <a:rPr lang="en-US" sz="1200" smtClean="0">
                <a:latin typeface="+mn-lt"/>
              </a:rPr>
              <a:pPr algn="r" rtl="1"/>
              <a:t>56</a:t>
            </a:fld>
            <a:endParaRPr lang="en-US" sz="1200" dirty="0">
              <a:latin typeface="+mn-lt"/>
            </a:endParaRPr>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52"/>
        <p:cNvGrpSpPr/>
        <p:nvPr/>
      </p:nvGrpSpPr>
      <p:grpSpPr>
        <a:xfrm>
          <a:off x="0" y="0"/>
          <a:ext cx="0" cy="0"/>
          <a:chOff x="0" y="0"/>
          <a:chExt cx="0" cy="0"/>
        </a:xfrm>
      </p:grpSpPr>
      <p:sp>
        <p:nvSpPr>
          <p:cNvPr id="854" name="Google Shape;854;p38:notes"/>
          <p:cNvSpPr txBox="1">
            <a:spLocks noGrp="1"/>
          </p:cNvSpPr>
          <p:nvPr>
            <p:ph type="body" idx="1"/>
          </p:nvPr>
        </p:nvSpPr>
        <p:spPr/>
        <p:txBody>
          <a:bodyPr/>
          <a:lstStyle/>
          <a:p>
            <a:pPr marL="0" indent="0" algn="r" rtl="1">
              <a:buNone/>
            </a:pPr>
            <a:r>
              <a:rPr lang="ar-SA" b="1" dirty="0">
                <a:sym typeface="Calibri"/>
              </a:rPr>
              <a:t>الشرح</a:t>
            </a:r>
            <a:endParaRPr lang="en-US" b="1" dirty="0"/>
          </a:p>
          <a:p>
            <a:pPr algn="r" rtl="1"/>
            <a:r>
              <a:rPr lang="en-US" i="1" dirty="0">
                <a:sym typeface="Calibri"/>
              </a:rPr>
              <a:t>في نهاية هذه الجلسة</a:t>
            </a:r>
            <a:r>
              <a:rPr lang="ar-SA" i="1" dirty="0">
                <a:sym typeface="Calibri"/>
              </a:rPr>
              <a:t>، </a:t>
            </a:r>
            <a:r>
              <a:rPr lang="en-US" i="1" dirty="0">
                <a:sym typeface="Calibri"/>
              </a:rPr>
              <a:t>يجب أن يكون المشاركون قادرين على:</a:t>
            </a:r>
            <a:endParaRPr lang="en-US" i="1" dirty="0"/>
          </a:p>
          <a:p>
            <a:pPr algn="r" rtl="1"/>
            <a:r>
              <a:rPr lang="en-US" dirty="0">
                <a:sym typeface="Calibri"/>
              </a:rPr>
              <a:t>عرض الشريحة</a:t>
            </a:r>
            <a:endParaRPr lang="en-US" dirty="0"/>
          </a:p>
          <a:p>
            <a:pPr algn="r" rtl="1"/>
            <a:endParaRPr lang="en-US" dirty="0">
              <a:sym typeface="Calibri"/>
            </a:endParaRPr>
          </a:p>
        </p:txBody>
      </p:sp>
      <p:sp>
        <p:nvSpPr>
          <p:cNvPr id="3" name="Slide Image Placeholder 2">
            <a:extLst>
              <a:ext uri="{FF2B5EF4-FFF2-40B4-BE49-F238E27FC236}">
                <a16:creationId xmlns:a16="http://schemas.microsoft.com/office/drawing/2014/main" id="{6092BCC0-8A44-1876-AC57-4BB4AC0DE9E9}"/>
              </a:ext>
            </a:extLst>
          </p:cNvPr>
          <p:cNvSpPr>
            <a:spLocks noGrp="1" noRot="1" noChangeAspect="1"/>
          </p:cNvSpPr>
          <p:nvPr>
            <p:ph type="sldImg"/>
          </p:nvPr>
        </p:nvSpPr>
        <p:spPr/>
      </p:sp>
      <p:sp>
        <p:nvSpPr>
          <p:cNvPr id="2" name="Google Shape;725;p48:notes">
            <a:extLst>
              <a:ext uri="{FF2B5EF4-FFF2-40B4-BE49-F238E27FC236}">
                <a16:creationId xmlns:a16="http://schemas.microsoft.com/office/drawing/2014/main" id="{05911C5D-8251-8758-1FFF-BBAB537E5896}"/>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rtl="1"/>
            <a:fld id="{00000000-1234-1234-1234-123412341234}" type="slidenum">
              <a:rPr lang="en-US" sz="1200" smtClean="0">
                <a:latin typeface="+mn-lt"/>
              </a:rPr>
              <a:pPr algn="r" rtl="1"/>
              <a:t>57</a:t>
            </a:fld>
            <a:endParaRPr lang="en-US" sz="1200" dirty="0">
              <a:latin typeface="+mn-lt"/>
            </a:endParaRPr>
          </a:p>
        </p:txBody>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63"/>
        <p:cNvGrpSpPr/>
        <p:nvPr/>
      </p:nvGrpSpPr>
      <p:grpSpPr>
        <a:xfrm>
          <a:off x="0" y="0"/>
          <a:ext cx="0" cy="0"/>
          <a:chOff x="0" y="0"/>
          <a:chExt cx="0" cy="0"/>
        </a:xfrm>
      </p:grpSpPr>
      <p:sp>
        <p:nvSpPr>
          <p:cNvPr id="865" name="Google Shape;865;p39:notes"/>
          <p:cNvSpPr txBox="1">
            <a:spLocks noGrp="1"/>
          </p:cNvSpPr>
          <p:nvPr>
            <p:ph type="body" idx="1"/>
          </p:nvPr>
        </p:nvSpPr>
        <p:spPr/>
        <p:txBody>
          <a:bodyPr/>
          <a:lstStyle/>
          <a:p>
            <a:pPr marL="0" indent="0" algn="r" rtl="1">
              <a:buNone/>
            </a:pPr>
            <a:r>
              <a:rPr lang="en-US" b="1" dirty="0">
                <a:sym typeface="Calibri"/>
              </a:rPr>
              <a:t>العمل الجماعي (20 دقيقة)</a:t>
            </a:r>
          </a:p>
          <a:p>
            <a:pPr algn="r" rtl="1"/>
            <a:r>
              <a:rPr lang="en-US" dirty="0">
                <a:sym typeface="Calibri"/>
              </a:rPr>
              <a:t>قسّم المشاركين إلى </a:t>
            </a:r>
            <a:r>
              <a:rPr lang="ar-SA" dirty="0">
                <a:sym typeface="Calibri"/>
              </a:rPr>
              <a:t>٥</a:t>
            </a:r>
            <a:r>
              <a:rPr lang="en-US" dirty="0">
                <a:sym typeface="Calibri"/>
              </a:rPr>
              <a:t> مجموعات</a:t>
            </a:r>
          </a:p>
          <a:p>
            <a:pPr algn="r" rtl="1"/>
            <a:r>
              <a:rPr lang="en-US" dirty="0">
                <a:sym typeface="Calibri"/>
              </a:rPr>
              <a:t>توجيه المشاركين إلى</a:t>
            </a:r>
            <a:r>
              <a:rPr lang="ar-SA" dirty="0">
                <a:sym typeface="Calibri"/>
              </a:rPr>
              <a:t> </a:t>
            </a:r>
            <a:r>
              <a:rPr lang="ar-SA" b="1" dirty="0">
                <a:sym typeface="Calibri"/>
              </a:rPr>
              <a:t>ال</a:t>
            </a:r>
            <a:r>
              <a:rPr lang="en-US" b="1" dirty="0">
                <a:sym typeface="Calibri"/>
              </a:rPr>
              <a:t>صفحة </a:t>
            </a:r>
            <a:r>
              <a:rPr lang="ar-SA" b="1" dirty="0">
                <a:sym typeface="Calibri"/>
              </a:rPr>
              <a:t>٢٧-٣٨ من دليل العمل</a:t>
            </a:r>
            <a:r>
              <a:rPr lang="en-US" b="1" dirty="0">
                <a:sym typeface="Calibri"/>
              </a:rPr>
              <a:t>: الأشكال المختلفة للرعاية البديلة</a:t>
            </a:r>
          </a:p>
          <a:p>
            <a:pPr algn="r" rtl="1"/>
            <a:r>
              <a:rPr lang="en-US" i="1" dirty="0">
                <a:sym typeface="Calibri"/>
              </a:rPr>
              <a:t>الهدف من هذا التمرين هو معرفة المزيد عن الأنواع المختلفة للرعاية البديلة وعوامل الخطر والحماية المرتبطة بها.</a:t>
            </a:r>
          </a:p>
          <a:p>
            <a:pPr algn="r" rtl="1"/>
            <a:r>
              <a:rPr lang="en-US" dirty="0">
                <a:sym typeface="Calibri"/>
              </a:rPr>
              <a:t>تخصيص نوع واحد من الرعاية لكل مجموعة (</a:t>
            </a:r>
            <a:r>
              <a:rPr lang="en-US" dirty="0" err="1">
                <a:sym typeface="Calibri"/>
              </a:rPr>
              <a:t>أي</a:t>
            </a:r>
            <a:r>
              <a:rPr lang="en-US" dirty="0">
                <a:sym typeface="Calibri"/>
              </a:rPr>
              <a:t>. المجموعة </a:t>
            </a:r>
            <a:r>
              <a:rPr lang="ar-SA" dirty="0">
                <a:sym typeface="Calibri"/>
              </a:rPr>
              <a:t>١: </a:t>
            </a:r>
            <a:r>
              <a:rPr lang="en-US" dirty="0">
                <a:sym typeface="Calibri"/>
              </a:rPr>
              <a:t>رعاية الأقارب ، المجموعة </a:t>
            </a:r>
            <a:r>
              <a:rPr lang="ar-SA" dirty="0">
                <a:sym typeface="Calibri"/>
              </a:rPr>
              <a:t>٢ </a:t>
            </a:r>
            <a:r>
              <a:rPr lang="en-US" dirty="0">
                <a:sym typeface="Calibri"/>
              </a:rPr>
              <a:t>: </a:t>
            </a:r>
            <a:r>
              <a:rPr lang="ar-SA" dirty="0">
                <a:sym typeface="Calibri"/>
              </a:rPr>
              <a:t>رعاية الأسرة الحاضنة)</a:t>
            </a:r>
            <a:endParaRPr lang="en-US" dirty="0">
              <a:sym typeface="Calibri"/>
            </a:endParaRPr>
          </a:p>
          <a:p>
            <a:pPr algn="r" rtl="1"/>
            <a:r>
              <a:rPr lang="en-US" dirty="0">
                <a:sym typeface="Calibri"/>
              </a:rPr>
              <a:t>بعد </a:t>
            </a:r>
            <a:r>
              <a:rPr lang="ar-SA" dirty="0">
                <a:sym typeface="Calibri"/>
              </a:rPr>
              <a:t>١٠</a:t>
            </a:r>
            <a:r>
              <a:rPr lang="en-US" dirty="0">
                <a:sym typeface="Calibri"/>
              </a:rPr>
              <a:t> دقائق</a:t>
            </a:r>
          </a:p>
          <a:p>
            <a:pPr lvl="1" algn="r" rtl="1"/>
            <a:r>
              <a:rPr lang="en-US" dirty="0">
                <a:sym typeface="Calibri"/>
              </a:rPr>
              <a:t>اسمح لكل مجموعة بإلقاء نظرة على ص</a:t>
            </a:r>
            <a:r>
              <a:rPr lang="ar-SA" dirty="0">
                <a:sym typeface="Calibri"/>
              </a:rPr>
              <a:t>فحة</a:t>
            </a:r>
            <a:r>
              <a:rPr lang="en-US" dirty="0">
                <a:sym typeface="Calibri"/>
              </a:rPr>
              <a:t> ال</a:t>
            </a:r>
            <a:r>
              <a:rPr lang="ar-SA" dirty="0">
                <a:sym typeface="Calibri"/>
              </a:rPr>
              <a:t>حقائق</a:t>
            </a:r>
            <a:r>
              <a:rPr lang="en-US" dirty="0">
                <a:sym typeface="Calibri"/>
              </a:rPr>
              <a:t> لكل نوع من أنواع الرعاية </a:t>
            </a:r>
            <a:r>
              <a:rPr lang="ar-SA" b="1" dirty="0">
                <a:sym typeface="Calibri"/>
              </a:rPr>
              <a:t>(الصفحة ٢٩-٣٨ من دليل العمل)</a:t>
            </a:r>
            <a:endParaRPr lang="en-US" b="1" dirty="0">
              <a:sym typeface="Calibri"/>
            </a:endParaRPr>
          </a:p>
          <a:p>
            <a:pPr lvl="1" algn="r" rtl="1"/>
            <a:r>
              <a:rPr lang="en-US" dirty="0">
                <a:sym typeface="Calibri"/>
              </a:rPr>
              <a:t>اطلب منهم دمج المعلومات في إجاباتهم ، إذا لزم الأمر</a:t>
            </a:r>
          </a:p>
          <a:p>
            <a:pPr marL="0" lvl="0" indent="0" algn="r" rtl="1">
              <a:buNone/>
            </a:pPr>
            <a:endParaRPr lang="en-US" b="1" dirty="0">
              <a:sym typeface="Calibri"/>
            </a:endParaRPr>
          </a:p>
          <a:p>
            <a:pPr marL="0" indent="0" algn="r" rtl="1">
              <a:buNone/>
            </a:pPr>
            <a:r>
              <a:rPr lang="en-US" b="1" dirty="0">
                <a:sym typeface="Calibri"/>
              </a:rPr>
              <a:t>المناقشة العامة (35 دقيقة)</a:t>
            </a:r>
          </a:p>
          <a:p>
            <a:pPr algn="r" rtl="1"/>
            <a:r>
              <a:rPr lang="en-US" dirty="0">
                <a:sym typeface="Calibri"/>
              </a:rPr>
              <a:t>يجب على كل مجموعة أن تقدم لبقية المشاركين </a:t>
            </a:r>
            <a:r>
              <a:rPr lang="ar-SA" dirty="0">
                <a:sym typeface="Calibri"/>
              </a:rPr>
              <a:t>عن</a:t>
            </a:r>
            <a:endParaRPr lang="en-US" dirty="0">
              <a:sym typeface="Calibri"/>
            </a:endParaRPr>
          </a:p>
          <a:p>
            <a:pPr lvl="1" algn="r" rtl="1"/>
            <a:r>
              <a:rPr lang="en-US" dirty="0">
                <a:sym typeface="Calibri"/>
              </a:rPr>
              <a:t>نوع الرعاية التي تم تخصيصها لهم</a:t>
            </a:r>
          </a:p>
          <a:p>
            <a:pPr lvl="1" algn="r" rtl="1"/>
            <a:r>
              <a:rPr lang="en-US" dirty="0">
                <a:sym typeface="Calibri"/>
              </a:rPr>
              <a:t>عوامل الحماية</a:t>
            </a:r>
          </a:p>
          <a:p>
            <a:pPr lvl="1" algn="r" rtl="1"/>
            <a:r>
              <a:rPr lang="en-US" dirty="0">
                <a:sym typeface="Calibri"/>
              </a:rPr>
              <a:t>عوامل الخطر</a:t>
            </a:r>
          </a:p>
          <a:p>
            <a:pPr algn="r" rtl="1"/>
            <a:r>
              <a:rPr lang="ar-SA" dirty="0">
                <a:sym typeface="Calibri"/>
              </a:rPr>
              <a:t>٥</a:t>
            </a:r>
            <a:r>
              <a:rPr lang="en-US" dirty="0">
                <a:sym typeface="Calibri"/>
              </a:rPr>
              <a:t> دقائق لكل مجموعة + </a:t>
            </a:r>
            <a:r>
              <a:rPr lang="ar-SA" dirty="0">
                <a:sym typeface="Calibri"/>
              </a:rPr>
              <a:t>١٠</a:t>
            </a:r>
            <a:r>
              <a:rPr lang="en-US" dirty="0">
                <a:sym typeface="Calibri"/>
              </a:rPr>
              <a:t> دقائق توضيح</a:t>
            </a:r>
          </a:p>
          <a:p>
            <a:pPr algn="r" rtl="1"/>
            <a:r>
              <a:rPr lang="en-US" i="1" dirty="0">
                <a:sym typeface="Calibri"/>
              </a:rPr>
              <a:t>توجد / تزداد المخاطر بشكل كبير عندما تكون جودة ترتيبات الرعاية هذه غير كافية ولا يكون هناك مراقبة منتظمة.</a:t>
            </a:r>
          </a:p>
        </p:txBody>
      </p:sp>
      <p:sp>
        <p:nvSpPr>
          <p:cNvPr id="3" name="Slide Image Placeholder 2">
            <a:extLst>
              <a:ext uri="{FF2B5EF4-FFF2-40B4-BE49-F238E27FC236}">
                <a16:creationId xmlns:a16="http://schemas.microsoft.com/office/drawing/2014/main" id="{C399261B-CDCD-9B3A-2281-BA3F237C5D60}"/>
              </a:ext>
            </a:extLst>
          </p:cNvPr>
          <p:cNvSpPr>
            <a:spLocks noGrp="1" noRot="1" noChangeAspect="1"/>
          </p:cNvSpPr>
          <p:nvPr>
            <p:ph type="sldImg"/>
          </p:nvPr>
        </p:nvSpPr>
        <p:spPr/>
      </p:sp>
      <p:sp>
        <p:nvSpPr>
          <p:cNvPr id="2" name="Google Shape;725;p48:notes">
            <a:extLst>
              <a:ext uri="{FF2B5EF4-FFF2-40B4-BE49-F238E27FC236}">
                <a16:creationId xmlns:a16="http://schemas.microsoft.com/office/drawing/2014/main" id="{3D444DF7-1ECA-1CFA-BBFB-BFBBF886501B}"/>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rtl="1"/>
            <a:fld id="{00000000-1234-1234-1234-123412341234}" type="slidenum">
              <a:rPr lang="en-US" sz="1200" smtClean="0">
                <a:latin typeface="+mn-lt"/>
              </a:rPr>
              <a:pPr algn="r" rtl="1"/>
              <a:t>58</a:t>
            </a:fld>
            <a:endParaRPr lang="en-US" sz="1200" dirty="0">
              <a:latin typeface="+mn-lt"/>
            </a:endParaRPr>
          </a:p>
        </p:txBody>
      </p:sp>
    </p:spTree>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82"/>
        <p:cNvGrpSpPr/>
        <p:nvPr/>
      </p:nvGrpSpPr>
      <p:grpSpPr>
        <a:xfrm>
          <a:off x="0" y="0"/>
          <a:ext cx="0" cy="0"/>
          <a:chOff x="0" y="0"/>
          <a:chExt cx="0" cy="0"/>
        </a:xfrm>
      </p:grpSpPr>
      <p:sp>
        <p:nvSpPr>
          <p:cNvPr id="884" name="Google Shape;884;p40:notes"/>
          <p:cNvSpPr txBox="1">
            <a:spLocks noGrp="1"/>
          </p:cNvSpPr>
          <p:nvPr>
            <p:ph type="body" idx="1"/>
          </p:nvPr>
        </p:nvSpPr>
        <p:spPr/>
        <p:txBody>
          <a:bodyPr/>
          <a:lstStyle/>
          <a:p>
            <a:pPr marL="0" indent="0" algn="r" rtl="1">
              <a:buNone/>
            </a:pPr>
            <a:r>
              <a:rPr lang="en-US" b="1" dirty="0">
                <a:sym typeface="Calibri"/>
              </a:rPr>
              <a:t>التك</a:t>
            </a:r>
            <a:r>
              <a:rPr lang="ar-SA" b="1" dirty="0">
                <a:sym typeface="Calibri"/>
              </a:rPr>
              <a:t>ي</a:t>
            </a:r>
            <a:r>
              <a:rPr lang="en-US" b="1" dirty="0">
                <a:sym typeface="Calibri"/>
              </a:rPr>
              <a:t>يف </a:t>
            </a:r>
            <a:r>
              <a:rPr lang="ar-SA" b="1" dirty="0">
                <a:sym typeface="Calibri"/>
              </a:rPr>
              <a:t>بحسب</a:t>
            </a:r>
            <a:r>
              <a:rPr lang="en-US" b="1" dirty="0">
                <a:sym typeface="Calibri"/>
              </a:rPr>
              <a:t> السياق</a:t>
            </a:r>
          </a:p>
          <a:p>
            <a:pPr algn="r" rtl="1"/>
            <a:r>
              <a:rPr lang="en-US" dirty="0">
                <a:sym typeface="Calibri"/>
              </a:rPr>
              <a:t>قم بإزالة هذه الشريحة أو أجزاء من محتوياتها عندما لا تكون ذات صلة بالسياق الخاص بك</a:t>
            </a:r>
            <a:r>
              <a:rPr lang="ar-SA" dirty="0">
                <a:sym typeface="Calibri"/>
              </a:rPr>
              <a:t>م</a:t>
            </a:r>
            <a:endParaRPr lang="en-US" dirty="0">
              <a:sym typeface="Calibri"/>
            </a:endParaRPr>
          </a:p>
          <a:p>
            <a:pPr marL="0" indent="0" algn="r" rtl="1">
              <a:buNone/>
            </a:pPr>
            <a:r>
              <a:rPr lang="en-US" b="1" dirty="0">
                <a:highlight>
                  <a:schemeClr val="lt1"/>
                </a:highlight>
                <a:sym typeface="Helvetica Neue"/>
              </a:rPr>
              <a:t>_____________________________________________________________________________</a:t>
            </a:r>
            <a:endParaRPr lang="en-US" b="0" dirty="0"/>
          </a:p>
          <a:p>
            <a:pPr marL="0" indent="0" algn="r" rtl="1">
              <a:buNone/>
            </a:pPr>
            <a:r>
              <a:rPr lang="ar-SA" b="0" dirty="0">
                <a:sym typeface="Calibri"/>
              </a:rPr>
              <a:t>الشرح</a:t>
            </a:r>
            <a:endParaRPr lang="en-US" b="1" dirty="0"/>
          </a:p>
          <a:p>
            <a:pPr algn="r" rtl="1"/>
            <a:r>
              <a:rPr lang="en-US" dirty="0">
                <a:sym typeface="Calibri"/>
              </a:rPr>
              <a:t>عرض الشريحة</a:t>
            </a:r>
          </a:p>
          <a:p>
            <a:pPr algn="r" rtl="1"/>
            <a:r>
              <a:rPr lang="ar-SA" dirty="0">
                <a:sym typeface="Calibri"/>
              </a:rPr>
              <a:t>اشرح/قم بالتوضيح</a:t>
            </a:r>
            <a:r>
              <a:rPr lang="en-US" dirty="0">
                <a:sym typeface="Calibri"/>
              </a:rPr>
              <a:t> إذا لزم الأمر.</a:t>
            </a:r>
            <a:endParaRPr lang="en-US" dirty="0"/>
          </a:p>
        </p:txBody>
      </p:sp>
      <p:sp>
        <p:nvSpPr>
          <p:cNvPr id="3" name="Slide Image Placeholder 2">
            <a:extLst>
              <a:ext uri="{FF2B5EF4-FFF2-40B4-BE49-F238E27FC236}">
                <a16:creationId xmlns:a16="http://schemas.microsoft.com/office/drawing/2014/main" id="{7A392848-EDD2-244F-0EAF-701F7814CF12}"/>
              </a:ext>
            </a:extLst>
          </p:cNvPr>
          <p:cNvSpPr>
            <a:spLocks noGrp="1" noRot="1" noChangeAspect="1"/>
          </p:cNvSpPr>
          <p:nvPr>
            <p:ph type="sldImg"/>
          </p:nvPr>
        </p:nvSpPr>
        <p:spPr/>
      </p:sp>
      <p:sp>
        <p:nvSpPr>
          <p:cNvPr id="2" name="Google Shape;725;p48:notes">
            <a:extLst>
              <a:ext uri="{FF2B5EF4-FFF2-40B4-BE49-F238E27FC236}">
                <a16:creationId xmlns:a16="http://schemas.microsoft.com/office/drawing/2014/main" id="{F9F6E862-AC71-9E8F-9CE6-610ABD4C7299}"/>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rtl="1"/>
            <a:fld id="{00000000-1234-1234-1234-123412341234}" type="slidenum">
              <a:rPr lang="en-US" sz="1200" smtClean="0">
                <a:latin typeface="+mn-lt"/>
              </a:rPr>
              <a:pPr algn="r" rtl="1"/>
              <a:t>59</a:t>
            </a:fld>
            <a:endParaRPr lang="en-US" sz="1200" dirty="0">
              <a:latin typeface="+mn-lt"/>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9"/>
        <p:cNvGrpSpPr/>
        <p:nvPr/>
      </p:nvGrpSpPr>
      <p:grpSpPr>
        <a:xfrm>
          <a:off x="0" y="0"/>
          <a:ext cx="0" cy="0"/>
          <a:chOff x="0" y="0"/>
          <a:chExt cx="0" cy="0"/>
        </a:xfrm>
      </p:grpSpPr>
      <p:sp>
        <p:nvSpPr>
          <p:cNvPr id="271" name="Google Shape;271;p4:notes"/>
          <p:cNvSpPr txBox="1">
            <a:spLocks noGrp="1"/>
          </p:cNvSpPr>
          <p:nvPr>
            <p:ph type="body" idx="1"/>
          </p:nvPr>
        </p:nvSpPr>
        <p:spPr/>
        <p:txBody>
          <a:bodyPr/>
          <a:lstStyle/>
          <a:p>
            <a:pPr marL="0" indent="0" algn="r" rtl="1">
              <a:buNone/>
            </a:pPr>
            <a:r>
              <a:rPr lang="en-US" b="1" dirty="0">
                <a:sym typeface="Calibri"/>
              </a:rPr>
              <a:t>التكي</a:t>
            </a:r>
            <a:r>
              <a:rPr lang="ar-SA" b="1" dirty="0">
                <a:sym typeface="Calibri"/>
              </a:rPr>
              <a:t>ي</a:t>
            </a:r>
            <a:r>
              <a:rPr lang="en-US" b="1" dirty="0">
                <a:sym typeface="Calibri"/>
              </a:rPr>
              <a:t>ف مع السياق</a:t>
            </a:r>
          </a:p>
          <a:p>
            <a:pPr algn="r" rtl="1"/>
            <a:r>
              <a:rPr lang="en-US" dirty="0">
                <a:sym typeface="Calibri"/>
              </a:rPr>
              <a:t>قم بإزالة الرعاية البديلة و / أو جلسات ت</a:t>
            </a:r>
            <a:r>
              <a:rPr lang="ar-SA" dirty="0">
                <a:sym typeface="Calibri"/>
              </a:rPr>
              <a:t>عقب</a:t>
            </a:r>
            <a:r>
              <a:rPr lang="en-US" dirty="0">
                <a:sym typeface="Calibri"/>
              </a:rPr>
              <a:t> الأسرة من هدف الوحدة إذا كان التدريب لا يغطيها.</a:t>
            </a:r>
          </a:p>
          <a:p>
            <a:pPr marL="0" indent="0" algn="r" rtl="1">
              <a:buNone/>
            </a:pPr>
            <a:r>
              <a:rPr lang="en-US" b="1" dirty="0">
                <a:highlight>
                  <a:schemeClr val="lt1"/>
                </a:highlight>
                <a:sym typeface="Helvetica Neue"/>
              </a:rPr>
              <a:t>_____________________________________________________________________________</a:t>
            </a:r>
          </a:p>
          <a:p>
            <a:pPr algn="r" rtl="1"/>
            <a:endParaRPr lang="en-US" dirty="0">
              <a:sym typeface="Calibri"/>
            </a:endParaRPr>
          </a:p>
          <a:p>
            <a:pPr marL="0" indent="0" algn="r" rtl="1">
              <a:buNone/>
            </a:pPr>
            <a:r>
              <a:rPr lang="en-US" b="1" dirty="0">
                <a:sym typeface="Calibri"/>
              </a:rPr>
              <a:t>مقدمة</a:t>
            </a:r>
          </a:p>
          <a:p>
            <a:pPr algn="r" rtl="1"/>
            <a:r>
              <a:rPr lang="en-US" dirty="0">
                <a:sym typeface="Calibri"/>
              </a:rPr>
              <a:t>عرض الشريحة</a:t>
            </a:r>
          </a:p>
        </p:txBody>
      </p:sp>
      <p:sp>
        <p:nvSpPr>
          <p:cNvPr id="4" name="Slide Image Placeholder 3">
            <a:extLst>
              <a:ext uri="{FF2B5EF4-FFF2-40B4-BE49-F238E27FC236}">
                <a16:creationId xmlns:a16="http://schemas.microsoft.com/office/drawing/2014/main" id="{507D41CD-E0BD-DC48-F081-7F7F226A3AE7}"/>
              </a:ext>
            </a:extLst>
          </p:cNvPr>
          <p:cNvSpPr>
            <a:spLocks noGrp="1" noRot="1" noChangeAspect="1"/>
          </p:cNvSpPr>
          <p:nvPr>
            <p:ph type="sldImg"/>
          </p:nvPr>
        </p:nvSpPr>
        <p:spPr/>
      </p:sp>
      <p:sp>
        <p:nvSpPr>
          <p:cNvPr id="2" name="Google Shape;725;p48:notes">
            <a:extLst>
              <a:ext uri="{FF2B5EF4-FFF2-40B4-BE49-F238E27FC236}">
                <a16:creationId xmlns:a16="http://schemas.microsoft.com/office/drawing/2014/main" id="{5F002ADB-DB63-5A01-C34B-7508C928BEB6}"/>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rtl="1"/>
            <a:fld id="{00000000-1234-1234-1234-123412341234}" type="slidenum">
              <a:rPr lang="en-US" sz="1200" smtClean="0">
                <a:latin typeface="+mn-lt"/>
              </a:rPr>
              <a:pPr algn="r" rtl="1"/>
              <a:t>6</a:t>
            </a:fld>
            <a:endParaRPr lang="en-US" sz="1200" dirty="0">
              <a:latin typeface="+mn-lt"/>
            </a:endParaRPr>
          </a:p>
        </p:txBody>
      </p:sp>
    </p:spTree>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91"/>
        <p:cNvGrpSpPr/>
        <p:nvPr/>
      </p:nvGrpSpPr>
      <p:grpSpPr>
        <a:xfrm>
          <a:off x="0" y="0"/>
          <a:ext cx="0" cy="0"/>
          <a:chOff x="0" y="0"/>
          <a:chExt cx="0" cy="0"/>
        </a:xfrm>
      </p:grpSpPr>
      <p:sp>
        <p:nvSpPr>
          <p:cNvPr id="893" name="Google Shape;893;p41:notes"/>
          <p:cNvSpPr txBox="1">
            <a:spLocks noGrp="1"/>
          </p:cNvSpPr>
          <p:nvPr>
            <p:ph type="body" idx="1"/>
          </p:nvPr>
        </p:nvSpPr>
        <p:spPr/>
        <p:txBody>
          <a:bodyPr/>
          <a:lstStyle/>
          <a:p>
            <a:pPr marL="0" indent="0" algn="r" rtl="1">
              <a:buNone/>
            </a:pPr>
            <a:r>
              <a:rPr lang="ar-SA" b="1" dirty="0">
                <a:sym typeface="Calibri"/>
              </a:rPr>
              <a:t>الشرح</a:t>
            </a:r>
            <a:endParaRPr lang="en-US" b="1" dirty="0"/>
          </a:p>
          <a:p>
            <a:pPr algn="r" rtl="1"/>
            <a:r>
              <a:rPr lang="en-US" i="1" dirty="0">
                <a:sym typeface="Calibri"/>
              </a:rPr>
              <a:t>عندما يكون الطفل </a:t>
            </a:r>
            <a:r>
              <a:rPr lang="ar-SA" i="1" dirty="0">
                <a:sym typeface="Calibri"/>
              </a:rPr>
              <a:t>من ذوي الاحتياجات الخاصة</a:t>
            </a:r>
            <a:r>
              <a:rPr lang="en-US" i="1" dirty="0">
                <a:sym typeface="Calibri"/>
              </a:rPr>
              <a:t> منفصلاً عن أفراد أسرته أو غير قادر على العيش في المنزل فقد تكون هناك حاجة إلى رعاية بديلة مؤقتة وطويلة الأ</a:t>
            </a:r>
            <a:r>
              <a:rPr lang="ar-SA" i="1" dirty="0">
                <a:sym typeface="Calibri"/>
              </a:rPr>
              <a:t>مد.</a:t>
            </a:r>
            <a:endParaRPr lang="en-US" i="1" dirty="0">
              <a:sym typeface="Calibri"/>
            </a:endParaRPr>
          </a:p>
          <a:p>
            <a:pPr lvl="1" algn="r" rtl="1"/>
            <a:r>
              <a:rPr lang="en-US" i="1" dirty="0">
                <a:sym typeface="Calibri"/>
              </a:rPr>
              <a:t>من الناحية المثالية</a:t>
            </a:r>
            <a:r>
              <a:rPr lang="ar-SA" i="1" dirty="0">
                <a:sym typeface="Calibri"/>
              </a:rPr>
              <a:t>، </a:t>
            </a:r>
            <a:r>
              <a:rPr lang="en-US" i="1" dirty="0">
                <a:sym typeface="Calibri"/>
              </a:rPr>
              <a:t>ينبغي أن يكون هذا مع مقدمي الرعاية </a:t>
            </a:r>
            <a:r>
              <a:rPr lang="ar-SA" i="1" dirty="0">
                <a:sym typeface="Calibri"/>
              </a:rPr>
              <a:t>البديلة</a:t>
            </a:r>
            <a:r>
              <a:rPr lang="en-US" i="1" dirty="0">
                <a:sym typeface="Calibri"/>
              </a:rPr>
              <a:t> القادرين على تلبية احتياجات الطفل.</a:t>
            </a:r>
            <a:endParaRPr lang="en-US" i="1" dirty="0"/>
          </a:p>
          <a:p>
            <a:pPr algn="r" rtl="1"/>
            <a:r>
              <a:rPr lang="en-US" i="1" dirty="0">
                <a:sym typeface="Calibri"/>
              </a:rPr>
              <a:t>في سياقات الطوارئ</a:t>
            </a:r>
            <a:r>
              <a:rPr lang="ar-SA" i="1" dirty="0">
                <a:sym typeface="Calibri"/>
              </a:rPr>
              <a:t>، </a:t>
            </a:r>
            <a:r>
              <a:rPr lang="en-US" i="1" dirty="0">
                <a:sym typeface="Calibri"/>
              </a:rPr>
              <a:t>تكون العوائق التي تحول دون إيجاد بدائل لمؤسسات</a:t>
            </a:r>
            <a:r>
              <a:rPr lang="ar-SA" i="1" dirty="0">
                <a:sym typeface="Calibri"/>
              </a:rPr>
              <a:t> من أجل</a:t>
            </a:r>
            <a:r>
              <a:rPr lang="en-US" i="1" dirty="0">
                <a:sym typeface="Calibri"/>
              </a:rPr>
              <a:t> الأطفال ذوي </a:t>
            </a:r>
            <a:r>
              <a:rPr lang="en-US" sz="1200" b="0" i="1" u="none" strike="noStrike" cap="none" dirty="0">
                <a:solidFill>
                  <a:schemeClr val="tx1"/>
                </a:solidFill>
                <a:latin typeface="+mn-lt"/>
                <a:ea typeface="Calibri"/>
                <a:cs typeface="Calibri"/>
                <a:sym typeface="Calibri"/>
              </a:rPr>
              <a:t>الإ</a:t>
            </a:r>
            <a:r>
              <a:rPr lang="ar-SA" sz="1200" i="1" dirty="0">
                <a:solidFill>
                  <a:schemeClr val="tx1"/>
                </a:solidFill>
                <a:latin typeface="+mn-lt"/>
                <a:ea typeface="Calibri"/>
                <a:cs typeface="Calibri"/>
                <a:sym typeface="Calibri"/>
              </a:rPr>
              <a:t>حتياجات الخاصة</a:t>
            </a:r>
            <a:r>
              <a:rPr lang="en-US" i="1" dirty="0">
                <a:sym typeface="Calibri"/>
              </a:rPr>
              <a:t> عالية</a:t>
            </a:r>
          </a:p>
          <a:p>
            <a:pPr lvl="1" algn="r" rtl="1"/>
            <a:r>
              <a:rPr lang="en-US" i="1" dirty="0">
                <a:sym typeface="Calibri"/>
              </a:rPr>
              <a:t>من الشائع أن الأطفال ذوي</a:t>
            </a:r>
            <a:r>
              <a:rPr lang="ar-SA" i="1" dirty="0">
                <a:sym typeface="Calibri"/>
              </a:rPr>
              <a:t> </a:t>
            </a:r>
            <a:r>
              <a:rPr lang="en-US" sz="1200" b="0" i="1" u="none" strike="noStrike" cap="none" dirty="0">
                <a:solidFill>
                  <a:schemeClr val="tx1"/>
                </a:solidFill>
                <a:latin typeface="+mn-lt"/>
                <a:ea typeface="Calibri"/>
                <a:cs typeface="Calibri"/>
                <a:sym typeface="Calibri"/>
              </a:rPr>
              <a:t>الإ</a:t>
            </a:r>
            <a:r>
              <a:rPr lang="ar-SA" sz="1200" i="1" dirty="0">
                <a:solidFill>
                  <a:schemeClr val="tx1"/>
                </a:solidFill>
                <a:latin typeface="+mn-lt"/>
                <a:ea typeface="Calibri"/>
                <a:cs typeface="Calibri"/>
                <a:sym typeface="Calibri"/>
              </a:rPr>
              <a:t>حتياجات الخاصة </a:t>
            </a:r>
            <a:r>
              <a:rPr lang="en-US" i="1" dirty="0">
                <a:sym typeface="Calibri"/>
              </a:rPr>
              <a:t>هم أفضل حالًا في الرعاية المؤسسية ولن يتم قبولهم في المجتمعات.</a:t>
            </a:r>
            <a:endParaRPr lang="en-US" i="1" dirty="0"/>
          </a:p>
          <a:p>
            <a:pPr lvl="1" algn="r" rtl="1"/>
            <a:r>
              <a:rPr lang="en-US" i="1" dirty="0">
                <a:sym typeface="Calibri"/>
              </a:rPr>
              <a:t>من المهم تحدي هذه المعتقدات وال</a:t>
            </a:r>
            <a:r>
              <a:rPr lang="ar-SA" i="1" dirty="0">
                <a:sym typeface="Calibri"/>
              </a:rPr>
              <a:t>مناصرة </a:t>
            </a:r>
            <a:r>
              <a:rPr lang="en-US" i="1" dirty="0">
                <a:sym typeface="Calibri"/>
              </a:rPr>
              <a:t> إلى الرعاية الأسرية للأطفال ذوي</a:t>
            </a:r>
            <a:r>
              <a:rPr lang="ar-SA" i="1" dirty="0">
                <a:sym typeface="Calibri"/>
              </a:rPr>
              <a:t> </a:t>
            </a:r>
            <a:r>
              <a:rPr lang="en-US" sz="1200" b="0" i="1" u="none" strike="noStrike" cap="none" dirty="0">
                <a:solidFill>
                  <a:schemeClr val="tx1"/>
                </a:solidFill>
                <a:latin typeface="+mn-lt"/>
                <a:ea typeface="Calibri"/>
                <a:cs typeface="Calibri"/>
                <a:sym typeface="Calibri"/>
              </a:rPr>
              <a:t>الإ</a:t>
            </a:r>
            <a:r>
              <a:rPr lang="ar-SA" sz="1200" i="1" dirty="0">
                <a:solidFill>
                  <a:schemeClr val="tx1"/>
                </a:solidFill>
                <a:latin typeface="+mn-lt"/>
                <a:ea typeface="Calibri"/>
                <a:cs typeface="Calibri"/>
                <a:sym typeface="Calibri"/>
              </a:rPr>
              <a:t>حتياجات الخاصة</a:t>
            </a:r>
            <a:r>
              <a:rPr lang="en-US" i="1" dirty="0">
                <a:sym typeface="Calibri"/>
              </a:rPr>
              <a:t>.</a:t>
            </a:r>
          </a:p>
          <a:p>
            <a:pPr lvl="1" algn="r" rtl="1"/>
            <a:r>
              <a:rPr lang="en-US" i="1" dirty="0">
                <a:sym typeface="Calibri"/>
              </a:rPr>
              <a:t>يمكن لأخصائيي الحالة العمل مع المنظمات التي تمثل الأشخاص ذوي </a:t>
            </a:r>
            <a:r>
              <a:rPr lang="en-US" sz="1200" b="0" i="1" u="none" strike="noStrike" cap="none" dirty="0">
                <a:solidFill>
                  <a:schemeClr val="tx1"/>
                </a:solidFill>
                <a:latin typeface="+mn-lt"/>
                <a:ea typeface="Calibri"/>
                <a:cs typeface="Calibri"/>
                <a:sym typeface="Calibri"/>
              </a:rPr>
              <a:t>الإ</a:t>
            </a:r>
            <a:r>
              <a:rPr lang="ar-SA" sz="1200" i="1" dirty="0">
                <a:solidFill>
                  <a:schemeClr val="tx1"/>
                </a:solidFill>
                <a:latin typeface="+mn-lt"/>
                <a:ea typeface="Calibri"/>
                <a:cs typeface="Calibri"/>
                <a:sym typeface="Calibri"/>
              </a:rPr>
              <a:t>حتياجات الخاصة</a:t>
            </a:r>
            <a:r>
              <a:rPr lang="en-US" i="1" dirty="0">
                <a:sym typeface="Calibri"/>
              </a:rPr>
              <a:t> حيثما وجدوا للمساعدة في تحديد مقدمي الرعاية الراغبين والتأكد من حصولهم على التدريب والإعداد والدعم الضروريين.</a:t>
            </a:r>
          </a:p>
          <a:p>
            <a:pPr algn="r" rtl="1"/>
            <a:r>
              <a:rPr lang="en-US" i="1" dirty="0">
                <a:sym typeface="Calibri"/>
              </a:rPr>
              <a:t>توفر الأداة </a:t>
            </a:r>
            <a:r>
              <a:rPr lang="ar-SA" i="1" dirty="0">
                <a:sym typeface="Calibri"/>
              </a:rPr>
              <a:t>١٦</a:t>
            </a:r>
            <a:r>
              <a:rPr lang="en-US" i="1" dirty="0">
                <a:sym typeface="Calibri"/>
              </a:rPr>
              <a:t> من مجموعة أدوات </a:t>
            </a:r>
            <a:r>
              <a:rPr lang="ar-SA" i="1" dirty="0">
                <a:sym typeface="Calibri"/>
              </a:rPr>
              <a:t>الرعاية البديلة في الطوارىء</a:t>
            </a:r>
            <a:r>
              <a:rPr lang="en-US" i="1" dirty="0">
                <a:sym typeface="Calibri"/>
              </a:rPr>
              <a:t> مزيدًا من المعلومات حول طرق دعم الرعاية المجتمعية للأطفال ذوي</a:t>
            </a:r>
            <a:r>
              <a:rPr lang="ar-SA" i="1" dirty="0">
                <a:sym typeface="Calibri"/>
              </a:rPr>
              <a:t> </a:t>
            </a:r>
            <a:r>
              <a:rPr lang="en-US" sz="1200" b="0" i="1" u="none" strike="noStrike" cap="none" dirty="0">
                <a:solidFill>
                  <a:schemeClr val="tx1"/>
                </a:solidFill>
                <a:latin typeface="+mn-lt"/>
                <a:ea typeface="Calibri"/>
                <a:cs typeface="Calibri"/>
                <a:sym typeface="Calibri"/>
              </a:rPr>
              <a:t>الإ</a:t>
            </a:r>
            <a:r>
              <a:rPr lang="ar-SA" sz="1200" i="1" dirty="0">
                <a:solidFill>
                  <a:schemeClr val="tx1"/>
                </a:solidFill>
                <a:latin typeface="+mn-lt"/>
                <a:ea typeface="Calibri"/>
                <a:cs typeface="Calibri"/>
                <a:sym typeface="Calibri"/>
              </a:rPr>
              <a:t>حتياجات الخاصة</a:t>
            </a:r>
            <a:r>
              <a:rPr lang="en-US" i="1" dirty="0">
                <a:sym typeface="Calibri"/>
              </a:rPr>
              <a:t> .</a:t>
            </a:r>
            <a:endParaRPr lang="en-US" i="1" dirty="0"/>
          </a:p>
          <a:p>
            <a:pPr algn="r" rtl="1"/>
            <a:r>
              <a:rPr lang="en-US" i="1" dirty="0">
                <a:sym typeface="Calibri"/>
              </a:rPr>
              <a:t>يمكن أن يكون الأطفال ذو</a:t>
            </a:r>
            <a:r>
              <a:rPr lang="ar-SA" i="1" dirty="0">
                <a:sym typeface="Calibri"/>
              </a:rPr>
              <a:t>ي</a:t>
            </a:r>
            <a:r>
              <a:rPr lang="en-US" i="1" dirty="0">
                <a:sym typeface="Calibri"/>
              </a:rPr>
              <a:t> </a:t>
            </a:r>
            <a:r>
              <a:rPr lang="en-US" sz="1200" b="0" i="1" u="none" strike="noStrike" cap="none" dirty="0">
                <a:solidFill>
                  <a:schemeClr val="tx1"/>
                </a:solidFill>
                <a:latin typeface="+mn-lt"/>
                <a:ea typeface="Calibri"/>
                <a:cs typeface="Calibri"/>
                <a:sym typeface="Calibri"/>
              </a:rPr>
              <a:t>الإ</a:t>
            </a:r>
            <a:r>
              <a:rPr lang="ar-SA" sz="1200" i="1" dirty="0">
                <a:solidFill>
                  <a:schemeClr val="tx1"/>
                </a:solidFill>
                <a:latin typeface="+mn-lt"/>
                <a:ea typeface="Calibri"/>
                <a:cs typeface="Calibri"/>
                <a:sym typeface="Calibri"/>
              </a:rPr>
              <a:t>حتياجات الخاصة</a:t>
            </a:r>
            <a:r>
              <a:rPr lang="en-US" i="1" dirty="0">
                <a:sym typeface="Calibri"/>
              </a:rPr>
              <a:t>  أكثر عرضة </a:t>
            </a:r>
            <a:r>
              <a:rPr lang="ar-SA" i="1" dirty="0">
                <a:sym typeface="Calibri"/>
              </a:rPr>
              <a:t>للإساءة </a:t>
            </a:r>
            <a:r>
              <a:rPr lang="en-US" i="1" dirty="0">
                <a:sym typeface="Calibri"/>
              </a:rPr>
              <a:t>والاستغلال ويجب التخفيف من ذلك في خطة الحالة من خلال الاختيار المناسب لمقدمي الرعاية والدعم والمراقبة.</a:t>
            </a:r>
            <a:endParaRPr lang="en-US" i="1" dirty="0"/>
          </a:p>
          <a:p>
            <a:pPr algn="r" rtl="1"/>
            <a:endParaRPr lang="en-US" dirty="0">
              <a:sym typeface="Calibri"/>
            </a:endParaRPr>
          </a:p>
        </p:txBody>
      </p:sp>
      <p:sp>
        <p:nvSpPr>
          <p:cNvPr id="3" name="Slide Image Placeholder 2">
            <a:extLst>
              <a:ext uri="{FF2B5EF4-FFF2-40B4-BE49-F238E27FC236}">
                <a16:creationId xmlns:a16="http://schemas.microsoft.com/office/drawing/2014/main" id="{1F926078-29AB-8776-CE86-F9BE7CAD8E49}"/>
              </a:ext>
            </a:extLst>
          </p:cNvPr>
          <p:cNvSpPr>
            <a:spLocks noGrp="1" noRot="1" noChangeAspect="1"/>
          </p:cNvSpPr>
          <p:nvPr>
            <p:ph type="sldImg"/>
          </p:nvPr>
        </p:nvSpPr>
        <p:spPr/>
      </p:sp>
      <p:sp>
        <p:nvSpPr>
          <p:cNvPr id="2" name="Google Shape;725;p48:notes">
            <a:extLst>
              <a:ext uri="{FF2B5EF4-FFF2-40B4-BE49-F238E27FC236}">
                <a16:creationId xmlns:a16="http://schemas.microsoft.com/office/drawing/2014/main" id="{94226997-C269-E158-213C-F939010F98A0}"/>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rtl="1"/>
            <a:fld id="{00000000-1234-1234-1234-123412341234}" type="slidenum">
              <a:rPr lang="en-US" sz="1200" smtClean="0">
                <a:latin typeface="+mn-lt"/>
              </a:rPr>
              <a:pPr algn="r" rtl="1"/>
              <a:t>60</a:t>
            </a:fld>
            <a:endParaRPr lang="en-US" sz="1200" dirty="0">
              <a:latin typeface="+mn-lt"/>
            </a:endParaRPr>
          </a:p>
        </p:txBody>
      </p:sp>
    </p:spTree>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99"/>
        <p:cNvGrpSpPr/>
        <p:nvPr/>
      </p:nvGrpSpPr>
      <p:grpSpPr>
        <a:xfrm>
          <a:off x="0" y="0"/>
          <a:ext cx="0" cy="0"/>
          <a:chOff x="0" y="0"/>
          <a:chExt cx="0" cy="0"/>
        </a:xfrm>
      </p:grpSpPr>
      <p:sp>
        <p:nvSpPr>
          <p:cNvPr id="901" name="Google Shape;901;p42:notes"/>
          <p:cNvSpPr txBox="1">
            <a:spLocks noGrp="1"/>
          </p:cNvSpPr>
          <p:nvPr>
            <p:ph type="body" idx="1"/>
          </p:nvPr>
        </p:nvSpPr>
        <p:spPr/>
        <p:txBody>
          <a:bodyPr/>
          <a:lstStyle/>
          <a:p>
            <a:pPr marL="0" indent="0" algn="r" rtl="1">
              <a:buNone/>
            </a:pPr>
            <a:r>
              <a:rPr lang="ar-SA" b="1" dirty="0">
                <a:sym typeface="Calibri"/>
              </a:rPr>
              <a:t>الشرح</a:t>
            </a:r>
            <a:endParaRPr lang="en-US" b="1" dirty="0"/>
          </a:p>
          <a:p>
            <a:pPr algn="r" rtl="1"/>
            <a:r>
              <a:rPr lang="en-US" dirty="0">
                <a:sym typeface="Calibri"/>
              </a:rPr>
              <a:t>عرض الشريحة</a:t>
            </a:r>
          </a:p>
          <a:p>
            <a:pPr algn="r" rtl="1"/>
            <a:r>
              <a:rPr lang="en-US" i="1" dirty="0">
                <a:sym typeface="Calibri"/>
              </a:rPr>
              <a:t>هل لدى أي شخص أي أسئلة أو توضيحات؟</a:t>
            </a:r>
            <a:endParaRPr lang="en-US" i="1" dirty="0"/>
          </a:p>
          <a:p>
            <a:pPr algn="r" rtl="1"/>
            <a:r>
              <a:rPr lang="ar-SA" dirty="0">
                <a:sym typeface="Calibri"/>
              </a:rPr>
              <a:t>إغلاق</a:t>
            </a:r>
            <a:r>
              <a:rPr lang="en-US" dirty="0">
                <a:sym typeface="Calibri"/>
              </a:rPr>
              <a:t> الجلسة.</a:t>
            </a:r>
            <a:endParaRPr lang="en-US" dirty="0"/>
          </a:p>
          <a:p>
            <a:pPr algn="r" rtl="1"/>
            <a:endParaRPr lang="en-US" dirty="0">
              <a:sym typeface="Calibri"/>
            </a:endParaRPr>
          </a:p>
        </p:txBody>
      </p:sp>
      <p:sp>
        <p:nvSpPr>
          <p:cNvPr id="3" name="Slide Image Placeholder 2">
            <a:extLst>
              <a:ext uri="{FF2B5EF4-FFF2-40B4-BE49-F238E27FC236}">
                <a16:creationId xmlns:a16="http://schemas.microsoft.com/office/drawing/2014/main" id="{CBE176B3-70CF-873D-E95E-1AA80956CB34}"/>
              </a:ext>
            </a:extLst>
          </p:cNvPr>
          <p:cNvSpPr>
            <a:spLocks noGrp="1" noRot="1" noChangeAspect="1"/>
          </p:cNvSpPr>
          <p:nvPr>
            <p:ph type="sldImg"/>
          </p:nvPr>
        </p:nvSpPr>
        <p:spPr/>
      </p:sp>
      <p:sp>
        <p:nvSpPr>
          <p:cNvPr id="2" name="Google Shape;725;p48:notes">
            <a:extLst>
              <a:ext uri="{FF2B5EF4-FFF2-40B4-BE49-F238E27FC236}">
                <a16:creationId xmlns:a16="http://schemas.microsoft.com/office/drawing/2014/main" id="{41BFD55D-4CA5-2117-A6C2-E087389A5AB6}"/>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rtl="1"/>
            <a:fld id="{00000000-1234-1234-1234-123412341234}" type="slidenum">
              <a:rPr lang="en-US" sz="1200" smtClean="0">
                <a:latin typeface="+mn-lt"/>
              </a:rPr>
              <a:pPr algn="r" rtl="1"/>
              <a:t>61</a:t>
            </a:fld>
            <a:endParaRPr lang="en-US" sz="1200" dirty="0">
              <a:latin typeface="+mn-lt"/>
            </a:endParaRPr>
          </a:p>
        </p:txBody>
      </p:sp>
    </p:spTree>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14"/>
        <p:cNvGrpSpPr/>
        <p:nvPr/>
      </p:nvGrpSpPr>
      <p:grpSpPr>
        <a:xfrm>
          <a:off x="0" y="0"/>
          <a:ext cx="0" cy="0"/>
          <a:chOff x="0" y="0"/>
          <a:chExt cx="0" cy="0"/>
        </a:xfrm>
      </p:grpSpPr>
      <p:sp>
        <p:nvSpPr>
          <p:cNvPr id="916" name="Google Shape;916;p43:notes"/>
          <p:cNvSpPr txBox="1">
            <a:spLocks noGrp="1"/>
          </p:cNvSpPr>
          <p:nvPr>
            <p:ph type="body" idx="1"/>
          </p:nvPr>
        </p:nvSpPr>
        <p:spPr/>
        <p:txBody>
          <a:bodyPr/>
          <a:lstStyle/>
          <a:p>
            <a:pPr marL="0" indent="0" algn="r" rtl="1">
              <a:buNone/>
            </a:pPr>
            <a:r>
              <a:rPr lang="ar-SA" b="1" dirty="0">
                <a:sym typeface="Calibri"/>
              </a:rPr>
              <a:t>الشرح</a:t>
            </a:r>
            <a:endParaRPr lang="en-US" b="1" dirty="0">
              <a:sym typeface="Calibri"/>
            </a:endParaRPr>
          </a:p>
          <a:p>
            <a:pPr algn="r" rtl="1"/>
            <a:r>
              <a:rPr lang="en-US" i="1" dirty="0">
                <a:sym typeface="Calibri"/>
              </a:rPr>
              <a:t>في نهاية هذه الجلسة </a:t>
            </a:r>
            <a:r>
              <a:rPr lang="ar-SA" i="1" dirty="0">
                <a:sym typeface="Calibri"/>
              </a:rPr>
              <a:t>، </a:t>
            </a:r>
            <a:r>
              <a:rPr lang="en-US" i="1" dirty="0">
                <a:sym typeface="Calibri"/>
              </a:rPr>
              <a:t>يجب أن يكون المشاركون قادرين على:</a:t>
            </a:r>
            <a:endParaRPr lang="en-US" i="1" dirty="0"/>
          </a:p>
          <a:p>
            <a:pPr algn="r" rtl="1"/>
            <a:r>
              <a:rPr lang="en-US" dirty="0">
                <a:sym typeface="Calibri"/>
              </a:rPr>
              <a:t>عرض الشريحة</a:t>
            </a:r>
            <a:endParaRPr lang="en-US" dirty="0"/>
          </a:p>
          <a:p>
            <a:pPr algn="r" rtl="1"/>
            <a:endParaRPr lang="en-US" dirty="0">
              <a:sym typeface="Calibri"/>
            </a:endParaRPr>
          </a:p>
        </p:txBody>
      </p:sp>
      <p:sp>
        <p:nvSpPr>
          <p:cNvPr id="3" name="Slide Image Placeholder 2">
            <a:extLst>
              <a:ext uri="{FF2B5EF4-FFF2-40B4-BE49-F238E27FC236}">
                <a16:creationId xmlns:a16="http://schemas.microsoft.com/office/drawing/2014/main" id="{A1F782B4-C72C-2CAA-CBAA-5EEE47F86AC2}"/>
              </a:ext>
            </a:extLst>
          </p:cNvPr>
          <p:cNvSpPr>
            <a:spLocks noGrp="1" noRot="1" noChangeAspect="1"/>
          </p:cNvSpPr>
          <p:nvPr>
            <p:ph type="sldImg"/>
          </p:nvPr>
        </p:nvSpPr>
        <p:spPr/>
      </p:sp>
      <p:sp>
        <p:nvSpPr>
          <p:cNvPr id="5" name="Google Shape;725;p48:notes">
            <a:extLst>
              <a:ext uri="{FF2B5EF4-FFF2-40B4-BE49-F238E27FC236}">
                <a16:creationId xmlns:a16="http://schemas.microsoft.com/office/drawing/2014/main" id="{F9A04F7F-FB4D-57B5-165F-A659F330F54B}"/>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rtl="1"/>
            <a:fld id="{00000000-1234-1234-1234-123412341234}" type="slidenum">
              <a:rPr lang="en-US" sz="1200" smtClean="0">
                <a:latin typeface="+mn-lt"/>
              </a:rPr>
              <a:pPr algn="r" rtl="1"/>
              <a:t>62</a:t>
            </a:fld>
            <a:endParaRPr lang="en-US" sz="1200" dirty="0">
              <a:latin typeface="+mn-lt"/>
            </a:endParaRPr>
          </a:p>
        </p:txBody>
      </p:sp>
    </p:spTree>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28"/>
        <p:cNvGrpSpPr/>
        <p:nvPr/>
      </p:nvGrpSpPr>
      <p:grpSpPr>
        <a:xfrm>
          <a:off x="0" y="0"/>
          <a:ext cx="0" cy="0"/>
          <a:chOff x="0" y="0"/>
          <a:chExt cx="0" cy="0"/>
        </a:xfrm>
      </p:grpSpPr>
      <p:sp>
        <p:nvSpPr>
          <p:cNvPr id="930" name="Google Shape;930;p44:notes"/>
          <p:cNvSpPr txBox="1">
            <a:spLocks noGrp="1"/>
          </p:cNvSpPr>
          <p:nvPr>
            <p:ph type="body" idx="1"/>
          </p:nvPr>
        </p:nvSpPr>
        <p:spPr/>
        <p:txBody>
          <a:bodyPr/>
          <a:lstStyle/>
          <a:p>
            <a:pPr marL="0" indent="0" algn="r" rtl="1">
              <a:buNone/>
            </a:pPr>
            <a:r>
              <a:rPr lang="ar-SA" b="1" dirty="0">
                <a:sym typeface="Calibri"/>
              </a:rPr>
              <a:t>الشرح</a:t>
            </a:r>
            <a:endParaRPr lang="en-US" b="1" dirty="0">
              <a:sym typeface="Calibri"/>
            </a:endParaRPr>
          </a:p>
          <a:p>
            <a:pPr algn="r" rtl="1"/>
            <a:r>
              <a:rPr lang="en-US" dirty="0">
                <a:sym typeface="Calibri"/>
              </a:rPr>
              <a:t>عرض الشريحة</a:t>
            </a:r>
          </a:p>
          <a:p>
            <a:pPr algn="r" rtl="1"/>
            <a:r>
              <a:rPr lang="en-US" i="1" dirty="0">
                <a:sym typeface="Calibri"/>
              </a:rPr>
              <a:t>سيتم اتخاذ هذه الخطوات من قبل أي شخص مسؤول عن وضع الطفل في أسرة حاضنة أو تعيين مرشد لطفل على سبيل المثال السلطات المحلية / منظمة غير حكومية أو جهة فاعلة أخرى.</a:t>
            </a:r>
          </a:p>
          <a:p>
            <a:pPr algn="r" rtl="1"/>
            <a:r>
              <a:rPr lang="en-US" i="1" dirty="0">
                <a:sym typeface="Calibri"/>
              </a:rPr>
              <a:t>في بعض الأماكن</a:t>
            </a:r>
          </a:p>
          <a:p>
            <a:pPr lvl="1" algn="r" rtl="1"/>
            <a:r>
              <a:rPr lang="en-US" i="1" dirty="0">
                <a:sym typeface="Calibri"/>
              </a:rPr>
              <a:t>قد يكون مقدمو الرعاية في المكان المناسب</a:t>
            </a:r>
          </a:p>
          <a:p>
            <a:pPr lvl="1" algn="r" rtl="1"/>
            <a:r>
              <a:rPr lang="en-US" i="1" dirty="0">
                <a:sym typeface="Calibri"/>
              </a:rPr>
              <a:t>قد يكون الم</a:t>
            </a:r>
            <a:r>
              <a:rPr lang="ar-SA" i="1" dirty="0">
                <a:sym typeface="Calibri"/>
              </a:rPr>
              <a:t>رشدين</a:t>
            </a:r>
            <a:r>
              <a:rPr lang="en-US" i="1" dirty="0">
                <a:sym typeface="Calibri"/>
              </a:rPr>
              <a:t> جزءًا من القوى العاملة الحالية على سبيل المثال</a:t>
            </a:r>
            <a:r>
              <a:rPr lang="ar-SA" i="1" dirty="0">
                <a:sym typeface="Calibri"/>
              </a:rPr>
              <a:t>، </a:t>
            </a:r>
            <a:r>
              <a:rPr lang="en-US" i="1" dirty="0">
                <a:sym typeface="Calibri"/>
              </a:rPr>
              <a:t>داخل قطاع الخدمات الاجتماعية أو السلطات المحلية بينما في حالات أخرى يجب إنشاء هذه الأدوار / الوظائف. غالبًا ما يتم أخذ دور المرشد من قبل المتطوعين المدربين والمدعومين.</a:t>
            </a:r>
          </a:p>
          <a:p>
            <a:pPr algn="r" rtl="1"/>
            <a:r>
              <a:rPr lang="en-US" i="1" dirty="0">
                <a:sym typeface="Calibri"/>
              </a:rPr>
              <a:t>يجب الاتفاق على المعايير من قبل جميع الجهات الفاعلة ذات الصلة لمقدمي الرعاية البديلة والم</a:t>
            </a:r>
            <a:r>
              <a:rPr lang="ar-SA" i="1" dirty="0">
                <a:sym typeface="Calibri"/>
              </a:rPr>
              <a:t>رشدين</a:t>
            </a:r>
            <a:r>
              <a:rPr lang="en-US" i="1" dirty="0">
                <a:sym typeface="Calibri"/>
              </a:rPr>
              <a:t> ويجب أن يشمل الاختيار </a:t>
            </a:r>
            <a:r>
              <a:rPr lang="ar-SA" i="1" dirty="0">
                <a:sym typeface="Calibri"/>
              </a:rPr>
              <a:t>التحقق من الجهات الم</a:t>
            </a:r>
            <a:r>
              <a:rPr lang="en-US" i="1" dirty="0">
                <a:sym typeface="Calibri"/>
              </a:rPr>
              <a:t>رجعية.</a:t>
            </a:r>
          </a:p>
          <a:p>
            <a:pPr algn="r" rtl="1"/>
            <a:r>
              <a:rPr lang="en-US" i="1" dirty="0">
                <a:sym typeface="Calibri"/>
              </a:rPr>
              <a:t>ي</a:t>
            </a:r>
            <a:r>
              <a:rPr lang="ar-SA" i="1" dirty="0">
                <a:sym typeface="Calibri"/>
              </a:rPr>
              <a:t>ؤخذ بالاعتبار</a:t>
            </a:r>
            <a:r>
              <a:rPr lang="en-US" i="1" dirty="0">
                <a:sym typeface="Calibri"/>
              </a:rPr>
              <a:t> التطابق بين الطفل ومقدم الرعاية / الم</a:t>
            </a:r>
            <a:r>
              <a:rPr lang="ar-SA" i="1" dirty="0">
                <a:sym typeface="Calibri"/>
              </a:rPr>
              <a:t>رشد</a:t>
            </a:r>
            <a:r>
              <a:rPr lang="en-US" i="1" dirty="0">
                <a:sym typeface="Calibri"/>
              </a:rPr>
              <a:t>:</a:t>
            </a:r>
          </a:p>
          <a:p>
            <a:pPr lvl="1" algn="r" rtl="1"/>
            <a:r>
              <a:rPr lang="en-US" i="1" dirty="0">
                <a:sym typeface="Calibri"/>
              </a:rPr>
              <a:t>تفضيلات الطفل ومقدم الرعاية ؛</a:t>
            </a:r>
          </a:p>
          <a:p>
            <a:pPr lvl="1" algn="r" rtl="1"/>
            <a:r>
              <a:rPr lang="en-US" i="1" dirty="0">
                <a:sym typeface="Calibri"/>
              </a:rPr>
              <a:t>تكوين أسرة مقدم الرعاية ؛</a:t>
            </a:r>
          </a:p>
          <a:p>
            <a:pPr lvl="1" algn="r" rtl="1"/>
            <a:r>
              <a:rPr lang="en-US" i="1" dirty="0">
                <a:sym typeface="Calibri"/>
              </a:rPr>
              <a:t>احتياجات الطفل ؛ و</a:t>
            </a:r>
          </a:p>
          <a:p>
            <a:pPr lvl="1" algn="r" rtl="1"/>
            <a:r>
              <a:rPr lang="en-US" i="1" dirty="0">
                <a:sym typeface="Calibri"/>
              </a:rPr>
              <a:t>جنسية وعرق ودين الطفل وأفراد الأسرة.</a:t>
            </a:r>
          </a:p>
        </p:txBody>
      </p:sp>
      <p:sp>
        <p:nvSpPr>
          <p:cNvPr id="3" name="Slide Image Placeholder 2">
            <a:extLst>
              <a:ext uri="{FF2B5EF4-FFF2-40B4-BE49-F238E27FC236}">
                <a16:creationId xmlns:a16="http://schemas.microsoft.com/office/drawing/2014/main" id="{E8DE177C-71FF-664D-30CA-BD5AFD54B24C}"/>
              </a:ext>
            </a:extLst>
          </p:cNvPr>
          <p:cNvSpPr>
            <a:spLocks noGrp="1" noRot="1" noChangeAspect="1"/>
          </p:cNvSpPr>
          <p:nvPr>
            <p:ph type="sldImg"/>
          </p:nvPr>
        </p:nvSpPr>
        <p:spPr/>
      </p:sp>
      <p:sp>
        <p:nvSpPr>
          <p:cNvPr id="5" name="Google Shape;725;p48:notes">
            <a:extLst>
              <a:ext uri="{FF2B5EF4-FFF2-40B4-BE49-F238E27FC236}">
                <a16:creationId xmlns:a16="http://schemas.microsoft.com/office/drawing/2014/main" id="{F19D6B8A-A9B0-A604-CE02-E5C3F896068D}"/>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rtl="1"/>
            <a:fld id="{00000000-1234-1234-1234-123412341234}" type="slidenum">
              <a:rPr lang="en-US" sz="1200" smtClean="0">
                <a:latin typeface="+mn-lt"/>
              </a:rPr>
              <a:pPr algn="r" rtl="1"/>
              <a:t>63</a:t>
            </a:fld>
            <a:endParaRPr lang="en-US" sz="1200" dirty="0">
              <a:latin typeface="+mn-lt"/>
            </a:endParaRPr>
          </a:p>
        </p:txBody>
      </p:sp>
    </p:spTree>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41"/>
        <p:cNvGrpSpPr/>
        <p:nvPr/>
      </p:nvGrpSpPr>
      <p:grpSpPr>
        <a:xfrm>
          <a:off x="0" y="0"/>
          <a:ext cx="0" cy="0"/>
          <a:chOff x="0" y="0"/>
          <a:chExt cx="0" cy="0"/>
        </a:xfrm>
      </p:grpSpPr>
      <p:sp>
        <p:nvSpPr>
          <p:cNvPr id="943" name="Google Shape;943;p45:notes"/>
          <p:cNvSpPr txBox="1">
            <a:spLocks noGrp="1"/>
          </p:cNvSpPr>
          <p:nvPr>
            <p:ph type="body" idx="1"/>
          </p:nvPr>
        </p:nvSpPr>
        <p:spPr/>
        <p:txBody>
          <a:bodyPr/>
          <a:lstStyle/>
          <a:p>
            <a:pPr marL="0" indent="0" algn="r" rtl="1">
              <a:buNone/>
            </a:pPr>
            <a:r>
              <a:rPr lang="ar-SA" b="1" dirty="0">
                <a:sym typeface="Calibri"/>
              </a:rPr>
              <a:t>الشرح</a:t>
            </a:r>
            <a:endParaRPr lang="en-US" b="1" dirty="0">
              <a:sym typeface="Calibri"/>
            </a:endParaRPr>
          </a:p>
          <a:p>
            <a:pPr algn="r" rtl="1"/>
            <a:r>
              <a:rPr lang="en-US" dirty="0">
                <a:sym typeface="Calibri"/>
              </a:rPr>
              <a:t>عرض الشريحة</a:t>
            </a:r>
            <a:endParaRPr lang="en-US" dirty="0"/>
          </a:p>
          <a:p>
            <a:pPr algn="r" rtl="1"/>
            <a:r>
              <a:rPr lang="en-US" i="1" dirty="0">
                <a:sym typeface="Calibri"/>
              </a:rPr>
              <a:t>هناك مخاطر مرتبطة بجميع أنواع الرعاية البديلة وبالتالي فإن المراقبة المنتظمة للترتيب ستكون محور تركيز خطة الحالة.</a:t>
            </a:r>
          </a:p>
          <a:p>
            <a:pPr lvl="1" algn="r" rtl="1"/>
            <a:r>
              <a:rPr lang="en-US" i="1" dirty="0">
                <a:sym typeface="Calibri"/>
              </a:rPr>
              <a:t>من المرجح أن يكون الأطفال الذين يعيشون في مراكز الرعاية السكنية التي تديرها الحكومة من مسؤولية الحكومة والشؤون الاجتماعية بشكل عام وموظفيها العاملين الاجتماعيين.</a:t>
            </a:r>
          </a:p>
          <a:p>
            <a:pPr lvl="1" algn="r" rtl="1"/>
            <a:r>
              <a:rPr lang="en-US" i="1" dirty="0">
                <a:sym typeface="Calibri"/>
              </a:rPr>
              <a:t>عندما يتم وضع الأطفال الذين تم تحديدهم من قبل أخصائيي الحالة في الرعاية السكنية</a:t>
            </a:r>
            <a:r>
              <a:rPr lang="ar-SA" i="1" dirty="0">
                <a:sym typeface="Calibri"/>
              </a:rPr>
              <a:t>، </a:t>
            </a:r>
            <a:r>
              <a:rPr lang="en-US" i="1" dirty="0">
                <a:sym typeface="Calibri"/>
              </a:rPr>
              <a:t>فقد يتحمل </a:t>
            </a:r>
            <a:r>
              <a:rPr lang="ar-SA" i="1" dirty="0">
                <a:sym typeface="Calibri"/>
              </a:rPr>
              <a:t>مزودي</a:t>
            </a:r>
            <a:r>
              <a:rPr lang="en-US" i="1" dirty="0">
                <a:sym typeface="Calibri"/>
              </a:rPr>
              <a:t> الرعاية مسؤولية مراقبة رفاه الطفل في مكان الرعاية</a:t>
            </a:r>
          </a:p>
          <a:p>
            <a:pPr lvl="1" algn="r" rtl="1"/>
            <a:r>
              <a:rPr lang="en-US" i="1" dirty="0">
                <a:sym typeface="Calibri"/>
              </a:rPr>
              <a:t>ومع ذلك</a:t>
            </a:r>
            <a:r>
              <a:rPr lang="ar-SA" i="1" dirty="0">
                <a:sym typeface="Calibri"/>
              </a:rPr>
              <a:t>، </a:t>
            </a:r>
            <a:r>
              <a:rPr lang="en-US" i="1" dirty="0">
                <a:sym typeface="Calibri"/>
              </a:rPr>
              <a:t>يجب توضيح ما إذا كانت منظمة ال</a:t>
            </a:r>
            <a:r>
              <a:rPr lang="ar-SA" i="1" dirty="0">
                <a:sym typeface="Calibri"/>
              </a:rPr>
              <a:t>إيداع</a:t>
            </a:r>
            <a:r>
              <a:rPr lang="en-US" i="1" dirty="0">
                <a:sym typeface="Calibri"/>
              </a:rPr>
              <a:t> أو موظفو المركز سيكونون مسؤولين عن إدارة الحالة على نطاق أوسع.</a:t>
            </a:r>
            <a:endParaRPr lang="en-US" i="1" dirty="0"/>
          </a:p>
        </p:txBody>
      </p:sp>
      <p:sp>
        <p:nvSpPr>
          <p:cNvPr id="3" name="Slide Image Placeholder 2">
            <a:extLst>
              <a:ext uri="{FF2B5EF4-FFF2-40B4-BE49-F238E27FC236}">
                <a16:creationId xmlns:a16="http://schemas.microsoft.com/office/drawing/2014/main" id="{BF805D4F-AE97-E0E1-B89C-D43C97F0B57C}"/>
              </a:ext>
            </a:extLst>
          </p:cNvPr>
          <p:cNvSpPr>
            <a:spLocks noGrp="1" noRot="1" noChangeAspect="1"/>
          </p:cNvSpPr>
          <p:nvPr>
            <p:ph type="sldImg"/>
          </p:nvPr>
        </p:nvSpPr>
        <p:spPr/>
      </p:sp>
      <p:sp>
        <p:nvSpPr>
          <p:cNvPr id="2" name="Google Shape;725;p48:notes">
            <a:extLst>
              <a:ext uri="{FF2B5EF4-FFF2-40B4-BE49-F238E27FC236}">
                <a16:creationId xmlns:a16="http://schemas.microsoft.com/office/drawing/2014/main" id="{AD796A94-40D0-2276-05D5-C3813E8D153A}"/>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rtl="1"/>
            <a:fld id="{00000000-1234-1234-1234-123412341234}" type="slidenum">
              <a:rPr lang="en-US" sz="1200" smtClean="0">
                <a:latin typeface="+mn-lt"/>
              </a:rPr>
              <a:pPr algn="r" rtl="1"/>
              <a:t>64</a:t>
            </a:fld>
            <a:endParaRPr lang="en-US" sz="1200" dirty="0">
              <a:latin typeface="+mn-lt"/>
            </a:endParaRPr>
          </a:p>
        </p:txBody>
      </p:sp>
    </p:spTree>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64"/>
        <p:cNvGrpSpPr/>
        <p:nvPr/>
      </p:nvGrpSpPr>
      <p:grpSpPr>
        <a:xfrm>
          <a:off x="0" y="0"/>
          <a:ext cx="0" cy="0"/>
          <a:chOff x="0" y="0"/>
          <a:chExt cx="0" cy="0"/>
        </a:xfrm>
      </p:grpSpPr>
      <p:sp>
        <p:nvSpPr>
          <p:cNvPr id="966" name="Google Shape;966;p46:notes"/>
          <p:cNvSpPr txBox="1">
            <a:spLocks noGrp="1"/>
          </p:cNvSpPr>
          <p:nvPr>
            <p:ph type="body" idx="1"/>
          </p:nvPr>
        </p:nvSpPr>
        <p:spPr/>
        <p:txBody>
          <a:bodyPr/>
          <a:lstStyle/>
          <a:p>
            <a:pPr marL="0" indent="0" algn="r" rtl="1">
              <a:buNone/>
            </a:pPr>
            <a:r>
              <a:rPr lang="en-US" sz="1150" b="1" dirty="0">
                <a:sym typeface="Calibri"/>
              </a:rPr>
              <a:t>مقدمة</a:t>
            </a:r>
          </a:p>
          <a:p>
            <a:pPr algn="r" rtl="1"/>
            <a:r>
              <a:rPr lang="en-US" sz="1150" dirty="0">
                <a:sym typeface="Calibri"/>
              </a:rPr>
              <a:t>عرض الشريحة</a:t>
            </a:r>
          </a:p>
          <a:p>
            <a:pPr algn="r" rtl="1"/>
            <a:r>
              <a:rPr lang="en-US" sz="1150" i="1" dirty="0">
                <a:sym typeface="Calibri"/>
              </a:rPr>
              <a:t>عندما يتم وضع الأطفال في رعاية بديلة طارئة فإن خطة الحالة ستشمل بشكل مثالي خطوات نحو لم شملهم في نهاية المطاف أو إيداعهم في رعاية طويلة الأجل أو دائمة.</a:t>
            </a:r>
          </a:p>
          <a:p>
            <a:pPr algn="r" rtl="1"/>
            <a:r>
              <a:rPr lang="en-US" sz="1150" i="1" dirty="0">
                <a:sym typeface="Calibri"/>
              </a:rPr>
              <a:t>في بعض السياقات الإنسانية ال</a:t>
            </a:r>
            <a:r>
              <a:rPr lang="ar-SA" sz="1150" i="1" dirty="0">
                <a:sym typeface="Calibri"/>
              </a:rPr>
              <a:t>طويلة، </a:t>
            </a:r>
            <a:r>
              <a:rPr lang="en-US" sz="1150" i="1" dirty="0">
                <a:sym typeface="Calibri"/>
              </a:rPr>
              <a:t>هناك خطر من أن </a:t>
            </a:r>
            <a:r>
              <a:rPr lang="ar-SA" sz="1150" i="1" dirty="0">
                <a:sym typeface="Calibri"/>
              </a:rPr>
              <a:t>ي</a:t>
            </a:r>
            <a:r>
              <a:rPr lang="en-US" sz="1150" i="1" dirty="0">
                <a:sym typeface="Calibri"/>
              </a:rPr>
              <a:t>صبح الإ</a:t>
            </a:r>
            <a:r>
              <a:rPr lang="ar-SA" sz="1150" i="1" dirty="0">
                <a:sym typeface="Calibri"/>
              </a:rPr>
              <a:t>يداع</a:t>
            </a:r>
            <a:r>
              <a:rPr lang="en-US" sz="1150" i="1" dirty="0">
                <a:sym typeface="Calibri"/>
              </a:rPr>
              <a:t> "المؤقت" ترتيبات طويلة الأ</a:t>
            </a:r>
            <a:r>
              <a:rPr lang="ar-SA" sz="1150" i="1" dirty="0">
                <a:sym typeface="Calibri"/>
              </a:rPr>
              <a:t>مد</a:t>
            </a:r>
            <a:r>
              <a:rPr lang="en-US" sz="1150" i="1" dirty="0">
                <a:sym typeface="Calibri"/>
              </a:rPr>
              <a:t> بشكل افتراضي على سبيل المثال بسبب صعوبة ت</a:t>
            </a:r>
            <a:r>
              <a:rPr lang="ar-SA" sz="1150" i="1" dirty="0">
                <a:sym typeface="Calibri"/>
              </a:rPr>
              <a:t>عقب</a:t>
            </a:r>
            <a:r>
              <a:rPr lang="en-US" sz="1150" i="1" dirty="0">
                <a:sym typeface="Calibri"/>
              </a:rPr>
              <a:t> الأسرة و / أو أن نجاح البحث محدود.</a:t>
            </a:r>
          </a:p>
          <a:p>
            <a:pPr algn="r" rtl="1"/>
            <a:endParaRPr lang="en-US" sz="1150" dirty="0">
              <a:sym typeface="Calibri"/>
            </a:endParaRPr>
          </a:p>
          <a:p>
            <a:pPr marL="0" indent="0" algn="r" rtl="1">
              <a:buNone/>
            </a:pPr>
            <a:r>
              <a:rPr lang="en-US" sz="1150" b="1" dirty="0">
                <a:sym typeface="Calibri"/>
              </a:rPr>
              <a:t>المناقشة العامة (١٠ دقائق)</a:t>
            </a:r>
          </a:p>
          <a:p>
            <a:pPr algn="r" rtl="1"/>
            <a:r>
              <a:rPr lang="en-US" sz="1150" i="1" dirty="0">
                <a:sym typeface="Calibri"/>
              </a:rPr>
              <a:t>هل لديك</a:t>
            </a:r>
            <a:r>
              <a:rPr lang="ar-SA" sz="1150" i="1" dirty="0">
                <a:sym typeface="Calibri"/>
              </a:rPr>
              <a:t>م</a:t>
            </a:r>
            <a:r>
              <a:rPr lang="en-US" sz="1150" i="1" dirty="0">
                <a:sym typeface="Calibri"/>
              </a:rPr>
              <a:t> أفكار حول ما يمكننا القيام به لإدارة هذا و / أو كيفية التخفيف من أي ضرر محتمل؟ على سبيل المثال من خلال شعور الطفل بأنه قد</a:t>
            </a:r>
            <a:r>
              <a:rPr lang="ar-SA" sz="1150" i="1" dirty="0">
                <a:sym typeface="Calibri"/>
              </a:rPr>
              <a:t> تم</a:t>
            </a:r>
            <a:r>
              <a:rPr lang="en-US" sz="1150" i="1" dirty="0">
                <a:sym typeface="Calibri"/>
              </a:rPr>
              <a:t> نسي</a:t>
            </a:r>
            <a:r>
              <a:rPr lang="ar-SA" sz="1150" i="1" dirty="0">
                <a:sym typeface="Calibri"/>
              </a:rPr>
              <a:t>انه</a:t>
            </a:r>
            <a:r>
              <a:rPr lang="en-US" sz="1150" i="1" dirty="0">
                <a:sym typeface="Calibri"/>
              </a:rPr>
              <a:t> / يعيش في طي النسيان / حالة غير محددة؟</a:t>
            </a:r>
          </a:p>
          <a:p>
            <a:pPr lvl="1" algn="r" rtl="1"/>
            <a:r>
              <a:rPr lang="en-US" sz="1150" dirty="0">
                <a:sym typeface="Calibri"/>
              </a:rPr>
              <a:t>أهمية المراجعات المنتظمة لخطة الحالة لضمان بقاء ترتيب الرعاية في مصلحة الطفل.</a:t>
            </a:r>
            <a:endParaRPr lang="en-US" sz="1150" dirty="0"/>
          </a:p>
          <a:p>
            <a:pPr lvl="1" algn="r" rtl="1"/>
            <a:r>
              <a:rPr lang="en-US" sz="1150" dirty="0">
                <a:sym typeface="Calibri"/>
              </a:rPr>
              <a:t>أهمية استمرار جهود </a:t>
            </a:r>
            <a:r>
              <a:rPr lang="ar-SA" sz="1150" dirty="0">
                <a:sym typeface="Calibri"/>
              </a:rPr>
              <a:t>التعقب </a:t>
            </a:r>
            <a:r>
              <a:rPr lang="en-US" sz="1150" dirty="0">
                <a:sym typeface="Calibri"/>
              </a:rPr>
              <a:t>من قبل أخصائي الحالة و / أو المتابعة المنتظمة مع وكالات </a:t>
            </a:r>
            <a:r>
              <a:rPr lang="ar-SA" sz="1150" dirty="0">
                <a:sym typeface="Calibri"/>
              </a:rPr>
              <a:t>تعقب الأسرة و لم الشمل</a:t>
            </a:r>
            <a:r>
              <a:rPr lang="en-US" sz="1150" dirty="0">
                <a:sym typeface="Calibri"/>
              </a:rPr>
              <a:t> بما في ذلك اللجنة الدولية للصليب الأحمر للتحقق من جهود </a:t>
            </a:r>
            <a:r>
              <a:rPr lang="ar-SA" sz="1150" dirty="0">
                <a:sym typeface="Calibri"/>
              </a:rPr>
              <a:t>التعقب</a:t>
            </a:r>
            <a:r>
              <a:rPr lang="en-US" sz="1150" dirty="0">
                <a:sym typeface="Calibri"/>
              </a:rPr>
              <a:t>.</a:t>
            </a:r>
            <a:endParaRPr lang="en-US" sz="1150" dirty="0"/>
          </a:p>
          <a:p>
            <a:pPr lvl="1" algn="r" rtl="1"/>
            <a:r>
              <a:rPr lang="en-US" sz="1150" dirty="0">
                <a:sym typeface="Calibri"/>
              </a:rPr>
              <a:t>إذا لم تنجح الجهود المبذولة لت</a:t>
            </a:r>
            <a:r>
              <a:rPr lang="ar-SA" sz="1150" dirty="0">
                <a:sym typeface="Calibri"/>
              </a:rPr>
              <a:t>عقب</a:t>
            </a:r>
            <a:r>
              <a:rPr lang="en-US" sz="1150" dirty="0">
                <a:sym typeface="Calibri"/>
              </a:rPr>
              <a:t> أسرة الطفل أو لم تكن في مصلحة الطفل الفضلى ، بعد مدة أقصاها سنت</a:t>
            </a:r>
            <a:r>
              <a:rPr lang="ar-SA" sz="1150" dirty="0">
                <a:sym typeface="Calibri"/>
              </a:rPr>
              <a:t>ي</a:t>
            </a:r>
            <a:r>
              <a:rPr lang="en-US" sz="1150" dirty="0">
                <a:sym typeface="Calibri"/>
              </a:rPr>
              <a:t>ن على الأكثر ، فيمكن اتخاذ إجراءات لإضفاء الطابع الرسمي على ترتيبات الرعاية حيث توجد هياكل حكومية لديها القدرة </a:t>
            </a:r>
            <a:r>
              <a:rPr lang="ar-SA" sz="1150" dirty="0">
                <a:sym typeface="Calibri"/>
              </a:rPr>
              <a:t>للقيام ب</a:t>
            </a:r>
            <a:r>
              <a:rPr lang="en-US" sz="1150" dirty="0">
                <a:sym typeface="Calibri"/>
              </a:rPr>
              <a:t>ذلك (إذا لم يتم ذلك </a:t>
            </a:r>
            <a:r>
              <a:rPr lang="ar-SA" sz="1150" dirty="0">
                <a:sym typeface="Calibri"/>
              </a:rPr>
              <a:t>مسبقاً) </a:t>
            </a:r>
            <a:r>
              <a:rPr lang="en-US" sz="1150" dirty="0">
                <a:sym typeface="Calibri"/>
              </a:rPr>
              <a:t>وإذا كان في مصلحة الطفل.</a:t>
            </a:r>
          </a:p>
          <a:p>
            <a:pPr algn="r" rtl="1"/>
            <a:r>
              <a:rPr lang="en-US" sz="1150" i="1" dirty="0">
                <a:sym typeface="Calibri"/>
              </a:rPr>
              <a:t>ا</a:t>
            </a:r>
            <a:r>
              <a:rPr lang="ar-SA" sz="1150" i="1" dirty="0">
                <a:sym typeface="Calibri"/>
              </a:rPr>
              <a:t>لا</a:t>
            </a:r>
            <a:r>
              <a:rPr lang="en-US" sz="1150" i="1" dirty="0">
                <a:sym typeface="Calibri"/>
              </a:rPr>
              <a:t>ستمر</a:t>
            </a:r>
            <a:r>
              <a:rPr lang="ar-SA" sz="1150" i="1" dirty="0">
                <a:sym typeface="Calibri"/>
              </a:rPr>
              <a:t>ار</a:t>
            </a:r>
            <a:r>
              <a:rPr lang="en-US" sz="1150" i="1" dirty="0">
                <a:sym typeface="Calibri"/>
              </a:rPr>
              <a:t> في المناقشات المفتوحة والشفافة مع الطفل والأسرة حول الهدف النهائي للم شمل الأسرة خاصة عندما يتم تكوين روابط قوية بين الطفل والأسرة الحاضنة</a:t>
            </a:r>
          </a:p>
          <a:p>
            <a:pPr lvl="1" algn="r" rtl="1"/>
            <a:r>
              <a:rPr lang="en-US" sz="1150" i="1" dirty="0">
                <a:sym typeface="Calibri"/>
              </a:rPr>
              <a:t>إدارة التوقعات ومنع العواقب العاطفية السلبية</a:t>
            </a:r>
          </a:p>
          <a:p>
            <a:pPr lvl="1" algn="r" rtl="1"/>
            <a:r>
              <a:rPr lang="en-US" sz="1150" i="1" dirty="0">
                <a:sym typeface="Calibri"/>
              </a:rPr>
              <a:t>توفير الفرص للطفل والأسرة الراعية للتعبير عن آرائهم ومشاعرهم</a:t>
            </a:r>
          </a:p>
          <a:p>
            <a:pPr lvl="1" algn="r" rtl="1"/>
            <a:r>
              <a:rPr lang="en-US" sz="1150" i="1" dirty="0">
                <a:sym typeface="Calibri"/>
              </a:rPr>
              <a:t>تأكد من أن الطفل يعرف كيفية الاتصال بأخصائي الحالة لمناقشة ما إذا كان يرغب في ذلك.</a:t>
            </a:r>
            <a:endParaRPr lang="en-US" sz="1150" i="1" dirty="0"/>
          </a:p>
          <a:p>
            <a:pPr algn="r" rtl="1"/>
            <a:r>
              <a:rPr lang="en-US" sz="1150" i="1" dirty="0">
                <a:sym typeface="Calibri"/>
              </a:rPr>
              <a:t>قد تصبح علاقة الرعاية أيضًا متوترة أو غير قابلة للحياة إذا استمرت لفترة طويلة</a:t>
            </a:r>
          </a:p>
          <a:p>
            <a:pPr lvl="1" algn="r" rtl="1"/>
            <a:r>
              <a:rPr lang="en-US" sz="1150" i="1" dirty="0">
                <a:sym typeface="Calibri"/>
              </a:rPr>
              <a:t>يجب التعامل مع علامات الإنذار المبكر مع دعم إضافي وما إلى ذلك أو حتى تغيير ترتيب الرعاية (فقط كملاذ أخير).</a:t>
            </a:r>
          </a:p>
        </p:txBody>
      </p:sp>
      <p:sp>
        <p:nvSpPr>
          <p:cNvPr id="3" name="Slide Image Placeholder 2">
            <a:extLst>
              <a:ext uri="{FF2B5EF4-FFF2-40B4-BE49-F238E27FC236}">
                <a16:creationId xmlns:a16="http://schemas.microsoft.com/office/drawing/2014/main" id="{16C424AB-642C-C773-0E90-0B0977F27C5D}"/>
              </a:ext>
            </a:extLst>
          </p:cNvPr>
          <p:cNvSpPr>
            <a:spLocks noGrp="1" noRot="1" noChangeAspect="1"/>
          </p:cNvSpPr>
          <p:nvPr>
            <p:ph type="sldImg"/>
          </p:nvPr>
        </p:nvSpPr>
        <p:spPr/>
      </p:sp>
      <p:sp>
        <p:nvSpPr>
          <p:cNvPr id="2" name="Google Shape;725;p48:notes">
            <a:extLst>
              <a:ext uri="{FF2B5EF4-FFF2-40B4-BE49-F238E27FC236}">
                <a16:creationId xmlns:a16="http://schemas.microsoft.com/office/drawing/2014/main" id="{6427DE60-2BEF-D58F-6F88-A23BDF025416}"/>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rtl="1"/>
            <a:fld id="{00000000-1234-1234-1234-123412341234}" type="slidenum">
              <a:rPr lang="en-US" sz="1200" smtClean="0">
                <a:latin typeface="+mn-lt"/>
              </a:rPr>
              <a:pPr algn="r" rtl="1"/>
              <a:t>65</a:t>
            </a:fld>
            <a:endParaRPr lang="en-US" sz="1200" dirty="0">
              <a:latin typeface="+mn-lt"/>
            </a:endParaRPr>
          </a:p>
        </p:txBody>
      </p:sp>
    </p:spTree>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89"/>
        <p:cNvGrpSpPr/>
        <p:nvPr/>
      </p:nvGrpSpPr>
      <p:grpSpPr>
        <a:xfrm>
          <a:off x="0" y="0"/>
          <a:ext cx="0" cy="0"/>
          <a:chOff x="0" y="0"/>
          <a:chExt cx="0" cy="0"/>
        </a:xfrm>
      </p:grpSpPr>
      <p:sp>
        <p:nvSpPr>
          <p:cNvPr id="991" name="Google Shape;991;p47:notes"/>
          <p:cNvSpPr txBox="1">
            <a:spLocks noGrp="1"/>
          </p:cNvSpPr>
          <p:nvPr>
            <p:ph type="body" idx="1"/>
          </p:nvPr>
        </p:nvSpPr>
        <p:spPr/>
        <p:txBody>
          <a:bodyPr/>
          <a:lstStyle/>
          <a:p>
            <a:pPr marL="0" indent="0" algn="r" rtl="1">
              <a:buNone/>
            </a:pPr>
            <a:r>
              <a:rPr lang="ar-SA" b="1" dirty="0">
                <a:sym typeface="Calibri"/>
              </a:rPr>
              <a:t>الشرح</a:t>
            </a:r>
            <a:endParaRPr lang="en-US" b="1" dirty="0">
              <a:sym typeface="Calibri"/>
            </a:endParaRPr>
          </a:p>
          <a:p>
            <a:pPr algn="r" rtl="1"/>
            <a:r>
              <a:rPr lang="en-US" i="1" dirty="0">
                <a:sym typeface="Calibri"/>
              </a:rPr>
              <a:t>عندما يتعلق الأمر بالرعاية البديلة للرضع يجب أن يشمل التقييم والتخطيط فريق تغذية الرضع والأطفال الصغار أو فريق التغذية بالإضافة إلى العاملين الصحيين أي الممرضات أو القابلات.</a:t>
            </a:r>
          </a:p>
          <a:p>
            <a:pPr algn="r" rtl="1"/>
            <a:r>
              <a:rPr lang="en-US" i="1" dirty="0">
                <a:sym typeface="Calibri"/>
              </a:rPr>
              <a:t>هذا ضروري لضمان تغذية الرضع الآمنة واتباع البروتوكولات المتعلقة بالرضاعة الرطبة.</a:t>
            </a:r>
          </a:p>
          <a:p>
            <a:pPr algn="r" rtl="1"/>
            <a:r>
              <a:rPr lang="en-US" i="1" dirty="0">
                <a:sym typeface="Calibri"/>
              </a:rPr>
              <a:t>يجب أن يكون لدى </a:t>
            </a:r>
            <a:r>
              <a:rPr lang="ar-SA" i="1" dirty="0">
                <a:sym typeface="Calibri"/>
              </a:rPr>
              <a:t>أخصائيي </a:t>
            </a:r>
            <a:r>
              <a:rPr lang="en-US" i="1" dirty="0">
                <a:sym typeface="Calibri"/>
              </a:rPr>
              <a:t>الحالة فهم أساسي لمراحل النمو بالإضافة إلى فهم الطرق المحلية لرعاية الأطفال الصغار</a:t>
            </a:r>
          </a:p>
          <a:p>
            <a:pPr algn="r" rtl="1"/>
            <a:r>
              <a:rPr lang="en-US" i="1" dirty="0">
                <a:sym typeface="Calibri"/>
              </a:rPr>
              <a:t>وهذا يضمن أن أخصائيي الحالة على دراية بالمشكلات وقادرون على تقديم الدعم المناسب لمقدمي الرعاية.</a:t>
            </a:r>
          </a:p>
          <a:p>
            <a:pPr algn="r" rtl="1"/>
            <a:r>
              <a:rPr lang="en-US" i="1" dirty="0">
                <a:sym typeface="Calibri"/>
              </a:rPr>
              <a:t>يجب تسجيل خطة الحالة</a:t>
            </a:r>
            <a:r>
              <a:rPr lang="ar-SA" i="1" dirty="0">
                <a:sym typeface="Calibri"/>
              </a:rPr>
              <a:t> في نموذج </a:t>
            </a:r>
            <a:r>
              <a:rPr lang="en-US" i="1" dirty="0">
                <a:sym typeface="Calibri"/>
              </a:rPr>
              <a:t>خطة الحال</a:t>
            </a:r>
            <a:r>
              <a:rPr lang="ar-SA" i="1" dirty="0">
                <a:sym typeface="Calibri"/>
              </a:rPr>
              <a:t>ة لنظام إدارة المعلومات لحماية الطفل ٣أ </a:t>
            </a:r>
            <a:r>
              <a:rPr lang="en-US" i="1" dirty="0">
                <a:sym typeface="Calibri"/>
              </a:rPr>
              <a:t>.</a:t>
            </a:r>
          </a:p>
          <a:p>
            <a:pPr algn="r" rtl="1"/>
            <a:endParaRPr lang="en-US" dirty="0">
              <a:sym typeface="Calibri"/>
            </a:endParaRPr>
          </a:p>
        </p:txBody>
      </p:sp>
      <p:sp>
        <p:nvSpPr>
          <p:cNvPr id="3" name="Slide Image Placeholder 2">
            <a:extLst>
              <a:ext uri="{FF2B5EF4-FFF2-40B4-BE49-F238E27FC236}">
                <a16:creationId xmlns:a16="http://schemas.microsoft.com/office/drawing/2014/main" id="{98AB0D6D-CA39-43EF-C695-7045EE762950}"/>
              </a:ext>
            </a:extLst>
          </p:cNvPr>
          <p:cNvSpPr>
            <a:spLocks noGrp="1" noRot="1" noChangeAspect="1"/>
          </p:cNvSpPr>
          <p:nvPr>
            <p:ph type="sldImg"/>
          </p:nvPr>
        </p:nvSpPr>
        <p:spPr/>
      </p:sp>
      <p:sp>
        <p:nvSpPr>
          <p:cNvPr id="2" name="Google Shape;725;p48:notes">
            <a:extLst>
              <a:ext uri="{FF2B5EF4-FFF2-40B4-BE49-F238E27FC236}">
                <a16:creationId xmlns:a16="http://schemas.microsoft.com/office/drawing/2014/main" id="{434A393E-2434-8B93-F64F-6046EC212BF8}"/>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rtl="1"/>
            <a:fld id="{00000000-1234-1234-1234-123412341234}" type="slidenum">
              <a:rPr lang="en-US" sz="1200" smtClean="0">
                <a:latin typeface="+mn-lt"/>
              </a:rPr>
              <a:pPr algn="r" rtl="1"/>
              <a:t>66</a:t>
            </a:fld>
            <a:endParaRPr lang="en-US" sz="1200" dirty="0">
              <a:latin typeface="+mn-lt"/>
            </a:endParaRPr>
          </a:p>
        </p:txBody>
      </p:sp>
    </p:spTree>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97"/>
        <p:cNvGrpSpPr/>
        <p:nvPr/>
      </p:nvGrpSpPr>
      <p:grpSpPr>
        <a:xfrm>
          <a:off x="0" y="0"/>
          <a:ext cx="0" cy="0"/>
          <a:chOff x="0" y="0"/>
          <a:chExt cx="0" cy="0"/>
        </a:xfrm>
      </p:grpSpPr>
      <p:sp>
        <p:nvSpPr>
          <p:cNvPr id="999" name="Google Shape;999;p48:notes"/>
          <p:cNvSpPr txBox="1">
            <a:spLocks noGrp="1"/>
          </p:cNvSpPr>
          <p:nvPr>
            <p:ph type="body" idx="1"/>
          </p:nvPr>
        </p:nvSpPr>
        <p:spPr/>
        <p:txBody>
          <a:bodyPr/>
          <a:lstStyle/>
          <a:p>
            <a:pPr marL="0" indent="0" algn="r" rtl="1">
              <a:buNone/>
            </a:pPr>
            <a:r>
              <a:rPr lang="en-US" b="1" dirty="0">
                <a:sym typeface="Calibri"/>
              </a:rPr>
              <a:t>العمل الجماعي (10 دقائق)</a:t>
            </a:r>
          </a:p>
          <a:p>
            <a:pPr algn="r" rtl="1"/>
            <a:r>
              <a:rPr lang="en-US" dirty="0">
                <a:sym typeface="Calibri"/>
              </a:rPr>
              <a:t>قسّم المشاركين إلى أربع مجموعات.</a:t>
            </a:r>
          </a:p>
          <a:p>
            <a:pPr algn="r" rtl="1"/>
            <a:r>
              <a:rPr lang="en-US" i="1" dirty="0">
                <a:sym typeface="Calibri"/>
              </a:rPr>
              <a:t>الهدف من هذا التمرين هو توضيح الإجراءات والتدابير اللازمة لإنشاء ودعم خيارات الرعاية المجتمعية في حالة عدم توفرها.</a:t>
            </a:r>
          </a:p>
          <a:p>
            <a:pPr algn="r" rtl="1"/>
            <a:r>
              <a:rPr lang="en-US" i="1" dirty="0">
                <a:sym typeface="Calibri"/>
              </a:rPr>
              <a:t>ستعمل كل مجموعة على عنصر مختلف على النحو التالي:</a:t>
            </a:r>
          </a:p>
          <a:p>
            <a:pPr lvl="1" algn="r" rtl="1"/>
            <a:r>
              <a:rPr lang="en-US" i="1" dirty="0">
                <a:sym typeface="Calibri"/>
              </a:rPr>
              <a:t>المجموعة </a:t>
            </a:r>
            <a:r>
              <a:rPr lang="ar-SA" i="1" dirty="0">
                <a:sym typeface="Calibri"/>
              </a:rPr>
              <a:t>١</a:t>
            </a:r>
            <a:r>
              <a:rPr lang="en-US" i="1" dirty="0">
                <a:sym typeface="Calibri"/>
              </a:rPr>
              <a:t>: معايير الأهلية لمقدمي الرعاية والم</a:t>
            </a:r>
            <a:r>
              <a:rPr lang="ar-SA" i="1" dirty="0">
                <a:sym typeface="Calibri"/>
              </a:rPr>
              <a:t>رشدين</a:t>
            </a:r>
            <a:endParaRPr lang="en-US" i="1" dirty="0">
              <a:sym typeface="Calibri"/>
            </a:endParaRPr>
          </a:p>
          <a:p>
            <a:pPr lvl="1" algn="r" rtl="1"/>
            <a:r>
              <a:rPr lang="en-US" i="1" dirty="0">
                <a:sym typeface="Calibri"/>
              </a:rPr>
              <a:t>المجموعة </a:t>
            </a:r>
            <a:r>
              <a:rPr lang="ar-SA" i="1" dirty="0">
                <a:sym typeface="Calibri"/>
              </a:rPr>
              <a:t>٢</a:t>
            </a:r>
            <a:r>
              <a:rPr lang="en-US" i="1" dirty="0">
                <a:sym typeface="Calibri"/>
              </a:rPr>
              <a:t>: ال</a:t>
            </a:r>
            <a:r>
              <a:rPr lang="ar-SA" i="1" dirty="0">
                <a:sym typeface="Calibri"/>
              </a:rPr>
              <a:t>مطابقة</a:t>
            </a:r>
            <a:r>
              <a:rPr lang="en-US" i="1" dirty="0">
                <a:sym typeface="Calibri"/>
              </a:rPr>
              <a:t> بين مقدمي الرعاية</a:t>
            </a:r>
            <a:r>
              <a:rPr lang="ar-SA" i="1" dirty="0">
                <a:sym typeface="Calibri"/>
              </a:rPr>
              <a:t> و</a:t>
            </a:r>
            <a:r>
              <a:rPr lang="en-US" i="1" dirty="0">
                <a:sym typeface="Calibri"/>
              </a:rPr>
              <a:t> الم</a:t>
            </a:r>
            <a:r>
              <a:rPr lang="ar-SA" i="1" dirty="0">
                <a:sym typeface="Calibri"/>
              </a:rPr>
              <a:t>رشدين</a:t>
            </a:r>
            <a:endParaRPr lang="en-US" i="1" dirty="0">
              <a:sym typeface="Calibri"/>
            </a:endParaRPr>
          </a:p>
          <a:p>
            <a:pPr lvl="1" algn="r" rtl="1"/>
            <a:r>
              <a:rPr lang="en-US" i="1" dirty="0">
                <a:sym typeface="Calibri"/>
              </a:rPr>
              <a:t>المجموعة </a:t>
            </a:r>
            <a:r>
              <a:rPr lang="ar-SA" i="1" dirty="0">
                <a:sym typeface="Calibri"/>
              </a:rPr>
              <a:t>٣</a:t>
            </a:r>
            <a:r>
              <a:rPr lang="en-US" i="1" dirty="0">
                <a:sym typeface="Calibri"/>
              </a:rPr>
              <a:t>: الاتفاقات مع مقدمي الرعاية والم</a:t>
            </a:r>
            <a:r>
              <a:rPr lang="ar-SA" i="1" dirty="0">
                <a:sym typeface="Calibri"/>
              </a:rPr>
              <a:t>رشدين</a:t>
            </a:r>
            <a:endParaRPr lang="en-US" i="1" dirty="0">
              <a:sym typeface="Calibri"/>
            </a:endParaRPr>
          </a:p>
          <a:p>
            <a:pPr lvl="1" algn="r" rtl="1"/>
            <a:r>
              <a:rPr lang="en-US" i="1" dirty="0">
                <a:sym typeface="Calibri"/>
              </a:rPr>
              <a:t>المجموعة </a:t>
            </a:r>
            <a:r>
              <a:rPr lang="ar-SA" i="1" dirty="0">
                <a:sym typeface="Calibri"/>
              </a:rPr>
              <a:t>٤</a:t>
            </a:r>
            <a:r>
              <a:rPr lang="en-US" i="1" dirty="0">
                <a:sym typeface="Calibri"/>
              </a:rPr>
              <a:t>: إعداد الطفل والأسرة التي تقدم الرعاية</a:t>
            </a:r>
          </a:p>
          <a:p>
            <a:pPr algn="r" rtl="1"/>
            <a:r>
              <a:rPr lang="ar-SA" dirty="0">
                <a:sym typeface="Calibri"/>
              </a:rPr>
              <a:t>ت</a:t>
            </a:r>
            <a:r>
              <a:rPr lang="en-US" dirty="0">
                <a:sym typeface="Calibri"/>
              </a:rPr>
              <a:t>ذك</a:t>
            </a:r>
            <a:r>
              <a:rPr lang="ar-SA" dirty="0">
                <a:sym typeface="Calibri"/>
              </a:rPr>
              <a:t>ي</a:t>
            </a:r>
            <a:r>
              <a:rPr lang="en-US" dirty="0">
                <a:sym typeface="Calibri"/>
              </a:rPr>
              <a:t>ر المشاركين بأسئلة التقييم والفحص وخط</a:t>
            </a:r>
            <a:r>
              <a:rPr lang="ar-SA" dirty="0">
                <a:sym typeface="Calibri"/>
              </a:rPr>
              <a:t>ة</a:t>
            </a:r>
            <a:r>
              <a:rPr lang="en-US" dirty="0">
                <a:sym typeface="Calibri"/>
              </a:rPr>
              <a:t> الحالة.</a:t>
            </a:r>
          </a:p>
          <a:p>
            <a:pPr algn="r" rtl="1"/>
            <a:r>
              <a:rPr lang="en-US" i="1" dirty="0">
                <a:sym typeface="Calibri"/>
              </a:rPr>
              <a:t>س</a:t>
            </a:r>
            <a:r>
              <a:rPr lang="ar-SA" i="1" dirty="0">
                <a:sym typeface="Calibri"/>
              </a:rPr>
              <a:t>تقوم ب</a:t>
            </a:r>
            <a:endParaRPr lang="en-US" i="1" dirty="0">
              <a:sym typeface="Calibri"/>
            </a:endParaRPr>
          </a:p>
          <a:p>
            <a:pPr lvl="1" algn="r" rtl="1"/>
            <a:r>
              <a:rPr lang="en-US" i="1" dirty="0">
                <a:sym typeface="Calibri"/>
              </a:rPr>
              <a:t>استخد</a:t>
            </a:r>
            <a:r>
              <a:rPr lang="ar-SA" i="1" dirty="0">
                <a:sym typeface="Calibri"/>
              </a:rPr>
              <a:t>ا</a:t>
            </a:r>
            <a:r>
              <a:rPr lang="en-US" i="1" dirty="0">
                <a:sym typeface="Calibri"/>
              </a:rPr>
              <a:t>م عملية متفق عليها لإكمال كل عنصر من هذه العناصر</a:t>
            </a:r>
          </a:p>
          <a:p>
            <a:pPr lvl="1" algn="r" rtl="1"/>
            <a:r>
              <a:rPr lang="en-US" i="1" dirty="0">
                <a:sym typeface="Calibri"/>
              </a:rPr>
              <a:t>إنشاء الوثائق التي يجب وضعها في ملف حالة الطفل</a:t>
            </a:r>
            <a:endParaRPr lang="en-US" i="1" dirty="0"/>
          </a:p>
          <a:p>
            <a:pPr lvl="1" algn="r" rtl="1"/>
            <a:r>
              <a:rPr lang="en-US" i="1" dirty="0">
                <a:sym typeface="Calibri"/>
              </a:rPr>
              <a:t>ناقش وقم بتدوين الملاحظات على اللوح الورقي حول الموضوع الذي </a:t>
            </a:r>
            <a:r>
              <a:rPr lang="ar-SA" i="1" dirty="0">
                <a:sym typeface="Calibri"/>
              </a:rPr>
              <a:t>تم تخصصيه لمجموعتك</a:t>
            </a:r>
            <a:r>
              <a:rPr lang="en-US" i="1" dirty="0">
                <a:sym typeface="Calibri"/>
              </a:rPr>
              <a:t> </a:t>
            </a:r>
          </a:p>
          <a:p>
            <a:pPr lvl="2" algn="r" rtl="1"/>
            <a:r>
              <a:rPr lang="en-US" i="1" dirty="0">
                <a:sym typeface="Calibri"/>
              </a:rPr>
              <a:t>على سبيل المثال المجموعة الأولى</a:t>
            </a:r>
            <a:r>
              <a:rPr lang="ar-SA" i="1" dirty="0">
                <a:sym typeface="Calibri"/>
              </a:rPr>
              <a:t>، </a:t>
            </a:r>
            <a:r>
              <a:rPr lang="en-US" i="1" dirty="0">
                <a:sym typeface="Calibri"/>
              </a:rPr>
              <a:t>ما هي المعايير التي تقترحها لمقدمي الرعاية / الم</a:t>
            </a:r>
            <a:r>
              <a:rPr lang="ar-SA" i="1" dirty="0">
                <a:sym typeface="Calibri"/>
              </a:rPr>
              <a:t>رشدين</a:t>
            </a:r>
            <a:r>
              <a:rPr lang="en-US" i="1" dirty="0">
                <a:sym typeface="Calibri"/>
              </a:rPr>
              <a:t>؟</a:t>
            </a:r>
          </a:p>
          <a:p>
            <a:pPr lvl="1" algn="r" rtl="1"/>
            <a:r>
              <a:rPr lang="en-US" i="1" dirty="0">
                <a:sym typeface="Calibri"/>
              </a:rPr>
              <a:t>بعد </a:t>
            </a:r>
            <a:r>
              <a:rPr lang="ar-SA" i="1" dirty="0">
                <a:sym typeface="Calibri"/>
              </a:rPr>
              <a:t>١٠</a:t>
            </a:r>
            <a:r>
              <a:rPr lang="en-US" i="1" dirty="0">
                <a:sym typeface="Calibri"/>
              </a:rPr>
              <a:t> دقائق</a:t>
            </a:r>
            <a:r>
              <a:rPr lang="ar-SA" i="1" dirty="0">
                <a:sym typeface="Calibri"/>
              </a:rPr>
              <a:t>، </a:t>
            </a:r>
            <a:r>
              <a:rPr lang="en-US" i="1" dirty="0">
                <a:sym typeface="Calibri"/>
              </a:rPr>
              <a:t>يمكنك الرجوع إلى </a:t>
            </a:r>
            <a:r>
              <a:rPr lang="ar-SA" i="1" dirty="0">
                <a:sym typeface="Calibri"/>
              </a:rPr>
              <a:t>دليل العمل</a:t>
            </a:r>
            <a:r>
              <a:rPr lang="en-US" i="1" dirty="0">
                <a:sym typeface="Calibri"/>
              </a:rPr>
              <a:t> للمقارنة بأفكارك.</a:t>
            </a:r>
          </a:p>
          <a:p>
            <a:pPr lvl="2" algn="r" rtl="1"/>
            <a:r>
              <a:rPr lang="ar-SA" dirty="0">
                <a:sym typeface="Calibri"/>
              </a:rPr>
              <a:t>ال</a:t>
            </a:r>
            <a:r>
              <a:rPr lang="en-US" dirty="0">
                <a:sym typeface="Calibri"/>
              </a:rPr>
              <a:t>مجموعة </a:t>
            </a:r>
            <a:r>
              <a:rPr lang="ar-SA" dirty="0">
                <a:sym typeface="Calibri"/>
              </a:rPr>
              <a:t>١</a:t>
            </a:r>
            <a:r>
              <a:rPr lang="en-US" dirty="0">
                <a:sym typeface="Calibri"/>
              </a:rPr>
              <a:t>:</a:t>
            </a:r>
            <a:r>
              <a:rPr lang="en-US" b="1" dirty="0">
                <a:sym typeface="Calibri"/>
              </a:rPr>
              <a:t>صفحة </a:t>
            </a:r>
            <a:r>
              <a:rPr lang="ar-SA" b="1" dirty="0">
                <a:sym typeface="Calibri"/>
              </a:rPr>
              <a:t>دليل العمل </a:t>
            </a:r>
            <a:r>
              <a:rPr lang="en-US" b="1" dirty="0">
                <a:sym typeface="Calibri"/>
              </a:rPr>
              <a:t> </a:t>
            </a:r>
            <a:r>
              <a:rPr lang="ar-SA" b="1" dirty="0">
                <a:sym typeface="Calibri"/>
              </a:rPr>
              <a:t>٤٠-٤٣</a:t>
            </a:r>
            <a:endParaRPr lang="en-US" b="1" dirty="0">
              <a:sym typeface="Calibri"/>
            </a:endParaRPr>
          </a:p>
          <a:p>
            <a:pPr lvl="2" algn="r" rtl="1"/>
            <a:r>
              <a:rPr lang="en-US" dirty="0">
                <a:sym typeface="Calibri"/>
              </a:rPr>
              <a:t>المجموعة </a:t>
            </a:r>
            <a:r>
              <a:rPr lang="ar-SA" dirty="0">
                <a:sym typeface="Calibri"/>
              </a:rPr>
              <a:t>٢</a:t>
            </a:r>
            <a:r>
              <a:rPr lang="en-US" dirty="0">
                <a:sym typeface="Calibri"/>
              </a:rPr>
              <a:t>:</a:t>
            </a:r>
            <a:r>
              <a:rPr lang="en-US" b="1" dirty="0">
                <a:sym typeface="Calibri"/>
              </a:rPr>
              <a:t>صفحة </a:t>
            </a:r>
            <a:r>
              <a:rPr lang="ar-SA" b="1" dirty="0">
                <a:sym typeface="Calibri"/>
              </a:rPr>
              <a:t>دليل العمل </a:t>
            </a:r>
            <a:r>
              <a:rPr lang="en-US" b="1" dirty="0">
                <a:sym typeface="Calibri"/>
              </a:rPr>
              <a:t> </a:t>
            </a:r>
            <a:r>
              <a:rPr lang="ar-SA" b="1" dirty="0">
                <a:sym typeface="Calibri"/>
              </a:rPr>
              <a:t>٤٤-٤٦</a:t>
            </a:r>
            <a:endParaRPr lang="en-US" b="1" dirty="0">
              <a:sym typeface="Calibri"/>
            </a:endParaRPr>
          </a:p>
          <a:p>
            <a:pPr lvl="2" algn="r" rtl="1"/>
            <a:r>
              <a:rPr lang="en-US" dirty="0">
                <a:sym typeface="Calibri"/>
              </a:rPr>
              <a:t>المجموعة </a:t>
            </a:r>
            <a:r>
              <a:rPr lang="ar-SA" dirty="0">
                <a:sym typeface="Calibri"/>
              </a:rPr>
              <a:t>٣</a:t>
            </a:r>
            <a:r>
              <a:rPr lang="en-US" dirty="0">
                <a:sym typeface="Calibri"/>
              </a:rPr>
              <a:t>:</a:t>
            </a:r>
            <a:r>
              <a:rPr lang="en-US" b="1" dirty="0">
                <a:sym typeface="Calibri"/>
              </a:rPr>
              <a:t>صفحة </a:t>
            </a:r>
            <a:r>
              <a:rPr lang="ar-SA" b="1" dirty="0">
                <a:sym typeface="Calibri"/>
              </a:rPr>
              <a:t>دليل العمل </a:t>
            </a:r>
            <a:r>
              <a:rPr lang="en-US" b="1" dirty="0">
                <a:sym typeface="Calibri"/>
              </a:rPr>
              <a:t> </a:t>
            </a:r>
            <a:r>
              <a:rPr lang="ar-SA" b="1" dirty="0">
                <a:sym typeface="Calibri"/>
              </a:rPr>
              <a:t>٤٧-٥٢</a:t>
            </a:r>
            <a:endParaRPr lang="en-US" b="1" dirty="0">
              <a:sym typeface="Calibri"/>
            </a:endParaRPr>
          </a:p>
          <a:p>
            <a:pPr lvl="2" algn="r" rtl="1"/>
            <a:r>
              <a:rPr lang="en-US" dirty="0">
                <a:sym typeface="Calibri"/>
              </a:rPr>
              <a:t>المجموعة </a:t>
            </a:r>
            <a:r>
              <a:rPr lang="ar-SA" dirty="0">
                <a:sym typeface="Calibri"/>
              </a:rPr>
              <a:t>٤</a:t>
            </a:r>
            <a:r>
              <a:rPr lang="en-US" dirty="0">
                <a:sym typeface="Calibri"/>
              </a:rPr>
              <a:t>:</a:t>
            </a:r>
            <a:r>
              <a:rPr lang="en-US" b="1" dirty="0">
                <a:sym typeface="Calibri"/>
              </a:rPr>
              <a:t>صفحة </a:t>
            </a:r>
            <a:r>
              <a:rPr lang="ar-SA" b="1" dirty="0">
                <a:sym typeface="Calibri"/>
              </a:rPr>
              <a:t>دليل العمل </a:t>
            </a:r>
            <a:r>
              <a:rPr lang="en-US" b="1" dirty="0">
                <a:sym typeface="Calibri"/>
              </a:rPr>
              <a:t> </a:t>
            </a:r>
            <a:r>
              <a:rPr lang="ar-SA" b="1" dirty="0">
                <a:sym typeface="Calibri"/>
              </a:rPr>
              <a:t>٥٣-٥٤</a:t>
            </a:r>
            <a:endParaRPr lang="en-US" b="1" dirty="0">
              <a:sym typeface="Calibri"/>
            </a:endParaRPr>
          </a:p>
          <a:p>
            <a:pPr lvl="1" algn="r" rtl="1"/>
            <a:r>
              <a:rPr lang="en-US" i="1" dirty="0">
                <a:sym typeface="Calibri"/>
              </a:rPr>
              <a:t>قم بإرفاق اللوح الورقي على الحائط عند الانتهاء</a:t>
            </a:r>
          </a:p>
          <a:p>
            <a:pPr lvl="1" algn="r" rtl="1"/>
            <a:r>
              <a:rPr lang="en-US" i="1" dirty="0">
                <a:sym typeface="Calibri"/>
              </a:rPr>
              <a:t>لن نطلب منك تقديم أفكارك ولكننا سنقوم بجولة في المعرض ونناقشها في جلسة عامة بعد ذلك</a:t>
            </a:r>
          </a:p>
          <a:p>
            <a:pPr marL="0" indent="0" algn="r" rtl="1">
              <a:buNone/>
            </a:pPr>
            <a:endParaRPr lang="en-US" dirty="0">
              <a:sym typeface="Calibri"/>
            </a:endParaRPr>
          </a:p>
          <a:p>
            <a:pPr marL="0" indent="0" algn="r" rtl="1">
              <a:buNone/>
            </a:pPr>
            <a:r>
              <a:rPr lang="ar-SA" b="1" dirty="0">
                <a:sym typeface="Calibri"/>
              </a:rPr>
              <a:t>يتبع</a:t>
            </a:r>
            <a:r>
              <a:rPr lang="en-US" b="1" dirty="0">
                <a:sym typeface="Wingdings" panose="05000000000000000000" pitchFamily="2" charset="2"/>
              </a:rPr>
              <a:t></a:t>
            </a:r>
            <a:endParaRPr lang="en-US" dirty="0">
              <a:sym typeface="Calibri"/>
            </a:endParaRPr>
          </a:p>
        </p:txBody>
      </p:sp>
      <p:sp>
        <p:nvSpPr>
          <p:cNvPr id="3" name="Slide Image Placeholder 2">
            <a:extLst>
              <a:ext uri="{FF2B5EF4-FFF2-40B4-BE49-F238E27FC236}">
                <a16:creationId xmlns:a16="http://schemas.microsoft.com/office/drawing/2014/main" id="{F2169F93-7791-922C-D51D-4EFDC8B11D88}"/>
              </a:ext>
            </a:extLst>
          </p:cNvPr>
          <p:cNvSpPr>
            <a:spLocks noGrp="1" noRot="1" noChangeAspect="1"/>
          </p:cNvSpPr>
          <p:nvPr>
            <p:ph type="sldImg"/>
          </p:nvPr>
        </p:nvSpPr>
        <p:spPr/>
      </p:sp>
      <p:sp>
        <p:nvSpPr>
          <p:cNvPr id="2" name="Google Shape;725;p48:notes">
            <a:extLst>
              <a:ext uri="{FF2B5EF4-FFF2-40B4-BE49-F238E27FC236}">
                <a16:creationId xmlns:a16="http://schemas.microsoft.com/office/drawing/2014/main" id="{228711E5-45CB-532E-5C02-0EBDEA7E1C33}"/>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rtl="1"/>
            <a:fld id="{00000000-1234-1234-1234-123412341234}" type="slidenum">
              <a:rPr lang="en-US" sz="1200" smtClean="0">
                <a:latin typeface="+mn-lt"/>
              </a:rPr>
              <a:pPr algn="r" rtl="1"/>
              <a:t>67</a:t>
            </a:fld>
            <a:endParaRPr lang="en-US" sz="1200" dirty="0">
              <a:latin typeface="+mn-lt"/>
            </a:endParaRPr>
          </a:p>
        </p:txBody>
      </p:sp>
    </p:spTree>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08"/>
        <p:cNvGrpSpPr/>
        <p:nvPr/>
      </p:nvGrpSpPr>
      <p:grpSpPr>
        <a:xfrm>
          <a:off x="0" y="0"/>
          <a:ext cx="0" cy="0"/>
          <a:chOff x="0" y="0"/>
          <a:chExt cx="0" cy="0"/>
        </a:xfrm>
      </p:grpSpPr>
      <p:sp>
        <p:nvSpPr>
          <p:cNvPr id="810" name="Google Shape;810;p35:notes"/>
          <p:cNvSpPr txBox="1">
            <a:spLocks noGrp="1"/>
          </p:cNvSpPr>
          <p:nvPr>
            <p:ph type="body" idx="1"/>
          </p:nvPr>
        </p:nvSpPr>
        <p:spPr>
          <a:xfrm>
            <a:off x="479425" y="460375"/>
            <a:ext cx="6140450" cy="9211335"/>
          </a:xfrm>
        </p:spPr>
        <p:txBody>
          <a:bodyPr/>
          <a:lstStyle/>
          <a:p>
            <a:pPr algn="r" rtl="1"/>
            <a:r>
              <a:rPr lang="en-US" sz="1200" i="1" dirty="0">
                <a:solidFill>
                  <a:schemeClr val="dk1"/>
                </a:solidFill>
                <a:latin typeface="Calibri" panose="020F0502020204030204" pitchFamily="34" charset="0"/>
                <a:cs typeface="Calibri" panose="020F0502020204030204" pitchFamily="34" charset="0"/>
              </a:rPr>
              <a:t>مقدمي الرعاية والم</a:t>
            </a:r>
            <a:r>
              <a:rPr lang="ar-SA" sz="1200" i="1" dirty="0">
                <a:solidFill>
                  <a:schemeClr val="dk1"/>
                </a:solidFill>
                <a:latin typeface="Calibri" panose="020F0502020204030204" pitchFamily="34" charset="0"/>
                <a:cs typeface="Calibri" panose="020F0502020204030204" pitchFamily="34" charset="0"/>
              </a:rPr>
              <a:t>رشدين</a:t>
            </a:r>
          </a:p>
          <a:p>
            <a:pPr algn="r" rtl="1"/>
            <a:r>
              <a:rPr lang="ar-SA" i="1" dirty="0">
                <a:sym typeface="Calibri"/>
              </a:rPr>
              <a:t>م</a:t>
            </a:r>
            <a:r>
              <a:rPr lang="en-US" i="1" dirty="0">
                <a:sym typeface="Calibri"/>
              </a:rPr>
              <a:t>لاحظ</a:t>
            </a:r>
            <a:r>
              <a:rPr lang="ar-SA" i="1" dirty="0">
                <a:sym typeface="Calibri"/>
              </a:rPr>
              <a:t>ة</a:t>
            </a:r>
            <a:r>
              <a:rPr lang="en-US" i="1" dirty="0">
                <a:sym typeface="Calibri"/>
              </a:rPr>
              <a:t> أنه في حين تنطبق معايير وخصائص معينة على مقدمي الرعاية والم</a:t>
            </a:r>
            <a:r>
              <a:rPr lang="ar-SA" i="1" dirty="0">
                <a:sym typeface="Calibri"/>
              </a:rPr>
              <a:t>رشدين، </a:t>
            </a:r>
            <a:r>
              <a:rPr lang="en-US" i="1" dirty="0">
                <a:sym typeface="Calibri"/>
              </a:rPr>
              <a:t>فإن أدوارهم مختلفة جدًا ولا تقارن ملاءمتهم كمرشد بالضرورة بملاءمة مقدمي الرعاية.</a:t>
            </a:r>
          </a:p>
          <a:p>
            <a:pPr lvl="1" algn="r" rtl="1"/>
            <a:r>
              <a:rPr lang="en-US" i="1" dirty="0">
                <a:sym typeface="Calibri"/>
              </a:rPr>
              <a:t>يجب تقييم الأشخاص لدور معين سواء كان مرشدًا أو مقدم رعاية.</a:t>
            </a:r>
          </a:p>
          <a:p>
            <a:pPr marL="0" indent="0" algn="r" rtl="1">
              <a:buNone/>
            </a:pPr>
            <a:endParaRPr lang="en-US" b="1" dirty="0">
              <a:sym typeface="Calibri"/>
            </a:endParaRPr>
          </a:p>
          <a:p>
            <a:pPr marL="0" indent="0" algn="r" rtl="1">
              <a:buNone/>
            </a:pPr>
            <a:r>
              <a:rPr lang="ar-SA" b="1" dirty="0">
                <a:sym typeface="Calibri"/>
              </a:rPr>
              <a:t>سير العرض</a:t>
            </a:r>
            <a:r>
              <a:rPr lang="en-US" b="1" dirty="0">
                <a:sym typeface="Calibri"/>
              </a:rPr>
              <a:t>)</a:t>
            </a:r>
            <a:r>
              <a:rPr lang="ar-SA" b="1" dirty="0">
                <a:sym typeface="Calibri"/>
              </a:rPr>
              <a:t> ١٥ دقيقة)</a:t>
            </a:r>
            <a:endParaRPr lang="en-US" b="1" dirty="0">
              <a:sym typeface="Calibri"/>
            </a:endParaRPr>
          </a:p>
          <a:p>
            <a:pPr algn="r" rtl="1"/>
            <a:r>
              <a:rPr lang="en-US" dirty="0">
                <a:sym typeface="Calibri"/>
              </a:rPr>
              <a:t>يجب أن تتجول المجموعات وتنظر إلى ا</a:t>
            </a:r>
            <a:r>
              <a:rPr lang="ar-SA" dirty="0">
                <a:sym typeface="Calibri"/>
              </a:rPr>
              <a:t>لألواح</a:t>
            </a:r>
            <a:r>
              <a:rPr lang="en-US" dirty="0">
                <a:sym typeface="Calibri"/>
              </a:rPr>
              <a:t> الورقية الخاصة بالمجموعات الأخرى ثم تطرح الأسئلة وتناقش في جلسة عامة. </a:t>
            </a:r>
            <a:r>
              <a:rPr lang="ar-SA" dirty="0">
                <a:sym typeface="Calibri"/>
              </a:rPr>
              <a:t>(٣٠ دقيقة)</a:t>
            </a:r>
            <a:endParaRPr lang="en-US" dirty="0">
              <a:sym typeface="Calibri"/>
            </a:endParaRPr>
          </a:p>
          <a:p>
            <a:pPr marL="0" indent="0" algn="r" rtl="1">
              <a:buNone/>
            </a:pPr>
            <a:endParaRPr lang="en-US" dirty="0">
              <a:sym typeface="Calibri"/>
            </a:endParaRPr>
          </a:p>
          <a:p>
            <a:pPr marL="0" indent="0" algn="r" rtl="1">
              <a:buNone/>
            </a:pPr>
            <a:r>
              <a:rPr lang="en-US" b="1" dirty="0">
                <a:sym typeface="Calibri"/>
              </a:rPr>
              <a:t>مناقشة عامة </a:t>
            </a:r>
            <a:r>
              <a:rPr lang="ar-SA" b="1" dirty="0">
                <a:sym typeface="Calibri"/>
              </a:rPr>
              <a:t> (١٥ دقيقة)</a:t>
            </a:r>
            <a:endParaRPr lang="en-US" b="1" dirty="0">
              <a:sym typeface="Calibri"/>
            </a:endParaRPr>
          </a:p>
          <a:p>
            <a:pPr algn="r" rtl="1"/>
            <a:r>
              <a:rPr lang="en-US" dirty="0">
                <a:sym typeface="Calibri"/>
              </a:rPr>
              <a:t>للمناقشة حول المجموعة </a:t>
            </a:r>
            <a:r>
              <a:rPr lang="ar-SA" dirty="0">
                <a:sym typeface="Calibri"/>
              </a:rPr>
              <a:t>٢</a:t>
            </a:r>
            <a:r>
              <a:rPr lang="en-US" dirty="0">
                <a:sym typeface="Calibri"/>
              </a:rPr>
              <a:t> مطابقة مقدمي الرعاية والم</a:t>
            </a:r>
            <a:r>
              <a:rPr lang="ar-SA" dirty="0">
                <a:sym typeface="Calibri"/>
              </a:rPr>
              <a:t>رشدي</a:t>
            </a:r>
            <a:r>
              <a:rPr lang="en-US" dirty="0">
                <a:sym typeface="Calibri"/>
              </a:rPr>
              <a:t>ن:</a:t>
            </a:r>
          </a:p>
          <a:p>
            <a:pPr lvl="1" algn="r" rtl="1"/>
            <a:r>
              <a:rPr lang="en-US" i="1" dirty="0">
                <a:sym typeface="Calibri"/>
              </a:rPr>
              <a:t>تشير الأدلة إلى أن المطابقة جزء مهم جدًا من العملية.</a:t>
            </a:r>
          </a:p>
          <a:p>
            <a:pPr lvl="1" algn="r" rtl="1"/>
            <a:r>
              <a:rPr lang="en-US" i="1" dirty="0">
                <a:sym typeface="Calibri"/>
              </a:rPr>
              <a:t>ستساعد مطابقة ثقافة ولغة ودين الطفل في تسهيل ال</a:t>
            </a:r>
            <a:r>
              <a:rPr lang="ar-SA" i="1" dirty="0">
                <a:sym typeface="Calibri"/>
              </a:rPr>
              <a:t>إيداع</a:t>
            </a:r>
            <a:r>
              <a:rPr lang="en-US" i="1" dirty="0">
                <a:sym typeface="Calibri"/>
              </a:rPr>
              <a:t> والحفاظ على إحساس الطفل بالهوية ولكن قد لا يكون المعيار الأساسي في كل حالة.</a:t>
            </a:r>
            <a:endParaRPr lang="en-US" i="1" dirty="0"/>
          </a:p>
          <a:p>
            <a:pPr lvl="1" algn="r" rtl="1"/>
            <a:r>
              <a:rPr lang="en-US" i="1" dirty="0">
                <a:sym typeface="Calibri"/>
              </a:rPr>
              <a:t>قد تكون هناك اختلافات في تفضيلات الطفل ونتائج تقييم / آراء أخصائي الحالة.</a:t>
            </a:r>
          </a:p>
          <a:p>
            <a:pPr lvl="1" algn="r" rtl="1"/>
            <a:r>
              <a:rPr lang="en-US" i="1" dirty="0">
                <a:sym typeface="Calibri"/>
              </a:rPr>
              <a:t>لهذا السبب لا ينبغي أبدًا الموافقة على المطابقة من قبل شخص واحد فقط - يجب دائمًا الموافقة على قرار أخصائي الحالة من قبل </a:t>
            </a:r>
            <a:r>
              <a:rPr lang="ar-SA" i="1" dirty="0">
                <a:sym typeface="Calibri"/>
              </a:rPr>
              <a:t>ال</a:t>
            </a:r>
            <a:r>
              <a:rPr lang="en-US" i="1" dirty="0">
                <a:sym typeface="Calibri"/>
              </a:rPr>
              <a:t>مشرف أو </a:t>
            </a:r>
            <a:r>
              <a:rPr lang="ar-SA" i="1" dirty="0">
                <a:sym typeface="Calibri"/>
              </a:rPr>
              <a:t>ال</a:t>
            </a:r>
            <a:r>
              <a:rPr lang="en-US" i="1" dirty="0">
                <a:sym typeface="Calibri"/>
              </a:rPr>
              <a:t>مدير.</a:t>
            </a:r>
            <a:endParaRPr lang="en-US" dirty="0">
              <a:sym typeface="Calibri"/>
            </a:endParaRPr>
          </a:p>
          <a:p>
            <a:pPr algn="r" rtl="1"/>
            <a:endParaRPr lang="en-US" dirty="0">
              <a:sym typeface="Calibri"/>
            </a:endParaRPr>
          </a:p>
          <a:p>
            <a:pPr algn="r" rtl="1"/>
            <a:endParaRPr lang="en-US" dirty="0">
              <a:sym typeface="Calibri"/>
            </a:endParaRPr>
          </a:p>
          <a:p>
            <a:pPr algn="r" rtl="1"/>
            <a:endParaRPr lang="en-US" dirty="0">
              <a:sym typeface="Calibri"/>
            </a:endParaRPr>
          </a:p>
        </p:txBody>
      </p:sp>
      <p:sp>
        <p:nvSpPr>
          <p:cNvPr id="2" name="Google Shape;725;p48:notes">
            <a:extLst>
              <a:ext uri="{FF2B5EF4-FFF2-40B4-BE49-F238E27FC236}">
                <a16:creationId xmlns:a16="http://schemas.microsoft.com/office/drawing/2014/main" id="{5D326D04-B5A9-A0F1-1F74-6B0CCC4FD76D}"/>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rtl="1"/>
            <a:fld id="{00000000-1234-1234-1234-123412341234}" type="slidenum">
              <a:rPr lang="en-US" sz="1200" smtClean="0">
                <a:latin typeface="+mn-lt"/>
              </a:rPr>
              <a:pPr algn="r" rtl="1"/>
              <a:t>68</a:t>
            </a:fld>
            <a:endParaRPr lang="en-US" sz="1200" dirty="0">
              <a:latin typeface="+mn-lt"/>
            </a:endParaRPr>
          </a:p>
        </p:txBody>
      </p:sp>
    </p:spTree>
    <p:extLst>
      <p:ext uri="{BB962C8B-B14F-4D97-AF65-F5344CB8AC3E}">
        <p14:creationId xmlns:p14="http://schemas.microsoft.com/office/powerpoint/2010/main" val="428088134"/>
      </p:ext>
    </p:extLst>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7"/>
        <p:cNvGrpSpPr/>
        <p:nvPr/>
      </p:nvGrpSpPr>
      <p:grpSpPr>
        <a:xfrm>
          <a:off x="0" y="0"/>
          <a:ext cx="0" cy="0"/>
          <a:chOff x="0" y="0"/>
          <a:chExt cx="0" cy="0"/>
        </a:xfrm>
      </p:grpSpPr>
      <p:sp>
        <p:nvSpPr>
          <p:cNvPr id="1009" name="Google Shape;1009;p49:notes"/>
          <p:cNvSpPr txBox="1">
            <a:spLocks noGrp="1"/>
          </p:cNvSpPr>
          <p:nvPr>
            <p:ph type="body" idx="1"/>
          </p:nvPr>
        </p:nvSpPr>
        <p:spPr/>
        <p:txBody>
          <a:bodyPr/>
          <a:lstStyle/>
          <a:p>
            <a:pPr marL="0" indent="0" algn="r" rtl="1">
              <a:buNone/>
            </a:pPr>
            <a:r>
              <a:rPr lang="ar-SA" b="1" dirty="0">
                <a:sym typeface="Calibri"/>
              </a:rPr>
              <a:t>الشرح</a:t>
            </a:r>
            <a:endParaRPr lang="en-US" b="1" dirty="0">
              <a:sym typeface="Calibri"/>
            </a:endParaRPr>
          </a:p>
          <a:p>
            <a:pPr algn="r" rtl="1"/>
            <a:r>
              <a:rPr lang="en-US" dirty="0">
                <a:sym typeface="Calibri"/>
              </a:rPr>
              <a:t>عرض الشريحة</a:t>
            </a:r>
            <a:endParaRPr lang="en-US" dirty="0"/>
          </a:p>
          <a:p>
            <a:pPr algn="r" rtl="1"/>
            <a:r>
              <a:rPr lang="en-US" i="1" dirty="0">
                <a:sym typeface="Calibri"/>
              </a:rPr>
              <a:t>هل لدى أي شخص أي أسئلة أو توضيحات؟</a:t>
            </a:r>
            <a:endParaRPr lang="en-US" i="1" dirty="0"/>
          </a:p>
          <a:p>
            <a:pPr algn="r" rtl="1"/>
            <a:r>
              <a:rPr lang="ar-SA" dirty="0">
                <a:sym typeface="Calibri"/>
              </a:rPr>
              <a:t>إغلاق</a:t>
            </a:r>
            <a:r>
              <a:rPr lang="en-US" dirty="0">
                <a:sym typeface="Calibri"/>
              </a:rPr>
              <a:t> الجلسة.</a:t>
            </a:r>
            <a:endParaRPr lang="en-US" dirty="0"/>
          </a:p>
          <a:p>
            <a:pPr algn="r" rtl="1"/>
            <a:endParaRPr lang="en-US" dirty="0">
              <a:sym typeface="Calibri"/>
            </a:endParaRPr>
          </a:p>
        </p:txBody>
      </p:sp>
      <p:sp>
        <p:nvSpPr>
          <p:cNvPr id="3" name="Slide Image Placeholder 2">
            <a:extLst>
              <a:ext uri="{FF2B5EF4-FFF2-40B4-BE49-F238E27FC236}">
                <a16:creationId xmlns:a16="http://schemas.microsoft.com/office/drawing/2014/main" id="{6D1C0CDD-826F-36B6-CC8E-7FE34451F2FB}"/>
              </a:ext>
            </a:extLst>
          </p:cNvPr>
          <p:cNvSpPr>
            <a:spLocks noGrp="1" noRot="1" noChangeAspect="1"/>
          </p:cNvSpPr>
          <p:nvPr>
            <p:ph type="sldImg"/>
          </p:nvPr>
        </p:nvSpPr>
        <p:spPr/>
      </p:sp>
      <p:sp>
        <p:nvSpPr>
          <p:cNvPr id="2" name="Google Shape;725;p48:notes">
            <a:extLst>
              <a:ext uri="{FF2B5EF4-FFF2-40B4-BE49-F238E27FC236}">
                <a16:creationId xmlns:a16="http://schemas.microsoft.com/office/drawing/2014/main" id="{531C1AE6-DC44-33F7-4C7C-36C977E6CE79}"/>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rtl="1"/>
            <a:fld id="{00000000-1234-1234-1234-123412341234}" type="slidenum">
              <a:rPr lang="en-US" sz="1200" smtClean="0">
                <a:latin typeface="+mn-lt"/>
              </a:rPr>
              <a:pPr algn="r" rtl="1"/>
              <a:t>69</a:t>
            </a:fld>
            <a:endParaRPr lang="en-US" sz="1200" dirty="0">
              <a:latin typeface="+mn-lt"/>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6"/>
        <p:cNvGrpSpPr/>
        <p:nvPr/>
      </p:nvGrpSpPr>
      <p:grpSpPr>
        <a:xfrm>
          <a:off x="0" y="0"/>
          <a:ext cx="0" cy="0"/>
          <a:chOff x="0" y="0"/>
          <a:chExt cx="0" cy="0"/>
        </a:xfrm>
      </p:grpSpPr>
      <p:sp>
        <p:nvSpPr>
          <p:cNvPr id="288" name="Google Shape;288;p5:notes"/>
          <p:cNvSpPr txBox="1">
            <a:spLocks noGrp="1"/>
          </p:cNvSpPr>
          <p:nvPr>
            <p:ph type="body" idx="1"/>
          </p:nvPr>
        </p:nvSpPr>
        <p:spPr/>
        <p:txBody>
          <a:bodyPr/>
          <a:lstStyle/>
          <a:p>
            <a:pPr marL="0" indent="0" algn="r" rtl="1">
              <a:buNone/>
            </a:pPr>
            <a:r>
              <a:rPr lang="ar-SA" b="1" dirty="0">
                <a:sym typeface="Calibri"/>
              </a:rPr>
              <a:t>الشرح</a:t>
            </a:r>
            <a:endParaRPr lang="en-US" b="1" dirty="0"/>
          </a:p>
          <a:p>
            <a:pPr algn="r" rtl="1"/>
            <a:r>
              <a:rPr lang="en-US" dirty="0">
                <a:sym typeface="Calibri"/>
              </a:rPr>
              <a:t>عرض الشريحة</a:t>
            </a:r>
          </a:p>
        </p:txBody>
      </p:sp>
      <p:sp>
        <p:nvSpPr>
          <p:cNvPr id="4" name="Slide Image Placeholder 3">
            <a:extLst>
              <a:ext uri="{FF2B5EF4-FFF2-40B4-BE49-F238E27FC236}">
                <a16:creationId xmlns:a16="http://schemas.microsoft.com/office/drawing/2014/main" id="{AC46958E-BC56-22EE-ED13-65BB4B81162F}"/>
              </a:ext>
            </a:extLst>
          </p:cNvPr>
          <p:cNvSpPr>
            <a:spLocks noGrp="1" noRot="1" noChangeAspect="1"/>
          </p:cNvSpPr>
          <p:nvPr>
            <p:ph type="sldImg"/>
          </p:nvPr>
        </p:nvSpPr>
        <p:spPr/>
      </p:sp>
      <p:sp>
        <p:nvSpPr>
          <p:cNvPr id="2" name="Google Shape;725;p48:notes">
            <a:extLst>
              <a:ext uri="{FF2B5EF4-FFF2-40B4-BE49-F238E27FC236}">
                <a16:creationId xmlns:a16="http://schemas.microsoft.com/office/drawing/2014/main" id="{8F61DF0B-82CA-2375-E6BF-1B22E46C71D8}"/>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rtl="1"/>
            <a:fld id="{00000000-1234-1234-1234-123412341234}" type="slidenum">
              <a:rPr lang="en-US" sz="1200" smtClean="0">
                <a:latin typeface="+mn-lt"/>
              </a:rPr>
              <a:pPr algn="r" rtl="1"/>
              <a:t>7</a:t>
            </a:fld>
            <a:endParaRPr lang="en-US" sz="1200" dirty="0">
              <a:latin typeface="+mn-lt"/>
            </a:endParaRPr>
          </a:p>
        </p:txBody>
      </p:sp>
    </p:spTree>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20"/>
        <p:cNvGrpSpPr/>
        <p:nvPr/>
      </p:nvGrpSpPr>
      <p:grpSpPr>
        <a:xfrm>
          <a:off x="0" y="0"/>
          <a:ext cx="0" cy="0"/>
          <a:chOff x="0" y="0"/>
          <a:chExt cx="0" cy="0"/>
        </a:xfrm>
      </p:grpSpPr>
      <p:sp>
        <p:nvSpPr>
          <p:cNvPr id="1022" name="Google Shape;1022;p50:notes"/>
          <p:cNvSpPr txBox="1">
            <a:spLocks noGrp="1"/>
          </p:cNvSpPr>
          <p:nvPr>
            <p:ph type="body" idx="1"/>
          </p:nvPr>
        </p:nvSpPr>
        <p:spPr/>
        <p:txBody>
          <a:bodyPr/>
          <a:lstStyle/>
          <a:p>
            <a:pPr marL="0" indent="0" algn="r" rtl="1">
              <a:buNone/>
            </a:pPr>
            <a:r>
              <a:rPr lang="ar-SA" b="1" dirty="0">
                <a:sym typeface="Calibri"/>
              </a:rPr>
              <a:t>الشرح</a:t>
            </a:r>
            <a:endParaRPr lang="en-US" b="1" dirty="0">
              <a:sym typeface="Calibri"/>
            </a:endParaRPr>
          </a:p>
          <a:p>
            <a:pPr algn="r" rtl="1"/>
            <a:r>
              <a:rPr lang="en-US" i="1" dirty="0">
                <a:sym typeface="Calibri"/>
              </a:rPr>
              <a:t>في نهاية هذه الجلسة</a:t>
            </a:r>
            <a:r>
              <a:rPr lang="ar-SA" i="1" dirty="0">
                <a:sym typeface="Calibri"/>
              </a:rPr>
              <a:t>، </a:t>
            </a:r>
            <a:r>
              <a:rPr lang="en-US" i="1" dirty="0">
                <a:sym typeface="Calibri"/>
              </a:rPr>
              <a:t>يجب أن يكون المشاركون قادرين على:</a:t>
            </a:r>
            <a:endParaRPr lang="en-US" i="1" dirty="0"/>
          </a:p>
          <a:p>
            <a:pPr algn="r" rtl="1"/>
            <a:r>
              <a:rPr lang="en-US" dirty="0">
                <a:sym typeface="Calibri"/>
              </a:rPr>
              <a:t>عرض الشريحة</a:t>
            </a:r>
            <a:endParaRPr lang="en-US" dirty="0"/>
          </a:p>
          <a:p>
            <a:pPr algn="r" rtl="1"/>
            <a:endParaRPr lang="en-US" dirty="0">
              <a:sym typeface="Calibri"/>
            </a:endParaRPr>
          </a:p>
        </p:txBody>
      </p:sp>
      <p:sp>
        <p:nvSpPr>
          <p:cNvPr id="3" name="Slide Image Placeholder 2">
            <a:extLst>
              <a:ext uri="{FF2B5EF4-FFF2-40B4-BE49-F238E27FC236}">
                <a16:creationId xmlns:a16="http://schemas.microsoft.com/office/drawing/2014/main" id="{ED6A8D7F-45BC-E035-EBD3-67BC4782B951}"/>
              </a:ext>
            </a:extLst>
          </p:cNvPr>
          <p:cNvSpPr>
            <a:spLocks noGrp="1" noRot="1" noChangeAspect="1"/>
          </p:cNvSpPr>
          <p:nvPr>
            <p:ph type="sldImg"/>
          </p:nvPr>
        </p:nvSpPr>
        <p:spPr/>
      </p:sp>
      <p:sp>
        <p:nvSpPr>
          <p:cNvPr id="2" name="Google Shape;725;p48:notes">
            <a:extLst>
              <a:ext uri="{FF2B5EF4-FFF2-40B4-BE49-F238E27FC236}">
                <a16:creationId xmlns:a16="http://schemas.microsoft.com/office/drawing/2014/main" id="{DA992205-00DF-3329-D12C-1B5B3E74CFC6}"/>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rtl="1"/>
            <a:fld id="{00000000-1234-1234-1234-123412341234}" type="slidenum">
              <a:rPr lang="en-US" sz="1200" smtClean="0">
                <a:latin typeface="+mn-lt"/>
              </a:rPr>
              <a:pPr algn="r" rtl="1"/>
              <a:t>70</a:t>
            </a:fld>
            <a:endParaRPr lang="en-US" sz="1200" dirty="0">
              <a:latin typeface="+mn-lt"/>
            </a:endParaRPr>
          </a:p>
        </p:txBody>
      </p:sp>
    </p:spTree>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37"/>
        <p:cNvGrpSpPr/>
        <p:nvPr/>
      </p:nvGrpSpPr>
      <p:grpSpPr>
        <a:xfrm>
          <a:off x="0" y="0"/>
          <a:ext cx="0" cy="0"/>
          <a:chOff x="0" y="0"/>
          <a:chExt cx="0" cy="0"/>
        </a:xfrm>
      </p:grpSpPr>
      <p:sp>
        <p:nvSpPr>
          <p:cNvPr id="1039" name="Google Shape;1039;p51:notes"/>
          <p:cNvSpPr txBox="1">
            <a:spLocks noGrp="1"/>
          </p:cNvSpPr>
          <p:nvPr>
            <p:ph type="body" idx="1"/>
          </p:nvPr>
        </p:nvSpPr>
        <p:spPr/>
        <p:txBody>
          <a:bodyPr/>
          <a:lstStyle/>
          <a:p>
            <a:pPr marL="0" indent="0" algn="r" rtl="1">
              <a:buNone/>
            </a:pPr>
            <a:r>
              <a:rPr lang="ar-SA" b="1" dirty="0">
                <a:sym typeface="Calibri"/>
              </a:rPr>
              <a:t>الشرح</a:t>
            </a:r>
            <a:endParaRPr lang="en-US" b="1" dirty="0">
              <a:sym typeface="Calibri"/>
            </a:endParaRPr>
          </a:p>
          <a:p>
            <a:pPr algn="r" rtl="1"/>
            <a:r>
              <a:rPr lang="en-US" dirty="0">
                <a:sym typeface="Calibri"/>
              </a:rPr>
              <a:t>عرض الشريحة</a:t>
            </a:r>
          </a:p>
          <a:p>
            <a:pPr algn="r" rtl="1"/>
            <a:r>
              <a:rPr lang="en-US" i="1" dirty="0">
                <a:sym typeface="Calibri"/>
              </a:rPr>
              <a:t>تنطبق نفس المبادئ على تنفيذ خطة الحالة الخاصة</a:t>
            </a:r>
            <a:r>
              <a:rPr lang="ar-SA" i="1" dirty="0">
                <a:sym typeface="Calibri"/>
              </a:rPr>
              <a:t> ب</a:t>
            </a:r>
            <a:r>
              <a:rPr lang="en-US" i="1" dirty="0">
                <a:sym typeface="Calibri"/>
              </a:rPr>
              <a:t>الأطفال</a:t>
            </a:r>
            <a:r>
              <a:rPr lang="ar-SA" i="1" dirty="0">
                <a:sym typeface="Calibri"/>
              </a:rPr>
              <a:t> المنفصلين و</a:t>
            </a:r>
            <a:r>
              <a:rPr lang="en-US" i="1" dirty="0">
                <a:sym typeface="Calibri"/>
              </a:rPr>
              <a:t> غير المصحوبين كما هو الحال بالنسبة لجميع الأطفال الذين يتلقون إدارة الحالة.</a:t>
            </a:r>
            <a:endParaRPr lang="en-US" i="1" dirty="0"/>
          </a:p>
          <a:p>
            <a:pPr algn="r" rtl="1"/>
            <a:r>
              <a:rPr lang="en-US" i="1" dirty="0">
                <a:sym typeface="Calibri"/>
              </a:rPr>
              <a:t>الإجراءات التي تنطبق بشكل خاص على الأطفال </a:t>
            </a:r>
            <a:r>
              <a:rPr lang="ar-SA" i="1" dirty="0">
                <a:sym typeface="Calibri"/>
              </a:rPr>
              <a:t>المنفصلين و</a:t>
            </a:r>
            <a:r>
              <a:rPr lang="en-US" i="1" dirty="0">
                <a:sym typeface="Calibri"/>
              </a:rPr>
              <a:t> غير المصحوبين هي:</a:t>
            </a:r>
          </a:p>
          <a:p>
            <a:pPr lvl="1" algn="r" rtl="1"/>
            <a:r>
              <a:rPr lang="ar-SA" i="1" dirty="0">
                <a:sym typeface="Calibri"/>
              </a:rPr>
              <a:t>تعقب </a:t>
            </a:r>
            <a:r>
              <a:rPr lang="en-US" i="1" dirty="0">
                <a:sym typeface="Calibri"/>
              </a:rPr>
              <a:t>الأسرة؛</a:t>
            </a:r>
          </a:p>
          <a:p>
            <a:pPr lvl="1" algn="r" rtl="1"/>
            <a:r>
              <a:rPr lang="en-US" i="1" dirty="0">
                <a:sym typeface="Calibri"/>
              </a:rPr>
              <a:t>دعم إقامة علاقات عائلية والحفاظ عليها ؛</a:t>
            </a:r>
          </a:p>
          <a:p>
            <a:pPr lvl="1" algn="r" rtl="1"/>
            <a:r>
              <a:rPr lang="ar-SA" i="1" dirty="0">
                <a:sym typeface="Calibri"/>
              </a:rPr>
              <a:t>ال</a:t>
            </a:r>
            <a:r>
              <a:rPr lang="en-US" i="1" dirty="0">
                <a:sym typeface="Calibri"/>
              </a:rPr>
              <a:t>تَحَقّق؛</a:t>
            </a:r>
          </a:p>
          <a:p>
            <a:pPr lvl="1" algn="r" rtl="1"/>
            <a:r>
              <a:rPr lang="en-US" i="1" dirty="0">
                <a:sym typeface="Calibri"/>
              </a:rPr>
              <a:t>اعادة </a:t>
            </a:r>
            <a:r>
              <a:rPr lang="ar-SA" i="1" dirty="0">
                <a:sym typeface="Calibri"/>
              </a:rPr>
              <a:t>لم شمل</a:t>
            </a:r>
            <a:r>
              <a:rPr lang="en-US" i="1" dirty="0">
                <a:sym typeface="Calibri"/>
              </a:rPr>
              <a:t> العائلة؛</a:t>
            </a:r>
          </a:p>
          <a:p>
            <a:pPr lvl="1" algn="r" rtl="1"/>
            <a:r>
              <a:rPr lang="en-US" i="1" dirty="0">
                <a:sym typeface="Calibri"/>
              </a:rPr>
              <a:t>دعم إعادة الإدماج بعد لم شمل الأسرة ؛</a:t>
            </a:r>
          </a:p>
          <a:p>
            <a:pPr lvl="1" algn="r" rtl="1"/>
            <a:r>
              <a:rPr lang="en-US" i="1" dirty="0">
                <a:sym typeface="Calibri"/>
              </a:rPr>
              <a:t>المراقبة وتقديم الدعم المستمر لضمان جودة واستدامة ترتيبات الرعاية البديلة.</a:t>
            </a:r>
          </a:p>
          <a:p>
            <a:pPr algn="r" rtl="1"/>
            <a:r>
              <a:rPr lang="en-US" i="1" dirty="0">
                <a:sym typeface="Calibri"/>
              </a:rPr>
              <a:t>تشكل جميع هذه التدخلات جزءًا من خطة تنفيذ إدارة الحالة الأوسع وهي مرتبطة بالتدخلات الأخرى المخطط لها لمعالجة الوضع العام للطفل.</a:t>
            </a:r>
          </a:p>
          <a:p>
            <a:pPr algn="r" rtl="1"/>
            <a:r>
              <a:rPr lang="en-US" i="1" dirty="0">
                <a:sym typeface="Calibri"/>
              </a:rPr>
              <a:t>سيكون الدعم النفسي</a:t>
            </a:r>
            <a:r>
              <a:rPr lang="ar-SA" i="1" dirty="0">
                <a:sym typeface="Calibri"/>
              </a:rPr>
              <a:t> الاجتماعي</a:t>
            </a:r>
            <a:r>
              <a:rPr lang="en-US" i="1" dirty="0">
                <a:sym typeface="Calibri"/>
              </a:rPr>
              <a:t> أيضًا عنصرًا أساسيًا للعديد من الأطفال خاصة في أوقات معينة مثل </a:t>
            </a:r>
          </a:p>
          <a:p>
            <a:pPr marL="628650" marR="0" lvl="1" indent="-171450" algn="r" defTabSz="914400" rtl="1" eaLnBrk="1" fontAlgn="auto" latinLnBrk="0" hangingPunct="1">
              <a:lnSpc>
                <a:spcPct val="100000"/>
              </a:lnSpc>
              <a:spcBef>
                <a:spcPts val="0"/>
              </a:spcBef>
              <a:spcAft>
                <a:spcPts val="0"/>
              </a:spcAft>
              <a:buClr>
                <a:srgbClr val="000000"/>
              </a:buClr>
              <a:buSzTx/>
              <a:buFont typeface="Arial" panose="020B0604020202020204" pitchFamily="34" charset="0"/>
              <a:buChar char="•"/>
              <a:tabLst/>
              <a:defRPr/>
            </a:pPr>
            <a:r>
              <a:rPr lang="en-US" i="1" dirty="0">
                <a:sym typeface="Calibri"/>
              </a:rPr>
              <a:t>متى</a:t>
            </a:r>
            <a:r>
              <a:rPr lang="ar-SA" i="1" dirty="0">
                <a:sym typeface="Calibri"/>
              </a:rPr>
              <a:t> </a:t>
            </a:r>
            <a:r>
              <a:rPr lang="en-US" i="1" dirty="0">
                <a:sym typeface="Calibri"/>
              </a:rPr>
              <a:t>يتم مشاركة المعلومات عند وفاة أحد الوالدين / مقدم الرعاية</a:t>
            </a:r>
          </a:p>
          <a:p>
            <a:pPr lvl="1" algn="r" rtl="1"/>
            <a:r>
              <a:rPr lang="ar-SA" i="1" dirty="0">
                <a:sym typeface="Calibri"/>
              </a:rPr>
              <a:t>التعقب</a:t>
            </a:r>
            <a:r>
              <a:rPr lang="en-US" i="1" dirty="0">
                <a:sym typeface="Calibri"/>
              </a:rPr>
              <a:t> غير ناجح لفترة طويلة من الزمن.</a:t>
            </a:r>
            <a:endParaRPr lang="en-US" i="1" dirty="0"/>
          </a:p>
          <a:p>
            <a:pPr algn="r" rtl="1"/>
            <a:r>
              <a:rPr lang="en-US" i="1" dirty="0">
                <a:sym typeface="Calibri"/>
              </a:rPr>
              <a:t>ال</a:t>
            </a:r>
            <a:r>
              <a:rPr lang="ar-SA" i="1" dirty="0">
                <a:sym typeface="Calibri"/>
              </a:rPr>
              <a:t>تالي</a:t>
            </a:r>
            <a:endParaRPr lang="en-US" i="1" dirty="0">
              <a:sym typeface="Calibri"/>
            </a:endParaRPr>
          </a:p>
          <a:p>
            <a:pPr lvl="1" algn="r" rtl="1"/>
            <a:r>
              <a:rPr lang="en-US" i="1" dirty="0">
                <a:sym typeface="Calibri"/>
              </a:rPr>
              <a:t>سوف ننظر في مراقبة الرعاية البديلة</a:t>
            </a:r>
          </a:p>
          <a:p>
            <a:pPr lvl="1" algn="r" rtl="1"/>
            <a:r>
              <a:rPr lang="en-US" i="1" dirty="0">
                <a:sym typeface="Calibri"/>
              </a:rPr>
              <a:t>سيكون لدينا جلسات محددة للتركيز على الخطوات الرئيسية المتضمنة في عملية</a:t>
            </a:r>
            <a:r>
              <a:rPr lang="ar-SA" i="1" dirty="0">
                <a:sym typeface="Calibri"/>
              </a:rPr>
              <a:t> تعقب الأسرة و لم الشمل</a:t>
            </a:r>
            <a:endParaRPr lang="en-US" dirty="0">
              <a:sym typeface="Calibri"/>
            </a:endParaRPr>
          </a:p>
        </p:txBody>
      </p:sp>
      <p:sp>
        <p:nvSpPr>
          <p:cNvPr id="3" name="Slide Image Placeholder 2">
            <a:extLst>
              <a:ext uri="{FF2B5EF4-FFF2-40B4-BE49-F238E27FC236}">
                <a16:creationId xmlns:a16="http://schemas.microsoft.com/office/drawing/2014/main" id="{45E050B4-98BD-31B4-BCE0-C791AD94FA1B}"/>
              </a:ext>
            </a:extLst>
          </p:cNvPr>
          <p:cNvSpPr>
            <a:spLocks noGrp="1" noRot="1" noChangeAspect="1"/>
          </p:cNvSpPr>
          <p:nvPr>
            <p:ph type="sldImg"/>
          </p:nvPr>
        </p:nvSpPr>
        <p:spPr/>
      </p:sp>
      <p:sp>
        <p:nvSpPr>
          <p:cNvPr id="2" name="Google Shape;725;p48:notes">
            <a:extLst>
              <a:ext uri="{FF2B5EF4-FFF2-40B4-BE49-F238E27FC236}">
                <a16:creationId xmlns:a16="http://schemas.microsoft.com/office/drawing/2014/main" id="{E78FBAC7-7C77-77B2-9EF8-1AE301DAFB32}"/>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rtl="1"/>
            <a:fld id="{00000000-1234-1234-1234-123412341234}" type="slidenum">
              <a:rPr lang="en-US" sz="1200" smtClean="0">
                <a:latin typeface="+mn-lt"/>
              </a:rPr>
              <a:pPr algn="r" rtl="1"/>
              <a:t>71</a:t>
            </a:fld>
            <a:endParaRPr lang="en-US" sz="1200" dirty="0">
              <a:latin typeface="+mn-lt"/>
            </a:endParaRPr>
          </a:p>
        </p:txBody>
      </p:sp>
    </p:spTree>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52"/>
        <p:cNvGrpSpPr/>
        <p:nvPr/>
      </p:nvGrpSpPr>
      <p:grpSpPr>
        <a:xfrm>
          <a:off x="0" y="0"/>
          <a:ext cx="0" cy="0"/>
          <a:chOff x="0" y="0"/>
          <a:chExt cx="0" cy="0"/>
        </a:xfrm>
      </p:grpSpPr>
      <p:sp>
        <p:nvSpPr>
          <p:cNvPr id="1054" name="Google Shape;1054;p52:notes"/>
          <p:cNvSpPr txBox="1">
            <a:spLocks noGrp="1"/>
          </p:cNvSpPr>
          <p:nvPr>
            <p:ph type="body" idx="1"/>
          </p:nvPr>
        </p:nvSpPr>
        <p:spPr/>
        <p:txBody>
          <a:bodyPr/>
          <a:lstStyle/>
          <a:p>
            <a:pPr marL="0" indent="0" algn="r" rtl="1">
              <a:buNone/>
            </a:pPr>
            <a:r>
              <a:rPr lang="en-US" b="1" dirty="0">
                <a:sym typeface="Calibri"/>
              </a:rPr>
              <a:t>مناقشة عامة</a:t>
            </a:r>
          </a:p>
          <a:p>
            <a:pPr algn="r" rtl="1"/>
            <a:r>
              <a:rPr lang="en-US" i="1" dirty="0">
                <a:sym typeface="Calibri"/>
              </a:rPr>
              <a:t>يتعلق التنفيذ بمتابعة جميع الإجراءات والتدخلات المتفق عليها في خطة الحالة.</a:t>
            </a:r>
          </a:p>
          <a:p>
            <a:pPr algn="r" rtl="1"/>
            <a:r>
              <a:rPr lang="en-US" i="1" dirty="0">
                <a:sym typeface="Calibri"/>
              </a:rPr>
              <a:t>كيف تتم المراقبة هنا في هذا السياق؟</a:t>
            </a:r>
            <a:endParaRPr lang="en-US" i="1" dirty="0"/>
          </a:p>
          <a:p>
            <a:pPr algn="r" rtl="1"/>
            <a:r>
              <a:rPr lang="en-US" i="1" dirty="0">
                <a:sym typeface="Calibri"/>
              </a:rPr>
              <a:t>سيتم تحديد الأهداف المحددة للمراقبة في خطة الحالة.</a:t>
            </a:r>
          </a:p>
          <a:p>
            <a:pPr algn="r" rtl="1"/>
            <a:r>
              <a:rPr lang="en-US" i="1" dirty="0">
                <a:sym typeface="Calibri"/>
              </a:rPr>
              <a:t>هل يمكنك</a:t>
            </a:r>
            <a:r>
              <a:rPr lang="ar-SA" i="1" dirty="0">
                <a:sym typeface="Calibri"/>
              </a:rPr>
              <a:t>م</a:t>
            </a:r>
            <a:r>
              <a:rPr lang="en-US" i="1" dirty="0">
                <a:sym typeface="Calibri"/>
              </a:rPr>
              <a:t> إعطاء أمثلة لبعض الأهداف عند مراقبة الأطفال في الرعاية البديلة؟</a:t>
            </a:r>
          </a:p>
          <a:p>
            <a:pPr algn="r" rtl="1"/>
            <a:r>
              <a:rPr lang="ar-SA" i="1" dirty="0">
                <a:sym typeface="Calibri"/>
              </a:rPr>
              <a:t>ب</a:t>
            </a:r>
            <a:r>
              <a:rPr lang="en-US" i="1" dirty="0">
                <a:sym typeface="Calibri"/>
              </a:rPr>
              <a:t>رأيك</a:t>
            </a:r>
            <a:r>
              <a:rPr lang="ar-SA" i="1" dirty="0">
                <a:sym typeface="Calibri"/>
              </a:rPr>
              <a:t>م ما هي الأ</a:t>
            </a:r>
            <a:r>
              <a:rPr lang="en-US" i="1" dirty="0">
                <a:sym typeface="Calibri"/>
              </a:rPr>
              <a:t>هداف </a:t>
            </a:r>
            <a:r>
              <a:rPr lang="ar-SA" i="1" dirty="0">
                <a:sym typeface="Calibri"/>
              </a:rPr>
              <a:t>ل</a:t>
            </a:r>
            <a:r>
              <a:rPr lang="en-US" i="1" dirty="0">
                <a:sym typeface="Calibri"/>
              </a:rPr>
              <a:t>لزيارة المنزلية الأولى؟</a:t>
            </a:r>
          </a:p>
          <a:p>
            <a:pPr lvl="1" algn="r" rtl="1"/>
            <a:r>
              <a:rPr lang="en-US" dirty="0">
                <a:sym typeface="Calibri"/>
              </a:rPr>
              <a:t>تسليط الضوء على أهمية</a:t>
            </a:r>
          </a:p>
          <a:p>
            <a:pPr lvl="2" algn="r" rtl="1"/>
            <a:r>
              <a:rPr lang="en-US" dirty="0">
                <a:sym typeface="Calibri"/>
              </a:rPr>
              <a:t>إقامة علاقة إيجابية</a:t>
            </a:r>
          </a:p>
          <a:p>
            <a:pPr lvl="2" algn="r" rtl="1"/>
            <a:r>
              <a:rPr lang="en-US" dirty="0">
                <a:sym typeface="Calibri"/>
              </a:rPr>
              <a:t>بناء الثقة</a:t>
            </a:r>
          </a:p>
          <a:p>
            <a:pPr lvl="2" algn="r" rtl="1"/>
            <a:r>
              <a:rPr lang="en-US" dirty="0">
                <a:sym typeface="Calibri"/>
              </a:rPr>
              <a:t>إظهار التعاطف في جميع الاتصالات</a:t>
            </a:r>
          </a:p>
        </p:txBody>
      </p:sp>
      <p:sp>
        <p:nvSpPr>
          <p:cNvPr id="3" name="Slide Image Placeholder 2">
            <a:extLst>
              <a:ext uri="{FF2B5EF4-FFF2-40B4-BE49-F238E27FC236}">
                <a16:creationId xmlns:a16="http://schemas.microsoft.com/office/drawing/2014/main" id="{206094EF-6525-24B5-5654-EFBCE2875CAA}"/>
              </a:ext>
            </a:extLst>
          </p:cNvPr>
          <p:cNvSpPr>
            <a:spLocks noGrp="1" noRot="1" noChangeAspect="1"/>
          </p:cNvSpPr>
          <p:nvPr>
            <p:ph type="sldImg"/>
          </p:nvPr>
        </p:nvSpPr>
        <p:spPr/>
      </p:sp>
      <p:sp>
        <p:nvSpPr>
          <p:cNvPr id="2" name="Google Shape;725;p48:notes">
            <a:extLst>
              <a:ext uri="{FF2B5EF4-FFF2-40B4-BE49-F238E27FC236}">
                <a16:creationId xmlns:a16="http://schemas.microsoft.com/office/drawing/2014/main" id="{763CE5A7-4374-8EC4-3C29-C33A42C6FF6F}"/>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rtl="1"/>
            <a:fld id="{00000000-1234-1234-1234-123412341234}" type="slidenum">
              <a:rPr lang="en-US" sz="1200" smtClean="0">
                <a:latin typeface="+mn-lt"/>
              </a:rPr>
              <a:pPr algn="r" rtl="1"/>
              <a:t>72</a:t>
            </a:fld>
            <a:endParaRPr lang="en-US" sz="1200" dirty="0">
              <a:latin typeface="+mn-lt"/>
            </a:endParaRPr>
          </a:p>
        </p:txBody>
      </p:sp>
    </p:spTree>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9"/>
        <p:cNvGrpSpPr/>
        <p:nvPr/>
      </p:nvGrpSpPr>
      <p:grpSpPr>
        <a:xfrm>
          <a:off x="0" y="0"/>
          <a:ext cx="0" cy="0"/>
          <a:chOff x="0" y="0"/>
          <a:chExt cx="0" cy="0"/>
        </a:xfrm>
      </p:grpSpPr>
      <p:sp>
        <p:nvSpPr>
          <p:cNvPr id="1071" name="Google Shape;1071;p53:notes"/>
          <p:cNvSpPr txBox="1">
            <a:spLocks noGrp="1"/>
          </p:cNvSpPr>
          <p:nvPr>
            <p:ph type="body" idx="1"/>
          </p:nvPr>
        </p:nvSpPr>
        <p:spPr/>
        <p:txBody>
          <a:bodyPr/>
          <a:lstStyle/>
          <a:p>
            <a:pPr marL="0" indent="0" algn="r" rtl="1">
              <a:buNone/>
            </a:pPr>
            <a:r>
              <a:rPr lang="en-US" b="1" dirty="0">
                <a:sym typeface="Calibri"/>
              </a:rPr>
              <a:t>التكي</a:t>
            </a:r>
            <a:r>
              <a:rPr lang="ar-SA" b="1" dirty="0">
                <a:sym typeface="Calibri"/>
              </a:rPr>
              <a:t>ي</a:t>
            </a:r>
            <a:r>
              <a:rPr lang="en-US" b="1" dirty="0">
                <a:sym typeface="Calibri"/>
              </a:rPr>
              <a:t>ف </a:t>
            </a:r>
            <a:r>
              <a:rPr lang="ar-SA" b="1" dirty="0">
                <a:sym typeface="Calibri"/>
              </a:rPr>
              <a:t>بحسب</a:t>
            </a:r>
            <a:r>
              <a:rPr lang="en-US" b="1" dirty="0">
                <a:sym typeface="Calibri"/>
              </a:rPr>
              <a:t> السياق</a:t>
            </a:r>
          </a:p>
          <a:p>
            <a:pPr algn="r" rtl="1"/>
            <a:r>
              <a:rPr lang="en-US" dirty="0">
                <a:sym typeface="Calibri"/>
              </a:rPr>
              <a:t>قم بت</a:t>
            </a:r>
            <a:r>
              <a:rPr lang="ar-SA" dirty="0">
                <a:sym typeface="Calibri"/>
              </a:rPr>
              <a:t>عديل</a:t>
            </a:r>
            <a:r>
              <a:rPr lang="en-US" dirty="0">
                <a:sym typeface="Calibri"/>
              </a:rPr>
              <a:t> هذه الشريحة بناءً على أدوار الجهات الفاعلة المختلفة في المراقبة في سياقك</a:t>
            </a:r>
            <a:r>
              <a:rPr lang="ar-SA" dirty="0">
                <a:sym typeface="Calibri"/>
              </a:rPr>
              <a:t>م</a:t>
            </a:r>
            <a:r>
              <a:rPr lang="en-US" dirty="0">
                <a:sym typeface="Calibri"/>
              </a:rPr>
              <a:t>.</a:t>
            </a:r>
            <a:endParaRPr lang="en-US" dirty="0"/>
          </a:p>
          <a:p>
            <a:pPr marL="0" indent="0" algn="r" rtl="1">
              <a:buNone/>
            </a:pPr>
            <a:r>
              <a:rPr lang="en-US" b="1" dirty="0">
                <a:highlight>
                  <a:schemeClr val="lt1"/>
                </a:highlight>
                <a:sym typeface="Helvetica Neue"/>
              </a:rPr>
              <a:t>_____________________________________________________________________________</a:t>
            </a:r>
            <a:endParaRPr lang="en-US" b="0" dirty="0"/>
          </a:p>
          <a:p>
            <a:pPr algn="r" rtl="1"/>
            <a:endParaRPr lang="en-US" dirty="0">
              <a:sym typeface="Calibri"/>
            </a:endParaRPr>
          </a:p>
          <a:p>
            <a:pPr marL="0" indent="0" algn="r" rtl="1">
              <a:buNone/>
            </a:pPr>
            <a:r>
              <a:rPr lang="en-US" b="1" dirty="0">
                <a:sym typeface="Calibri"/>
              </a:rPr>
              <a:t>مناقشة عامة</a:t>
            </a:r>
            <a:endParaRPr lang="en-US" b="1" dirty="0"/>
          </a:p>
          <a:p>
            <a:pPr algn="r" rtl="1"/>
            <a:r>
              <a:rPr lang="en-US" i="1" dirty="0">
                <a:sym typeface="Calibri"/>
              </a:rPr>
              <a:t>مزيج من المتطوعين المدربين</a:t>
            </a:r>
          </a:p>
          <a:p>
            <a:pPr lvl="1" algn="r" rtl="1"/>
            <a:r>
              <a:rPr lang="en-US" i="1" dirty="0">
                <a:sym typeface="Calibri"/>
              </a:rPr>
              <a:t>عندما يتم دعمه</a:t>
            </a:r>
            <a:r>
              <a:rPr lang="ar-SA" i="1" dirty="0">
                <a:sym typeface="Calibri"/>
              </a:rPr>
              <a:t>م</a:t>
            </a:r>
            <a:r>
              <a:rPr lang="en-US" i="1" dirty="0">
                <a:sym typeface="Calibri"/>
              </a:rPr>
              <a:t> والإشراف عليه</a:t>
            </a:r>
            <a:r>
              <a:rPr lang="ar-SA" i="1" dirty="0">
                <a:sym typeface="Calibri"/>
              </a:rPr>
              <a:t>م</a:t>
            </a:r>
            <a:r>
              <a:rPr lang="en-US" i="1" dirty="0">
                <a:sym typeface="Calibri"/>
              </a:rPr>
              <a:t> من قبل أخصائيي الحالات</a:t>
            </a:r>
            <a:r>
              <a:rPr lang="ar-SA" i="1" dirty="0">
                <a:sym typeface="Calibri"/>
              </a:rPr>
              <a:t>، </a:t>
            </a:r>
            <a:r>
              <a:rPr lang="en-US" i="1" dirty="0">
                <a:sym typeface="Calibri"/>
              </a:rPr>
              <a:t>يمكن أن يكون نهجًا فعالًا ومستدامًا ل</a:t>
            </a:r>
            <a:r>
              <a:rPr lang="ar-SA" i="1" dirty="0">
                <a:sym typeface="Calibri"/>
              </a:rPr>
              <a:t>مراقبة</a:t>
            </a:r>
            <a:r>
              <a:rPr lang="en-US" i="1" dirty="0">
                <a:sym typeface="Calibri"/>
              </a:rPr>
              <a:t> الرعاية البديلة</a:t>
            </a:r>
          </a:p>
          <a:p>
            <a:pPr lvl="1" algn="r" rtl="1"/>
            <a:r>
              <a:rPr lang="en-US" i="1" dirty="0">
                <a:sym typeface="Calibri"/>
              </a:rPr>
              <a:t>وهذا له فائدة إضافية تتمثل في بناء القدرات المحلية والاستدامة.</a:t>
            </a:r>
          </a:p>
          <a:p>
            <a:pPr algn="r" rtl="1"/>
            <a:r>
              <a:rPr lang="en-US" i="1" dirty="0">
                <a:sym typeface="Calibri"/>
              </a:rPr>
              <a:t>الروابط مع القطاعات الأخرى حيث يكون الموظفون والمتطوعون على اتصال منتظم بالطفل / الأطفال</a:t>
            </a:r>
          </a:p>
          <a:p>
            <a:pPr lvl="1" algn="r" rtl="1"/>
            <a:r>
              <a:rPr lang="en-US" i="1" dirty="0">
                <a:sym typeface="Calibri"/>
              </a:rPr>
              <a:t>على سبيل المثال المساحات الصديقة للأطفا</a:t>
            </a:r>
            <a:r>
              <a:rPr lang="ar-SA" i="1" dirty="0">
                <a:sym typeface="Calibri"/>
              </a:rPr>
              <a:t>ل</a:t>
            </a:r>
            <a:endParaRPr lang="en-US" i="1" dirty="0">
              <a:sym typeface="Calibri"/>
            </a:endParaRPr>
          </a:p>
          <a:p>
            <a:pPr lvl="1" algn="r" rtl="1"/>
            <a:r>
              <a:rPr lang="en-US" i="1" dirty="0">
                <a:sym typeface="Calibri"/>
              </a:rPr>
              <a:t>هذا يساعد في اكتساب منظور أوسع لكيفية حصول الطفل على ترتيب رعايته.</a:t>
            </a:r>
          </a:p>
          <a:p>
            <a:pPr algn="r" rtl="1"/>
            <a:r>
              <a:rPr lang="en-US" i="1" dirty="0">
                <a:sym typeface="Calibri"/>
              </a:rPr>
              <a:t>يمكن ال</a:t>
            </a:r>
            <a:r>
              <a:rPr lang="ar-SA" i="1" dirty="0">
                <a:sym typeface="Calibri"/>
              </a:rPr>
              <a:t>اطلاع</a:t>
            </a:r>
            <a:r>
              <a:rPr lang="en-US" i="1" dirty="0">
                <a:sym typeface="Calibri"/>
              </a:rPr>
              <a:t> على مزيد من المعلومات حول العمل مع المتطوعين في</a:t>
            </a:r>
            <a:r>
              <a:rPr lang="ar-SA" i="1" dirty="0">
                <a:sym typeface="Calibri"/>
              </a:rPr>
              <a:t> </a:t>
            </a:r>
            <a:r>
              <a:rPr lang="ar-SA" b="1" i="1" dirty="0">
                <a:sym typeface="Calibri"/>
              </a:rPr>
              <a:t>مجموعة أدوات </a:t>
            </a:r>
            <a:r>
              <a:rPr lang="en-US" b="1" i="1" dirty="0">
                <a:sym typeface="Calibri"/>
              </a:rPr>
              <a:t>متطوعو دعم المجتمع </a:t>
            </a:r>
            <a:r>
              <a:rPr lang="ar-SA" b="1" i="1" dirty="0">
                <a:sym typeface="Calibri"/>
              </a:rPr>
              <a:t> للأطفال المنفصلين و غير المصحوبين </a:t>
            </a:r>
            <a:r>
              <a:rPr lang="en-US" i="1" dirty="0">
                <a:sym typeface="Calibri"/>
              </a:rPr>
              <a:t>وهو مورد جيد جدًا لتطوير هذا النهج.</a:t>
            </a:r>
          </a:p>
          <a:p>
            <a:pPr algn="r" rtl="1"/>
            <a:endParaRPr lang="en-US" dirty="0">
              <a:sym typeface="Calibri"/>
            </a:endParaRPr>
          </a:p>
        </p:txBody>
      </p:sp>
      <p:sp>
        <p:nvSpPr>
          <p:cNvPr id="3" name="Slide Image Placeholder 2">
            <a:extLst>
              <a:ext uri="{FF2B5EF4-FFF2-40B4-BE49-F238E27FC236}">
                <a16:creationId xmlns:a16="http://schemas.microsoft.com/office/drawing/2014/main" id="{E15576BB-ABD7-FE79-13BC-2DBA8706E9E5}"/>
              </a:ext>
            </a:extLst>
          </p:cNvPr>
          <p:cNvSpPr>
            <a:spLocks noGrp="1" noRot="1" noChangeAspect="1"/>
          </p:cNvSpPr>
          <p:nvPr>
            <p:ph type="sldImg"/>
          </p:nvPr>
        </p:nvSpPr>
        <p:spPr/>
      </p:sp>
      <p:sp>
        <p:nvSpPr>
          <p:cNvPr id="2" name="Google Shape;725;p48:notes">
            <a:extLst>
              <a:ext uri="{FF2B5EF4-FFF2-40B4-BE49-F238E27FC236}">
                <a16:creationId xmlns:a16="http://schemas.microsoft.com/office/drawing/2014/main" id="{C0F7E2F2-65E1-5885-B823-C02DD8013043}"/>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rtl="1"/>
            <a:fld id="{00000000-1234-1234-1234-123412341234}" type="slidenum">
              <a:rPr lang="en-US" sz="1200" smtClean="0">
                <a:latin typeface="+mn-lt"/>
              </a:rPr>
              <a:pPr algn="r" rtl="1"/>
              <a:t>73</a:t>
            </a:fld>
            <a:endParaRPr lang="en-US" sz="1200" dirty="0">
              <a:latin typeface="+mn-lt"/>
            </a:endParaRPr>
          </a:p>
        </p:txBody>
      </p:sp>
    </p:spTree>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79"/>
        <p:cNvGrpSpPr/>
        <p:nvPr/>
      </p:nvGrpSpPr>
      <p:grpSpPr>
        <a:xfrm>
          <a:off x="0" y="0"/>
          <a:ext cx="0" cy="0"/>
          <a:chOff x="0" y="0"/>
          <a:chExt cx="0" cy="0"/>
        </a:xfrm>
      </p:grpSpPr>
      <p:sp>
        <p:nvSpPr>
          <p:cNvPr id="1081" name="Google Shape;1081;p54:notes"/>
          <p:cNvSpPr txBox="1">
            <a:spLocks noGrp="1"/>
          </p:cNvSpPr>
          <p:nvPr>
            <p:ph type="body" idx="1"/>
          </p:nvPr>
        </p:nvSpPr>
        <p:spPr/>
        <p:txBody>
          <a:bodyPr/>
          <a:lstStyle/>
          <a:p>
            <a:pPr marL="0" indent="0" algn="r" rtl="1">
              <a:buNone/>
            </a:pPr>
            <a:r>
              <a:rPr lang="ar-SA" b="1" dirty="0">
                <a:sym typeface="Calibri"/>
              </a:rPr>
              <a:t>الشرح</a:t>
            </a:r>
            <a:endParaRPr lang="en-US" b="1" dirty="0">
              <a:sym typeface="Calibri"/>
            </a:endParaRPr>
          </a:p>
          <a:p>
            <a:pPr algn="r" rtl="1"/>
            <a:r>
              <a:rPr lang="en-US" dirty="0">
                <a:sym typeface="Calibri"/>
              </a:rPr>
              <a:t>عرض الشريحة</a:t>
            </a:r>
          </a:p>
          <a:p>
            <a:pPr algn="r" rtl="1"/>
            <a:r>
              <a:rPr lang="en-US" dirty="0">
                <a:sym typeface="Calibri"/>
              </a:rPr>
              <a:t>استكمل بالنقاط أدناه</a:t>
            </a:r>
          </a:p>
          <a:p>
            <a:pPr algn="r" rtl="1"/>
            <a:r>
              <a:rPr lang="en-US" b="1" dirty="0">
                <a:sym typeface="Calibri"/>
              </a:rPr>
              <a:t>التواصل وتبادل المعلومات</a:t>
            </a:r>
          </a:p>
          <a:p>
            <a:pPr lvl="1" algn="r" rtl="1"/>
            <a:r>
              <a:rPr lang="en-US" dirty="0">
                <a:sym typeface="Calibri"/>
              </a:rPr>
              <a:t>من المهم إجراء عملية ثنائية الاتجاه للتواصل بين الطفل / أخصائي الحالة ومقدم الرعاية / أخصائي الحالة</a:t>
            </a:r>
          </a:p>
          <a:p>
            <a:pPr lvl="1" algn="r" rtl="1"/>
            <a:r>
              <a:rPr lang="en-US" dirty="0">
                <a:sym typeface="Calibri"/>
              </a:rPr>
              <a:t>إتاحة المعلومات الملائمة ثقافياً عن طرق ال</a:t>
            </a:r>
            <a:r>
              <a:rPr lang="ar-SA" dirty="0">
                <a:sym typeface="Calibri"/>
              </a:rPr>
              <a:t>تأقلم</a:t>
            </a:r>
            <a:r>
              <a:rPr lang="en-US" dirty="0">
                <a:sym typeface="Calibri"/>
              </a:rPr>
              <a:t> البناءة.</a:t>
            </a:r>
          </a:p>
          <a:p>
            <a:pPr algn="r" rtl="1"/>
            <a:r>
              <a:rPr lang="en-US" b="1" dirty="0">
                <a:sym typeface="Calibri"/>
              </a:rPr>
              <a:t>دعم مقدمي الرعاية </a:t>
            </a:r>
          </a:p>
          <a:p>
            <a:pPr lvl="1" algn="r" rtl="1"/>
            <a:r>
              <a:rPr lang="en-US" dirty="0">
                <a:sym typeface="Calibri"/>
              </a:rPr>
              <a:t>يمكن لأخصائيي الحالة إعطاء الإحالة إلى مجموعات الدعم لمقدمي الرعاية </a:t>
            </a:r>
          </a:p>
          <a:p>
            <a:pPr lvl="1" algn="r" rtl="1"/>
            <a:r>
              <a:rPr lang="en-US" dirty="0">
                <a:sym typeface="Calibri"/>
              </a:rPr>
              <a:t>يمكن لأخصائيي الحالة أن يكونوا استباقيين في المساعدة على إنشاء مجموعات دعم لمقدمي الرعاية ، وإذا لزم الأمر لمقدمي الرعاية من الأقارب.</a:t>
            </a:r>
          </a:p>
          <a:p>
            <a:pPr algn="r" rtl="1"/>
            <a:r>
              <a:rPr lang="en-US" b="1" dirty="0">
                <a:sym typeface="Calibri"/>
              </a:rPr>
              <a:t>مساعدة مقدمي الرعاية على تطوير تقنيات الت</a:t>
            </a:r>
            <a:r>
              <a:rPr lang="ar-SA" b="1" dirty="0">
                <a:sym typeface="Calibri"/>
              </a:rPr>
              <a:t>ربية</a:t>
            </a:r>
            <a:r>
              <a:rPr lang="en-US" b="1" dirty="0">
                <a:sym typeface="Calibri"/>
              </a:rPr>
              <a:t> الإيجابي</a:t>
            </a:r>
            <a:r>
              <a:rPr lang="ar-SA" b="1" dirty="0">
                <a:sym typeface="Calibri"/>
              </a:rPr>
              <a:t>ة</a:t>
            </a:r>
            <a:endParaRPr lang="en-US" b="1" dirty="0">
              <a:sym typeface="Calibri"/>
            </a:endParaRPr>
          </a:p>
          <a:p>
            <a:pPr lvl="1" algn="r" rtl="1"/>
            <a:r>
              <a:rPr lang="en-US" dirty="0">
                <a:sym typeface="Calibri"/>
              </a:rPr>
              <a:t>على سبيل المثال ، استنادًا إلى التأديب الإيجابي في التربية اليومية / العائلات تصنع الفارق.</a:t>
            </a:r>
          </a:p>
          <a:p>
            <a:pPr algn="r" rtl="1"/>
            <a:r>
              <a:rPr lang="en-US" b="1" dirty="0">
                <a:sym typeface="Calibri"/>
              </a:rPr>
              <a:t>منع الانفصال الثانوي:</a:t>
            </a:r>
            <a:r>
              <a:rPr lang="en-US" dirty="0">
                <a:sym typeface="Calibri"/>
              </a:rPr>
              <a:t>مساعدة العائلات في الوصول إلى كل الدعم المتاح / المناسب من خلال:</a:t>
            </a:r>
            <a:endParaRPr lang="en-US" dirty="0"/>
          </a:p>
          <a:p>
            <a:pPr lvl="1" algn="r" rtl="1"/>
            <a:r>
              <a:rPr lang="en-US" dirty="0">
                <a:sym typeface="Calibri"/>
              </a:rPr>
              <a:t>توفير المعلومات عن الخدمات الأساسية.</a:t>
            </a:r>
          </a:p>
          <a:p>
            <a:pPr lvl="1" algn="r" rtl="1"/>
            <a:r>
              <a:rPr lang="en-US" dirty="0">
                <a:sym typeface="Calibri"/>
              </a:rPr>
              <a:t>إجراء الإحالات للخدمات المتخصصة ، عند الضرورة.</a:t>
            </a:r>
          </a:p>
          <a:p>
            <a:pPr lvl="1" algn="r" rtl="1"/>
            <a:r>
              <a:rPr lang="en-US" dirty="0">
                <a:sym typeface="Calibri"/>
              </a:rPr>
              <a:t>ضمان وصول الأسرة إلى توزيع المواد الغذائية وغير الغذائية ، وإجراء أي تعديلات ضرورية لاستيعاب أطفال إضافيين.</a:t>
            </a:r>
          </a:p>
          <a:p>
            <a:pPr lvl="1" algn="r" rtl="1"/>
            <a:r>
              <a:rPr lang="en-US" dirty="0">
                <a:sym typeface="Calibri"/>
              </a:rPr>
              <a:t>إحالة الأسر إلى برامج الحماية الاجتماعية أو سبل العيش بما في ذلك المساعدة النقدية والقسائم</a:t>
            </a:r>
          </a:p>
          <a:p>
            <a:pPr lvl="2" algn="r" rtl="1"/>
            <a:r>
              <a:rPr lang="en-US" dirty="0">
                <a:sym typeface="Calibri"/>
              </a:rPr>
              <a:t>الهدف من الدعم النقدي والمادي هو المساعدة في منع المزيد من الانفصال والتخلي عن الأطفال داخل الأسر الأكثر تهميشًا.</a:t>
            </a:r>
            <a:endParaRPr lang="en-US" dirty="0"/>
          </a:p>
          <a:p>
            <a:pPr lvl="1" algn="r" rtl="1"/>
            <a:r>
              <a:rPr lang="en-US" dirty="0">
                <a:sym typeface="Calibri"/>
              </a:rPr>
              <a:t>تقديم مساعدة مستهدفة مناسبة "لمرة واحدة" ب</a:t>
            </a:r>
            <a:r>
              <a:rPr lang="ar-SA" dirty="0">
                <a:sym typeface="Calibri"/>
              </a:rPr>
              <a:t>احترام</a:t>
            </a:r>
            <a:endParaRPr lang="en-US" dirty="0">
              <a:sym typeface="Calibri"/>
            </a:endParaRPr>
          </a:p>
          <a:p>
            <a:pPr lvl="2" algn="r" rtl="1"/>
            <a:r>
              <a:rPr lang="en-US" dirty="0">
                <a:sym typeface="Calibri"/>
              </a:rPr>
              <a:t>يجب أن يتماشى هذا مع مستويات معيشة المجتمع</a:t>
            </a:r>
          </a:p>
          <a:p>
            <a:pPr lvl="2" algn="r" rtl="1"/>
            <a:r>
              <a:rPr lang="en-US" dirty="0">
                <a:sym typeface="Calibri"/>
              </a:rPr>
              <a:t>على سبيل المثال الفراش / أدوات الطبخ والزي المدرسي أو الكتب</a:t>
            </a:r>
          </a:p>
          <a:p>
            <a:pPr lvl="2" algn="r" rtl="1"/>
            <a:r>
              <a:rPr lang="en-US" dirty="0">
                <a:sym typeface="Calibri"/>
              </a:rPr>
              <a:t>حيثما أمكن ، يجب أن تكون هذه المساعدة متاحة أيضًا للأسر الأخرى حيث يكون الأطفال عرضة للانفصال</a:t>
            </a:r>
          </a:p>
        </p:txBody>
      </p:sp>
      <p:sp>
        <p:nvSpPr>
          <p:cNvPr id="3" name="Slide Image Placeholder 2">
            <a:extLst>
              <a:ext uri="{FF2B5EF4-FFF2-40B4-BE49-F238E27FC236}">
                <a16:creationId xmlns:a16="http://schemas.microsoft.com/office/drawing/2014/main" id="{1619E17B-E1D5-99C6-4FFC-EA15B688887A}"/>
              </a:ext>
            </a:extLst>
          </p:cNvPr>
          <p:cNvSpPr>
            <a:spLocks noGrp="1" noRot="1" noChangeAspect="1"/>
          </p:cNvSpPr>
          <p:nvPr>
            <p:ph type="sldImg"/>
          </p:nvPr>
        </p:nvSpPr>
        <p:spPr/>
      </p:sp>
      <p:sp>
        <p:nvSpPr>
          <p:cNvPr id="2" name="Google Shape;725;p48:notes">
            <a:extLst>
              <a:ext uri="{FF2B5EF4-FFF2-40B4-BE49-F238E27FC236}">
                <a16:creationId xmlns:a16="http://schemas.microsoft.com/office/drawing/2014/main" id="{3973A125-EC83-D70C-F894-70BC8472AA27}"/>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rtl="1"/>
            <a:fld id="{00000000-1234-1234-1234-123412341234}" type="slidenum">
              <a:rPr lang="en-US" sz="1200" smtClean="0">
                <a:latin typeface="+mn-lt"/>
              </a:rPr>
              <a:pPr algn="r" rtl="1"/>
              <a:t>74</a:t>
            </a:fld>
            <a:endParaRPr lang="en-US" sz="1200" dirty="0">
              <a:latin typeface="+mn-lt"/>
            </a:endParaRPr>
          </a:p>
        </p:txBody>
      </p:sp>
    </p:spTree>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04"/>
        <p:cNvGrpSpPr/>
        <p:nvPr/>
      </p:nvGrpSpPr>
      <p:grpSpPr>
        <a:xfrm>
          <a:off x="0" y="0"/>
          <a:ext cx="0" cy="0"/>
          <a:chOff x="0" y="0"/>
          <a:chExt cx="0" cy="0"/>
        </a:xfrm>
      </p:grpSpPr>
      <p:sp>
        <p:nvSpPr>
          <p:cNvPr id="1106" name="Google Shape;1106;p55:notes"/>
          <p:cNvSpPr txBox="1">
            <a:spLocks noGrp="1"/>
          </p:cNvSpPr>
          <p:nvPr>
            <p:ph type="body" idx="1"/>
          </p:nvPr>
        </p:nvSpPr>
        <p:spPr/>
        <p:txBody>
          <a:bodyPr/>
          <a:lstStyle/>
          <a:p>
            <a:pPr marL="0" indent="0" algn="r" rtl="1">
              <a:buNone/>
            </a:pPr>
            <a:r>
              <a:rPr lang="ar-SA" b="1" dirty="0">
                <a:sym typeface="Calibri"/>
              </a:rPr>
              <a:t>الشرح</a:t>
            </a:r>
            <a:endParaRPr lang="en-US" b="1" dirty="0">
              <a:sym typeface="Calibri"/>
            </a:endParaRPr>
          </a:p>
          <a:p>
            <a:pPr algn="r" rtl="1"/>
            <a:r>
              <a:rPr lang="en-US" dirty="0">
                <a:sym typeface="Calibri"/>
              </a:rPr>
              <a:t>عرض الشريحة.</a:t>
            </a:r>
          </a:p>
          <a:p>
            <a:pPr algn="r" rtl="1"/>
            <a:endParaRPr lang="en-US" dirty="0">
              <a:sym typeface="Calibri"/>
            </a:endParaRPr>
          </a:p>
        </p:txBody>
      </p:sp>
      <p:sp>
        <p:nvSpPr>
          <p:cNvPr id="3" name="Slide Image Placeholder 2">
            <a:extLst>
              <a:ext uri="{FF2B5EF4-FFF2-40B4-BE49-F238E27FC236}">
                <a16:creationId xmlns:a16="http://schemas.microsoft.com/office/drawing/2014/main" id="{7B8CD42A-E22E-0A7C-70A6-D491EF036AA9}"/>
              </a:ext>
            </a:extLst>
          </p:cNvPr>
          <p:cNvSpPr>
            <a:spLocks noGrp="1" noRot="1" noChangeAspect="1"/>
          </p:cNvSpPr>
          <p:nvPr>
            <p:ph type="sldImg"/>
          </p:nvPr>
        </p:nvSpPr>
        <p:spPr/>
      </p:sp>
      <p:sp>
        <p:nvSpPr>
          <p:cNvPr id="2" name="Google Shape;725;p48:notes">
            <a:extLst>
              <a:ext uri="{FF2B5EF4-FFF2-40B4-BE49-F238E27FC236}">
                <a16:creationId xmlns:a16="http://schemas.microsoft.com/office/drawing/2014/main" id="{1FE47594-8E74-B34C-8E37-7D1EC3427AE5}"/>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rtl="1"/>
            <a:fld id="{00000000-1234-1234-1234-123412341234}" type="slidenum">
              <a:rPr lang="en-US" sz="1200" smtClean="0">
                <a:latin typeface="+mn-lt"/>
              </a:rPr>
              <a:pPr algn="r" rtl="1"/>
              <a:t>75</a:t>
            </a:fld>
            <a:endParaRPr lang="en-US" sz="1200" dirty="0">
              <a:latin typeface="+mn-lt"/>
            </a:endParaRPr>
          </a:p>
        </p:txBody>
      </p:sp>
    </p:spTree>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24"/>
        <p:cNvGrpSpPr/>
        <p:nvPr/>
      </p:nvGrpSpPr>
      <p:grpSpPr>
        <a:xfrm>
          <a:off x="0" y="0"/>
          <a:ext cx="0" cy="0"/>
          <a:chOff x="0" y="0"/>
          <a:chExt cx="0" cy="0"/>
        </a:xfrm>
      </p:grpSpPr>
      <p:sp>
        <p:nvSpPr>
          <p:cNvPr id="1126" name="Google Shape;1126;p56:notes"/>
          <p:cNvSpPr txBox="1">
            <a:spLocks noGrp="1"/>
          </p:cNvSpPr>
          <p:nvPr>
            <p:ph type="body" idx="1"/>
          </p:nvPr>
        </p:nvSpPr>
        <p:spPr/>
        <p:txBody>
          <a:bodyPr/>
          <a:lstStyle/>
          <a:p>
            <a:pPr marL="0" indent="0" algn="r" rtl="1">
              <a:buNone/>
            </a:pPr>
            <a:r>
              <a:rPr lang="en-US" sz="1100" b="1" dirty="0">
                <a:sym typeface="Calibri"/>
              </a:rPr>
              <a:t>العمل الجماعي (15 دقيقة)</a:t>
            </a:r>
          </a:p>
          <a:p>
            <a:pPr algn="r" rtl="1"/>
            <a:r>
              <a:rPr lang="en-US" sz="1100" dirty="0">
                <a:sym typeface="Calibri"/>
              </a:rPr>
              <a:t>قسّم المشاركين إلى مجموعات من </a:t>
            </a:r>
            <a:r>
              <a:rPr lang="ar-SA" sz="1100" dirty="0">
                <a:sym typeface="Calibri"/>
              </a:rPr>
              <a:t>٤</a:t>
            </a:r>
            <a:r>
              <a:rPr lang="en-US" sz="1100" dirty="0">
                <a:sym typeface="Calibri"/>
              </a:rPr>
              <a:t> أشخاص</a:t>
            </a:r>
          </a:p>
          <a:p>
            <a:pPr algn="r" rtl="1"/>
            <a:r>
              <a:rPr lang="en-US" sz="1100" dirty="0">
                <a:sym typeface="Calibri"/>
              </a:rPr>
              <a:t>توجيه المشاركين إلى</a:t>
            </a:r>
            <a:r>
              <a:rPr lang="ar-SA" sz="1100" dirty="0">
                <a:sym typeface="Calibri"/>
              </a:rPr>
              <a:t> </a:t>
            </a:r>
            <a:r>
              <a:rPr lang="ar-SA" sz="1100" b="1" dirty="0">
                <a:sym typeface="Calibri"/>
              </a:rPr>
              <a:t>دليل العمل</a:t>
            </a:r>
            <a:r>
              <a:rPr lang="en-US" sz="1100" b="1" dirty="0">
                <a:sym typeface="Calibri"/>
              </a:rPr>
              <a:t> </a:t>
            </a:r>
            <a:r>
              <a:rPr lang="ar-SA" sz="1100" b="1" dirty="0">
                <a:sym typeface="Calibri"/>
              </a:rPr>
              <a:t>ال</a:t>
            </a:r>
            <a:r>
              <a:rPr lang="en-US" sz="1100" b="1" dirty="0">
                <a:sym typeface="Calibri"/>
              </a:rPr>
              <a:t>صفحة </a:t>
            </a:r>
            <a:r>
              <a:rPr lang="ar-SA" sz="1100" b="1" dirty="0">
                <a:sym typeface="Calibri"/>
              </a:rPr>
              <a:t>٥٧</a:t>
            </a:r>
            <a:r>
              <a:rPr lang="en-US" sz="1100" b="1" dirty="0">
                <a:sym typeface="Calibri"/>
              </a:rPr>
              <a:t>: ممارسة زيارات المراقبة</a:t>
            </a:r>
          </a:p>
          <a:p>
            <a:pPr algn="r" rtl="1"/>
            <a:r>
              <a:rPr lang="en-US" sz="1100" i="1" dirty="0">
                <a:sym typeface="Calibri"/>
              </a:rPr>
              <a:t>الهدف من هذا التمرين هو ممارسة ال</a:t>
            </a:r>
            <a:r>
              <a:rPr lang="ar-SA" sz="1100" i="1" dirty="0">
                <a:sym typeface="Calibri"/>
              </a:rPr>
              <a:t>تواصل</a:t>
            </a:r>
            <a:r>
              <a:rPr lang="en-US" sz="1100" i="1" dirty="0">
                <a:sym typeface="Calibri"/>
              </a:rPr>
              <a:t> أثناء الزيارات المنزلية من خلال استخدام تمثيل الأدوار.</a:t>
            </a:r>
          </a:p>
          <a:p>
            <a:pPr algn="r" rtl="1"/>
            <a:r>
              <a:rPr lang="en-US" sz="1100" i="1" dirty="0">
                <a:sym typeface="Calibri"/>
              </a:rPr>
              <a:t>هذه فرصة لك للتدرب في مجموعات صغيرة - لن يحكم عليك أحد.</a:t>
            </a:r>
          </a:p>
          <a:p>
            <a:pPr algn="r" rtl="1"/>
            <a:r>
              <a:rPr lang="en-US" sz="1100" dirty="0">
                <a:sym typeface="Calibri"/>
              </a:rPr>
              <a:t>قم بال</a:t>
            </a:r>
            <a:r>
              <a:rPr lang="ar-SA" sz="1100" dirty="0">
                <a:sym typeface="Calibri"/>
              </a:rPr>
              <a:t>مرور</a:t>
            </a:r>
            <a:r>
              <a:rPr lang="en-US" sz="1100" dirty="0">
                <a:sym typeface="Calibri"/>
              </a:rPr>
              <a:t> بين المشاركين أثناء التمرين وقدم ملاحظات بناءة / أجب على الأسئلة حسب الضرورة.</a:t>
            </a:r>
          </a:p>
          <a:p>
            <a:pPr algn="r" rtl="1"/>
            <a:endParaRPr lang="en-US" sz="1100" dirty="0">
              <a:sym typeface="Calibri"/>
            </a:endParaRPr>
          </a:p>
          <a:p>
            <a:pPr marL="0" indent="0" algn="r" rtl="1">
              <a:buNone/>
            </a:pPr>
            <a:r>
              <a:rPr lang="en-US" sz="1100" b="1" dirty="0">
                <a:sym typeface="Calibri"/>
              </a:rPr>
              <a:t>مناقشة عامة</a:t>
            </a:r>
          </a:p>
          <a:p>
            <a:pPr algn="r" rtl="1"/>
            <a:r>
              <a:rPr lang="en-US" sz="1100" dirty="0">
                <a:sym typeface="Calibri"/>
              </a:rPr>
              <a:t>ادعُ المشاركين إلى تقديم تعليقاتهم حول</a:t>
            </a:r>
            <a:r>
              <a:rPr lang="ar-SA" sz="1100" dirty="0">
                <a:sym typeface="Calibri"/>
              </a:rPr>
              <a:t> </a:t>
            </a:r>
            <a:r>
              <a:rPr lang="en-US" sz="1100" dirty="0">
                <a:sym typeface="Calibri"/>
              </a:rPr>
              <a:t>التمرين</a:t>
            </a:r>
          </a:p>
          <a:p>
            <a:pPr marL="0" indent="0" algn="r" rtl="1">
              <a:buNone/>
            </a:pPr>
            <a:endParaRPr lang="en-US" sz="1100" dirty="0">
              <a:sym typeface="Calibri"/>
            </a:endParaRPr>
          </a:p>
          <a:p>
            <a:pPr marL="0" indent="0" algn="r" rtl="1">
              <a:buNone/>
            </a:pPr>
            <a:r>
              <a:rPr lang="ar-SA" sz="1100" b="1" dirty="0">
                <a:sym typeface="Calibri"/>
              </a:rPr>
              <a:t>الشرح</a:t>
            </a:r>
            <a:endParaRPr lang="en-US" sz="1100" b="1" dirty="0">
              <a:sym typeface="Calibri"/>
            </a:endParaRPr>
          </a:p>
          <a:p>
            <a:pPr algn="r" rtl="1"/>
            <a:r>
              <a:rPr lang="en-US" sz="1100" i="1" dirty="0">
                <a:sym typeface="Calibri"/>
              </a:rPr>
              <a:t>من المهم أن تشرح بوضوح دورك والقيود على دورك وما يمكن أن يتوقعوه منك ؛</a:t>
            </a:r>
            <a:endParaRPr lang="en-US" sz="1100" i="1" dirty="0"/>
          </a:p>
          <a:p>
            <a:pPr algn="r" rtl="1"/>
            <a:r>
              <a:rPr lang="en-US" sz="1100" i="1" dirty="0">
                <a:sym typeface="Calibri"/>
              </a:rPr>
              <a:t>بدلاً من الانطلاق فورًا في</a:t>
            </a:r>
            <a:r>
              <a:rPr lang="ar-SA" sz="1100" i="1" dirty="0">
                <a:sym typeface="Calibri"/>
              </a:rPr>
              <a:t> طرح الأسئلة، يمكن لأخصائيي الحالة البدء بإراحة الوالد/مقدم الرعاية/الطفل وإنشاء الألفة</a:t>
            </a:r>
            <a:endParaRPr lang="en-US" sz="1100" i="1" dirty="0"/>
          </a:p>
          <a:p>
            <a:pPr algn="r" rtl="1"/>
            <a:r>
              <a:rPr lang="en-US" sz="1100" i="1" dirty="0">
                <a:sym typeface="Calibri"/>
              </a:rPr>
              <a:t>يجب أن تعمل الزيارة على تمكين الأسرة التي وافقت على رعاية طفل إضافي</a:t>
            </a:r>
          </a:p>
          <a:p>
            <a:pPr algn="r" rtl="1"/>
            <a:r>
              <a:rPr lang="en-US" sz="1100" i="1" dirty="0">
                <a:sym typeface="Calibri"/>
              </a:rPr>
              <a:t>يحتاج أخصائي الحالة إلى سماع </a:t>
            </a:r>
          </a:p>
          <a:p>
            <a:pPr lvl="1" algn="r" rtl="1"/>
            <a:r>
              <a:rPr lang="en-US" sz="1100" i="1" dirty="0">
                <a:sym typeface="Calibri"/>
              </a:rPr>
              <a:t>كيف تسير الامور</a:t>
            </a:r>
          </a:p>
          <a:p>
            <a:pPr lvl="1" algn="r" rtl="1"/>
            <a:r>
              <a:rPr lang="en-US" sz="1100" i="1" dirty="0">
                <a:sym typeface="Calibri"/>
              </a:rPr>
              <a:t>الحلول التي وجدوها</a:t>
            </a:r>
          </a:p>
          <a:p>
            <a:pPr lvl="1" algn="r" rtl="1"/>
            <a:r>
              <a:rPr lang="en-US" sz="1100" i="1" dirty="0">
                <a:sym typeface="Calibri"/>
              </a:rPr>
              <a:t>التحديات التي يواجهونها</a:t>
            </a:r>
            <a:endParaRPr lang="en-US" sz="1100" i="1" dirty="0"/>
          </a:p>
          <a:p>
            <a:pPr algn="r" rtl="1"/>
            <a:r>
              <a:rPr lang="en-US" sz="1100" i="1" dirty="0">
                <a:sym typeface="Calibri"/>
              </a:rPr>
              <a:t>قبل المغادرة</a:t>
            </a:r>
            <a:r>
              <a:rPr lang="ar-SA" sz="1100" i="1" dirty="0">
                <a:sym typeface="Calibri"/>
              </a:rPr>
              <a:t>، </a:t>
            </a:r>
            <a:r>
              <a:rPr lang="en-US" sz="1100" i="1" dirty="0">
                <a:sym typeface="Calibri"/>
              </a:rPr>
              <a:t>يجب على أخصائي الحالة التأكد من أن الطفل ومقدم الرعاية يشعران بفهم واضح ل</a:t>
            </a:r>
          </a:p>
          <a:p>
            <a:pPr lvl="1" algn="r" rtl="1"/>
            <a:r>
              <a:rPr lang="en-US" sz="1100" i="1" dirty="0">
                <a:sym typeface="Calibri"/>
              </a:rPr>
              <a:t>كيف</a:t>
            </a:r>
            <a:r>
              <a:rPr lang="ar-SA" sz="1100" i="1" dirty="0">
                <a:sym typeface="Calibri"/>
              </a:rPr>
              <a:t>ية</a:t>
            </a:r>
            <a:r>
              <a:rPr lang="en-US" sz="1100" i="1" dirty="0">
                <a:sym typeface="Calibri"/>
              </a:rPr>
              <a:t> عمل الجميع معًا</a:t>
            </a:r>
          </a:p>
          <a:p>
            <a:pPr lvl="1" algn="r" rtl="1"/>
            <a:r>
              <a:rPr lang="en-US" sz="1100" i="1" dirty="0">
                <a:sym typeface="Calibri"/>
              </a:rPr>
              <a:t>ما يمكن أن يتوقعوه من أخصائي الحالة</a:t>
            </a:r>
          </a:p>
          <a:p>
            <a:pPr lvl="1" algn="r" rtl="1"/>
            <a:r>
              <a:rPr lang="en-US" sz="1100" i="1" dirty="0">
                <a:sym typeface="Calibri"/>
              </a:rPr>
              <a:t>الخطوات والجداول الزمنية التالية.</a:t>
            </a:r>
          </a:p>
          <a:p>
            <a:pPr algn="r" rtl="1"/>
            <a:r>
              <a:rPr lang="en-US" sz="1100" i="1" dirty="0">
                <a:sym typeface="Calibri"/>
              </a:rPr>
              <a:t>لماذا </a:t>
            </a:r>
            <a:r>
              <a:rPr lang="ar-SA" sz="1100" i="1" dirty="0">
                <a:sym typeface="Calibri"/>
              </a:rPr>
              <a:t>ت</a:t>
            </a:r>
            <a:r>
              <a:rPr lang="en-US" sz="1100" i="1" dirty="0">
                <a:sym typeface="Calibri"/>
              </a:rPr>
              <a:t>عد ا</a:t>
            </a:r>
            <a:r>
              <a:rPr lang="ar-SA" sz="1100" i="1" dirty="0">
                <a:sym typeface="Calibri"/>
              </a:rPr>
              <a:t>لمراقبة</a:t>
            </a:r>
            <a:r>
              <a:rPr lang="en-US" sz="1100" i="1" dirty="0">
                <a:sym typeface="Calibri"/>
              </a:rPr>
              <a:t> المنتظم</a:t>
            </a:r>
            <a:r>
              <a:rPr lang="ar-SA" sz="1100" i="1" dirty="0">
                <a:sym typeface="Calibri"/>
              </a:rPr>
              <a:t>ة</a:t>
            </a:r>
            <a:r>
              <a:rPr lang="en-US" sz="1100" i="1" dirty="0">
                <a:sym typeface="Calibri"/>
              </a:rPr>
              <a:t> لترتيب الرعاية مهم</a:t>
            </a:r>
            <a:r>
              <a:rPr lang="ar-SA" sz="1100" i="1" dirty="0">
                <a:sym typeface="Calibri"/>
              </a:rPr>
              <a:t>ة</a:t>
            </a:r>
            <a:r>
              <a:rPr lang="en-US" sz="1100" i="1" dirty="0">
                <a:sym typeface="Calibri"/>
              </a:rPr>
              <a:t> جدًا؟</a:t>
            </a:r>
          </a:p>
          <a:p>
            <a:pPr lvl="1" algn="r" rtl="1"/>
            <a:r>
              <a:rPr lang="en-US" sz="1100" i="1" dirty="0">
                <a:sym typeface="Calibri"/>
              </a:rPr>
              <a:t>هناك مخاطر مرتبطة بجميع أنواع الرعاية البديلة لذا فإن المراقبة المنتظمة إلزامية وفقًا للجدول الزمني المتفق عليه في خطة الحالة.</a:t>
            </a:r>
          </a:p>
          <a:p>
            <a:pPr lvl="0" algn="r" rtl="1"/>
            <a:r>
              <a:rPr lang="en-US" sz="1100" i="0" dirty="0">
                <a:sym typeface="Calibri"/>
              </a:rPr>
              <a:t>مراجعة</a:t>
            </a:r>
            <a:r>
              <a:rPr lang="en-US" sz="1100" b="1" i="0" dirty="0">
                <a:sym typeface="Calibri"/>
              </a:rPr>
              <a:t>: الملاحظات والدعم بشأن زيارات المراقبة - الأطفال في الرعاية المجتمعية</a:t>
            </a:r>
            <a:r>
              <a:rPr lang="ar-SA" sz="1100" b="1" i="0" dirty="0">
                <a:sym typeface="Calibri"/>
              </a:rPr>
              <a:t>: دليل العمل الصفحة ٥٨-٥٩</a:t>
            </a:r>
            <a:endParaRPr lang="en-US" sz="1100" i="0" dirty="0">
              <a:sym typeface="Calibri"/>
            </a:endParaRPr>
          </a:p>
        </p:txBody>
      </p:sp>
      <p:sp>
        <p:nvSpPr>
          <p:cNvPr id="3" name="Slide Image Placeholder 2">
            <a:extLst>
              <a:ext uri="{FF2B5EF4-FFF2-40B4-BE49-F238E27FC236}">
                <a16:creationId xmlns:a16="http://schemas.microsoft.com/office/drawing/2014/main" id="{8B0F3814-0260-A0CC-D9F2-FE524626FE34}"/>
              </a:ext>
            </a:extLst>
          </p:cNvPr>
          <p:cNvSpPr>
            <a:spLocks noGrp="1" noRot="1" noChangeAspect="1"/>
          </p:cNvSpPr>
          <p:nvPr>
            <p:ph type="sldImg"/>
          </p:nvPr>
        </p:nvSpPr>
        <p:spPr/>
      </p:sp>
      <p:sp>
        <p:nvSpPr>
          <p:cNvPr id="2" name="Google Shape;725;p48:notes">
            <a:extLst>
              <a:ext uri="{FF2B5EF4-FFF2-40B4-BE49-F238E27FC236}">
                <a16:creationId xmlns:a16="http://schemas.microsoft.com/office/drawing/2014/main" id="{C5AF7649-30D8-1CE3-AA85-260066A25513}"/>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rtl="1"/>
            <a:fld id="{00000000-1234-1234-1234-123412341234}" type="slidenum">
              <a:rPr lang="en-US" sz="1200" smtClean="0">
                <a:latin typeface="+mn-lt"/>
              </a:rPr>
              <a:pPr algn="r" rtl="1"/>
              <a:t>76</a:t>
            </a:fld>
            <a:endParaRPr lang="en-US" sz="1200" dirty="0">
              <a:latin typeface="+mn-lt"/>
            </a:endParaRPr>
          </a:p>
        </p:txBody>
      </p:sp>
    </p:spTree>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34"/>
        <p:cNvGrpSpPr/>
        <p:nvPr/>
      </p:nvGrpSpPr>
      <p:grpSpPr>
        <a:xfrm>
          <a:off x="0" y="0"/>
          <a:ext cx="0" cy="0"/>
          <a:chOff x="0" y="0"/>
          <a:chExt cx="0" cy="0"/>
        </a:xfrm>
      </p:grpSpPr>
      <p:sp>
        <p:nvSpPr>
          <p:cNvPr id="1136" name="Google Shape;1136;p57:notes"/>
          <p:cNvSpPr txBox="1">
            <a:spLocks noGrp="1"/>
          </p:cNvSpPr>
          <p:nvPr>
            <p:ph type="body" idx="1"/>
          </p:nvPr>
        </p:nvSpPr>
        <p:spPr/>
        <p:txBody>
          <a:bodyPr/>
          <a:lstStyle/>
          <a:p>
            <a:pPr marL="0" indent="0" algn="r" rtl="1">
              <a:buNone/>
            </a:pPr>
            <a:r>
              <a:rPr lang="ar-SA" b="1" dirty="0">
                <a:sym typeface="Calibri"/>
              </a:rPr>
              <a:t>الشرح</a:t>
            </a:r>
            <a:endParaRPr lang="en-US" b="1" dirty="0">
              <a:sym typeface="Calibri"/>
            </a:endParaRPr>
          </a:p>
          <a:p>
            <a:pPr algn="r" rtl="1"/>
            <a:r>
              <a:rPr lang="en-US" dirty="0">
                <a:sym typeface="Calibri"/>
              </a:rPr>
              <a:t>عرض الشريحة</a:t>
            </a:r>
            <a:endParaRPr lang="en-US" dirty="0"/>
          </a:p>
          <a:p>
            <a:pPr algn="r" rtl="1"/>
            <a:r>
              <a:rPr lang="en-US" i="1" dirty="0">
                <a:sym typeface="Calibri"/>
              </a:rPr>
              <a:t>هل لدى أي شخص أي أسئلة أو توضيحات؟</a:t>
            </a:r>
            <a:endParaRPr lang="en-US" i="1" dirty="0"/>
          </a:p>
          <a:p>
            <a:pPr algn="r" rtl="1"/>
            <a:r>
              <a:rPr lang="en-US" i="1" dirty="0">
                <a:sym typeface="Calibri"/>
              </a:rPr>
              <a:t>سننظر الآن بالتفصيل في </a:t>
            </a:r>
            <a:r>
              <a:rPr lang="ar-SA" i="1" dirty="0">
                <a:sym typeface="Calibri"/>
              </a:rPr>
              <a:t>تعقب </a:t>
            </a:r>
            <a:r>
              <a:rPr lang="en-US" i="1" dirty="0">
                <a:sym typeface="Calibri"/>
              </a:rPr>
              <a:t>الأسرة ولم </a:t>
            </a:r>
            <a:r>
              <a:rPr lang="ar-SA" i="1" dirty="0">
                <a:sym typeface="Calibri"/>
              </a:rPr>
              <a:t>ال</a:t>
            </a:r>
            <a:r>
              <a:rPr lang="en-US" i="1" dirty="0">
                <a:sym typeface="Calibri"/>
              </a:rPr>
              <a:t>شمل</a:t>
            </a:r>
            <a:endParaRPr lang="en-US" i="1" dirty="0"/>
          </a:p>
          <a:p>
            <a:pPr algn="r" rtl="1"/>
            <a:r>
              <a:rPr lang="ar-SA" dirty="0">
                <a:sym typeface="Calibri"/>
              </a:rPr>
              <a:t>إغلاق</a:t>
            </a:r>
            <a:r>
              <a:rPr lang="en-US" dirty="0">
                <a:sym typeface="Calibri"/>
              </a:rPr>
              <a:t> الجلسة</a:t>
            </a:r>
            <a:endParaRPr lang="en-US" dirty="0"/>
          </a:p>
          <a:p>
            <a:pPr algn="r" rtl="1"/>
            <a:endParaRPr lang="en-US" dirty="0">
              <a:sym typeface="Calibri"/>
            </a:endParaRPr>
          </a:p>
        </p:txBody>
      </p:sp>
      <p:sp>
        <p:nvSpPr>
          <p:cNvPr id="3" name="Slide Image Placeholder 2">
            <a:extLst>
              <a:ext uri="{FF2B5EF4-FFF2-40B4-BE49-F238E27FC236}">
                <a16:creationId xmlns:a16="http://schemas.microsoft.com/office/drawing/2014/main" id="{B6846358-4D0D-9F6E-BF3B-CE59E3BE892C}"/>
              </a:ext>
            </a:extLst>
          </p:cNvPr>
          <p:cNvSpPr>
            <a:spLocks noGrp="1" noRot="1" noChangeAspect="1"/>
          </p:cNvSpPr>
          <p:nvPr>
            <p:ph type="sldImg"/>
          </p:nvPr>
        </p:nvSpPr>
        <p:spPr/>
      </p:sp>
      <p:sp>
        <p:nvSpPr>
          <p:cNvPr id="4" name="Google Shape;725;p48:notes">
            <a:extLst>
              <a:ext uri="{FF2B5EF4-FFF2-40B4-BE49-F238E27FC236}">
                <a16:creationId xmlns:a16="http://schemas.microsoft.com/office/drawing/2014/main" id="{4EEB483F-8EA8-2A79-D017-ED57E5F1BB20}"/>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rtl="1"/>
            <a:fld id="{00000000-1234-1234-1234-123412341234}" type="slidenum">
              <a:rPr lang="en-US" sz="1200" smtClean="0">
                <a:latin typeface="+mn-lt"/>
              </a:rPr>
              <a:pPr algn="r" rtl="1"/>
              <a:t>77</a:t>
            </a:fld>
            <a:endParaRPr lang="en-US" sz="1200" dirty="0">
              <a:latin typeface="+mn-lt"/>
            </a:endParaRPr>
          </a:p>
        </p:txBody>
      </p:sp>
    </p:spTree>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47"/>
        <p:cNvGrpSpPr/>
        <p:nvPr/>
      </p:nvGrpSpPr>
      <p:grpSpPr>
        <a:xfrm>
          <a:off x="0" y="0"/>
          <a:ext cx="0" cy="0"/>
          <a:chOff x="0" y="0"/>
          <a:chExt cx="0" cy="0"/>
        </a:xfrm>
      </p:grpSpPr>
      <p:sp>
        <p:nvSpPr>
          <p:cNvPr id="1149" name="Google Shape;1149;p58:notes"/>
          <p:cNvSpPr txBox="1">
            <a:spLocks noGrp="1"/>
          </p:cNvSpPr>
          <p:nvPr>
            <p:ph type="body" idx="1"/>
          </p:nvPr>
        </p:nvSpPr>
        <p:spPr/>
        <p:txBody>
          <a:bodyPr/>
          <a:lstStyle/>
          <a:p>
            <a:pPr marL="0" indent="0" algn="r" rtl="1">
              <a:buNone/>
            </a:pPr>
            <a:r>
              <a:rPr lang="en-US" b="1" dirty="0">
                <a:sym typeface="Calibri"/>
              </a:rPr>
              <a:t>التك</a:t>
            </a:r>
            <a:r>
              <a:rPr lang="ar-SA" b="1" dirty="0">
                <a:sym typeface="Calibri"/>
              </a:rPr>
              <a:t>ي</a:t>
            </a:r>
            <a:r>
              <a:rPr lang="en-US" b="1" dirty="0">
                <a:sym typeface="Calibri"/>
              </a:rPr>
              <a:t>يف </a:t>
            </a:r>
            <a:r>
              <a:rPr lang="ar-SA" b="1" dirty="0">
                <a:sym typeface="Calibri"/>
              </a:rPr>
              <a:t>بحسب</a:t>
            </a:r>
            <a:r>
              <a:rPr lang="en-US" b="1" dirty="0">
                <a:sym typeface="Calibri"/>
              </a:rPr>
              <a:t> السياق</a:t>
            </a:r>
          </a:p>
          <a:p>
            <a:pPr algn="r" rtl="1"/>
            <a:r>
              <a:rPr lang="en-US" dirty="0">
                <a:sym typeface="Calibri"/>
              </a:rPr>
              <a:t>يختلف دور ومشاركة أخصائي الحالة في عملية تعقب ولم شمل الأسرة عبر السياقات.</a:t>
            </a:r>
          </a:p>
          <a:p>
            <a:pPr algn="r" rtl="1"/>
            <a:r>
              <a:rPr lang="en-US" dirty="0">
                <a:sym typeface="Calibri"/>
              </a:rPr>
              <a:t>يجب تغطية الجلسات الخاصة بت</a:t>
            </a:r>
            <a:r>
              <a:rPr lang="ar-SA" dirty="0">
                <a:sym typeface="Calibri"/>
              </a:rPr>
              <a:t>عقب</a:t>
            </a:r>
            <a:r>
              <a:rPr lang="en-US" dirty="0">
                <a:sym typeface="Calibri"/>
              </a:rPr>
              <a:t> الأسرة </a:t>
            </a:r>
            <a:r>
              <a:rPr lang="ar-SA" dirty="0">
                <a:sym typeface="Calibri"/>
              </a:rPr>
              <a:t>(٥.١)</a:t>
            </a:r>
            <a:r>
              <a:rPr lang="en-US" dirty="0">
                <a:sym typeface="Calibri"/>
              </a:rPr>
              <a:t>، والتوثيق </a:t>
            </a:r>
            <a:r>
              <a:rPr lang="ar-SA" dirty="0">
                <a:sym typeface="Calibri"/>
              </a:rPr>
              <a:t>(٥.٢)</a:t>
            </a:r>
            <a:r>
              <a:rPr lang="en-US" dirty="0">
                <a:sym typeface="Calibri"/>
              </a:rPr>
              <a:t>، والتحقق</a:t>
            </a:r>
            <a:r>
              <a:rPr lang="ar-SA" dirty="0">
                <a:sym typeface="Calibri"/>
              </a:rPr>
              <a:t> (٣.٥)</a:t>
            </a:r>
            <a:r>
              <a:rPr lang="en-US" dirty="0">
                <a:sym typeface="Calibri"/>
              </a:rPr>
              <a:t> ، ولم شمل الأسرة </a:t>
            </a:r>
            <a:r>
              <a:rPr lang="ar-SA" dirty="0">
                <a:sym typeface="Calibri"/>
              </a:rPr>
              <a:t>(٥.٤) </a:t>
            </a:r>
            <a:r>
              <a:rPr lang="en-US" dirty="0">
                <a:sym typeface="Calibri"/>
              </a:rPr>
              <a:t>وإعادة الدمج </a:t>
            </a:r>
            <a:r>
              <a:rPr lang="ar-SA" dirty="0">
                <a:sym typeface="Calibri"/>
              </a:rPr>
              <a:t>(٥.٥) </a:t>
            </a:r>
            <a:r>
              <a:rPr lang="en-US" dirty="0">
                <a:sym typeface="Calibri"/>
              </a:rPr>
              <a:t>بشكل كامل عندما يلعب أخصائيو الحالات دورًا </a:t>
            </a:r>
            <a:r>
              <a:rPr lang="ar-SA" dirty="0">
                <a:sym typeface="Calibri"/>
              </a:rPr>
              <a:t>ه</a:t>
            </a:r>
            <a:r>
              <a:rPr lang="en-US" dirty="0">
                <a:sym typeface="Calibri"/>
              </a:rPr>
              <a:t>ا</a:t>
            </a:r>
            <a:r>
              <a:rPr lang="ar-SA" dirty="0">
                <a:sym typeface="Calibri"/>
              </a:rPr>
              <a:t>ماً</a:t>
            </a:r>
            <a:r>
              <a:rPr lang="en-US" dirty="0">
                <a:sym typeface="Calibri"/>
              </a:rPr>
              <a:t> في عملية ت</a:t>
            </a:r>
            <a:r>
              <a:rPr lang="ar-SA" dirty="0">
                <a:sym typeface="Calibri"/>
              </a:rPr>
              <a:t>عقب</a:t>
            </a:r>
            <a:r>
              <a:rPr lang="en-US" dirty="0">
                <a:sym typeface="Calibri"/>
              </a:rPr>
              <a:t> الأسرة ولم </a:t>
            </a:r>
            <a:r>
              <a:rPr lang="ar-SA" dirty="0">
                <a:sym typeface="Calibri"/>
              </a:rPr>
              <a:t>ال</a:t>
            </a:r>
            <a:r>
              <a:rPr lang="en-US" dirty="0">
                <a:sym typeface="Calibri"/>
              </a:rPr>
              <a:t>شمل.</a:t>
            </a:r>
          </a:p>
          <a:p>
            <a:pPr algn="r" rtl="1"/>
            <a:r>
              <a:rPr lang="en-US" dirty="0">
                <a:sym typeface="Calibri"/>
              </a:rPr>
              <a:t>يجب تكييف الجلسات وفقًا لدور أخصائي الحالة في السياق ويمكن حذف سيناريوهات العمل الجماعي / الحالة إذا لم تكن ذات صلة.</a:t>
            </a:r>
          </a:p>
          <a:p>
            <a:pPr marL="0" indent="0" algn="r" rtl="1">
              <a:buNone/>
            </a:pPr>
            <a:r>
              <a:rPr lang="en-US" b="1" dirty="0">
                <a:highlight>
                  <a:schemeClr val="lt1"/>
                </a:highlight>
                <a:sym typeface="Helvetica Neue"/>
              </a:rPr>
              <a:t>_____________________________________________________________________________</a:t>
            </a:r>
            <a:endParaRPr lang="en-US" dirty="0"/>
          </a:p>
          <a:p>
            <a:pPr marL="0" indent="0" algn="r" rtl="1">
              <a:buNone/>
            </a:pPr>
            <a:r>
              <a:rPr lang="ar-SA" b="0" dirty="0">
                <a:sym typeface="Calibri"/>
              </a:rPr>
              <a:t>الشرح</a:t>
            </a:r>
            <a:endParaRPr lang="en-US" b="1" dirty="0">
              <a:sym typeface="Calibri"/>
            </a:endParaRPr>
          </a:p>
          <a:p>
            <a:pPr algn="r" rtl="1"/>
            <a:r>
              <a:rPr lang="en-US" i="1" dirty="0">
                <a:sym typeface="Calibri"/>
              </a:rPr>
              <a:t>سنناقش في هذه الجلسة تدخلات تعقب الأسرة وطرق التعقب المختلفة بمزيد من التفصيل.</a:t>
            </a:r>
          </a:p>
          <a:p>
            <a:pPr algn="r" rtl="1"/>
            <a:r>
              <a:rPr lang="en-US" i="1" dirty="0">
                <a:sym typeface="Calibri"/>
              </a:rPr>
              <a:t>بحلول نهاية هذه الجلسة</a:t>
            </a:r>
            <a:r>
              <a:rPr lang="ar-SA" i="1" dirty="0">
                <a:sym typeface="Calibri"/>
              </a:rPr>
              <a:t>، </a:t>
            </a:r>
            <a:r>
              <a:rPr lang="en-US" i="1" dirty="0">
                <a:sym typeface="Calibri"/>
              </a:rPr>
              <a:t>يجب أن تكون قادرًا على سرد المبادئ الأساسية وشرح الطرق المختلفة لت</a:t>
            </a:r>
            <a:r>
              <a:rPr lang="ar-SA" i="1" dirty="0">
                <a:sym typeface="Calibri"/>
              </a:rPr>
              <a:t>عقب</a:t>
            </a:r>
            <a:r>
              <a:rPr lang="en-US" i="1" dirty="0">
                <a:sym typeface="Calibri"/>
              </a:rPr>
              <a:t> الأسرة.</a:t>
            </a:r>
          </a:p>
          <a:p>
            <a:pPr algn="r" rtl="1"/>
            <a:endParaRPr lang="en-US" dirty="0">
              <a:sym typeface="Calibri"/>
            </a:endParaRPr>
          </a:p>
        </p:txBody>
      </p:sp>
      <p:sp>
        <p:nvSpPr>
          <p:cNvPr id="3" name="Slide Image Placeholder 2">
            <a:extLst>
              <a:ext uri="{FF2B5EF4-FFF2-40B4-BE49-F238E27FC236}">
                <a16:creationId xmlns:a16="http://schemas.microsoft.com/office/drawing/2014/main" id="{5F5C90DE-95DF-EF1C-045B-93CB7A61F7ED}"/>
              </a:ext>
            </a:extLst>
          </p:cNvPr>
          <p:cNvSpPr>
            <a:spLocks noGrp="1" noRot="1" noChangeAspect="1"/>
          </p:cNvSpPr>
          <p:nvPr>
            <p:ph type="sldImg"/>
          </p:nvPr>
        </p:nvSpPr>
        <p:spPr/>
      </p:sp>
      <p:sp>
        <p:nvSpPr>
          <p:cNvPr id="2" name="Google Shape;725;p48:notes">
            <a:extLst>
              <a:ext uri="{FF2B5EF4-FFF2-40B4-BE49-F238E27FC236}">
                <a16:creationId xmlns:a16="http://schemas.microsoft.com/office/drawing/2014/main" id="{A30BC9FB-CEC5-3F5D-3A82-0ED1F014A0FF}"/>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rtl="1"/>
            <a:fld id="{00000000-1234-1234-1234-123412341234}" type="slidenum">
              <a:rPr lang="en-US" sz="1200" smtClean="0">
                <a:latin typeface="+mn-lt"/>
              </a:rPr>
              <a:pPr algn="r" rtl="1"/>
              <a:t>78</a:t>
            </a:fld>
            <a:endParaRPr lang="en-US" sz="1200" dirty="0">
              <a:latin typeface="+mn-lt"/>
            </a:endParaRPr>
          </a:p>
        </p:txBody>
      </p:sp>
    </p:spTree>
  </p:cSld>
  <p:clrMapOvr>
    <a:masterClrMapping/>
  </p:clrMapOvr>
</p:notes>
</file>

<file path=ppt/notesSlides/notesSlide7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58"/>
        <p:cNvGrpSpPr/>
        <p:nvPr/>
      </p:nvGrpSpPr>
      <p:grpSpPr>
        <a:xfrm>
          <a:off x="0" y="0"/>
          <a:ext cx="0" cy="0"/>
          <a:chOff x="0" y="0"/>
          <a:chExt cx="0" cy="0"/>
        </a:xfrm>
      </p:grpSpPr>
      <p:sp>
        <p:nvSpPr>
          <p:cNvPr id="1160" name="Google Shape;1160;p59:notes"/>
          <p:cNvSpPr txBox="1">
            <a:spLocks noGrp="1"/>
          </p:cNvSpPr>
          <p:nvPr>
            <p:ph type="body" idx="1"/>
          </p:nvPr>
        </p:nvSpPr>
        <p:spPr/>
        <p:txBody>
          <a:bodyPr/>
          <a:lstStyle/>
          <a:p>
            <a:pPr marL="0" indent="0" algn="r" rtl="1">
              <a:buNone/>
            </a:pPr>
            <a:r>
              <a:rPr lang="en-US" b="1" dirty="0">
                <a:sym typeface="Calibri"/>
              </a:rPr>
              <a:t>تحضير</a:t>
            </a:r>
          </a:p>
          <a:p>
            <a:pPr algn="r" rtl="1"/>
            <a:r>
              <a:rPr lang="en-US" dirty="0">
                <a:sym typeface="Calibri"/>
              </a:rPr>
              <a:t>قم بإعداد </a:t>
            </a:r>
            <a:r>
              <a:rPr lang="ar-SA" dirty="0">
                <a:sym typeface="Calibri"/>
              </a:rPr>
              <a:t>قطعة ورق</a:t>
            </a:r>
            <a:r>
              <a:rPr lang="en-US" dirty="0">
                <a:sym typeface="Calibri"/>
              </a:rPr>
              <a:t> مقاس A4 ت</a:t>
            </a:r>
            <a:r>
              <a:rPr lang="ar-SA" dirty="0">
                <a:sym typeface="Calibri"/>
              </a:rPr>
              <a:t>شير ل </a:t>
            </a:r>
            <a:r>
              <a:rPr lang="en-US" dirty="0">
                <a:sym typeface="Calibri"/>
              </a:rPr>
              <a:t>"صح" وأخرى ت</a:t>
            </a:r>
            <a:r>
              <a:rPr lang="ar-SA" dirty="0">
                <a:sym typeface="Calibri"/>
              </a:rPr>
              <a:t>شير ل</a:t>
            </a:r>
            <a:r>
              <a:rPr lang="en-US" dirty="0">
                <a:sym typeface="Calibri"/>
              </a:rPr>
              <a:t> "خطأ".</a:t>
            </a:r>
            <a:endParaRPr lang="en-US" dirty="0"/>
          </a:p>
          <a:p>
            <a:pPr algn="r" rtl="1"/>
            <a:endParaRPr lang="en-US" dirty="0">
              <a:sym typeface="Calibri"/>
            </a:endParaRPr>
          </a:p>
          <a:p>
            <a:pPr marL="0" indent="0" algn="r" rtl="1">
              <a:buNone/>
            </a:pPr>
            <a:r>
              <a:rPr lang="en-US" b="1" dirty="0">
                <a:sym typeface="Calibri"/>
              </a:rPr>
              <a:t>النشاط العام</a:t>
            </a:r>
          </a:p>
          <a:p>
            <a:pPr algn="r" rtl="1"/>
            <a:r>
              <a:rPr lang="en-US" i="1" dirty="0">
                <a:sym typeface="Calibri"/>
              </a:rPr>
              <a:t>سنبدأ بإجراء </a:t>
            </a:r>
            <a:r>
              <a:rPr lang="ar-SA" i="1" dirty="0">
                <a:sym typeface="Calibri"/>
              </a:rPr>
              <a:t>مسابقة</a:t>
            </a:r>
            <a:r>
              <a:rPr lang="en-US" i="1" dirty="0">
                <a:sym typeface="Calibri"/>
              </a:rPr>
              <a:t> قصير</a:t>
            </a:r>
            <a:r>
              <a:rPr lang="ar-SA" i="1" dirty="0">
                <a:sym typeface="Calibri"/>
              </a:rPr>
              <a:t>ة</a:t>
            </a:r>
            <a:r>
              <a:rPr lang="en-US" i="1" dirty="0">
                <a:sym typeface="Calibri"/>
              </a:rPr>
              <a:t> مع عبارات حول أساسيات ت</a:t>
            </a:r>
            <a:r>
              <a:rPr lang="ar-SA" i="1" dirty="0">
                <a:sym typeface="Calibri"/>
              </a:rPr>
              <a:t>عقب</a:t>
            </a:r>
            <a:r>
              <a:rPr lang="en-US" i="1" dirty="0">
                <a:sym typeface="Calibri"/>
              </a:rPr>
              <a:t> الأسرة سواء كانت صحيحة أو خاطئة.</a:t>
            </a:r>
          </a:p>
          <a:p>
            <a:pPr algn="r" rtl="1"/>
            <a:r>
              <a:rPr lang="en-US" dirty="0">
                <a:sym typeface="Calibri"/>
              </a:rPr>
              <a:t>ادعُ المشاركين إلى الوقوف في </a:t>
            </a:r>
            <a:r>
              <a:rPr lang="ar-SA" dirty="0">
                <a:sym typeface="Calibri"/>
              </a:rPr>
              <a:t>خط</a:t>
            </a:r>
            <a:r>
              <a:rPr lang="en-US" dirty="0">
                <a:sym typeface="Calibri"/>
              </a:rPr>
              <a:t> في منتصف الغرفة.</a:t>
            </a:r>
          </a:p>
          <a:p>
            <a:pPr algn="r" rtl="1"/>
            <a:r>
              <a:rPr lang="en-US" dirty="0">
                <a:sym typeface="Calibri"/>
              </a:rPr>
              <a:t>اقرأ العبارات أدناه واطلب من المشاركين اتخاذ خطوة إلى اليسار إذا اعتقدوا أن العبارة صحيحة ، وإلى اليمين إذا اعتقدوا أنها خاطئة. شارك الإجابات ، كما هو موضح أدناه.</a:t>
            </a:r>
            <a:endParaRPr lang="en-US" dirty="0"/>
          </a:p>
          <a:p>
            <a:pPr algn="r" rtl="1"/>
            <a:endParaRPr lang="en-US" dirty="0">
              <a:sym typeface="Calibri"/>
            </a:endParaRPr>
          </a:p>
          <a:p>
            <a:pPr marL="0" indent="0" algn="r" rtl="1">
              <a:buNone/>
            </a:pPr>
            <a:r>
              <a:rPr lang="en-US" b="1" dirty="0">
                <a:sym typeface="Calibri"/>
              </a:rPr>
              <a:t>ا</a:t>
            </a:r>
            <a:r>
              <a:rPr lang="ar-SA" b="1" dirty="0">
                <a:sym typeface="Calibri"/>
              </a:rPr>
              <a:t>لمسابقة</a:t>
            </a:r>
            <a:endParaRPr lang="en-US" b="1" dirty="0">
              <a:sym typeface="Calibri"/>
            </a:endParaRPr>
          </a:p>
          <a:p>
            <a:pPr marL="228600" indent="-228600" algn="r" rtl="1">
              <a:buFont typeface="+mj-lt"/>
              <a:buAutoNum type="arabicPeriod"/>
            </a:pPr>
            <a:r>
              <a:rPr lang="en-US" b="1" i="1" dirty="0">
                <a:sym typeface="Calibri"/>
              </a:rPr>
              <a:t>ت</a:t>
            </a:r>
            <a:r>
              <a:rPr lang="ar-SA" b="1" i="1" dirty="0">
                <a:sym typeface="Calibri"/>
              </a:rPr>
              <a:t>عقب</a:t>
            </a:r>
            <a:r>
              <a:rPr lang="en-US" b="1" i="1" dirty="0">
                <a:sym typeface="Calibri"/>
              </a:rPr>
              <a:t> الأسرة هو عملية البحث عن أفراد الأسرة أو مقدمي الرعاية الأساسيين القانونيين أو العرفيين للأطفال</a:t>
            </a:r>
          </a:p>
          <a:p>
            <a:pPr lvl="1" algn="r" rtl="1"/>
            <a:r>
              <a:rPr lang="ar-SA" dirty="0">
                <a:sym typeface="Calibri"/>
              </a:rPr>
              <a:t>صح</a:t>
            </a:r>
            <a:endParaRPr lang="en-US" dirty="0">
              <a:sym typeface="Calibri"/>
            </a:endParaRPr>
          </a:p>
          <a:p>
            <a:pPr marL="228600" indent="-228600" algn="r" rtl="1">
              <a:buFont typeface="+mj-lt"/>
              <a:buAutoNum type="arabicPeriod"/>
            </a:pPr>
            <a:r>
              <a:rPr lang="en-US" b="1" i="1" dirty="0">
                <a:sym typeface="Calibri"/>
              </a:rPr>
              <a:t>لا يشير مصطلح ت</a:t>
            </a:r>
            <a:r>
              <a:rPr lang="ar-SA" b="1" i="1" dirty="0">
                <a:sym typeface="Calibri"/>
              </a:rPr>
              <a:t>عقب</a:t>
            </a:r>
            <a:r>
              <a:rPr lang="en-US" b="1" i="1" dirty="0">
                <a:sym typeface="Calibri"/>
              </a:rPr>
              <a:t> الأسرة إلى البحث عن الأطفال المفقودين الذين يبحث </a:t>
            </a:r>
            <a:r>
              <a:rPr lang="ar-SA" b="1" i="1" dirty="0">
                <a:sym typeface="Calibri"/>
              </a:rPr>
              <a:t>والديهم</a:t>
            </a:r>
            <a:r>
              <a:rPr lang="en-US" b="1" i="1" dirty="0">
                <a:sym typeface="Calibri"/>
              </a:rPr>
              <a:t> عنهم</a:t>
            </a:r>
          </a:p>
          <a:p>
            <a:pPr lvl="1" algn="r" rtl="1"/>
            <a:r>
              <a:rPr lang="ar-SA" dirty="0">
                <a:sym typeface="Calibri"/>
              </a:rPr>
              <a:t>خطأ، </a:t>
            </a:r>
            <a:r>
              <a:rPr lang="en-US" dirty="0">
                <a:sym typeface="Calibri"/>
              </a:rPr>
              <a:t>يتضمن</a:t>
            </a:r>
            <a:r>
              <a:rPr lang="ar-SA" dirty="0">
                <a:sym typeface="Calibri"/>
              </a:rPr>
              <a:t> التعقب</a:t>
            </a:r>
            <a:r>
              <a:rPr lang="en-US" dirty="0">
                <a:sym typeface="Calibri"/>
              </a:rPr>
              <a:t> أيضًا البحث عن الأطفال المفقودين</a:t>
            </a:r>
          </a:p>
          <a:p>
            <a:pPr marL="228600" indent="-228600" algn="r" rtl="1">
              <a:buFont typeface="+mj-lt"/>
              <a:buAutoNum type="arabicPeriod"/>
            </a:pPr>
            <a:r>
              <a:rPr lang="en-US" b="1" i="1" dirty="0">
                <a:sym typeface="Calibri"/>
              </a:rPr>
              <a:t>يمكن أن يكون لتأثير الانفصال الأسري عواقب فورية</a:t>
            </a:r>
            <a:r>
              <a:rPr lang="ar-SA" b="1" i="1" dirty="0">
                <a:sym typeface="Calibri"/>
              </a:rPr>
              <a:t> هامة</a:t>
            </a:r>
            <a:r>
              <a:rPr lang="en-US" b="1" i="1" dirty="0">
                <a:sym typeface="Calibri"/>
              </a:rPr>
              <a:t> وطويلة الأ</a:t>
            </a:r>
            <a:r>
              <a:rPr lang="ar-SA" b="1" i="1" dirty="0">
                <a:sym typeface="Calibri"/>
              </a:rPr>
              <a:t>مد</a:t>
            </a:r>
            <a:r>
              <a:rPr lang="en-US" b="1" i="1" dirty="0">
                <a:sym typeface="Calibri"/>
              </a:rPr>
              <a:t> على الأطفال بما في ذلك الوفاة وفقدان الهوية والانفصال الدائم</a:t>
            </a:r>
          </a:p>
          <a:p>
            <a:pPr lvl="1" algn="r" rtl="1"/>
            <a:r>
              <a:rPr lang="ar-SA" dirty="0">
                <a:sym typeface="Calibri"/>
              </a:rPr>
              <a:t>صح</a:t>
            </a:r>
            <a:endParaRPr lang="en-US" dirty="0">
              <a:sym typeface="Calibri"/>
            </a:endParaRPr>
          </a:p>
          <a:p>
            <a:pPr marL="228600" indent="-228600" algn="r" rtl="1">
              <a:buFont typeface="+mj-lt"/>
              <a:buAutoNum type="arabicPeriod"/>
            </a:pPr>
            <a:r>
              <a:rPr lang="en-US" b="1" i="1" dirty="0">
                <a:sym typeface="Calibri"/>
              </a:rPr>
              <a:t>الهدف من </a:t>
            </a:r>
            <a:r>
              <a:rPr lang="ar-SA" b="1" i="1" dirty="0">
                <a:sym typeface="Calibri"/>
              </a:rPr>
              <a:t>التعقب </a:t>
            </a:r>
            <a:r>
              <a:rPr lang="en-US" b="1" i="1" dirty="0">
                <a:sym typeface="Calibri"/>
              </a:rPr>
              <a:t>هو لم الشمل مع الوالدين.</a:t>
            </a:r>
          </a:p>
          <a:p>
            <a:pPr lvl="1" algn="r" rtl="1"/>
            <a:r>
              <a:rPr lang="en-US" dirty="0">
                <a:sym typeface="Calibri"/>
              </a:rPr>
              <a:t>صح</a:t>
            </a:r>
            <a:r>
              <a:rPr lang="ar-SA" dirty="0">
                <a:sym typeface="Calibri"/>
              </a:rPr>
              <a:t>،</a:t>
            </a:r>
            <a:r>
              <a:rPr lang="en-US" dirty="0">
                <a:sym typeface="Calibri"/>
              </a:rPr>
              <a:t> ولكن يمكن أن يهدف ال</a:t>
            </a:r>
            <a:r>
              <a:rPr lang="ar-SA" dirty="0">
                <a:sym typeface="Calibri"/>
              </a:rPr>
              <a:t>تعقب</a:t>
            </a:r>
            <a:r>
              <a:rPr lang="en-US" dirty="0">
                <a:sym typeface="Calibri"/>
              </a:rPr>
              <a:t> أيضًا إلى لم شمل الأقارب الآخرين أو إعادة ال</a:t>
            </a:r>
            <a:r>
              <a:rPr lang="ar-SA" dirty="0">
                <a:sym typeface="Calibri"/>
              </a:rPr>
              <a:t>تواصل</a:t>
            </a:r>
            <a:r>
              <a:rPr lang="en-US" dirty="0">
                <a:sym typeface="Calibri"/>
              </a:rPr>
              <a:t> الأسري ، حيث يكون ذلك في مصلحة الطفل الفضلى</a:t>
            </a:r>
          </a:p>
          <a:p>
            <a:pPr marL="228600" indent="-228600" algn="r" rtl="1">
              <a:buFont typeface="+mj-lt"/>
              <a:buAutoNum type="arabicPeriod"/>
            </a:pPr>
            <a:r>
              <a:rPr lang="en-US" b="1" i="1" dirty="0">
                <a:sym typeface="Calibri"/>
              </a:rPr>
              <a:t>يمكن لأخصائي الحالة أن ينتظر </a:t>
            </a:r>
            <a:r>
              <a:rPr lang="ar-SA" b="1" i="1" dirty="0">
                <a:sym typeface="Calibri"/>
              </a:rPr>
              <a:t>ل</a:t>
            </a:r>
            <a:r>
              <a:rPr lang="en-US" b="1" i="1" dirty="0">
                <a:sym typeface="Calibri"/>
              </a:rPr>
              <a:t>تقييم احتياجات </a:t>
            </a:r>
            <a:r>
              <a:rPr lang="ar-SA" b="1" i="1" dirty="0">
                <a:sym typeface="Calibri"/>
              </a:rPr>
              <a:t>ال</a:t>
            </a:r>
            <a:r>
              <a:rPr lang="en-US" b="1" i="1" dirty="0">
                <a:sym typeface="Calibri"/>
              </a:rPr>
              <a:t>ت</a:t>
            </a:r>
            <a:r>
              <a:rPr lang="ar-SA" b="1" i="1" dirty="0">
                <a:sym typeface="Calibri"/>
              </a:rPr>
              <a:t>عقب</a:t>
            </a:r>
            <a:r>
              <a:rPr lang="en-US" b="1" i="1" dirty="0">
                <a:sym typeface="Calibri"/>
              </a:rPr>
              <a:t> </a:t>
            </a:r>
            <a:r>
              <a:rPr lang="ar-SA" b="1" i="1" dirty="0">
                <a:sym typeface="Calibri"/>
              </a:rPr>
              <a:t>ل</a:t>
            </a:r>
            <a:r>
              <a:rPr lang="en-US" b="1" i="1" dirty="0">
                <a:sym typeface="Calibri"/>
              </a:rPr>
              <a:t>لأطفال</a:t>
            </a:r>
            <a:r>
              <a:rPr lang="ar-SA" b="1" i="1" dirty="0">
                <a:sym typeface="Calibri"/>
              </a:rPr>
              <a:t> المنفصلين و</a:t>
            </a:r>
            <a:r>
              <a:rPr lang="en-US" b="1" i="1" dirty="0">
                <a:sym typeface="Calibri"/>
              </a:rPr>
              <a:t> غير المصحوبين </a:t>
            </a:r>
          </a:p>
          <a:p>
            <a:pPr lvl="1" algn="r" rtl="1"/>
            <a:r>
              <a:rPr lang="en-US" dirty="0">
                <a:sym typeface="Calibri"/>
              </a:rPr>
              <a:t>خطأ ، يجب أن يتم تقييم احتياجات ال</a:t>
            </a:r>
            <a:r>
              <a:rPr lang="ar-SA" dirty="0">
                <a:sym typeface="Calibri"/>
              </a:rPr>
              <a:t>تعقب</a:t>
            </a:r>
            <a:r>
              <a:rPr lang="en-US" dirty="0">
                <a:sym typeface="Calibri"/>
              </a:rPr>
              <a:t> بشكل عام والحصول على معلومات الت</a:t>
            </a:r>
            <a:r>
              <a:rPr lang="ar-SA" dirty="0">
                <a:sym typeface="Calibri"/>
              </a:rPr>
              <a:t>عقب</a:t>
            </a:r>
            <a:r>
              <a:rPr lang="en-US" dirty="0">
                <a:sym typeface="Calibri"/>
              </a:rPr>
              <a:t> الأساسية في أقرب وقت ممكن بعد </a:t>
            </a:r>
            <a:r>
              <a:rPr lang="ar-SA" dirty="0">
                <a:sym typeface="Calibri"/>
              </a:rPr>
              <a:t>ال</a:t>
            </a:r>
            <a:r>
              <a:rPr lang="en-US" dirty="0">
                <a:sym typeface="Calibri"/>
              </a:rPr>
              <a:t>تحديد والتسجيل</a:t>
            </a:r>
            <a:endParaRPr lang="en-US" dirty="0"/>
          </a:p>
          <a:p>
            <a:pPr marL="0" indent="0" algn="r" rtl="1">
              <a:buNone/>
            </a:pPr>
            <a:endParaRPr lang="en-US" dirty="0">
              <a:sym typeface="Calibri"/>
            </a:endParaRPr>
          </a:p>
          <a:p>
            <a:pPr marL="0" indent="0" algn="r" rtl="1">
              <a:buNone/>
            </a:pPr>
            <a:r>
              <a:rPr lang="ar-SA" b="1" dirty="0">
                <a:sym typeface="Calibri"/>
              </a:rPr>
              <a:t>يتبع</a:t>
            </a:r>
            <a:r>
              <a:rPr lang="en-US" b="1" dirty="0">
                <a:sym typeface="Wingdings" panose="05000000000000000000" pitchFamily="2" charset="2"/>
              </a:rPr>
              <a:t></a:t>
            </a:r>
            <a:endParaRPr lang="en-US" b="1" dirty="0">
              <a:sym typeface="Calibri"/>
            </a:endParaRPr>
          </a:p>
        </p:txBody>
      </p:sp>
      <p:sp>
        <p:nvSpPr>
          <p:cNvPr id="3" name="Slide Image Placeholder 2">
            <a:extLst>
              <a:ext uri="{FF2B5EF4-FFF2-40B4-BE49-F238E27FC236}">
                <a16:creationId xmlns:a16="http://schemas.microsoft.com/office/drawing/2014/main" id="{65E6B6F3-2032-8588-490F-C6A4F3DE5216}"/>
              </a:ext>
            </a:extLst>
          </p:cNvPr>
          <p:cNvSpPr>
            <a:spLocks noGrp="1" noRot="1" noChangeAspect="1"/>
          </p:cNvSpPr>
          <p:nvPr>
            <p:ph type="sldImg"/>
          </p:nvPr>
        </p:nvSpPr>
        <p:spPr/>
      </p:sp>
      <p:sp>
        <p:nvSpPr>
          <p:cNvPr id="2" name="Google Shape;725;p48:notes">
            <a:extLst>
              <a:ext uri="{FF2B5EF4-FFF2-40B4-BE49-F238E27FC236}">
                <a16:creationId xmlns:a16="http://schemas.microsoft.com/office/drawing/2014/main" id="{951748A3-4E93-0219-CDFB-EE8E9589A91D}"/>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rtl="1"/>
            <a:fld id="{00000000-1234-1234-1234-123412341234}" type="slidenum">
              <a:rPr lang="en-US" sz="1200" smtClean="0">
                <a:latin typeface="+mn-lt"/>
              </a:rPr>
              <a:pPr algn="r" rtl="1"/>
              <a:t>79</a:t>
            </a:fld>
            <a:endParaRPr lang="en-US" sz="1200" dirty="0">
              <a:latin typeface="+mn-lt"/>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3"/>
        <p:cNvGrpSpPr/>
        <p:nvPr/>
      </p:nvGrpSpPr>
      <p:grpSpPr>
        <a:xfrm>
          <a:off x="0" y="0"/>
          <a:ext cx="0" cy="0"/>
          <a:chOff x="0" y="0"/>
          <a:chExt cx="0" cy="0"/>
        </a:xfrm>
      </p:grpSpPr>
      <p:sp>
        <p:nvSpPr>
          <p:cNvPr id="315" name="Google Shape;315;p6:notes"/>
          <p:cNvSpPr txBox="1">
            <a:spLocks noGrp="1"/>
          </p:cNvSpPr>
          <p:nvPr>
            <p:ph type="body" idx="1"/>
          </p:nvPr>
        </p:nvSpPr>
        <p:spPr/>
        <p:txBody>
          <a:bodyPr/>
          <a:lstStyle/>
          <a:p>
            <a:pPr marL="0" indent="0" algn="r" rtl="1">
              <a:buNone/>
            </a:pPr>
            <a:r>
              <a:rPr lang="ar-SA" b="1" dirty="0">
                <a:sym typeface="Calibri"/>
              </a:rPr>
              <a:t>الشرح</a:t>
            </a:r>
            <a:endParaRPr lang="en-US" dirty="0">
              <a:sym typeface="Calibri"/>
            </a:endParaRPr>
          </a:p>
          <a:p>
            <a:pPr algn="r" rtl="1"/>
            <a:r>
              <a:rPr lang="en-US" i="1" dirty="0">
                <a:sym typeface="Calibri"/>
              </a:rPr>
              <a:t>خلال هذه الوحدة</a:t>
            </a:r>
            <a:r>
              <a:rPr lang="ar-SA" i="1" dirty="0">
                <a:sym typeface="Calibri"/>
              </a:rPr>
              <a:t>، </a:t>
            </a:r>
            <a:r>
              <a:rPr lang="en-US" i="1" dirty="0">
                <a:sym typeface="Calibri"/>
              </a:rPr>
              <a:t>ستتبع </a:t>
            </a:r>
            <a:r>
              <a:rPr lang="ar-SA" i="1" dirty="0">
                <a:sym typeface="Calibri"/>
              </a:rPr>
              <a:t>أجندتنا </a:t>
            </a:r>
            <a:r>
              <a:rPr lang="en-US" i="1" dirty="0">
                <a:sym typeface="Calibri"/>
              </a:rPr>
              <a:t>خطوات إدارة الحالة مع بعض الجلسات المحددة التي تركز على جوانب الرعاية البديلة وت</a:t>
            </a:r>
            <a:r>
              <a:rPr lang="ar-SA" i="1" dirty="0">
                <a:sym typeface="Calibri"/>
              </a:rPr>
              <a:t>عقب</a:t>
            </a:r>
            <a:r>
              <a:rPr lang="en-US" i="1" dirty="0">
                <a:sym typeface="Calibri"/>
              </a:rPr>
              <a:t> الأسرة ولم </a:t>
            </a:r>
            <a:r>
              <a:rPr lang="ar-SA" i="1" dirty="0">
                <a:sym typeface="Calibri"/>
              </a:rPr>
              <a:t>ال</a:t>
            </a:r>
            <a:r>
              <a:rPr lang="en-US" i="1" dirty="0">
                <a:sym typeface="Calibri"/>
              </a:rPr>
              <a:t>شمل بمزيد من التفصيل.</a:t>
            </a:r>
          </a:p>
          <a:p>
            <a:pPr algn="r" rtl="1"/>
            <a:r>
              <a:rPr lang="en-US" i="1" dirty="0">
                <a:sym typeface="Calibri"/>
              </a:rPr>
              <a:t>في حين أن هذا التدريب سيتبع خطوات إدارة الحالة بترتيب معين إلا أن الواقع قد لا </a:t>
            </a:r>
            <a:r>
              <a:rPr lang="ar-SA" i="1" dirty="0">
                <a:sym typeface="Calibri"/>
              </a:rPr>
              <a:t>ت</a:t>
            </a:r>
            <a:r>
              <a:rPr lang="en-US" i="1" dirty="0">
                <a:sym typeface="Calibri"/>
              </a:rPr>
              <a:t>كون دائمًا </a:t>
            </a:r>
            <a:r>
              <a:rPr lang="ar-SA" i="1" dirty="0">
                <a:sym typeface="Calibri"/>
              </a:rPr>
              <a:t>بشكل مستقيم</a:t>
            </a:r>
          </a:p>
          <a:p>
            <a:pPr algn="r" rtl="1"/>
            <a:r>
              <a:rPr lang="en-US" i="1" dirty="0">
                <a:sym typeface="Calibri"/>
              </a:rPr>
              <a:t>قد نتحرك للأمام والخلف بين خطوات مختلفة</a:t>
            </a:r>
          </a:p>
          <a:p>
            <a:pPr lvl="1" algn="r" rtl="1"/>
            <a:r>
              <a:rPr lang="en-US" i="1" dirty="0">
                <a:sym typeface="Calibri"/>
              </a:rPr>
              <a:t>قد لا تحدث الأشياء دائمًا في المرحلة التي نتوقعها.</a:t>
            </a:r>
          </a:p>
          <a:p>
            <a:pPr lvl="1" algn="r" rtl="1"/>
            <a:r>
              <a:rPr lang="en-US" i="1" dirty="0">
                <a:sym typeface="Calibri"/>
              </a:rPr>
              <a:t>ضع ذلك في الاعتبار أثناء مرور</a:t>
            </a:r>
            <a:r>
              <a:rPr lang="ar-SA" i="1" dirty="0">
                <a:sym typeface="Calibri"/>
              </a:rPr>
              <a:t>نا بال</a:t>
            </a:r>
            <a:r>
              <a:rPr lang="en-US" i="1" dirty="0">
                <a:sym typeface="Calibri"/>
              </a:rPr>
              <a:t>جلسات.</a:t>
            </a:r>
            <a:endParaRPr lang="en-US" i="1" dirty="0"/>
          </a:p>
          <a:p>
            <a:pPr algn="r" rtl="1"/>
            <a:r>
              <a:rPr lang="en-US" dirty="0">
                <a:sym typeface="Calibri"/>
              </a:rPr>
              <a:t>عرض الشريحة</a:t>
            </a:r>
            <a:endParaRPr lang="en-US" dirty="0"/>
          </a:p>
          <a:p>
            <a:pPr algn="r" rtl="1"/>
            <a:endParaRPr lang="en-US" dirty="0">
              <a:sym typeface="Calibri"/>
            </a:endParaRPr>
          </a:p>
        </p:txBody>
      </p:sp>
      <p:sp>
        <p:nvSpPr>
          <p:cNvPr id="4" name="Slide Image Placeholder 3">
            <a:extLst>
              <a:ext uri="{FF2B5EF4-FFF2-40B4-BE49-F238E27FC236}">
                <a16:creationId xmlns:a16="http://schemas.microsoft.com/office/drawing/2014/main" id="{9180F485-9135-76BD-B60E-8BBCB052CF14}"/>
              </a:ext>
            </a:extLst>
          </p:cNvPr>
          <p:cNvSpPr>
            <a:spLocks noGrp="1" noRot="1" noChangeAspect="1"/>
          </p:cNvSpPr>
          <p:nvPr>
            <p:ph type="sldImg"/>
          </p:nvPr>
        </p:nvSpPr>
        <p:spPr/>
      </p:sp>
      <p:sp>
        <p:nvSpPr>
          <p:cNvPr id="2" name="Google Shape;725;p48:notes">
            <a:extLst>
              <a:ext uri="{FF2B5EF4-FFF2-40B4-BE49-F238E27FC236}">
                <a16:creationId xmlns:a16="http://schemas.microsoft.com/office/drawing/2014/main" id="{D9C4EBD4-24CF-64FC-D5B2-24D83B5E49B2}"/>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rtl="1"/>
            <a:fld id="{00000000-1234-1234-1234-123412341234}" type="slidenum">
              <a:rPr lang="en-US" sz="1200" smtClean="0">
                <a:latin typeface="+mn-lt"/>
              </a:rPr>
              <a:pPr algn="r" rtl="1"/>
              <a:t>8</a:t>
            </a:fld>
            <a:endParaRPr lang="en-US" sz="1200" dirty="0">
              <a:latin typeface="+mn-lt"/>
            </a:endParaRPr>
          </a:p>
        </p:txBody>
      </p:sp>
    </p:spTree>
  </p:cSld>
  <p:clrMapOvr>
    <a:masterClrMapping/>
  </p:clrMapOvr>
</p:notes>
</file>

<file path=ppt/notesSlides/notesSlide8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08"/>
        <p:cNvGrpSpPr/>
        <p:nvPr/>
      </p:nvGrpSpPr>
      <p:grpSpPr>
        <a:xfrm>
          <a:off x="0" y="0"/>
          <a:ext cx="0" cy="0"/>
          <a:chOff x="0" y="0"/>
          <a:chExt cx="0" cy="0"/>
        </a:xfrm>
      </p:grpSpPr>
      <p:sp>
        <p:nvSpPr>
          <p:cNvPr id="810" name="Google Shape;810;p35:notes"/>
          <p:cNvSpPr txBox="1">
            <a:spLocks noGrp="1"/>
          </p:cNvSpPr>
          <p:nvPr>
            <p:ph type="body" idx="1"/>
          </p:nvPr>
        </p:nvSpPr>
        <p:spPr>
          <a:xfrm>
            <a:off x="479425" y="460375"/>
            <a:ext cx="6140450" cy="9211335"/>
          </a:xfrm>
        </p:spPr>
        <p:txBody>
          <a:bodyPr/>
          <a:lstStyle/>
          <a:p>
            <a:pPr marL="228600" indent="-228600" algn="r" rtl="1">
              <a:buFont typeface="+mj-lt"/>
              <a:buAutoNum type="arabicPeriod" startAt="6"/>
            </a:pPr>
            <a:r>
              <a:rPr lang="en-US" b="1" i="1" dirty="0">
                <a:sym typeface="Calibri"/>
              </a:rPr>
              <a:t>لا يحتاج الأطفال المنفصل</a:t>
            </a:r>
            <a:r>
              <a:rPr lang="ar-SA" b="1" i="1" dirty="0">
                <a:sym typeface="Calibri"/>
              </a:rPr>
              <a:t>ي</a:t>
            </a:r>
            <a:r>
              <a:rPr lang="en-US" b="1" i="1" dirty="0">
                <a:sym typeface="Calibri"/>
              </a:rPr>
              <a:t>ن عن أسرهم إلى </a:t>
            </a:r>
            <a:r>
              <a:rPr lang="ar-SA" b="1" i="1" dirty="0">
                <a:sym typeface="Calibri"/>
              </a:rPr>
              <a:t>تعقب </a:t>
            </a:r>
            <a:r>
              <a:rPr lang="en-US" b="1" i="1" dirty="0">
                <a:sym typeface="Calibri"/>
              </a:rPr>
              <a:t>الأسرة لأنهم يعيشون مع أفراد الأسرة الممتدة</a:t>
            </a:r>
          </a:p>
          <a:p>
            <a:pPr lvl="1" algn="r" rtl="1"/>
            <a:r>
              <a:rPr lang="en-US" dirty="0">
                <a:sym typeface="Calibri"/>
              </a:rPr>
              <a:t>خطأ ، يحتاج الأطفال المنفصل</a:t>
            </a:r>
            <a:r>
              <a:rPr lang="ar-SA" dirty="0">
                <a:sym typeface="Calibri"/>
              </a:rPr>
              <a:t>ي</a:t>
            </a:r>
            <a:r>
              <a:rPr lang="en-US" dirty="0">
                <a:sym typeface="Calibri"/>
              </a:rPr>
              <a:t>ن عمومًا أيضًا إلى </a:t>
            </a:r>
            <a:r>
              <a:rPr lang="ar-SA" dirty="0">
                <a:sym typeface="Calibri"/>
              </a:rPr>
              <a:t>التعقب </a:t>
            </a:r>
            <a:r>
              <a:rPr lang="en-US" dirty="0">
                <a:sym typeface="Calibri"/>
              </a:rPr>
              <a:t>إذا كان مكان والديهم أو مقدم الرعاية الأساسي غير معروف.</a:t>
            </a:r>
          </a:p>
          <a:p>
            <a:pPr lvl="1" algn="r" rtl="1"/>
            <a:r>
              <a:rPr lang="en-US" dirty="0">
                <a:sym typeface="Calibri"/>
              </a:rPr>
              <a:t>تعتمد احتياجات الت</a:t>
            </a:r>
            <a:r>
              <a:rPr lang="ar-SA" dirty="0">
                <a:sym typeface="Calibri"/>
              </a:rPr>
              <a:t>عقب </a:t>
            </a:r>
            <a:r>
              <a:rPr lang="en-US" dirty="0">
                <a:sym typeface="Calibri"/>
              </a:rPr>
              <a:t>ومدى إلحاحها على ظروف كل طفل والتي يجب تقييمها على أساس كل حالة على حدة</a:t>
            </a:r>
            <a:endParaRPr lang="en-US" dirty="0"/>
          </a:p>
          <a:p>
            <a:pPr marL="228600" indent="-228600" algn="r" rtl="1">
              <a:buFont typeface="+mj-lt"/>
              <a:buAutoNum type="arabicPeriod" startAt="6"/>
            </a:pPr>
            <a:r>
              <a:rPr lang="en-US" b="1" i="1" dirty="0">
                <a:sym typeface="Calibri"/>
              </a:rPr>
              <a:t>يمكن </a:t>
            </a:r>
            <a:r>
              <a:rPr lang="ar-SA" b="1" i="1" dirty="0">
                <a:sym typeface="Calibri"/>
              </a:rPr>
              <a:t>تعقب الأسر</a:t>
            </a:r>
            <a:r>
              <a:rPr lang="en-US" b="1" i="1" dirty="0">
                <a:sym typeface="Calibri"/>
              </a:rPr>
              <a:t>من قبل أخصائيي الحالات وموظفي ال</a:t>
            </a:r>
            <a:r>
              <a:rPr lang="ar-SA" b="1" i="1" dirty="0">
                <a:sym typeface="Calibri"/>
              </a:rPr>
              <a:t>تعقب </a:t>
            </a:r>
            <a:r>
              <a:rPr lang="en-US" b="1" i="1" dirty="0">
                <a:sym typeface="Calibri"/>
              </a:rPr>
              <a:t>ولجنة الصليب الأحمر الدولية ومفوضية الأمم المتحدة لشؤون اللاجئين والجهات الفاعلة الأخرى التي يمكن أن تشارك في البحث عن العائلات</a:t>
            </a:r>
          </a:p>
          <a:p>
            <a:pPr lvl="1" algn="r" rtl="1"/>
            <a:r>
              <a:rPr lang="ar-SA" dirty="0">
                <a:sym typeface="Calibri"/>
              </a:rPr>
              <a:t>صح، </a:t>
            </a:r>
            <a:r>
              <a:rPr lang="en-US" dirty="0">
                <a:sym typeface="Calibri"/>
              </a:rPr>
              <a:t>يمكن لأخصائيي الحالة و / أو فريق </a:t>
            </a:r>
            <a:r>
              <a:rPr lang="ar-SA" dirty="0">
                <a:sym typeface="Calibri"/>
              </a:rPr>
              <a:t>التعقب</a:t>
            </a:r>
            <a:r>
              <a:rPr lang="en-US" dirty="0">
                <a:sym typeface="Calibri"/>
              </a:rPr>
              <a:t>، والمنظمات غير الحكومية الوطنية والدولية المشاركة في حماية الطفل ، أن يلعبوا دورًا حيويًا في </a:t>
            </a:r>
            <a:r>
              <a:rPr lang="ar-SA" dirty="0">
                <a:sym typeface="Calibri"/>
              </a:rPr>
              <a:t>تعقب الأسرة و لم الشمل</a:t>
            </a:r>
            <a:r>
              <a:rPr lang="en-US" dirty="0">
                <a:sym typeface="Calibri"/>
              </a:rPr>
              <a:t> بما في ذلك </a:t>
            </a:r>
            <a:r>
              <a:rPr lang="ar-SA" dirty="0">
                <a:sym typeface="Calibri"/>
              </a:rPr>
              <a:t>تعقب الأسرة و لم الشمل</a:t>
            </a:r>
            <a:r>
              <a:rPr lang="en-US" dirty="0">
                <a:sym typeface="Calibri"/>
              </a:rPr>
              <a:t> عبر الحدود</a:t>
            </a:r>
          </a:p>
          <a:p>
            <a:pPr lvl="1" algn="r" rtl="1"/>
            <a:r>
              <a:rPr lang="en-US" dirty="0">
                <a:sym typeface="Calibri"/>
              </a:rPr>
              <a:t> ما دام</a:t>
            </a:r>
            <a:r>
              <a:rPr lang="ar-SA" dirty="0">
                <a:sym typeface="Calibri"/>
              </a:rPr>
              <a:t> هذا</a:t>
            </a:r>
            <a:r>
              <a:rPr lang="en-US" dirty="0">
                <a:sym typeface="Calibri"/>
              </a:rPr>
              <a:t> يتم </a:t>
            </a:r>
            <a:r>
              <a:rPr lang="ar-SA" dirty="0">
                <a:sym typeface="Calibri"/>
              </a:rPr>
              <a:t>ب</a:t>
            </a:r>
            <a:r>
              <a:rPr lang="en-US" dirty="0">
                <a:sym typeface="Calibri"/>
              </a:rPr>
              <a:t>الاتفاق على تدخلات </a:t>
            </a:r>
            <a:r>
              <a:rPr lang="ar-SA" dirty="0">
                <a:sym typeface="Calibri"/>
              </a:rPr>
              <a:t>تعقب الأسرة و لم الشمل</a:t>
            </a:r>
            <a:r>
              <a:rPr lang="en-US" dirty="0">
                <a:sym typeface="Calibri"/>
              </a:rPr>
              <a:t> بشكل عام وتنسيقها بشكل وثيق مع جميع الجهات الفاعلة المعنية</a:t>
            </a:r>
            <a:endParaRPr lang="en-US" dirty="0"/>
          </a:p>
          <a:p>
            <a:pPr marL="228600" indent="-228600" algn="r" rtl="1">
              <a:buFont typeface="+mj-lt"/>
              <a:buAutoNum type="arabicPeriod" startAt="6"/>
            </a:pPr>
            <a:r>
              <a:rPr lang="en-US" b="1" i="1" dirty="0">
                <a:sym typeface="Calibri"/>
              </a:rPr>
              <a:t>بشكل عام</a:t>
            </a:r>
            <a:r>
              <a:rPr lang="ar-SA" b="1" i="1" dirty="0">
                <a:sym typeface="Calibri"/>
              </a:rPr>
              <a:t>، </a:t>
            </a:r>
            <a:r>
              <a:rPr lang="en-US" b="1" i="1" dirty="0">
                <a:sym typeface="Calibri"/>
              </a:rPr>
              <a:t>فإن لم شمل الأسرة في أقرب مرحلة ممكنة هو الحل الأفضل لدعم سلامة الطفل وحمايته ورفاهه</a:t>
            </a:r>
          </a:p>
          <a:p>
            <a:pPr lvl="1" algn="r" rtl="1"/>
            <a:r>
              <a:rPr lang="ar-SA" dirty="0">
                <a:sym typeface="Calibri"/>
              </a:rPr>
              <a:t>صح</a:t>
            </a:r>
            <a:endParaRPr lang="en-US" dirty="0">
              <a:sym typeface="Calibri"/>
            </a:endParaRPr>
          </a:p>
          <a:p>
            <a:pPr marL="228600" indent="-228600" algn="r" rtl="1">
              <a:buFont typeface="+mj-lt"/>
              <a:buAutoNum type="arabicPeriod" startAt="6"/>
            </a:pPr>
            <a:r>
              <a:rPr lang="en-US" b="1" i="1" dirty="0">
                <a:sym typeface="Calibri"/>
              </a:rPr>
              <a:t>إذا لزم تأخير لم شمل الأسرة</a:t>
            </a:r>
            <a:r>
              <a:rPr lang="ar-SA" b="1" i="1" dirty="0">
                <a:sym typeface="Calibri"/>
              </a:rPr>
              <a:t>، </a:t>
            </a:r>
            <a:r>
              <a:rPr lang="en-US" b="1" i="1" dirty="0">
                <a:sym typeface="Calibri"/>
              </a:rPr>
              <a:t>لأسباب أمنية على سبيل المثال</a:t>
            </a:r>
            <a:r>
              <a:rPr lang="ar-SA" b="1" i="1" dirty="0">
                <a:sym typeface="Calibri"/>
              </a:rPr>
              <a:t>، </a:t>
            </a:r>
            <a:r>
              <a:rPr lang="en-US" b="1" i="1" dirty="0">
                <a:sym typeface="Calibri"/>
              </a:rPr>
              <a:t>يمكن تنفيذ جهود </a:t>
            </a:r>
            <a:r>
              <a:rPr lang="ar-SA" b="1" i="1" dirty="0">
                <a:sym typeface="Calibri"/>
              </a:rPr>
              <a:t>التعقب </a:t>
            </a:r>
            <a:r>
              <a:rPr lang="en-US" b="1" i="1" dirty="0">
                <a:sym typeface="Calibri"/>
              </a:rPr>
              <a:t>في مرحلة لاحقة</a:t>
            </a:r>
          </a:p>
          <a:p>
            <a:pPr lvl="1" algn="r" rtl="1"/>
            <a:r>
              <a:rPr lang="en-US" dirty="0">
                <a:sym typeface="Calibri"/>
              </a:rPr>
              <a:t>خطأ ، يجب تمكين الأطفال والأسر من</a:t>
            </a:r>
            <a:r>
              <a:rPr lang="ar-SA" dirty="0">
                <a:sym typeface="Calibri"/>
              </a:rPr>
              <a:t> خلال</a:t>
            </a:r>
            <a:r>
              <a:rPr lang="en-US" dirty="0">
                <a:sym typeface="Calibri"/>
              </a:rPr>
              <a:t> إعادة ال</a:t>
            </a:r>
            <a:r>
              <a:rPr lang="ar-SA" dirty="0">
                <a:sym typeface="Calibri"/>
              </a:rPr>
              <a:t>تواصل</a:t>
            </a:r>
            <a:r>
              <a:rPr lang="en-US" dirty="0">
                <a:sym typeface="Calibri"/>
              </a:rPr>
              <a:t> بأسرهم والحفاظ عل</a:t>
            </a:r>
            <a:r>
              <a:rPr lang="ar-SA" dirty="0">
                <a:sym typeface="Calibri"/>
              </a:rPr>
              <a:t>ى التواصل</a:t>
            </a:r>
            <a:r>
              <a:rPr lang="en-US" dirty="0">
                <a:sym typeface="Calibri"/>
              </a:rPr>
              <a:t> عندما يكون ذلك في مصلحة الطفل ، وبالتالي يلزم </a:t>
            </a:r>
            <a:r>
              <a:rPr lang="ar-SA" dirty="0">
                <a:sym typeface="Calibri"/>
              </a:rPr>
              <a:t>التعقب</a:t>
            </a:r>
            <a:r>
              <a:rPr lang="en-US" dirty="0">
                <a:sym typeface="Calibri"/>
              </a:rPr>
              <a:t>، عندما يكون ذلك ممكنًا.</a:t>
            </a:r>
            <a:endParaRPr lang="en-US" dirty="0"/>
          </a:p>
          <a:p>
            <a:pPr marL="228600" indent="-228600" algn="r" rtl="1">
              <a:buFont typeface="+mj-lt"/>
              <a:buAutoNum type="arabicPeriod" startAt="6"/>
            </a:pPr>
            <a:r>
              <a:rPr lang="en-US" b="1" i="1" dirty="0">
                <a:sym typeface="Calibri"/>
              </a:rPr>
              <a:t>يعتبر </a:t>
            </a:r>
            <a:r>
              <a:rPr lang="ar-SA" b="1" i="1" dirty="0">
                <a:sym typeface="Calibri"/>
              </a:rPr>
              <a:t>تعقب الأسرة ولم الشمل </a:t>
            </a:r>
            <a:r>
              <a:rPr lang="en-US" b="1" i="1" dirty="0">
                <a:sym typeface="Calibri"/>
              </a:rPr>
              <a:t> أمرًا مهمًا </a:t>
            </a:r>
            <a:r>
              <a:rPr lang="ar-SA" b="1" i="1" dirty="0">
                <a:sym typeface="Calibri"/>
              </a:rPr>
              <a:t>للأطفال المنفصلين و غير المصحوبين</a:t>
            </a:r>
            <a:r>
              <a:rPr lang="en-US" b="1" i="1" dirty="0">
                <a:sym typeface="Calibri"/>
              </a:rPr>
              <a:t> لأن الأطفال لديهم الحق في العيش مع أسرهم</a:t>
            </a:r>
          </a:p>
          <a:p>
            <a:pPr lvl="1" algn="r" rtl="1"/>
            <a:r>
              <a:rPr lang="ar-SA" dirty="0">
                <a:sym typeface="Calibri"/>
              </a:rPr>
              <a:t>صح</a:t>
            </a:r>
            <a:endParaRPr lang="en-US" dirty="0">
              <a:sym typeface="Calibri"/>
            </a:endParaRPr>
          </a:p>
          <a:p>
            <a:pPr algn="r" rtl="1"/>
            <a:r>
              <a:rPr lang="en-US" i="1" dirty="0">
                <a:sym typeface="Calibri"/>
              </a:rPr>
              <a:t>سوف نتعلم المزيد عن الطرق التي يتم بها إجراء ال</a:t>
            </a:r>
            <a:r>
              <a:rPr lang="ar-SA" i="1" dirty="0">
                <a:sym typeface="Calibri"/>
              </a:rPr>
              <a:t>تعقب</a:t>
            </a:r>
            <a:r>
              <a:rPr lang="en-US" i="1" dirty="0">
                <a:sym typeface="Calibri"/>
              </a:rPr>
              <a:t> ودور أخصائي الحالة في هذه الجلسة.</a:t>
            </a:r>
            <a:endParaRPr lang="en-US" i="1" dirty="0"/>
          </a:p>
          <a:p>
            <a:pPr marL="228600" indent="-228600" algn="r" rtl="1">
              <a:buFont typeface="+mj-lt"/>
              <a:buAutoNum type="arabicPeriod"/>
            </a:pPr>
            <a:endParaRPr lang="en-US" dirty="0">
              <a:sym typeface="Calibri"/>
            </a:endParaRPr>
          </a:p>
          <a:p>
            <a:pPr algn="r" rtl="1"/>
            <a:endParaRPr lang="en-US" dirty="0">
              <a:sym typeface="Calibri"/>
            </a:endParaRPr>
          </a:p>
        </p:txBody>
      </p:sp>
      <p:sp>
        <p:nvSpPr>
          <p:cNvPr id="2" name="Google Shape;725;p48:notes">
            <a:extLst>
              <a:ext uri="{FF2B5EF4-FFF2-40B4-BE49-F238E27FC236}">
                <a16:creationId xmlns:a16="http://schemas.microsoft.com/office/drawing/2014/main" id="{F4908D8A-5925-09BE-B578-F8DA2DA18F8F}"/>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rtl="1"/>
            <a:fld id="{00000000-1234-1234-1234-123412341234}" type="slidenum">
              <a:rPr lang="en-US" sz="1200" smtClean="0">
                <a:latin typeface="+mn-lt"/>
              </a:rPr>
              <a:pPr algn="r" rtl="1"/>
              <a:t>80</a:t>
            </a:fld>
            <a:endParaRPr lang="en-US" sz="1200" dirty="0">
              <a:latin typeface="+mn-lt"/>
            </a:endParaRPr>
          </a:p>
        </p:txBody>
      </p:sp>
    </p:spTree>
    <p:extLst>
      <p:ext uri="{BB962C8B-B14F-4D97-AF65-F5344CB8AC3E}">
        <p14:creationId xmlns:p14="http://schemas.microsoft.com/office/powerpoint/2010/main" val="4154491193"/>
      </p:ext>
    </p:extLst>
  </p:cSld>
  <p:clrMapOvr>
    <a:masterClrMapping/>
  </p:clrMapOvr>
</p:notes>
</file>

<file path=ppt/notesSlides/notesSlide8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6"/>
        <p:cNvGrpSpPr/>
        <p:nvPr/>
      </p:nvGrpSpPr>
      <p:grpSpPr>
        <a:xfrm>
          <a:off x="0" y="0"/>
          <a:ext cx="0" cy="0"/>
          <a:chOff x="0" y="0"/>
          <a:chExt cx="0" cy="0"/>
        </a:xfrm>
      </p:grpSpPr>
      <p:sp>
        <p:nvSpPr>
          <p:cNvPr id="1168" name="Google Shape;1168;p60:notes"/>
          <p:cNvSpPr txBox="1">
            <a:spLocks noGrp="1"/>
          </p:cNvSpPr>
          <p:nvPr>
            <p:ph type="body" idx="1"/>
          </p:nvPr>
        </p:nvSpPr>
        <p:spPr/>
        <p:txBody>
          <a:bodyPr/>
          <a:lstStyle/>
          <a:p>
            <a:pPr marL="0" indent="0" algn="r" rtl="1">
              <a:buNone/>
            </a:pPr>
            <a:r>
              <a:rPr lang="ar-SA" b="1" dirty="0">
                <a:sym typeface="Calibri"/>
              </a:rPr>
              <a:t>الشرح</a:t>
            </a:r>
            <a:endParaRPr lang="en-US" b="1" dirty="0">
              <a:sym typeface="Calibri"/>
            </a:endParaRPr>
          </a:p>
          <a:p>
            <a:pPr algn="r" rtl="1"/>
            <a:r>
              <a:rPr lang="en-US" dirty="0">
                <a:sym typeface="Calibri"/>
              </a:rPr>
              <a:t>عرض الشريحة</a:t>
            </a:r>
            <a:endParaRPr lang="en-US" dirty="0"/>
          </a:p>
          <a:p>
            <a:pPr algn="r" rtl="1"/>
            <a:r>
              <a:rPr lang="en-US" i="1" dirty="0">
                <a:sym typeface="Calibri"/>
              </a:rPr>
              <a:t>في بعض السياقات</a:t>
            </a:r>
            <a:r>
              <a:rPr lang="ar-SA" i="1" dirty="0">
                <a:sym typeface="Calibri"/>
              </a:rPr>
              <a:t>، </a:t>
            </a:r>
            <a:r>
              <a:rPr lang="en-US" i="1" dirty="0">
                <a:sym typeface="Calibri"/>
              </a:rPr>
              <a:t>قد تكون احتياجات </a:t>
            </a:r>
            <a:r>
              <a:rPr lang="ar-SA" i="1" dirty="0">
                <a:sym typeface="Calibri"/>
              </a:rPr>
              <a:t>تعقب الأسرة و لم الشمل</a:t>
            </a:r>
            <a:r>
              <a:rPr lang="en-US" i="1" dirty="0">
                <a:sym typeface="Calibri"/>
              </a:rPr>
              <a:t> مختلفة تمامًا </a:t>
            </a:r>
            <a:r>
              <a:rPr lang="ar-SA" i="1" dirty="0">
                <a:sym typeface="Calibri"/>
              </a:rPr>
              <a:t>منذ</a:t>
            </a:r>
            <a:r>
              <a:rPr lang="en-US" i="1" dirty="0">
                <a:sym typeface="Calibri"/>
              </a:rPr>
              <a:t> التطورات في التكنولوجيا الحديثة</a:t>
            </a:r>
          </a:p>
          <a:p>
            <a:pPr lvl="1" algn="r" rtl="1"/>
            <a:r>
              <a:rPr lang="en-US" i="1" dirty="0">
                <a:sym typeface="Calibri"/>
              </a:rPr>
              <a:t>أصبح الأطفال والعائلات أكثر قدرة على البقاء على اتصال من خلال </a:t>
            </a:r>
            <a:r>
              <a:rPr lang="ar-SA" i="1" dirty="0">
                <a:sym typeface="Calibri"/>
              </a:rPr>
              <a:t>الواتساب</a:t>
            </a:r>
            <a:r>
              <a:rPr lang="en-US" i="1" dirty="0">
                <a:sym typeface="Calibri"/>
              </a:rPr>
              <a:t> وتطبيقات المراسلة والوسائط الاجتماعية الأخرى.</a:t>
            </a:r>
          </a:p>
          <a:p>
            <a:pPr lvl="1" algn="r" rtl="1"/>
            <a:r>
              <a:rPr lang="en-US" i="1" dirty="0">
                <a:sym typeface="Calibri"/>
              </a:rPr>
              <a:t>في هذه الحالة</a:t>
            </a:r>
            <a:r>
              <a:rPr lang="ar-SA" i="1" dirty="0">
                <a:sym typeface="Calibri"/>
              </a:rPr>
              <a:t>، </a:t>
            </a:r>
            <a:r>
              <a:rPr lang="en-US" i="1" dirty="0">
                <a:sym typeface="Calibri"/>
              </a:rPr>
              <a:t>قد يكون التركيز أكثر على دعم الأطفال والأسر للحفاظ على الاتصال (على سبيل المثال من خلال الوصول إلى البيانات) ودعم لم الشمل (على سبيل المثال عبر الخطوط أو عبر الحدود جنبًا إلى جنب مع الجهات الفاعلة ذات الصلة مثل اللجنة الدولية للصليب الأحمر أو مفوضية الأمم المتحدة لشؤون اللاجئين) بدلاً من </a:t>
            </a:r>
            <a:r>
              <a:rPr lang="ar-SA" i="1" dirty="0">
                <a:sym typeface="Calibri"/>
              </a:rPr>
              <a:t>التعقب</a:t>
            </a:r>
            <a:r>
              <a:rPr lang="en-US" i="1" dirty="0">
                <a:sym typeface="Calibri"/>
              </a:rPr>
              <a:t>.</a:t>
            </a:r>
          </a:p>
          <a:p>
            <a:pPr algn="r" rtl="1"/>
            <a:r>
              <a:rPr lang="en-US" i="1" dirty="0">
                <a:sym typeface="Calibri"/>
              </a:rPr>
              <a:t>من المهم جدًا إدارة توقعات الأطفال والأسر منذ البداية من حيث احتمالية</a:t>
            </a:r>
            <a:r>
              <a:rPr lang="ar-SA" i="1" dirty="0">
                <a:sym typeface="Calibri"/>
              </a:rPr>
              <a:t> نجاح</a:t>
            </a:r>
            <a:r>
              <a:rPr lang="en-US" i="1" dirty="0">
                <a:sym typeface="Calibri"/>
              </a:rPr>
              <a:t> ت</a:t>
            </a:r>
            <a:r>
              <a:rPr lang="ar-SA" i="1" dirty="0">
                <a:sym typeface="Calibri"/>
              </a:rPr>
              <a:t>عقب</a:t>
            </a:r>
            <a:r>
              <a:rPr lang="en-US" i="1" dirty="0">
                <a:sym typeface="Calibri"/>
              </a:rPr>
              <a:t> العائلات و</a:t>
            </a:r>
            <a:r>
              <a:rPr lang="ar-SA" i="1" dirty="0">
                <a:sym typeface="Calibri"/>
              </a:rPr>
              <a:t>لم</a:t>
            </a:r>
            <a:r>
              <a:rPr lang="en-US" i="1" dirty="0">
                <a:sym typeface="Calibri"/>
              </a:rPr>
              <a:t> شملها </a:t>
            </a:r>
            <a:endParaRPr lang="en-US" i="1" dirty="0"/>
          </a:p>
        </p:txBody>
      </p:sp>
      <p:sp>
        <p:nvSpPr>
          <p:cNvPr id="3" name="Slide Image Placeholder 2">
            <a:extLst>
              <a:ext uri="{FF2B5EF4-FFF2-40B4-BE49-F238E27FC236}">
                <a16:creationId xmlns:a16="http://schemas.microsoft.com/office/drawing/2014/main" id="{3C7BFD29-D566-D689-00A8-946BE1A5887B}"/>
              </a:ext>
            </a:extLst>
          </p:cNvPr>
          <p:cNvSpPr>
            <a:spLocks noGrp="1" noRot="1" noChangeAspect="1"/>
          </p:cNvSpPr>
          <p:nvPr>
            <p:ph type="sldImg"/>
          </p:nvPr>
        </p:nvSpPr>
        <p:spPr/>
      </p:sp>
      <p:sp>
        <p:nvSpPr>
          <p:cNvPr id="2" name="Google Shape;725;p48:notes">
            <a:extLst>
              <a:ext uri="{FF2B5EF4-FFF2-40B4-BE49-F238E27FC236}">
                <a16:creationId xmlns:a16="http://schemas.microsoft.com/office/drawing/2014/main" id="{3A5EC283-22E1-E738-4AE3-1E7512D7B591}"/>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rtl="1"/>
            <a:fld id="{00000000-1234-1234-1234-123412341234}" type="slidenum">
              <a:rPr lang="en-US" sz="1200" smtClean="0">
                <a:latin typeface="+mn-lt"/>
              </a:rPr>
              <a:pPr algn="r" rtl="1"/>
              <a:t>81</a:t>
            </a:fld>
            <a:endParaRPr lang="en-US" sz="1200" dirty="0">
              <a:latin typeface="+mn-lt"/>
            </a:endParaRPr>
          </a:p>
        </p:txBody>
      </p:sp>
    </p:spTree>
  </p:cSld>
  <p:clrMapOvr>
    <a:masterClrMapping/>
  </p:clrMapOvr>
</p:notes>
</file>

<file path=ppt/notesSlides/notesSlide8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73"/>
        <p:cNvGrpSpPr/>
        <p:nvPr/>
      </p:nvGrpSpPr>
      <p:grpSpPr>
        <a:xfrm>
          <a:off x="0" y="0"/>
          <a:ext cx="0" cy="0"/>
          <a:chOff x="0" y="0"/>
          <a:chExt cx="0" cy="0"/>
        </a:xfrm>
      </p:grpSpPr>
      <p:sp>
        <p:nvSpPr>
          <p:cNvPr id="1175" name="Google Shape;1175;p61:notes"/>
          <p:cNvSpPr txBox="1">
            <a:spLocks noGrp="1"/>
          </p:cNvSpPr>
          <p:nvPr>
            <p:ph type="body" idx="1"/>
          </p:nvPr>
        </p:nvSpPr>
        <p:spPr/>
        <p:txBody>
          <a:bodyPr/>
          <a:lstStyle/>
          <a:p>
            <a:pPr marL="0" indent="0" algn="r" rtl="1">
              <a:buNone/>
            </a:pPr>
            <a:r>
              <a:rPr lang="en-US" b="1" dirty="0">
                <a:sym typeface="Calibri"/>
              </a:rPr>
              <a:t>التك</a:t>
            </a:r>
            <a:r>
              <a:rPr lang="ar-SA" b="1" dirty="0">
                <a:sym typeface="Calibri"/>
              </a:rPr>
              <a:t>ي</a:t>
            </a:r>
            <a:r>
              <a:rPr lang="en-US" b="1" dirty="0">
                <a:sym typeface="Calibri"/>
              </a:rPr>
              <a:t>يف </a:t>
            </a:r>
            <a:r>
              <a:rPr lang="ar-SA" b="1" dirty="0">
                <a:sym typeface="Calibri"/>
              </a:rPr>
              <a:t>بحسب</a:t>
            </a:r>
            <a:r>
              <a:rPr lang="en-US" b="1" dirty="0">
                <a:sym typeface="Calibri"/>
              </a:rPr>
              <a:t> السياق</a:t>
            </a:r>
          </a:p>
          <a:p>
            <a:pPr algn="r" rtl="1"/>
            <a:r>
              <a:rPr lang="en-US" dirty="0">
                <a:sym typeface="Calibri"/>
              </a:rPr>
              <a:t>قم بتكييف الشريحة بناءً على الدور المحدد لأخصائي الحالة في</a:t>
            </a:r>
            <a:r>
              <a:rPr lang="ar-SA" dirty="0">
                <a:sym typeface="Calibri"/>
              </a:rPr>
              <a:t> تعقب الأسرة ولم الشمل</a:t>
            </a:r>
            <a:r>
              <a:rPr lang="en-US" dirty="0">
                <a:sym typeface="Calibri"/>
              </a:rPr>
              <a:t> في سياقك</a:t>
            </a:r>
            <a:r>
              <a:rPr lang="ar-SA" dirty="0">
                <a:sym typeface="Calibri"/>
              </a:rPr>
              <a:t>م</a:t>
            </a:r>
            <a:r>
              <a:rPr lang="en-US" dirty="0">
                <a:sym typeface="Calibri"/>
              </a:rPr>
              <a:t>.</a:t>
            </a:r>
            <a:endParaRPr lang="en-US" dirty="0"/>
          </a:p>
          <a:p>
            <a:pPr marL="0" marR="0" lvl="0" indent="0" algn="r" defTabSz="914400" rtl="1" eaLnBrk="1" fontAlgn="auto" latinLnBrk="0" hangingPunct="1">
              <a:lnSpc>
                <a:spcPct val="100000"/>
              </a:lnSpc>
              <a:spcBef>
                <a:spcPts val="0"/>
              </a:spcBef>
              <a:spcAft>
                <a:spcPts val="0"/>
              </a:spcAft>
              <a:buClr>
                <a:srgbClr val="000000"/>
              </a:buClr>
              <a:buSzTx/>
              <a:buFont typeface="Arial" panose="020B0604020202020204" pitchFamily="34" charset="0"/>
              <a:buNone/>
              <a:tabLst/>
              <a:defRPr/>
            </a:pPr>
            <a:r>
              <a:rPr lang="en-US" b="1" dirty="0">
                <a:highlight>
                  <a:schemeClr val="lt1"/>
                </a:highlight>
                <a:sym typeface="Helvetica Neue"/>
              </a:rPr>
              <a:t>_____________________________________________________________________________</a:t>
            </a:r>
            <a:endParaRPr lang="en-US" dirty="0"/>
          </a:p>
          <a:p>
            <a:pPr marL="0" indent="0" algn="r" rtl="1">
              <a:buNone/>
            </a:pPr>
            <a:r>
              <a:rPr lang="ar-SA" b="0" dirty="0">
                <a:sym typeface="Calibri"/>
              </a:rPr>
              <a:t>الشرح</a:t>
            </a:r>
            <a:endParaRPr lang="en-US" b="1" dirty="0">
              <a:sym typeface="Calibri"/>
            </a:endParaRPr>
          </a:p>
          <a:p>
            <a:pPr algn="r" rtl="1"/>
            <a:r>
              <a:rPr lang="en-US" i="1" dirty="0">
                <a:sym typeface="Calibri"/>
              </a:rPr>
              <a:t>يجب أن يكون أخصائي الحالة واقعيًا مع العائلات / الأطفال حول ما يمكن أن يتوقعوه فيما يتعلق بت</a:t>
            </a:r>
            <a:r>
              <a:rPr lang="ar-SA" i="1" dirty="0">
                <a:sym typeface="Calibri"/>
              </a:rPr>
              <a:t>عقب</a:t>
            </a:r>
            <a:r>
              <a:rPr lang="en-US" i="1" dirty="0">
                <a:sym typeface="Calibri"/>
              </a:rPr>
              <a:t> النتائج والجداول الزمنية وتجنب إثارة التوقعات الخاطئة.</a:t>
            </a:r>
            <a:endParaRPr lang="en-US" i="1" dirty="0"/>
          </a:p>
          <a:p>
            <a:pPr algn="r" rtl="1"/>
            <a:r>
              <a:rPr lang="en-US" i="1" dirty="0">
                <a:sym typeface="Calibri"/>
              </a:rPr>
              <a:t>يجب إدراج احتياجات وأنشطة الت</a:t>
            </a:r>
            <a:r>
              <a:rPr lang="ar-SA" i="1" dirty="0">
                <a:sym typeface="Calibri"/>
              </a:rPr>
              <a:t>عقب</a:t>
            </a:r>
            <a:r>
              <a:rPr lang="en-US" i="1" dirty="0">
                <a:sym typeface="Calibri"/>
              </a:rPr>
              <a:t> في خطة الحالة وترتيبها حسب الأولوية وفقًا للإلحاح واحتمال</a:t>
            </a:r>
            <a:r>
              <a:rPr lang="ar-SA" i="1" dirty="0">
                <a:sym typeface="Calibri"/>
              </a:rPr>
              <a:t>ية</a:t>
            </a:r>
            <a:r>
              <a:rPr lang="en-US" i="1" dirty="0">
                <a:sym typeface="Calibri"/>
              </a:rPr>
              <a:t> النجاح.</a:t>
            </a:r>
            <a:endParaRPr lang="en-US" i="1" dirty="0"/>
          </a:p>
          <a:p>
            <a:pPr algn="r" rtl="1"/>
            <a:r>
              <a:rPr lang="en-US" i="1" dirty="0">
                <a:sym typeface="Calibri"/>
              </a:rPr>
              <a:t>يحتاج الأطفال / الأسر إلى أن يتم تحديثه</a:t>
            </a:r>
            <a:r>
              <a:rPr lang="ar-SA" i="1" dirty="0">
                <a:sym typeface="Calibri"/>
              </a:rPr>
              <a:t>م</a:t>
            </a:r>
            <a:r>
              <a:rPr lang="en-US" i="1" dirty="0">
                <a:sym typeface="Calibri"/>
              </a:rPr>
              <a:t> بانتظام من قبل أخصائي الحالة بشأن نتائج جهود ال</a:t>
            </a:r>
            <a:r>
              <a:rPr lang="ar-SA" i="1" dirty="0">
                <a:sym typeface="Calibri"/>
              </a:rPr>
              <a:t>تعقب</a:t>
            </a:r>
            <a:r>
              <a:rPr lang="en-US" i="1" dirty="0">
                <a:sym typeface="Calibri"/>
              </a:rPr>
              <a:t> والخطوات التالية.</a:t>
            </a:r>
            <a:endParaRPr lang="en-US" i="1" dirty="0"/>
          </a:p>
          <a:p>
            <a:pPr algn="r" rtl="1"/>
            <a:r>
              <a:rPr lang="en-US" dirty="0">
                <a:sym typeface="Calibri"/>
              </a:rPr>
              <a:t>شرح</a:t>
            </a:r>
            <a:r>
              <a:rPr lang="ar-SA" dirty="0">
                <a:sym typeface="Calibri"/>
              </a:rPr>
              <a:t> من هي</a:t>
            </a:r>
            <a:r>
              <a:rPr lang="en-US" dirty="0">
                <a:sym typeface="Calibri"/>
              </a:rPr>
              <a:t> الجهات الفاعلة في سياقك</a:t>
            </a:r>
            <a:r>
              <a:rPr lang="ar-SA" dirty="0">
                <a:sym typeface="Calibri"/>
              </a:rPr>
              <a:t>م</a:t>
            </a:r>
            <a:r>
              <a:rPr lang="en-US" dirty="0">
                <a:sym typeface="Calibri"/>
              </a:rPr>
              <a:t> التي توفر دعم </a:t>
            </a:r>
            <a:r>
              <a:rPr lang="ar-SA" dirty="0">
                <a:sym typeface="Calibri"/>
              </a:rPr>
              <a:t>تعقب الأسرة ولم الشمل</a:t>
            </a:r>
            <a:r>
              <a:rPr lang="en-US" dirty="0">
                <a:sym typeface="Calibri"/>
              </a:rPr>
              <a:t> ودور أخصائيي الحالة. (على سبيل المثال ، في سياقات النزاع أو الحرب ، قد تلعب اللجنة الدولية للصليب الأحمر دورًا رائدًا)</a:t>
            </a:r>
            <a:endParaRPr lang="en-US" dirty="0"/>
          </a:p>
          <a:p>
            <a:pPr algn="r" rtl="1"/>
            <a:r>
              <a:rPr lang="en-US" i="1" dirty="0">
                <a:sym typeface="Calibri"/>
              </a:rPr>
              <a:t>اسأل هل تعرف أفراد الأسرة الذين يجب تتبعهم؟</a:t>
            </a:r>
          </a:p>
          <a:p>
            <a:pPr lvl="1" algn="r" rtl="1"/>
            <a:r>
              <a:rPr lang="en-US" i="1" dirty="0">
                <a:sym typeface="Calibri"/>
              </a:rPr>
              <a:t>يجب على أخصائي الحالة تقييم رغبات الطفل فيما يتعلق بأي فرد من أفراد الأسرة يجب تتبعه وفقًا لمصلحته الفضلى ونوعية العلاقات وارتباط الطفل بأفراد الأسرة قبل الانفصال.</a:t>
            </a:r>
          </a:p>
          <a:p>
            <a:pPr lvl="1" algn="r" rtl="1"/>
            <a:r>
              <a:rPr lang="en-US" i="1" dirty="0">
                <a:sym typeface="Calibri"/>
              </a:rPr>
              <a:t>يمكنهم أن يطلبوا على سبيل المثال من الطفل وصف العلاقات مع أفراد الأسرة المختلفين و / أو يوم في حياته</a:t>
            </a:r>
            <a:r>
              <a:rPr lang="ar-SA" i="1" dirty="0">
                <a:sym typeface="Calibri"/>
              </a:rPr>
              <a:t>/</a:t>
            </a:r>
            <a:r>
              <a:rPr lang="en-US" i="1" dirty="0">
                <a:sym typeface="Calibri"/>
              </a:rPr>
              <a:t> حياته</a:t>
            </a:r>
            <a:r>
              <a:rPr lang="ar-SA" i="1" dirty="0">
                <a:sym typeface="Calibri"/>
              </a:rPr>
              <a:t>ا</a:t>
            </a:r>
            <a:r>
              <a:rPr lang="en-US" i="1" dirty="0">
                <a:sym typeface="Calibri"/>
              </a:rPr>
              <a:t> وأنشطته</a:t>
            </a:r>
            <a:r>
              <a:rPr lang="ar-SA" i="1" dirty="0">
                <a:sym typeface="Calibri"/>
              </a:rPr>
              <a:t>/ها</a:t>
            </a:r>
            <a:r>
              <a:rPr lang="en-US" i="1" dirty="0">
                <a:sym typeface="Calibri"/>
              </a:rPr>
              <a:t> اليومية قبل الانفصال ؛</a:t>
            </a:r>
            <a:r>
              <a:rPr lang="ar-SA" i="1" dirty="0">
                <a:sym typeface="Calibri"/>
              </a:rPr>
              <a:t> مع </a:t>
            </a:r>
            <a:r>
              <a:rPr lang="en-US" i="1" dirty="0">
                <a:sym typeface="Calibri"/>
              </a:rPr>
              <a:t>أفراد الأسرة الذين كانوا يقضون معظم الوقت معهم ومن سيذهبون إليه للحصول على المساعدة وكيف </a:t>
            </a:r>
            <a:r>
              <a:rPr lang="ar-SA" i="1" dirty="0">
                <a:sym typeface="Calibri"/>
              </a:rPr>
              <a:t>اختبروا</a:t>
            </a:r>
            <a:r>
              <a:rPr lang="en-US" i="1" dirty="0">
                <a:sym typeface="Calibri"/>
              </a:rPr>
              <a:t> ذلك.</a:t>
            </a:r>
          </a:p>
          <a:p>
            <a:pPr algn="r" rtl="1"/>
            <a:endParaRPr lang="en-US" dirty="0">
              <a:sym typeface="Calibri"/>
            </a:endParaRPr>
          </a:p>
          <a:p>
            <a:pPr marL="0" indent="0" algn="r" rtl="1">
              <a:buNone/>
            </a:pPr>
            <a:r>
              <a:rPr lang="ar-SA" b="1" dirty="0">
                <a:sym typeface="Calibri"/>
              </a:rPr>
              <a:t>يتبع</a:t>
            </a:r>
            <a:r>
              <a:rPr lang="en-US" b="1" dirty="0">
                <a:sym typeface="Wingdings" panose="05000000000000000000" pitchFamily="2" charset="2"/>
              </a:rPr>
              <a:t></a:t>
            </a:r>
            <a:endParaRPr lang="en-US" b="1" dirty="0">
              <a:sym typeface="Calibri"/>
            </a:endParaRPr>
          </a:p>
        </p:txBody>
      </p:sp>
      <p:sp>
        <p:nvSpPr>
          <p:cNvPr id="3" name="Slide Image Placeholder 2">
            <a:extLst>
              <a:ext uri="{FF2B5EF4-FFF2-40B4-BE49-F238E27FC236}">
                <a16:creationId xmlns:a16="http://schemas.microsoft.com/office/drawing/2014/main" id="{74E62684-9A86-5FA6-744E-41CDB8805BB4}"/>
              </a:ext>
            </a:extLst>
          </p:cNvPr>
          <p:cNvSpPr>
            <a:spLocks noGrp="1" noRot="1" noChangeAspect="1"/>
          </p:cNvSpPr>
          <p:nvPr>
            <p:ph type="sldImg"/>
          </p:nvPr>
        </p:nvSpPr>
        <p:spPr/>
      </p:sp>
      <p:sp>
        <p:nvSpPr>
          <p:cNvPr id="2" name="Google Shape;725;p48:notes">
            <a:extLst>
              <a:ext uri="{FF2B5EF4-FFF2-40B4-BE49-F238E27FC236}">
                <a16:creationId xmlns:a16="http://schemas.microsoft.com/office/drawing/2014/main" id="{D4DFB3FF-0959-AE0A-ED41-8AA5ADA3CE6C}"/>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rtl="1"/>
            <a:fld id="{00000000-1234-1234-1234-123412341234}" type="slidenum">
              <a:rPr lang="en-US" sz="1200" smtClean="0">
                <a:latin typeface="+mn-lt"/>
              </a:rPr>
              <a:pPr algn="r" rtl="1"/>
              <a:t>82</a:t>
            </a:fld>
            <a:endParaRPr lang="en-US" sz="1200" dirty="0">
              <a:latin typeface="+mn-lt"/>
            </a:endParaRPr>
          </a:p>
        </p:txBody>
      </p:sp>
    </p:spTree>
  </p:cSld>
  <p:clrMapOvr>
    <a:masterClrMapping/>
  </p:clrMapOvr>
</p:notes>
</file>

<file path=ppt/notesSlides/notesSlide8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08"/>
        <p:cNvGrpSpPr/>
        <p:nvPr/>
      </p:nvGrpSpPr>
      <p:grpSpPr>
        <a:xfrm>
          <a:off x="0" y="0"/>
          <a:ext cx="0" cy="0"/>
          <a:chOff x="0" y="0"/>
          <a:chExt cx="0" cy="0"/>
        </a:xfrm>
      </p:grpSpPr>
      <p:sp>
        <p:nvSpPr>
          <p:cNvPr id="810" name="Google Shape;810;p35:notes"/>
          <p:cNvSpPr txBox="1">
            <a:spLocks noGrp="1"/>
          </p:cNvSpPr>
          <p:nvPr>
            <p:ph type="body" idx="1"/>
          </p:nvPr>
        </p:nvSpPr>
        <p:spPr>
          <a:xfrm>
            <a:off x="479425" y="460375"/>
            <a:ext cx="6140450" cy="9211335"/>
          </a:xfrm>
        </p:spPr>
        <p:txBody>
          <a:bodyPr/>
          <a:lstStyle/>
          <a:p>
            <a:pPr marL="0" indent="0" algn="r" rtl="1">
              <a:buNone/>
            </a:pPr>
            <a:r>
              <a:rPr lang="en-US" b="1" dirty="0">
                <a:sym typeface="Calibri"/>
              </a:rPr>
              <a:t>مناقشة عامة</a:t>
            </a:r>
          </a:p>
          <a:p>
            <a:pPr algn="r" rtl="1"/>
            <a:r>
              <a:rPr lang="en-US" i="1" dirty="0">
                <a:sym typeface="Calibri"/>
              </a:rPr>
              <a:t>سننظر في نفس سيناريوهات الحالة التي ناقشناها في الوحدة </a:t>
            </a:r>
            <a:r>
              <a:rPr lang="ar-SA" i="1" dirty="0">
                <a:sym typeface="Calibri"/>
              </a:rPr>
              <a:t>١</a:t>
            </a:r>
            <a:r>
              <a:rPr lang="en-US" i="1" dirty="0">
                <a:sym typeface="Calibri"/>
              </a:rPr>
              <a:t>.</a:t>
            </a:r>
          </a:p>
          <a:p>
            <a:pPr algn="r" rtl="1"/>
            <a:r>
              <a:rPr lang="ar-SA" i="1" dirty="0">
                <a:sym typeface="Calibri"/>
              </a:rPr>
              <a:t>قم بالتأمل</a:t>
            </a:r>
            <a:r>
              <a:rPr lang="en-US" i="1" dirty="0">
                <a:sym typeface="Calibri"/>
              </a:rPr>
              <a:t> في سيناريوهات الحالة </a:t>
            </a:r>
            <a:r>
              <a:rPr lang="ar-SA" i="1" dirty="0">
                <a:sym typeface="Calibri"/>
              </a:rPr>
              <a:t>١</a:t>
            </a:r>
            <a:r>
              <a:rPr lang="en-US" i="1" dirty="0">
                <a:sym typeface="Calibri"/>
              </a:rPr>
              <a:t> و </a:t>
            </a:r>
            <a:r>
              <a:rPr lang="ar-SA" i="1" dirty="0">
                <a:sym typeface="Calibri"/>
              </a:rPr>
              <a:t>٤</a:t>
            </a:r>
            <a:r>
              <a:rPr lang="en-US" i="1" dirty="0">
                <a:sym typeface="Calibri"/>
              </a:rPr>
              <a:t> </a:t>
            </a:r>
            <a:r>
              <a:rPr lang="ar-SA" i="1" dirty="0">
                <a:sym typeface="Calibri"/>
              </a:rPr>
              <a:t>( هاشم وباسم) </a:t>
            </a:r>
            <a:r>
              <a:rPr lang="en-US" b="1" i="1" dirty="0">
                <a:sym typeface="Calibri"/>
              </a:rPr>
              <a:t>الوحدة </a:t>
            </a:r>
            <a:r>
              <a:rPr lang="ar-SA" b="1" i="1" dirty="0">
                <a:sym typeface="Calibri"/>
              </a:rPr>
              <a:t>١دليل العمل </a:t>
            </a:r>
            <a:r>
              <a:rPr lang="en-US" b="1" i="1" dirty="0">
                <a:sym typeface="Calibri"/>
              </a:rPr>
              <a:t>الصفحة </a:t>
            </a:r>
            <a:r>
              <a:rPr lang="ar-SA" b="1" i="1" dirty="0">
                <a:sym typeface="Calibri"/>
              </a:rPr>
              <a:t>٥-٦</a:t>
            </a:r>
            <a:endParaRPr lang="en-US" b="1" i="1" dirty="0">
              <a:sym typeface="Calibri"/>
            </a:endParaRPr>
          </a:p>
          <a:p>
            <a:pPr algn="r" rtl="1"/>
            <a:r>
              <a:rPr lang="en-US" i="1" dirty="0">
                <a:sym typeface="Calibri"/>
              </a:rPr>
              <a:t>كيف تصف جودة العلاقة مع مختلف أفراد أسرة الطفل في هذه السيناريوهات؟</a:t>
            </a:r>
          </a:p>
          <a:p>
            <a:pPr lvl="1" algn="r" rtl="1"/>
            <a:r>
              <a:rPr lang="en-US" i="1" dirty="0">
                <a:sym typeface="Calibri"/>
              </a:rPr>
              <a:t>ما هي المعلومات الإضافية التي سيحتاجون إليها للحصول على فهم أفضل للروابط الأسرية ونوعية العلاقة؟</a:t>
            </a:r>
          </a:p>
          <a:p>
            <a:pPr marL="0" indent="0" algn="r" rtl="1">
              <a:buNone/>
            </a:pPr>
            <a:r>
              <a:rPr lang="ar-SA" b="0" i="1" dirty="0">
                <a:sym typeface="Calibri"/>
              </a:rPr>
              <a:t>الشرح</a:t>
            </a:r>
            <a:endParaRPr lang="en-US" b="1" dirty="0">
              <a:sym typeface="Calibri"/>
            </a:endParaRPr>
          </a:p>
          <a:p>
            <a:pPr algn="r" rtl="1"/>
            <a:r>
              <a:rPr lang="en-US" i="1" dirty="0">
                <a:sym typeface="Calibri"/>
              </a:rPr>
              <a:t>من حيث المبدأ</a:t>
            </a:r>
            <a:r>
              <a:rPr lang="ar-SA" i="1" dirty="0">
                <a:sym typeface="Calibri"/>
              </a:rPr>
              <a:t>، </a:t>
            </a:r>
            <a:r>
              <a:rPr lang="en-US" i="1" dirty="0">
                <a:sym typeface="Calibri"/>
              </a:rPr>
              <a:t>يجب أن يتم توثيق معلومات التعقب في أسرع وقت ممكن بهدف البدء في التعقب على الفور.</a:t>
            </a:r>
          </a:p>
          <a:p>
            <a:pPr lvl="1" algn="r" rtl="1"/>
            <a:r>
              <a:rPr lang="en-US" i="1" dirty="0">
                <a:sym typeface="Calibri"/>
              </a:rPr>
              <a:t>من الناحية العملية</a:t>
            </a:r>
            <a:r>
              <a:rPr lang="ar-SA" i="1" dirty="0">
                <a:sym typeface="Calibri"/>
              </a:rPr>
              <a:t>، </a:t>
            </a:r>
            <a:r>
              <a:rPr lang="en-US" i="1" dirty="0">
                <a:sym typeface="Calibri"/>
              </a:rPr>
              <a:t>من المرجح أن يتم مشاركة المعلومات بمرور الوقت خلال عدة زيارات متابعة.</a:t>
            </a:r>
          </a:p>
          <a:p>
            <a:pPr lvl="1" algn="r" rtl="1"/>
            <a:r>
              <a:rPr lang="en-US" i="1" dirty="0">
                <a:sym typeface="Calibri"/>
              </a:rPr>
              <a:t>يجب تسجيل تاريخ جهود التعقب في نموذج </a:t>
            </a:r>
            <a:r>
              <a:rPr lang="ar-SA" i="1" dirty="0">
                <a:sym typeface="Calibri"/>
              </a:rPr>
              <a:t>تاريخ إجراء التعقب </a:t>
            </a:r>
            <a:r>
              <a:rPr lang="en-US" i="1" dirty="0">
                <a:sym typeface="Calibri"/>
              </a:rPr>
              <a:t>الخاص بنظام</a:t>
            </a:r>
            <a:r>
              <a:rPr lang="ar-SA" i="1" dirty="0">
                <a:sym typeface="Calibri"/>
              </a:rPr>
              <a:t> إدارة المعلومات لحماية الطفل</a:t>
            </a:r>
            <a:endParaRPr lang="en-US" i="1" dirty="0">
              <a:sym typeface="Calibri"/>
            </a:endParaRPr>
          </a:p>
          <a:p>
            <a:pPr lvl="1" algn="r" rtl="1"/>
            <a:r>
              <a:rPr lang="en-US" dirty="0">
                <a:sym typeface="Calibri"/>
              </a:rPr>
              <a:t>مراجعة</a:t>
            </a:r>
            <a:r>
              <a:rPr lang="ar-SA" dirty="0">
                <a:sym typeface="Calibri"/>
              </a:rPr>
              <a:t> </a:t>
            </a:r>
            <a:r>
              <a:rPr lang="en-US" b="1" dirty="0">
                <a:sym typeface="Calibri"/>
              </a:rPr>
              <a:t>صفحة</a:t>
            </a:r>
            <a:r>
              <a:rPr lang="ar-SA" b="1" dirty="0">
                <a:sym typeface="Calibri"/>
              </a:rPr>
              <a:t> ٦٢</a:t>
            </a:r>
            <a:r>
              <a:rPr lang="en-US" b="1" dirty="0">
                <a:sym typeface="Calibri"/>
              </a:rPr>
              <a:t> </a:t>
            </a:r>
            <a:r>
              <a:rPr lang="ar-SA" b="1" dirty="0">
                <a:sym typeface="Calibri"/>
              </a:rPr>
              <a:t>من دليل العمل</a:t>
            </a:r>
            <a:r>
              <a:rPr lang="en-US" b="1" dirty="0">
                <a:sym typeface="Calibri"/>
              </a:rPr>
              <a:t>: </a:t>
            </a:r>
            <a:r>
              <a:rPr lang="ar-SA" b="1" dirty="0">
                <a:sym typeface="Calibri"/>
              </a:rPr>
              <a:t> </a:t>
            </a:r>
            <a:r>
              <a:rPr lang="en-US" b="1" i="0" dirty="0">
                <a:sym typeface="Calibri"/>
              </a:rPr>
              <a:t>نموذج </a:t>
            </a:r>
            <a:r>
              <a:rPr lang="ar-SA" b="1" i="0" dirty="0">
                <a:sym typeface="Calibri"/>
              </a:rPr>
              <a:t>تاريخ إجراء التعقب </a:t>
            </a:r>
            <a:r>
              <a:rPr lang="ar-SA" b="0" dirty="0">
                <a:sym typeface="Calibri"/>
              </a:rPr>
              <a:t>مع</a:t>
            </a:r>
            <a:r>
              <a:rPr lang="ar-SA" b="1" dirty="0">
                <a:sym typeface="Calibri"/>
              </a:rPr>
              <a:t> </a:t>
            </a:r>
            <a:r>
              <a:rPr lang="en-US" dirty="0">
                <a:sym typeface="Calibri"/>
              </a:rPr>
              <a:t>المشاركين</a:t>
            </a:r>
          </a:p>
          <a:p>
            <a:pPr algn="r" rtl="1"/>
            <a:r>
              <a:rPr lang="en-US" i="1" dirty="0">
                <a:sym typeface="Calibri"/>
              </a:rPr>
              <a:t>يمكن</a:t>
            </a:r>
            <a:r>
              <a:rPr lang="ar-SA" i="1" dirty="0">
                <a:sym typeface="Calibri"/>
              </a:rPr>
              <a:t> أن تكون</a:t>
            </a:r>
            <a:r>
              <a:rPr lang="en-US" i="1" dirty="0">
                <a:sym typeface="Calibri"/>
              </a:rPr>
              <a:t> العائلات</a:t>
            </a:r>
            <a:r>
              <a:rPr lang="ar-SA" i="1" dirty="0">
                <a:sym typeface="Calibri"/>
              </a:rPr>
              <a:t> منفصلة</a:t>
            </a:r>
            <a:r>
              <a:rPr lang="en-US" i="1" dirty="0">
                <a:sym typeface="Calibri"/>
              </a:rPr>
              <a:t> عبر مسافات شاسعة بما في ذلك عبر الحدود الوطنية.</a:t>
            </a:r>
          </a:p>
          <a:p>
            <a:pPr lvl="1" algn="r" rtl="1"/>
            <a:r>
              <a:rPr lang="en-US" i="1" dirty="0">
                <a:sym typeface="Calibri"/>
              </a:rPr>
              <a:t>ما هي الإجراءات التي يمكن لأخصائيي الحالة اتخاذها لمحاولة تعقب أفراد الأسرة؟</a:t>
            </a:r>
          </a:p>
          <a:p>
            <a:pPr lvl="1" algn="r" rtl="1"/>
            <a:r>
              <a:rPr lang="en-US" i="1" dirty="0">
                <a:sym typeface="Calibri"/>
              </a:rPr>
              <a:t>هل لديك</a:t>
            </a:r>
            <a:r>
              <a:rPr lang="ar-SA" i="1" dirty="0">
                <a:sym typeface="Calibri"/>
              </a:rPr>
              <a:t>م</a:t>
            </a:r>
            <a:r>
              <a:rPr lang="en-US" i="1" dirty="0">
                <a:sym typeface="Calibri"/>
              </a:rPr>
              <a:t> أمثلة على طرق مختلفة لل</a:t>
            </a:r>
            <a:r>
              <a:rPr lang="ar-SA" i="1" dirty="0">
                <a:sym typeface="Calibri"/>
              </a:rPr>
              <a:t>تعقب</a:t>
            </a:r>
            <a:r>
              <a:rPr lang="en-US" i="1" dirty="0">
                <a:sym typeface="Calibri"/>
              </a:rPr>
              <a:t>؟</a:t>
            </a:r>
          </a:p>
          <a:p>
            <a:pPr lvl="1" algn="r" rtl="1"/>
            <a:r>
              <a:rPr lang="en-US" i="1" dirty="0">
                <a:sym typeface="Calibri"/>
              </a:rPr>
              <a:t>هناك طرق مختلفة للتعقب</a:t>
            </a:r>
            <a:r>
              <a:rPr lang="ar-SA" i="1" dirty="0">
                <a:sym typeface="Calibri"/>
              </a:rPr>
              <a:t>، </a:t>
            </a:r>
            <a:r>
              <a:rPr lang="en-US" i="1" dirty="0">
                <a:sym typeface="Calibri"/>
              </a:rPr>
              <a:t>تعتمد على حجم وطبيعة احتياجات التعقب والموارد المتاحة.</a:t>
            </a:r>
          </a:p>
          <a:p>
            <a:pPr lvl="1" algn="r" rtl="1"/>
            <a:r>
              <a:rPr lang="en-US" dirty="0">
                <a:sym typeface="Calibri"/>
              </a:rPr>
              <a:t>مراجعة</a:t>
            </a:r>
            <a:r>
              <a:rPr lang="ar-SA" dirty="0">
                <a:sym typeface="Calibri"/>
              </a:rPr>
              <a:t> </a:t>
            </a:r>
            <a:r>
              <a:rPr lang="en-US" b="1" dirty="0">
                <a:sym typeface="Calibri"/>
              </a:rPr>
              <a:t>صفحة</a:t>
            </a:r>
            <a:r>
              <a:rPr lang="ar-SA" b="1" dirty="0">
                <a:sym typeface="Calibri"/>
              </a:rPr>
              <a:t> ٦٣</a:t>
            </a:r>
            <a:r>
              <a:rPr lang="en-US" b="1" dirty="0">
                <a:sym typeface="Calibri"/>
              </a:rPr>
              <a:t> </a:t>
            </a:r>
            <a:r>
              <a:rPr lang="ar-SA" b="1" dirty="0">
                <a:sym typeface="Calibri"/>
              </a:rPr>
              <a:t>من دليل العمل - تعقب الأسرة-</a:t>
            </a:r>
            <a:r>
              <a:rPr lang="en-US" b="1" dirty="0">
                <a:sym typeface="Calibri"/>
              </a:rPr>
              <a:t> أمثلة على طرق التعقب</a:t>
            </a:r>
            <a:r>
              <a:rPr lang="ar-SA" b="1" dirty="0">
                <a:sym typeface="Calibri"/>
              </a:rPr>
              <a:t> </a:t>
            </a:r>
            <a:r>
              <a:rPr lang="en-US" dirty="0">
                <a:sym typeface="Calibri"/>
              </a:rPr>
              <a:t>مع المشاركين</a:t>
            </a:r>
            <a:endParaRPr lang="en-US" b="1" dirty="0">
              <a:sym typeface="Calibri"/>
            </a:endParaRPr>
          </a:p>
          <a:p>
            <a:pPr algn="r" rtl="1"/>
            <a:r>
              <a:rPr lang="en-US" i="1" dirty="0">
                <a:sym typeface="Calibri"/>
              </a:rPr>
              <a:t>عندما يشارك أخصائيو</a:t>
            </a:r>
            <a:r>
              <a:rPr lang="ar-SA" i="1" dirty="0">
                <a:sym typeface="Calibri"/>
              </a:rPr>
              <a:t> الحالة</a:t>
            </a:r>
            <a:r>
              <a:rPr lang="en-US" i="1" dirty="0">
                <a:sym typeface="Calibri"/>
              </a:rPr>
              <a:t> في </a:t>
            </a:r>
            <a:r>
              <a:rPr lang="ar-SA" i="1" dirty="0">
                <a:sym typeface="Calibri"/>
              </a:rPr>
              <a:t>تعقب الأسرة و لم الشمل </a:t>
            </a:r>
            <a:r>
              <a:rPr lang="en-US" i="1" dirty="0">
                <a:sym typeface="Calibri"/>
              </a:rPr>
              <a:t>(عبر الحدود) يمكنهم مباشرة</a:t>
            </a:r>
            <a:r>
              <a:rPr lang="ar-SA" i="1" dirty="0">
                <a:sym typeface="Calibri"/>
              </a:rPr>
              <a:t> إجراء </a:t>
            </a:r>
            <a:r>
              <a:rPr lang="en-US" i="1" dirty="0">
                <a:sym typeface="Calibri"/>
              </a:rPr>
              <a:t>أنشطة التعقب باستخدام الطرق التالية عندما يكون ذلك مناسبًا وآمنًا:</a:t>
            </a:r>
          </a:p>
          <a:p>
            <a:pPr lvl="1" algn="r" rtl="1"/>
            <a:r>
              <a:rPr lang="en-US" i="1" dirty="0">
                <a:sym typeface="Calibri"/>
              </a:rPr>
              <a:t>تتبع كل حالة على حدة (الحصول على المعلومات من خلال المتابعة مع أفراد الأسرة والمجتمع)</a:t>
            </a:r>
            <a:endParaRPr lang="en-US" i="1" dirty="0"/>
          </a:p>
          <a:p>
            <a:pPr lvl="1" algn="r" rtl="1"/>
            <a:r>
              <a:rPr lang="en-US" i="1" dirty="0">
                <a:sym typeface="Calibri"/>
              </a:rPr>
              <a:t>تتبع الصور (تبادل الصور </a:t>
            </a:r>
            <a:r>
              <a:rPr lang="ar-SA" i="1" dirty="0">
                <a:sym typeface="Calibri"/>
              </a:rPr>
              <a:t>،</a:t>
            </a:r>
            <a:r>
              <a:rPr lang="en-US" i="1" dirty="0">
                <a:sym typeface="Calibri"/>
              </a:rPr>
              <a:t> إشراك المجتمعات </a:t>
            </a:r>
            <a:r>
              <a:rPr lang="ar-SA" i="1" dirty="0">
                <a:sym typeface="Calibri"/>
              </a:rPr>
              <a:t>، </a:t>
            </a:r>
            <a:r>
              <a:rPr lang="en-US" i="1" dirty="0">
                <a:sym typeface="Calibri"/>
              </a:rPr>
              <a:t>إلخ</a:t>
            </a:r>
            <a:r>
              <a:rPr lang="ar-SA" i="1" dirty="0">
                <a:sym typeface="Calibri"/>
              </a:rPr>
              <a:t>)</a:t>
            </a:r>
            <a:endParaRPr lang="en-US" i="1" dirty="0"/>
          </a:p>
          <a:p>
            <a:pPr lvl="1" algn="r" rtl="1"/>
            <a:r>
              <a:rPr lang="ar-SA" i="1" dirty="0">
                <a:sym typeface="Calibri"/>
              </a:rPr>
              <a:t>التعقب اللاسلكي (</a:t>
            </a:r>
            <a:r>
              <a:rPr lang="en-US" i="1" dirty="0">
                <a:sym typeface="Calibri"/>
              </a:rPr>
              <a:t>على سبيل المثال</a:t>
            </a:r>
            <a:r>
              <a:rPr lang="ar-SA" i="1" dirty="0">
                <a:sym typeface="Calibri"/>
              </a:rPr>
              <a:t>، </a:t>
            </a:r>
            <a:r>
              <a:rPr lang="en-US" i="1" dirty="0">
                <a:sym typeface="Calibri"/>
              </a:rPr>
              <a:t>الرسائل في الراديو بخصوص </a:t>
            </a:r>
            <a:r>
              <a:rPr lang="ar-SA" i="1" dirty="0">
                <a:sym typeface="Calibri"/>
              </a:rPr>
              <a:t>تعقب </a:t>
            </a:r>
            <a:r>
              <a:rPr lang="en-US" i="1" dirty="0">
                <a:sym typeface="Calibri"/>
              </a:rPr>
              <a:t>العائلات والأطفال</a:t>
            </a:r>
            <a:r>
              <a:rPr lang="ar-SA" i="1" dirty="0">
                <a:sym typeface="Calibri"/>
              </a:rPr>
              <a:t>)</a:t>
            </a:r>
            <a:endParaRPr lang="en-US" i="1" dirty="0"/>
          </a:p>
          <a:p>
            <a:pPr lvl="1" algn="r" rtl="1"/>
            <a:r>
              <a:rPr lang="en-US" i="1" dirty="0">
                <a:sym typeface="Calibri"/>
              </a:rPr>
              <a:t>نشر المعلومات (على سبيل المثال في الصحف / التلفزيون أو وسائل الإعلام الأخرى</a:t>
            </a:r>
            <a:r>
              <a:rPr lang="ar-SA" i="1" dirty="0">
                <a:sym typeface="Calibri"/>
              </a:rPr>
              <a:t>)</a:t>
            </a:r>
            <a:endParaRPr lang="en-US" i="1" dirty="0"/>
          </a:p>
          <a:p>
            <a:pPr lvl="1" algn="r" rtl="1"/>
            <a:r>
              <a:rPr lang="en-US" i="1" dirty="0">
                <a:sym typeface="Calibri"/>
              </a:rPr>
              <a:t>اذهب وشاهد الزيارات (الأطفال قادرون على زيارة مكانهم الأصلي بدعم ومرافقة أخصائيي الحالة لمعرفة ما إذا كانوا يتذكرون أو يتعرفون على الأشخاص أو العناصر المهمة الأخرى و / أو الأشخاص في المجتمع قد يتعرفون عليهم).</a:t>
            </a:r>
          </a:p>
          <a:p>
            <a:pPr algn="r" rtl="1"/>
            <a:endParaRPr lang="en-US" dirty="0">
              <a:sym typeface="Calibri"/>
            </a:endParaRPr>
          </a:p>
        </p:txBody>
      </p:sp>
      <p:sp>
        <p:nvSpPr>
          <p:cNvPr id="2" name="Google Shape;725;p48:notes">
            <a:extLst>
              <a:ext uri="{FF2B5EF4-FFF2-40B4-BE49-F238E27FC236}">
                <a16:creationId xmlns:a16="http://schemas.microsoft.com/office/drawing/2014/main" id="{CC489F0D-B8F4-907B-1A5E-7114140E109A}"/>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rtl="1"/>
            <a:fld id="{00000000-1234-1234-1234-123412341234}" type="slidenum">
              <a:rPr lang="en-US" sz="1200" smtClean="0">
                <a:latin typeface="+mn-lt"/>
              </a:rPr>
              <a:pPr algn="r" rtl="1"/>
              <a:t>83</a:t>
            </a:fld>
            <a:endParaRPr lang="en-US" sz="1200" dirty="0">
              <a:latin typeface="+mn-lt"/>
            </a:endParaRPr>
          </a:p>
        </p:txBody>
      </p:sp>
    </p:spTree>
    <p:extLst>
      <p:ext uri="{BB962C8B-B14F-4D97-AF65-F5344CB8AC3E}">
        <p14:creationId xmlns:p14="http://schemas.microsoft.com/office/powerpoint/2010/main" val="245539665"/>
      </p:ext>
    </p:extLst>
  </p:cSld>
  <p:clrMapOvr>
    <a:masterClrMapping/>
  </p:clrMapOvr>
</p:notes>
</file>

<file path=ppt/notesSlides/notesSlide8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03"/>
        <p:cNvGrpSpPr/>
        <p:nvPr/>
      </p:nvGrpSpPr>
      <p:grpSpPr>
        <a:xfrm>
          <a:off x="0" y="0"/>
          <a:ext cx="0" cy="0"/>
          <a:chOff x="0" y="0"/>
          <a:chExt cx="0" cy="0"/>
        </a:xfrm>
      </p:grpSpPr>
      <p:sp>
        <p:nvSpPr>
          <p:cNvPr id="1205" name="Google Shape;1205;p62:notes"/>
          <p:cNvSpPr txBox="1">
            <a:spLocks noGrp="1"/>
          </p:cNvSpPr>
          <p:nvPr>
            <p:ph type="body" idx="1"/>
          </p:nvPr>
        </p:nvSpPr>
        <p:spPr/>
        <p:txBody>
          <a:bodyPr/>
          <a:lstStyle/>
          <a:p>
            <a:pPr marL="0" indent="0" algn="r" rtl="1">
              <a:buNone/>
            </a:pPr>
            <a:r>
              <a:rPr lang="en-US" b="1" dirty="0">
                <a:sym typeface="Calibri"/>
              </a:rPr>
              <a:t>العمل الجماعي (15 دقيقة)</a:t>
            </a:r>
          </a:p>
          <a:p>
            <a:pPr algn="r" rtl="1"/>
            <a:r>
              <a:rPr lang="en-US" dirty="0">
                <a:sym typeface="Calibri"/>
              </a:rPr>
              <a:t>قسّم المشاركين إلى</a:t>
            </a:r>
            <a:r>
              <a:rPr lang="ar-SA" dirty="0">
                <a:sym typeface="Calibri"/>
              </a:rPr>
              <a:t>٥</a:t>
            </a:r>
            <a:r>
              <a:rPr lang="en-US" dirty="0">
                <a:sym typeface="Calibri"/>
              </a:rPr>
              <a:t> مجموعات</a:t>
            </a:r>
          </a:p>
          <a:p>
            <a:pPr algn="r" rtl="1"/>
            <a:r>
              <a:rPr lang="ar-SA" dirty="0">
                <a:sym typeface="Calibri"/>
              </a:rPr>
              <a:t>تخصيص</a:t>
            </a:r>
            <a:r>
              <a:rPr lang="en-US" dirty="0">
                <a:sym typeface="Calibri"/>
              </a:rPr>
              <a:t> سيناريو واحد لكلٍّ منها</a:t>
            </a:r>
            <a:r>
              <a:rPr lang="ar-SA" dirty="0">
                <a:sym typeface="Calibri"/>
              </a:rPr>
              <a:t> </a:t>
            </a:r>
            <a:r>
              <a:rPr lang="en-US" b="1" dirty="0">
                <a:sym typeface="Calibri"/>
              </a:rPr>
              <a:t>صفحة </a:t>
            </a:r>
            <a:r>
              <a:rPr lang="ar-SA" b="1" dirty="0">
                <a:sym typeface="Calibri"/>
              </a:rPr>
              <a:t>دليل العمل ٦٥-٦٧</a:t>
            </a:r>
            <a:r>
              <a:rPr lang="en-US" b="1" dirty="0">
                <a:sym typeface="Calibri"/>
              </a:rPr>
              <a:t>: سيناريوهات ت</a:t>
            </a:r>
            <a:r>
              <a:rPr lang="ar-SA" b="1" dirty="0">
                <a:sym typeface="Calibri"/>
              </a:rPr>
              <a:t>عقب</a:t>
            </a:r>
            <a:r>
              <a:rPr lang="en-US" b="1" dirty="0">
                <a:sym typeface="Calibri"/>
              </a:rPr>
              <a:t> الأسرة</a:t>
            </a:r>
          </a:p>
          <a:p>
            <a:pPr lvl="1" algn="r" rtl="1"/>
            <a:r>
              <a:rPr lang="en-US" dirty="0">
                <a:sym typeface="Calibri"/>
              </a:rPr>
              <a:t>يحتوي </a:t>
            </a:r>
            <a:r>
              <a:rPr lang="ar-SA" dirty="0">
                <a:sym typeface="Calibri"/>
              </a:rPr>
              <a:t>دليل عمل</a:t>
            </a:r>
            <a:r>
              <a:rPr lang="en-US" dirty="0">
                <a:sym typeface="Calibri"/>
              </a:rPr>
              <a:t> المشارك على </a:t>
            </a:r>
            <a:r>
              <a:rPr lang="ar-SA" dirty="0">
                <a:sym typeface="Calibri"/>
              </a:rPr>
              <a:t>٦</a:t>
            </a:r>
            <a:r>
              <a:rPr lang="en-US" dirty="0">
                <a:sym typeface="Calibri"/>
              </a:rPr>
              <a:t> سيناريوهات. يمكن للميسر ت</a:t>
            </a:r>
            <a:r>
              <a:rPr lang="ar-SA" dirty="0">
                <a:sym typeface="Calibri"/>
              </a:rPr>
              <a:t>حديد</a:t>
            </a:r>
            <a:r>
              <a:rPr lang="en-US" dirty="0">
                <a:sym typeface="Calibri"/>
              </a:rPr>
              <a:t> سيناريو مختلف لكل مجموعة ، أو يمكنه تخصيص السيناريو نفسه لجميع المجموعات لتوفير الوقت ، إذا لزم الأمر.</a:t>
            </a:r>
          </a:p>
          <a:p>
            <a:pPr algn="r" rtl="1"/>
            <a:r>
              <a:rPr lang="en-US" i="1" dirty="0">
                <a:sym typeface="Calibri"/>
              </a:rPr>
              <a:t>أجب عن الأسئلة في القسم ذي الصلة في د</a:t>
            </a:r>
            <a:r>
              <a:rPr lang="ar-SA" i="1" dirty="0">
                <a:sym typeface="Calibri"/>
              </a:rPr>
              <a:t>ليل</a:t>
            </a:r>
            <a:r>
              <a:rPr lang="en-US" i="1" dirty="0">
                <a:sym typeface="Calibri"/>
              </a:rPr>
              <a:t> العمل الخاصة بك</a:t>
            </a:r>
            <a:endParaRPr lang="en-US" dirty="0"/>
          </a:p>
          <a:p>
            <a:pPr marL="0" indent="0" algn="r" rtl="1">
              <a:buNone/>
            </a:pPr>
            <a:endParaRPr lang="en-US" dirty="0">
              <a:sym typeface="Calibri"/>
            </a:endParaRPr>
          </a:p>
          <a:p>
            <a:pPr marL="0" indent="0" algn="r" rtl="1">
              <a:buNone/>
            </a:pPr>
            <a:r>
              <a:rPr lang="en-US" b="1" dirty="0">
                <a:sym typeface="Calibri"/>
              </a:rPr>
              <a:t>مناقشة عامة (20 دقيقة)</a:t>
            </a:r>
          </a:p>
          <a:p>
            <a:pPr algn="r" rtl="1"/>
            <a:r>
              <a:rPr lang="en-US" dirty="0">
                <a:sym typeface="Calibri"/>
              </a:rPr>
              <a:t>اطلب من كل مجموعة بدورها مشاركة السيناريو والإجابات</a:t>
            </a:r>
          </a:p>
          <a:p>
            <a:pPr algn="r" rtl="1"/>
            <a:r>
              <a:rPr lang="en-US" dirty="0">
                <a:sym typeface="Calibri"/>
              </a:rPr>
              <a:t>اسمح للمجموعات الأخرى بالمساهمة بعد ذلك إذا كانت لديهم معلومات إضافية.</a:t>
            </a:r>
          </a:p>
          <a:p>
            <a:pPr algn="r" rtl="1"/>
            <a:r>
              <a:rPr lang="en-US" dirty="0">
                <a:sym typeface="Calibri"/>
              </a:rPr>
              <a:t>استكمل بالإجابات في الصفحات التالية</a:t>
            </a:r>
            <a:endParaRPr lang="en-US" dirty="0"/>
          </a:p>
          <a:p>
            <a:pPr marL="0" indent="0" algn="r" rtl="1">
              <a:buNone/>
            </a:pPr>
            <a:endParaRPr lang="en-US" dirty="0">
              <a:sym typeface="Calibri"/>
            </a:endParaRPr>
          </a:p>
          <a:p>
            <a:pPr marL="0" indent="0" algn="r" rtl="1">
              <a:buNone/>
            </a:pPr>
            <a:r>
              <a:rPr lang="ar-SA" b="1" dirty="0">
                <a:sym typeface="Calibri"/>
              </a:rPr>
              <a:t>الشرح</a:t>
            </a:r>
            <a:endParaRPr lang="en-US" b="1" dirty="0">
              <a:sym typeface="Calibri"/>
            </a:endParaRPr>
          </a:p>
          <a:p>
            <a:pPr algn="r" rtl="1"/>
            <a:r>
              <a:rPr lang="en-US" i="1" dirty="0">
                <a:sym typeface="Calibri"/>
              </a:rPr>
              <a:t>إذا كان هناك عدد كبير من الأطفال</a:t>
            </a:r>
            <a:r>
              <a:rPr lang="ar-SA" i="1" dirty="0">
                <a:sym typeface="Calibri"/>
              </a:rPr>
              <a:t> المنفصلين و</a:t>
            </a:r>
            <a:r>
              <a:rPr lang="en-US" i="1" dirty="0">
                <a:sym typeface="Calibri"/>
              </a:rPr>
              <a:t> غير المصحوبين  في حاجة إلى ال</a:t>
            </a:r>
            <a:r>
              <a:rPr lang="ar-SA" i="1" dirty="0">
                <a:sym typeface="Calibri"/>
              </a:rPr>
              <a:t>تعقب</a:t>
            </a:r>
            <a:endParaRPr lang="en-US" i="1" dirty="0">
              <a:sym typeface="Calibri"/>
            </a:endParaRPr>
          </a:p>
          <a:p>
            <a:pPr lvl="1" algn="r" rtl="1"/>
            <a:r>
              <a:rPr lang="en-US" i="1" dirty="0">
                <a:sym typeface="Calibri"/>
              </a:rPr>
              <a:t>يجب إعطاء الأولوية للأطفال  الذين تقل أعمارهم عن </a:t>
            </a:r>
            <a:r>
              <a:rPr lang="ar-SA" i="1" dirty="0">
                <a:sym typeface="Calibri"/>
              </a:rPr>
              <a:t>٥</a:t>
            </a:r>
            <a:r>
              <a:rPr lang="en-US" i="1" dirty="0">
                <a:sym typeface="Calibri"/>
              </a:rPr>
              <a:t> سنوات </a:t>
            </a:r>
            <a:r>
              <a:rPr lang="ar-SA" i="1" dirty="0">
                <a:sym typeface="Calibri"/>
              </a:rPr>
              <a:t>و</a:t>
            </a:r>
            <a:r>
              <a:rPr lang="en-US" i="1" dirty="0">
                <a:sym typeface="Calibri"/>
              </a:rPr>
              <a:t> الذين يعيشون بمفردهم أو الذين يعيشون في أسر يعيلها أطفال ؛</a:t>
            </a:r>
          </a:p>
          <a:p>
            <a:pPr lvl="1" algn="r" rtl="1"/>
            <a:r>
              <a:rPr lang="en-US" i="1" dirty="0">
                <a:sym typeface="Calibri"/>
              </a:rPr>
              <a:t>يجب إعطاء الأولوية للأطفال الآخرين المعرضين للخطر الشديد والذين يحتاجون إلى لم شمل عائلي سريع على أساس كل حالة على حدة ؛</a:t>
            </a:r>
          </a:p>
          <a:p>
            <a:pPr lvl="1" algn="r" rtl="1"/>
            <a:r>
              <a:rPr lang="en-US" i="1" dirty="0">
                <a:sym typeface="Calibri"/>
              </a:rPr>
              <a:t>لا تفترض أن البحث عن الأطفال المنفصلين أقل أولوية لأنهم يعيشون مع أفراد الأسرة (الممت</a:t>
            </a:r>
            <a:r>
              <a:rPr lang="ar-SA" i="1" dirty="0">
                <a:sym typeface="Calibri"/>
              </a:rPr>
              <a:t>دة)</a:t>
            </a:r>
            <a:endParaRPr lang="en-US" i="1" dirty="0">
              <a:sym typeface="Calibri"/>
            </a:endParaRPr>
          </a:p>
          <a:p>
            <a:pPr algn="r" rtl="1"/>
            <a:r>
              <a:rPr lang="en-US" i="1" dirty="0">
                <a:sym typeface="Calibri"/>
              </a:rPr>
              <a:t>يجب أن يتم الاستثمار في ت</a:t>
            </a:r>
            <a:r>
              <a:rPr lang="ar-SA" i="1" dirty="0">
                <a:sym typeface="Calibri"/>
              </a:rPr>
              <a:t>عقب</a:t>
            </a:r>
            <a:r>
              <a:rPr lang="en-US" i="1" dirty="0">
                <a:sym typeface="Calibri"/>
              </a:rPr>
              <a:t> العائلات حتى في السياقات التي يكون فيها هذا الأمر صعبًا </a:t>
            </a:r>
            <a:r>
              <a:rPr lang="ar-SA" i="1" dirty="0">
                <a:sym typeface="Calibri"/>
              </a:rPr>
              <a:t>لأن</a:t>
            </a:r>
            <a:r>
              <a:rPr lang="en-US" i="1" dirty="0">
                <a:sym typeface="Calibri"/>
              </a:rPr>
              <a:t> الأطفال والأسر</a:t>
            </a:r>
          </a:p>
          <a:p>
            <a:pPr lvl="1" algn="r" rtl="1"/>
            <a:r>
              <a:rPr lang="en-US" i="1" dirty="0">
                <a:sym typeface="Calibri"/>
              </a:rPr>
              <a:t>ل</a:t>
            </a:r>
            <a:r>
              <a:rPr lang="ar-SA" i="1" dirty="0">
                <a:sym typeface="Calibri"/>
              </a:rPr>
              <a:t>هم</a:t>
            </a:r>
            <a:r>
              <a:rPr lang="en-US" i="1" dirty="0">
                <a:sym typeface="Calibri"/>
              </a:rPr>
              <a:t> الحق في العيش معا</a:t>
            </a:r>
          </a:p>
          <a:p>
            <a:pPr lvl="1" algn="r" rtl="1"/>
            <a:r>
              <a:rPr lang="en-US" i="1" dirty="0">
                <a:sym typeface="Calibri"/>
              </a:rPr>
              <a:t>بحاجة إلى معرفة أن كل ما هو ممكن قد تم القيام به لتسهيل ذلك حتى لو كانت النتائج مخيبة للآمال.</a:t>
            </a:r>
          </a:p>
          <a:p>
            <a:pPr marL="0" indent="0" algn="r" rtl="1">
              <a:buNone/>
            </a:pPr>
            <a:endParaRPr lang="en-US" dirty="0">
              <a:sym typeface="Calibri"/>
            </a:endParaRPr>
          </a:p>
          <a:p>
            <a:pPr marL="0" indent="0" algn="r" rtl="1">
              <a:buNone/>
            </a:pPr>
            <a:r>
              <a:rPr lang="ar-SA" b="1" dirty="0">
                <a:sym typeface="Calibri"/>
              </a:rPr>
              <a:t>يتبع</a:t>
            </a:r>
            <a:r>
              <a:rPr lang="en-US" b="1" dirty="0">
                <a:sym typeface="Wingdings" panose="05000000000000000000" pitchFamily="2" charset="2"/>
              </a:rPr>
              <a:t></a:t>
            </a:r>
            <a:endParaRPr lang="en-US" b="1" dirty="0">
              <a:sym typeface="Calibri"/>
            </a:endParaRPr>
          </a:p>
        </p:txBody>
      </p:sp>
      <p:sp>
        <p:nvSpPr>
          <p:cNvPr id="3" name="Slide Image Placeholder 2">
            <a:extLst>
              <a:ext uri="{FF2B5EF4-FFF2-40B4-BE49-F238E27FC236}">
                <a16:creationId xmlns:a16="http://schemas.microsoft.com/office/drawing/2014/main" id="{96275B33-7062-5666-3D68-E516D040833D}"/>
              </a:ext>
            </a:extLst>
          </p:cNvPr>
          <p:cNvSpPr>
            <a:spLocks noGrp="1" noRot="1" noChangeAspect="1"/>
          </p:cNvSpPr>
          <p:nvPr>
            <p:ph type="sldImg"/>
          </p:nvPr>
        </p:nvSpPr>
        <p:spPr/>
      </p:sp>
      <p:sp>
        <p:nvSpPr>
          <p:cNvPr id="2" name="Google Shape;725;p48:notes">
            <a:extLst>
              <a:ext uri="{FF2B5EF4-FFF2-40B4-BE49-F238E27FC236}">
                <a16:creationId xmlns:a16="http://schemas.microsoft.com/office/drawing/2014/main" id="{6F0D18E0-8696-9193-F004-D6892187BBA4}"/>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rtl="1"/>
            <a:fld id="{00000000-1234-1234-1234-123412341234}" type="slidenum">
              <a:rPr lang="en-US" sz="1200" smtClean="0">
                <a:latin typeface="+mn-lt"/>
              </a:rPr>
              <a:pPr algn="r" rtl="1"/>
              <a:t>84</a:t>
            </a:fld>
            <a:endParaRPr lang="en-US" sz="1200" dirty="0">
              <a:latin typeface="+mn-lt"/>
            </a:endParaRPr>
          </a:p>
        </p:txBody>
      </p:sp>
    </p:spTree>
  </p:cSld>
  <p:clrMapOvr>
    <a:masterClrMapping/>
  </p:clrMapOvr>
</p:notes>
</file>

<file path=ppt/notesSlides/notesSlide8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08"/>
        <p:cNvGrpSpPr/>
        <p:nvPr/>
      </p:nvGrpSpPr>
      <p:grpSpPr>
        <a:xfrm>
          <a:off x="0" y="0"/>
          <a:ext cx="0" cy="0"/>
          <a:chOff x="0" y="0"/>
          <a:chExt cx="0" cy="0"/>
        </a:xfrm>
      </p:grpSpPr>
      <p:sp>
        <p:nvSpPr>
          <p:cNvPr id="810" name="Google Shape;810;p35:notes"/>
          <p:cNvSpPr txBox="1">
            <a:spLocks noGrp="1"/>
          </p:cNvSpPr>
          <p:nvPr>
            <p:ph type="body" idx="1"/>
          </p:nvPr>
        </p:nvSpPr>
        <p:spPr>
          <a:xfrm>
            <a:off x="479425" y="460375"/>
            <a:ext cx="6140450" cy="9211335"/>
          </a:xfrm>
        </p:spPr>
        <p:txBody>
          <a:bodyPr/>
          <a:lstStyle/>
          <a:p>
            <a:pPr algn="r" rtl="1"/>
            <a:r>
              <a:rPr lang="en-US" i="1" dirty="0">
                <a:sym typeface="Calibri"/>
              </a:rPr>
              <a:t>في الوقت نفسه</a:t>
            </a:r>
            <a:r>
              <a:rPr lang="ar-SA" i="1" dirty="0">
                <a:sym typeface="Calibri"/>
              </a:rPr>
              <a:t>، </a:t>
            </a:r>
            <a:r>
              <a:rPr lang="en-US" i="1" dirty="0">
                <a:sym typeface="Calibri"/>
              </a:rPr>
              <a:t>يجب أن يكون اخصا</a:t>
            </a:r>
            <a:r>
              <a:rPr lang="ar-SA" i="1" dirty="0">
                <a:sym typeface="Calibri"/>
              </a:rPr>
              <a:t>ئي</a:t>
            </a:r>
            <a:r>
              <a:rPr lang="en-US" i="1" dirty="0">
                <a:sym typeface="Calibri"/>
              </a:rPr>
              <a:t>و الحالة واقعيين بشأن</a:t>
            </a:r>
            <a:r>
              <a:rPr lang="ar-SA" i="1" dirty="0">
                <a:sym typeface="Calibri"/>
              </a:rPr>
              <a:t> فرص</a:t>
            </a:r>
            <a:r>
              <a:rPr lang="en-US" i="1" dirty="0">
                <a:sym typeface="Calibri"/>
              </a:rPr>
              <a:t> </a:t>
            </a:r>
            <a:r>
              <a:rPr lang="ar-SA" i="1" dirty="0">
                <a:sym typeface="Calibri"/>
              </a:rPr>
              <a:t>ال</a:t>
            </a:r>
            <a:r>
              <a:rPr lang="en-US" i="1" dirty="0">
                <a:sym typeface="Calibri"/>
              </a:rPr>
              <a:t>ت</a:t>
            </a:r>
            <a:r>
              <a:rPr lang="ar-SA" i="1" dirty="0">
                <a:sym typeface="Calibri"/>
              </a:rPr>
              <a:t>عقب</a:t>
            </a:r>
            <a:r>
              <a:rPr lang="en-US" i="1" dirty="0">
                <a:sym typeface="Calibri"/>
              </a:rPr>
              <a:t> عند التواصل مع الأطفال والأسر.</a:t>
            </a:r>
          </a:p>
          <a:p>
            <a:pPr algn="r" rtl="1"/>
            <a:r>
              <a:rPr lang="en-US" i="1" dirty="0">
                <a:sym typeface="Calibri"/>
              </a:rPr>
              <a:t>تذكر مراجعة ع</a:t>
            </a:r>
            <a:r>
              <a:rPr lang="ar-SA" i="1" dirty="0">
                <a:sym typeface="Calibri"/>
              </a:rPr>
              <a:t>دد</a:t>
            </a:r>
            <a:r>
              <a:rPr lang="en-US" i="1" dirty="0">
                <a:sym typeface="Calibri"/>
              </a:rPr>
              <a:t> القضايا الخاصة بك على أساس منتظم وتتبع جهود التعقب:</a:t>
            </a:r>
          </a:p>
          <a:p>
            <a:pPr lvl="1" algn="r" rtl="1"/>
            <a:r>
              <a:rPr lang="en-US" i="1" dirty="0">
                <a:sym typeface="Calibri"/>
              </a:rPr>
              <a:t>عادة لا يكون ال</a:t>
            </a:r>
            <a:r>
              <a:rPr lang="ar-SA" i="1" dirty="0">
                <a:sym typeface="Calibri"/>
              </a:rPr>
              <a:t>تعقب </a:t>
            </a:r>
            <a:r>
              <a:rPr lang="en-US" i="1" dirty="0">
                <a:sym typeface="Calibri"/>
              </a:rPr>
              <a:t>حدثا لمرة واحدة. يجب تجديد الجهود على مدى فترات زمنية مختلفة لتحقيق أقصى قدر ممكن من نتائج الت</a:t>
            </a:r>
            <a:r>
              <a:rPr lang="ar-SA" i="1" dirty="0">
                <a:sym typeface="Calibri"/>
              </a:rPr>
              <a:t>عقب</a:t>
            </a:r>
            <a:r>
              <a:rPr lang="en-US" i="1" dirty="0">
                <a:sym typeface="Calibri"/>
              </a:rPr>
              <a:t> الناجحة.</a:t>
            </a:r>
          </a:p>
          <a:p>
            <a:pPr lvl="1" algn="r" rtl="1"/>
            <a:r>
              <a:rPr lang="en-US" i="1" dirty="0">
                <a:sym typeface="Calibri"/>
              </a:rPr>
              <a:t>يجب إبقاء الطفل على اطلاع بهذه الجهود وأي تقدم يتم إحرازه.</a:t>
            </a:r>
          </a:p>
          <a:p>
            <a:pPr lvl="1" algn="r" rtl="1"/>
            <a:r>
              <a:rPr lang="en-US" i="1" dirty="0">
                <a:sym typeface="Calibri"/>
              </a:rPr>
              <a:t>لا ينبغي التخلي عن ال</a:t>
            </a:r>
            <a:r>
              <a:rPr lang="ar-SA" i="1" dirty="0">
                <a:sym typeface="Calibri"/>
              </a:rPr>
              <a:t>تعقب</a:t>
            </a:r>
            <a:r>
              <a:rPr lang="en-US" i="1" dirty="0">
                <a:sym typeface="Calibri"/>
              </a:rPr>
              <a:t> إلا إذا فشلت جميع الجهود المعقولة لتحديد مكان أفراد الأسرة.</a:t>
            </a:r>
          </a:p>
          <a:p>
            <a:pPr lvl="1" algn="r" rtl="1"/>
            <a:r>
              <a:rPr lang="en-US" i="1" dirty="0">
                <a:sym typeface="Calibri"/>
              </a:rPr>
              <a:t>لا ينبغي اتخاذ أي إجراء من شأنه أن يعيق لم شمل الأسرة في نهاية المطاف مثل التبني أو تغيير الاسم أو الانتقال إلى أماكن بعيدة عن المكان المحتمل للعائلة حتى يتم استنفاد جميع جهود </a:t>
            </a:r>
            <a:r>
              <a:rPr lang="ar-SA" i="1" dirty="0">
                <a:sym typeface="Calibri"/>
              </a:rPr>
              <a:t>التعقب</a:t>
            </a:r>
            <a:r>
              <a:rPr lang="en-US" i="1" dirty="0">
                <a:sym typeface="Calibri"/>
              </a:rPr>
              <a:t>.</a:t>
            </a:r>
            <a:endParaRPr lang="en-US" i="1" dirty="0"/>
          </a:p>
          <a:p>
            <a:pPr marL="0" indent="0" algn="r" rtl="1">
              <a:buNone/>
            </a:pPr>
            <a:r>
              <a:rPr lang="en-US" dirty="0">
                <a:sym typeface="Helvetica Neue"/>
              </a:rPr>
              <a:t>_____________________________________________________________________________</a:t>
            </a:r>
            <a:endParaRPr lang="en-US" dirty="0"/>
          </a:p>
          <a:p>
            <a:pPr marL="0" indent="0" algn="r" rtl="1">
              <a:buNone/>
            </a:pPr>
            <a:endParaRPr lang="en-US" dirty="0">
              <a:sym typeface="Calibri"/>
            </a:endParaRPr>
          </a:p>
          <a:p>
            <a:pPr marL="0" indent="0" algn="r" rtl="1">
              <a:buNone/>
            </a:pPr>
            <a:r>
              <a:rPr lang="en-US" b="1" dirty="0">
                <a:sym typeface="Calibri"/>
              </a:rPr>
              <a:t>الإجابات</a:t>
            </a:r>
          </a:p>
          <a:p>
            <a:pPr marL="0" indent="0" algn="r" rtl="1">
              <a:buNone/>
            </a:pPr>
            <a:r>
              <a:rPr lang="en-US" b="1" dirty="0">
                <a:sym typeface="Calibri"/>
              </a:rPr>
              <a:t>سيناريو الحالة </a:t>
            </a:r>
            <a:r>
              <a:rPr lang="ar-SA" b="1" dirty="0">
                <a:sym typeface="Calibri"/>
              </a:rPr>
              <a:t>١</a:t>
            </a:r>
            <a:endParaRPr lang="en-US" b="1" dirty="0">
              <a:sym typeface="Calibri"/>
            </a:endParaRPr>
          </a:p>
          <a:p>
            <a:pPr marL="228600" indent="-228600" algn="r" rtl="1">
              <a:buFont typeface="+mj-lt"/>
              <a:buAutoNum type="arabicPeriod"/>
            </a:pPr>
            <a:r>
              <a:rPr lang="en-US" dirty="0">
                <a:sym typeface="Calibri"/>
              </a:rPr>
              <a:t>هاشم على اتصال بوالديه ويعيش مع عمه وعائلته. في هذه المرحلة ، لا داعي للبحث عن أفراد العائلة</a:t>
            </a:r>
          </a:p>
          <a:p>
            <a:pPr marL="228600" indent="-228600" algn="r" rtl="1">
              <a:buFont typeface="+mj-lt"/>
              <a:buAutoNum type="arabicPeriod"/>
            </a:pPr>
            <a:r>
              <a:rPr lang="en-US" dirty="0">
                <a:sym typeface="Calibri"/>
              </a:rPr>
              <a:t>غير متوفر</a:t>
            </a:r>
          </a:p>
          <a:p>
            <a:pPr marL="228600" indent="-228600" algn="r" rtl="1">
              <a:buFont typeface="+mj-lt"/>
              <a:buAutoNum type="arabicPeriod"/>
            </a:pPr>
            <a:r>
              <a:rPr lang="en-US" dirty="0">
                <a:sym typeface="Calibri"/>
              </a:rPr>
              <a:t>معلومات عن الوضع في </a:t>
            </a:r>
            <a:r>
              <a:rPr lang="ar-SA" dirty="0">
                <a:sym typeface="Calibri"/>
              </a:rPr>
              <a:t>ال</a:t>
            </a:r>
            <a:r>
              <a:rPr lang="en-US" dirty="0">
                <a:sym typeface="Calibri"/>
              </a:rPr>
              <a:t>بلد ال</a:t>
            </a:r>
            <a:r>
              <a:rPr lang="ar-SA" dirty="0">
                <a:sym typeface="Calibri"/>
              </a:rPr>
              <a:t>أصلي </a:t>
            </a:r>
            <a:r>
              <a:rPr lang="en-US" dirty="0">
                <a:sym typeface="Calibri"/>
              </a:rPr>
              <a:t>وما إذا / متى قد تكون الظروف آمنة للعودة. تحقق مما إذا كان هاشم يريد لم شمله مع والديه ، عندما يكون ذلك آمنًا. اعتمادًا على المدة التي يقضيها هاشم في بلد اللجوء ، يجب التخطيط لعملية </a:t>
            </a:r>
            <a:r>
              <a:rPr lang="ar-SA" dirty="0">
                <a:sym typeface="Calibri"/>
              </a:rPr>
              <a:t>تحديد المصلحة الفضلى لهاشم</a:t>
            </a:r>
            <a:endParaRPr lang="en-US" dirty="0">
              <a:sym typeface="Calibri"/>
            </a:endParaRPr>
          </a:p>
          <a:p>
            <a:pPr marL="0" indent="0" algn="r" rtl="1">
              <a:buNone/>
            </a:pPr>
            <a:endParaRPr lang="en-US" b="1" dirty="0">
              <a:sym typeface="Calibri"/>
            </a:endParaRPr>
          </a:p>
          <a:p>
            <a:pPr marL="0" indent="0" algn="r" rtl="1">
              <a:buNone/>
            </a:pPr>
            <a:r>
              <a:rPr lang="en-US" b="1" dirty="0">
                <a:sym typeface="Calibri"/>
              </a:rPr>
              <a:t>سيناريو الحالة </a:t>
            </a:r>
            <a:r>
              <a:rPr lang="ar-SA" b="1" dirty="0">
                <a:sym typeface="Calibri"/>
              </a:rPr>
              <a:t>٢</a:t>
            </a:r>
            <a:endParaRPr lang="en-US" b="1" dirty="0">
              <a:sym typeface="Calibri"/>
            </a:endParaRPr>
          </a:p>
          <a:p>
            <a:pPr marL="228600" indent="-228600" algn="r" rtl="1">
              <a:buFont typeface="+mj-lt"/>
              <a:buAutoNum type="arabicPeriod"/>
            </a:pPr>
            <a:r>
              <a:rPr lang="en-US" dirty="0">
                <a:sym typeface="Calibri"/>
              </a:rPr>
              <a:t>يجب البحث عن والدي بي</a:t>
            </a:r>
            <a:r>
              <a:rPr lang="ar-SA" dirty="0">
                <a:sym typeface="Calibri"/>
              </a:rPr>
              <a:t>سان</a:t>
            </a:r>
            <a:r>
              <a:rPr lang="en-US" dirty="0">
                <a:sym typeface="Calibri"/>
              </a:rPr>
              <a:t> وشقيقها ، إذا كان ذلك آمنًا وممكنًا. والغرض من ذلك هو تمكين بي</a:t>
            </a:r>
            <a:r>
              <a:rPr lang="ar-SA" dirty="0">
                <a:sym typeface="Calibri"/>
              </a:rPr>
              <a:t>سان</a:t>
            </a:r>
            <a:r>
              <a:rPr lang="en-US" dirty="0">
                <a:sym typeface="Calibri"/>
              </a:rPr>
              <a:t> من إعادة ال</a:t>
            </a:r>
            <a:r>
              <a:rPr lang="ar-SA" dirty="0">
                <a:sym typeface="Calibri"/>
              </a:rPr>
              <a:t>تواصل</a:t>
            </a:r>
            <a:r>
              <a:rPr lang="en-US" dirty="0">
                <a:sym typeface="Calibri"/>
              </a:rPr>
              <a:t> بوالدتها وربما والدها ، إذا كان لا يزال على قيد الحياة ، ومع شقيقها.</a:t>
            </a:r>
          </a:p>
          <a:p>
            <a:pPr marL="228600" indent="-228600" algn="r" rtl="1">
              <a:buFont typeface="+mj-lt"/>
              <a:buAutoNum type="arabicPeriod"/>
            </a:pPr>
            <a:r>
              <a:rPr lang="en-US" dirty="0">
                <a:sym typeface="Calibri"/>
              </a:rPr>
              <a:t>والدة بي</a:t>
            </a:r>
            <a:r>
              <a:rPr lang="ar-SA" dirty="0">
                <a:sym typeface="Calibri"/>
              </a:rPr>
              <a:t>سان</a:t>
            </a:r>
            <a:r>
              <a:rPr lang="en-US" dirty="0">
                <a:sym typeface="Calibri"/>
              </a:rPr>
              <a:t> وشقيقها. وبحسب ما ورد </a:t>
            </a:r>
            <a:r>
              <a:rPr lang="ar-SA" dirty="0">
                <a:sym typeface="Calibri"/>
              </a:rPr>
              <a:t>أن</a:t>
            </a:r>
            <a:r>
              <a:rPr lang="en-US" dirty="0">
                <a:sym typeface="Calibri"/>
              </a:rPr>
              <a:t> والدها </a:t>
            </a:r>
            <a:r>
              <a:rPr lang="ar-SA" dirty="0">
                <a:sym typeface="Calibri"/>
              </a:rPr>
              <a:t>قد </a:t>
            </a:r>
            <a:r>
              <a:rPr lang="en-US" dirty="0">
                <a:sym typeface="Calibri"/>
              </a:rPr>
              <a:t>توفي ، لكن يجب التحقق من ذلك. الإحالة إلى اللجنة الدولية للصليب الأحمر ، كل حالة على حدة ، أو التعقب اللاسلكي المحتمل أو استخدام وسائط أخرى ، إذا كان ذلك آمنًا.</a:t>
            </a:r>
          </a:p>
          <a:p>
            <a:pPr marL="228600" indent="-228600" algn="r" rtl="1">
              <a:buFont typeface="+mj-lt"/>
              <a:buAutoNum type="arabicPeriod"/>
            </a:pPr>
            <a:r>
              <a:rPr lang="en-US" dirty="0">
                <a:sym typeface="Calibri"/>
              </a:rPr>
              <a:t>معلومات إضافية:</a:t>
            </a:r>
          </a:p>
          <a:p>
            <a:pPr lvl="1" algn="r" rtl="1"/>
            <a:r>
              <a:rPr lang="en-US" dirty="0">
                <a:sym typeface="Calibri"/>
              </a:rPr>
              <a:t>الوضع في </a:t>
            </a:r>
            <a:r>
              <a:rPr lang="ar-SA" dirty="0">
                <a:sym typeface="Calibri"/>
              </a:rPr>
              <a:t>ال</a:t>
            </a:r>
            <a:r>
              <a:rPr lang="en-US" dirty="0">
                <a:sym typeface="Calibri"/>
              </a:rPr>
              <a:t>بلد ال</a:t>
            </a:r>
            <a:r>
              <a:rPr lang="ar-SA" dirty="0">
                <a:sym typeface="Calibri"/>
              </a:rPr>
              <a:t>أصلي، </a:t>
            </a:r>
            <a:r>
              <a:rPr lang="en-US" dirty="0">
                <a:sym typeface="Calibri"/>
              </a:rPr>
              <a:t>خاصة إذا كان </a:t>
            </a:r>
            <a:r>
              <a:rPr lang="ar-SA" dirty="0">
                <a:sym typeface="Calibri"/>
              </a:rPr>
              <a:t>التعقب </a:t>
            </a:r>
            <a:r>
              <a:rPr lang="en-US" dirty="0">
                <a:sym typeface="Calibri"/>
              </a:rPr>
              <a:t>آمنًا وممكنًا.</a:t>
            </a:r>
          </a:p>
          <a:p>
            <a:pPr lvl="1" algn="r" rtl="1"/>
            <a:r>
              <a:rPr lang="en-US" dirty="0">
                <a:sym typeface="Calibri"/>
              </a:rPr>
              <a:t>إذا كان أفراد الأسرة الآخرون أو الأشخاص المقربون من </a:t>
            </a:r>
            <a:r>
              <a:rPr lang="ar-SA" dirty="0">
                <a:sym typeface="Calibri"/>
              </a:rPr>
              <a:t>بيسان </a:t>
            </a:r>
            <a:r>
              <a:rPr lang="en-US" dirty="0">
                <a:sym typeface="Calibri"/>
              </a:rPr>
              <a:t>وجدتها يعيشون في </a:t>
            </a:r>
            <a:r>
              <a:rPr lang="ar-SA" dirty="0">
                <a:sym typeface="Calibri"/>
              </a:rPr>
              <a:t>بلد</a:t>
            </a:r>
            <a:r>
              <a:rPr lang="en-US" dirty="0">
                <a:sym typeface="Calibri"/>
              </a:rPr>
              <a:t> اللجوء ، فيمكنهم تقديم الدعم ، بما في ذلك توفير معلومات البحث عن والديها وشقيقها.</a:t>
            </a:r>
          </a:p>
          <a:p>
            <a:pPr lvl="1" algn="r" rtl="1"/>
            <a:r>
              <a:rPr lang="en-US" dirty="0">
                <a:sym typeface="Calibri"/>
              </a:rPr>
              <a:t>إذا وكيف سيكون إعادة ال</a:t>
            </a:r>
            <a:r>
              <a:rPr lang="ar-SA" dirty="0">
                <a:sym typeface="Calibri"/>
              </a:rPr>
              <a:t>تواصل</a:t>
            </a:r>
            <a:r>
              <a:rPr lang="en-US" dirty="0">
                <a:sym typeface="Calibri"/>
              </a:rPr>
              <a:t> ممكنًا من منظور ثقافي / تقليدي ، لأن كلا والديها يبدو أنهما يتزوجان مرة أخرى.</a:t>
            </a:r>
          </a:p>
          <a:p>
            <a:pPr algn="r" rtl="1"/>
            <a:endParaRPr lang="en-US" dirty="0">
              <a:sym typeface="Calibri"/>
            </a:endParaRPr>
          </a:p>
          <a:p>
            <a:pPr marL="0" indent="0" algn="r" rtl="1">
              <a:buNone/>
            </a:pPr>
            <a:r>
              <a:rPr lang="en-US" b="1" dirty="0">
                <a:sym typeface="Calibri"/>
              </a:rPr>
              <a:t>سيناريو الحالة </a:t>
            </a:r>
            <a:r>
              <a:rPr lang="ar-SA" b="1" dirty="0">
                <a:sym typeface="Calibri"/>
              </a:rPr>
              <a:t>٣</a:t>
            </a:r>
            <a:endParaRPr lang="en-US" b="1" dirty="0">
              <a:sym typeface="Calibri"/>
            </a:endParaRPr>
          </a:p>
          <a:p>
            <a:pPr marL="228600" indent="-228600" algn="r" rtl="1">
              <a:buFont typeface="+mj-lt"/>
              <a:buAutoNum type="arabicPeriod"/>
            </a:pPr>
            <a:r>
              <a:rPr lang="en-US" dirty="0">
                <a:sym typeface="Calibri"/>
              </a:rPr>
              <a:t>ماريان على اتصال بجدتها</a:t>
            </a:r>
          </a:p>
          <a:p>
            <a:pPr marL="228600" indent="-228600" algn="r" rtl="1">
              <a:buFont typeface="+mj-lt"/>
              <a:buAutoNum type="arabicPeriod"/>
            </a:pPr>
            <a:r>
              <a:rPr lang="en-US" dirty="0">
                <a:sym typeface="Calibri"/>
              </a:rPr>
              <a:t>غير متوفر</a:t>
            </a:r>
          </a:p>
          <a:p>
            <a:pPr marL="228600" indent="-228600" algn="r" rtl="1">
              <a:buFont typeface="+mj-lt"/>
              <a:buAutoNum type="arabicPeriod"/>
            </a:pPr>
            <a:r>
              <a:rPr lang="en-US" dirty="0">
                <a:sym typeface="Calibri"/>
              </a:rPr>
              <a:t>معلومات إضافية:</a:t>
            </a:r>
          </a:p>
          <a:p>
            <a:pPr lvl="1" algn="r" rtl="1"/>
            <a:r>
              <a:rPr lang="ar-SA" dirty="0">
                <a:sym typeface="Calibri"/>
              </a:rPr>
              <a:t>ال</a:t>
            </a:r>
            <a:r>
              <a:rPr lang="en-US" dirty="0">
                <a:sym typeface="Calibri"/>
              </a:rPr>
              <a:t>تحقق مما إذا كانت ماريان معرضة</a:t>
            </a:r>
            <a:r>
              <a:rPr lang="ar-SA" dirty="0">
                <a:sym typeface="Calibri"/>
              </a:rPr>
              <a:t>/</a:t>
            </a:r>
            <a:r>
              <a:rPr lang="en-US" dirty="0">
                <a:sym typeface="Calibri"/>
              </a:rPr>
              <a:t> </a:t>
            </a:r>
            <a:r>
              <a:rPr lang="ar-SA" dirty="0">
                <a:sym typeface="Calibri"/>
              </a:rPr>
              <a:t>ت</a:t>
            </a:r>
            <a:r>
              <a:rPr lang="en-US" dirty="0">
                <a:sym typeface="Calibri"/>
              </a:rPr>
              <a:t>عرض</a:t>
            </a:r>
            <a:r>
              <a:rPr lang="ar-SA" dirty="0">
                <a:sym typeface="Calibri"/>
              </a:rPr>
              <a:t>ت</a:t>
            </a:r>
            <a:r>
              <a:rPr lang="en-US" dirty="0">
                <a:sym typeface="Calibri"/>
              </a:rPr>
              <a:t> للعنف القائم على النوع الاجتماعي وما إذا كانت بحاجة إلى دعم إضافي فوري ومتابعة.</a:t>
            </a:r>
          </a:p>
          <a:p>
            <a:pPr lvl="1" algn="r" rtl="1"/>
            <a:r>
              <a:rPr lang="ar-SA" dirty="0">
                <a:sym typeface="Calibri"/>
              </a:rPr>
              <a:t>ال</a:t>
            </a:r>
            <a:r>
              <a:rPr lang="en-US" dirty="0">
                <a:sym typeface="Calibri"/>
              </a:rPr>
              <a:t>تحقق مما إذا كانت ماريان معرضة لخطر الاستغلال أو عرضة للاستغلال ، حيث يُتوقع منها إ</a:t>
            </a:r>
            <a:r>
              <a:rPr lang="ar-SA" dirty="0">
                <a:sym typeface="Calibri"/>
              </a:rPr>
              <a:t>رسال</a:t>
            </a:r>
            <a:r>
              <a:rPr lang="en-US" dirty="0">
                <a:sym typeface="Calibri"/>
              </a:rPr>
              <a:t> الأموال إلى الوطن.</a:t>
            </a:r>
          </a:p>
          <a:p>
            <a:pPr marL="0" indent="0" algn="r" rtl="1">
              <a:buNone/>
            </a:pPr>
            <a:endParaRPr lang="en-US" dirty="0">
              <a:sym typeface="Calibri"/>
            </a:endParaRPr>
          </a:p>
          <a:p>
            <a:pPr marL="0" indent="0" algn="r" rtl="1">
              <a:buNone/>
            </a:pPr>
            <a:r>
              <a:rPr lang="ar-SA" b="1" dirty="0">
                <a:sym typeface="Calibri"/>
              </a:rPr>
              <a:t>يتبع</a:t>
            </a:r>
            <a:r>
              <a:rPr lang="en-US" b="1" dirty="0">
                <a:sym typeface="Wingdings" panose="05000000000000000000" pitchFamily="2" charset="2"/>
              </a:rPr>
              <a:t></a:t>
            </a:r>
            <a:endParaRPr lang="en-US" b="1" dirty="0">
              <a:sym typeface="Calibri"/>
            </a:endParaRPr>
          </a:p>
        </p:txBody>
      </p:sp>
      <p:sp>
        <p:nvSpPr>
          <p:cNvPr id="2" name="Google Shape;725;p48:notes">
            <a:extLst>
              <a:ext uri="{FF2B5EF4-FFF2-40B4-BE49-F238E27FC236}">
                <a16:creationId xmlns:a16="http://schemas.microsoft.com/office/drawing/2014/main" id="{A8639733-C26B-80D1-0F1A-5B7C8C5CF3A6}"/>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rtl="1"/>
            <a:fld id="{00000000-1234-1234-1234-123412341234}" type="slidenum">
              <a:rPr lang="en-US" sz="1200" smtClean="0">
                <a:latin typeface="+mn-lt"/>
              </a:rPr>
              <a:pPr algn="r" rtl="1"/>
              <a:t>85</a:t>
            </a:fld>
            <a:endParaRPr lang="en-US" sz="1200" dirty="0">
              <a:latin typeface="+mn-lt"/>
            </a:endParaRPr>
          </a:p>
        </p:txBody>
      </p:sp>
    </p:spTree>
    <p:extLst>
      <p:ext uri="{BB962C8B-B14F-4D97-AF65-F5344CB8AC3E}">
        <p14:creationId xmlns:p14="http://schemas.microsoft.com/office/powerpoint/2010/main" val="3253747420"/>
      </p:ext>
    </p:extLst>
  </p:cSld>
  <p:clrMapOvr>
    <a:masterClrMapping/>
  </p:clrMapOvr>
</p:notes>
</file>

<file path=ppt/notesSlides/notesSlide8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08"/>
        <p:cNvGrpSpPr/>
        <p:nvPr/>
      </p:nvGrpSpPr>
      <p:grpSpPr>
        <a:xfrm>
          <a:off x="0" y="0"/>
          <a:ext cx="0" cy="0"/>
          <a:chOff x="0" y="0"/>
          <a:chExt cx="0" cy="0"/>
        </a:xfrm>
      </p:grpSpPr>
      <p:sp>
        <p:nvSpPr>
          <p:cNvPr id="810" name="Google Shape;810;p35:notes"/>
          <p:cNvSpPr txBox="1">
            <a:spLocks noGrp="1"/>
          </p:cNvSpPr>
          <p:nvPr>
            <p:ph type="body" idx="1"/>
          </p:nvPr>
        </p:nvSpPr>
        <p:spPr>
          <a:xfrm>
            <a:off x="479425" y="460375"/>
            <a:ext cx="6140450" cy="9211335"/>
          </a:xfrm>
        </p:spPr>
        <p:txBody>
          <a:bodyPr/>
          <a:lstStyle/>
          <a:p>
            <a:pPr marL="0" indent="0" algn="r" rtl="1">
              <a:buNone/>
            </a:pPr>
            <a:r>
              <a:rPr lang="en-US" b="1" dirty="0">
                <a:sym typeface="Calibri"/>
              </a:rPr>
              <a:t>سيناريو الحالة</a:t>
            </a:r>
            <a:r>
              <a:rPr lang="ar-SA" b="1" dirty="0">
                <a:sym typeface="Calibri"/>
              </a:rPr>
              <a:t>٤</a:t>
            </a:r>
            <a:endParaRPr lang="en-US" b="1" dirty="0">
              <a:sym typeface="Calibri"/>
            </a:endParaRPr>
          </a:p>
          <a:p>
            <a:pPr marL="228600" indent="-228600" algn="r" rtl="1">
              <a:buFont typeface="+mj-lt"/>
              <a:buAutoNum type="arabicPeriod"/>
            </a:pPr>
            <a:r>
              <a:rPr lang="ar-SA" dirty="0">
                <a:sym typeface="Calibri"/>
              </a:rPr>
              <a:t>باسم</a:t>
            </a:r>
            <a:r>
              <a:rPr lang="en-US" dirty="0">
                <a:sym typeface="Calibri"/>
              </a:rPr>
              <a:t> بحاجة إلى </a:t>
            </a:r>
            <a:r>
              <a:rPr lang="ar-SA" dirty="0">
                <a:sym typeface="Calibri"/>
              </a:rPr>
              <a:t>تعقب</a:t>
            </a:r>
            <a:r>
              <a:rPr lang="en-US" dirty="0">
                <a:sym typeface="Calibri"/>
              </a:rPr>
              <a:t> مستمر</a:t>
            </a:r>
          </a:p>
          <a:p>
            <a:pPr marL="228600" indent="-228600" algn="r" rtl="1">
              <a:buFont typeface="+mj-lt"/>
              <a:buAutoNum type="arabicPeriod"/>
            </a:pPr>
            <a:r>
              <a:rPr lang="en-US" dirty="0">
                <a:sym typeface="Calibri"/>
              </a:rPr>
              <a:t>والد</a:t>
            </a:r>
            <a:r>
              <a:rPr lang="ar-SA" dirty="0">
                <a:sym typeface="Calibri"/>
              </a:rPr>
              <a:t>ي باسم</a:t>
            </a:r>
            <a:r>
              <a:rPr lang="en-US" dirty="0">
                <a:sym typeface="Calibri"/>
              </a:rPr>
              <a:t> وإخوته وزوج أخته. كل حالة على حدة ، الت</a:t>
            </a:r>
            <a:r>
              <a:rPr lang="ar-SA" dirty="0">
                <a:sym typeface="Calibri"/>
              </a:rPr>
              <a:t>عقب اللاسلكي </a:t>
            </a:r>
            <a:r>
              <a:rPr lang="en-US" dirty="0">
                <a:sym typeface="Calibri"/>
              </a:rPr>
              <a:t>المحتمل أو استخدام وسائط أخرى ، إذا كان ذلك آمنًا. الإحالة إلى اللجنة الدولية للصليب الأحمر.</a:t>
            </a:r>
          </a:p>
          <a:p>
            <a:pPr marL="228600" indent="-228600" algn="r" rtl="1">
              <a:buFont typeface="+mj-lt"/>
              <a:buAutoNum type="arabicPeriod"/>
            </a:pPr>
            <a:r>
              <a:rPr lang="en-US" dirty="0">
                <a:sym typeface="Calibri"/>
              </a:rPr>
              <a:t>معلومات إضافية</a:t>
            </a:r>
          </a:p>
          <a:p>
            <a:pPr lvl="1" algn="r" rtl="1"/>
            <a:r>
              <a:rPr lang="ar-SA" dirty="0">
                <a:sym typeface="Calibri"/>
              </a:rPr>
              <a:t>ال</a:t>
            </a:r>
            <a:r>
              <a:rPr lang="en-US" dirty="0">
                <a:sym typeface="Calibri"/>
              </a:rPr>
              <a:t>تحقق مما إذا كانت جهود تعقب الأسرة كما هو مقترح في خطة الحالة قد تم تنفيذها وما إذا كانت هناك تدخلات تعقب </a:t>
            </a:r>
            <a:r>
              <a:rPr lang="ar-SA" dirty="0">
                <a:sym typeface="Calibri"/>
              </a:rPr>
              <a:t>مهمة</a:t>
            </a:r>
            <a:r>
              <a:rPr lang="en-US" dirty="0">
                <a:sym typeface="Calibri"/>
              </a:rPr>
              <a:t> تحتاج إلى متابعة. </a:t>
            </a:r>
            <a:r>
              <a:rPr lang="ar-SA" dirty="0">
                <a:sym typeface="Calibri"/>
              </a:rPr>
              <a:t>ال</a:t>
            </a:r>
            <a:r>
              <a:rPr lang="en-US" dirty="0">
                <a:sym typeface="Calibri"/>
              </a:rPr>
              <a:t>تحقق من سبب عدم نجاح جهود التعقب حتى الآن وما يمكن القيام به بالإضافة إلى ذلك فيما يتعلق بالتعقب. </a:t>
            </a:r>
            <a:r>
              <a:rPr lang="ar-SA" dirty="0">
                <a:sym typeface="Calibri"/>
              </a:rPr>
              <a:t>ال</a:t>
            </a:r>
            <a:r>
              <a:rPr lang="en-US" dirty="0">
                <a:sym typeface="Calibri"/>
              </a:rPr>
              <a:t>تحقق مما إذا كان الطفل قد أ</a:t>
            </a:r>
            <a:r>
              <a:rPr lang="ar-SA" dirty="0">
                <a:sym typeface="Calibri"/>
              </a:rPr>
              <a:t>تم إبلاغه</a:t>
            </a:r>
            <a:r>
              <a:rPr lang="en-US" dirty="0">
                <a:sym typeface="Calibri"/>
              </a:rPr>
              <a:t> بنتائج التعقب وما إذا كانت جميع وثائق التعقب محدثة. تحقق مع أخت </a:t>
            </a:r>
            <a:r>
              <a:rPr lang="ar-SA" dirty="0">
                <a:sym typeface="Calibri"/>
              </a:rPr>
              <a:t>باسم</a:t>
            </a:r>
            <a:r>
              <a:rPr lang="en-US" dirty="0">
                <a:sym typeface="Calibri"/>
              </a:rPr>
              <a:t> إذا كانت قد تلقت معلومات إضافية عن مكان والديها وزوجها. قم بتقييم ما إذا كان لل</a:t>
            </a:r>
            <a:r>
              <a:rPr lang="ar-SA" dirty="0">
                <a:sym typeface="Calibri"/>
              </a:rPr>
              <a:t>فتى</a:t>
            </a:r>
            <a:r>
              <a:rPr lang="en-US" dirty="0">
                <a:sym typeface="Calibri"/>
              </a:rPr>
              <a:t> أفراد آخرين قريبون منه ، والذين قد يرغب في العيش معهم على المدى الطويل أو إعادة الاتصال بهم.</a:t>
            </a:r>
          </a:p>
          <a:p>
            <a:pPr lvl="1" algn="r" rtl="1"/>
            <a:r>
              <a:rPr lang="ar-SA" dirty="0">
                <a:sym typeface="Calibri"/>
              </a:rPr>
              <a:t>ال</a:t>
            </a:r>
            <a:r>
              <a:rPr lang="en-US" dirty="0">
                <a:sym typeface="Calibri"/>
              </a:rPr>
              <a:t>تحقق مما إذا كان ال</a:t>
            </a:r>
            <a:r>
              <a:rPr lang="ar-SA" dirty="0">
                <a:sym typeface="Calibri"/>
              </a:rPr>
              <a:t>فتى</a:t>
            </a:r>
            <a:r>
              <a:rPr lang="en-US" dirty="0">
                <a:sym typeface="Calibri"/>
              </a:rPr>
              <a:t> يذهب إلى المدرسة والمتابعة وفقًا لذلك</a:t>
            </a:r>
          </a:p>
          <a:p>
            <a:pPr lvl="1" algn="r" rtl="1"/>
            <a:r>
              <a:rPr lang="ar-SA" dirty="0">
                <a:sym typeface="Calibri"/>
              </a:rPr>
              <a:t>ال</a:t>
            </a:r>
            <a:r>
              <a:rPr lang="en-US" dirty="0">
                <a:sym typeface="Calibri"/>
              </a:rPr>
              <a:t>تحقق مما إذا كان الأولاد الآخرون الذين يعيشون بالقرب من </a:t>
            </a:r>
            <a:r>
              <a:rPr lang="ar-SA" dirty="0">
                <a:sym typeface="Calibri"/>
              </a:rPr>
              <a:t>باسم</a:t>
            </a:r>
            <a:r>
              <a:rPr lang="en-US" dirty="0">
                <a:sym typeface="Calibri"/>
              </a:rPr>
              <a:t> في المخيم بحاجة إلى دعم إدارة الحالة</a:t>
            </a:r>
          </a:p>
          <a:p>
            <a:pPr marL="0" indent="0" algn="r" rtl="1">
              <a:buNone/>
            </a:pPr>
            <a:endParaRPr lang="en-US" b="1" dirty="0">
              <a:sym typeface="Calibri"/>
            </a:endParaRPr>
          </a:p>
          <a:p>
            <a:pPr marL="0" indent="0" algn="r" rtl="1">
              <a:buNone/>
            </a:pPr>
            <a:r>
              <a:rPr lang="en-US" b="1" dirty="0">
                <a:sym typeface="Calibri"/>
              </a:rPr>
              <a:t>سيناريو الحالة </a:t>
            </a:r>
            <a:r>
              <a:rPr lang="ar-SA" b="1" dirty="0">
                <a:sym typeface="Calibri"/>
              </a:rPr>
              <a:t>٥</a:t>
            </a:r>
            <a:endParaRPr lang="en-US" b="1" dirty="0">
              <a:sym typeface="Calibri"/>
            </a:endParaRPr>
          </a:p>
          <a:p>
            <a:pPr marL="228600" indent="-228600" algn="r" rtl="1">
              <a:buFont typeface="+mj-lt"/>
              <a:buAutoNum type="arabicPeriod"/>
            </a:pPr>
            <a:r>
              <a:rPr lang="en-US" dirty="0">
                <a:sym typeface="Calibri"/>
              </a:rPr>
              <a:t>يحتاج الإخوة إلى البحث عن </a:t>
            </a:r>
            <a:r>
              <a:rPr lang="ar-SA" dirty="0">
                <a:sym typeface="Calibri"/>
              </a:rPr>
              <a:t>والدي</a:t>
            </a:r>
            <a:r>
              <a:rPr lang="en-US" dirty="0">
                <a:sym typeface="Calibri"/>
              </a:rPr>
              <a:t>هم إذا لم يكونوا على علم بمكان والديهم وإخوتهم.</a:t>
            </a:r>
          </a:p>
          <a:p>
            <a:pPr marL="228600" indent="-228600" algn="r" rtl="1">
              <a:buFont typeface="+mj-lt"/>
              <a:buAutoNum type="arabicPeriod"/>
            </a:pPr>
            <a:r>
              <a:rPr lang="en-US" dirty="0">
                <a:sym typeface="Calibri"/>
              </a:rPr>
              <a:t>والد</a:t>
            </a:r>
            <a:r>
              <a:rPr lang="ar-SA" dirty="0">
                <a:sym typeface="Calibri"/>
              </a:rPr>
              <a:t>ي</a:t>
            </a:r>
            <a:r>
              <a:rPr lang="en-US" dirty="0">
                <a:sym typeface="Calibri"/>
              </a:rPr>
              <a:t> الأخ وإخوته وأفراد الأسرة المحتملون الآخرون المقربون من ال</a:t>
            </a:r>
            <a:r>
              <a:rPr lang="ar-SA" dirty="0">
                <a:sym typeface="Calibri"/>
              </a:rPr>
              <a:t>فتيان</a:t>
            </a:r>
            <a:r>
              <a:rPr lang="en-US" dirty="0">
                <a:sym typeface="Calibri"/>
              </a:rPr>
              <a:t>. كل حالة على حدة</a:t>
            </a:r>
            <a:r>
              <a:rPr lang="ar-SA" dirty="0">
                <a:sym typeface="Calibri"/>
              </a:rPr>
              <a:t>، </a:t>
            </a:r>
            <a:r>
              <a:rPr lang="en-US" dirty="0">
                <a:sym typeface="Calibri"/>
              </a:rPr>
              <a:t>لت</a:t>
            </a:r>
            <a:r>
              <a:rPr lang="ar-SA" dirty="0">
                <a:sym typeface="Calibri"/>
              </a:rPr>
              <a:t>عقب اللاسلكي </a:t>
            </a:r>
            <a:r>
              <a:rPr lang="en-US" dirty="0">
                <a:sym typeface="Calibri"/>
              </a:rPr>
              <a:t>المحتمل أو استخدام وسائط أخرى إذا كان ذلك آمنًا. الإحالة إلى اللجنة الدولية للصليب الأحمر. </a:t>
            </a:r>
            <a:r>
              <a:rPr lang="ar-SA" dirty="0">
                <a:sym typeface="Calibri"/>
              </a:rPr>
              <a:t>ال</a:t>
            </a:r>
            <a:r>
              <a:rPr lang="en-US" dirty="0">
                <a:sym typeface="Calibri"/>
              </a:rPr>
              <a:t>تحقق مع العائلة المضيفة والآخرين المقربين منهم إذا كان لديهم مزيد من المعلومات حول مكان العائلة.</a:t>
            </a:r>
          </a:p>
          <a:p>
            <a:pPr marL="228600" indent="-228600" algn="r" rtl="1">
              <a:buFont typeface="+mj-lt"/>
              <a:buAutoNum type="arabicPeriod"/>
            </a:pPr>
            <a:r>
              <a:rPr lang="en-US" dirty="0">
                <a:sym typeface="Calibri"/>
              </a:rPr>
              <a:t>معلومات إضافية</a:t>
            </a:r>
          </a:p>
          <a:p>
            <a:pPr lvl="1" algn="r" rtl="1"/>
            <a:r>
              <a:rPr lang="en-US" dirty="0">
                <a:sym typeface="Calibri"/>
              </a:rPr>
              <a:t>إذا كان ذلك ممكنًا ، </a:t>
            </a:r>
            <a:r>
              <a:rPr lang="ar-SA" dirty="0">
                <a:sym typeface="Calibri"/>
              </a:rPr>
              <a:t>ال</a:t>
            </a:r>
            <a:r>
              <a:rPr lang="en-US" dirty="0">
                <a:sym typeface="Calibri"/>
              </a:rPr>
              <a:t>تحقق من دار الأيتام إذا كانت معلومات </a:t>
            </a:r>
            <a:r>
              <a:rPr lang="ar-SA" dirty="0">
                <a:sym typeface="Calibri"/>
              </a:rPr>
              <a:t>التعقب</a:t>
            </a:r>
            <a:r>
              <a:rPr lang="en-US" dirty="0">
                <a:sym typeface="Calibri"/>
              </a:rPr>
              <a:t> متاحة فيما يتعلق بال</a:t>
            </a:r>
            <a:r>
              <a:rPr lang="ar-SA" dirty="0">
                <a:sym typeface="Calibri"/>
              </a:rPr>
              <a:t>فتيان</a:t>
            </a:r>
            <a:r>
              <a:rPr lang="en-US" dirty="0">
                <a:sym typeface="Calibri"/>
              </a:rPr>
              <a:t> وعائلاتهم.</a:t>
            </a:r>
          </a:p>
          <a:p>
            <a:pPr algn="r" rtl="1"/>
            <a:endParaRPr lang="en-US" dirty="0">
              <a:sym typeface="Calibri"/>
            </a:endParaRPr>
          </a:p>
          <a:p>
            <a:pPr marL="0" indent="0" algn="r" rtl="1">
              <a:buNone/>
            </a:pPr>
            <a:r>
              <a:rPr lang="en-US" b="1" dirty="0">
                <a:sym typeface="Calibri"/>
              </a:rPr>
              <a:t>سيناريو الحالة </a:t>
            </a:r>
            <a:r>
              <a:rPr lang="ar-SA" b="1" dirty="0">
                <a:sym typeface="Calibri"/>
              </a:rPr>
              <a:t>٦</a:t>
            </a:r>
            <a:endParaRPr lang="en-US" b="1" dirty="0">
              <a:sym typeface="Calibri"/>
            </a:endParaRPr>
          </a:p>
          <a:p>
            <a:pPr marL="228600" indent="-228600" algn="r" rtl="1">
              <a:buFont typeface="+mj-lt"/>
              <a:buAutoNum type="arabicPeriod"/>
            </a:pPr>
            <a:r>
              <a:rPr lang="en-US" dirty="0">
                <a:sym typeface="Calibri"/>
              </a:rPr>
              <a:t>البحث مطلوب إذا كان مكان وجود والدة روز غير معروف.</a:t>
            </a:r>
          </a:p>
          <a:p>
            <a:pPr marL="228600" indent="-228600" algn="r" rtl="1">
              <a:buFont typeface="+mj-lt"/>
              <a:buAutoNum type="arabicPeriod"/>
            </a:pPr>
            <a:r>
              <a:rPr lang="en-US" dirty="0">
                <a:sym typeface="Calibri"/>
              </a:rPr>
              <a:t>والدة روز وربما أفراد الأسرة الآخرين المقربين من روز. كل حالة على حدة</a:t>
            </a:r>
            <a:r>
              <a:rPr lang="ar-SA" dirty="0">
                <a:sym typeface="Calibri"/>
              </a:rPr>
              <a:t>، </a:t>
            </a:r>
            <a:r>
              <a:rPr lang="en-US" dirty="0">
                <a:sym typeface="Calibri"/>
              </a:rPr>
              <a:t>الت</a:t>
            </a:r>
            <a:r>
              <a:rPr lang="ar-SA" dirty="0">
                <a:sym typeface="Calibri"/>
              </a:rPr>
              <a:t>عقب اللاسلكي </a:t>
            </a:r>
            <a:r>
              <a:rPr lang="en-US" dirty="0">
                <a:sym typeface="Calibri"/>
              </a:rPr>
              <a:t>المحتمل أو استخدام وسائط أخرى إذا كان ذلك آمنًا. ا</a:t>
            </a:r>
            <a:r>
              <a:rPr lang="ar-SA" dirty="0">
                <a:sym typeface="Calibri"/>
              </a:rPr>
              <a:t>ل</a:t>
            </a:r>
            <a:r>
              <a:rPr lang="en-US" dirty="0">
                <a:sym typeface="Calibri"/>
              </a:rPr>
              <a:t>سع</a:t>
            </a:r>
            <a:r>
              <a:rPr lang="ar-SA" dirty="0">
                <a:sym typeface="Calibri"/>
              </a:rPr>
              <a:t>ي</a:t>
            </a:r>
            <a:r>
              <a:rPr lang="en-US" dirty="0">
                <a:sym typeface="Calibri"/>
              </a:rPr>
              <a:t> لإشراك دار الأيتام في تقديم الدعم للبحث عن الأسرة ولم شملها.</a:t>
            </a:r>
          </a:p>
          <a:p>
            <a:pPr marL="228600" indent="-228600" algn="r" rtl="1">
              <a:buFont typeface="+mj-lt"/>
              <a:buAutoNum type="arabicPeriod"/>
            </a:pPr>
            <a:r>
              <a:rPr lang="en-US" dirty="0">
                <a:sym typeface="Calibri"/>
              </a:rPr>
              <a:t>معلومات إضافية:</a:t>
            </a:r>
          </a:p>
          <a:p>
            <a:pPr lvl="1" algn="r" rtl="1"/>
            <a:r>
              <a:rPr lang="en-US" dirty="0">
                <a:sym typeface="Calibri"/>
              </a:rPr>
              <a:t>هل هناك أفراد آخرون في الأسرة يمكنهم تقديم الدعم؟</a:t>
            </a:r>
          </a:p>
          <a:p>
            <a:pPr algn="r" rtl="1"/>
            <a:endParaRPr lang="en-US" dirty="0">
              <a:sym typeface="Calibri"/>
            </a:endParaRPr>
          </a:p>
          <a:p>
            <a:pPr algn="r" rtl="1"/>
            <a:endParaRPr lang="en-US" dirty="0">
              <a:sym typeface="Calibri"/>
            </a:endParaRPr>
          </a:p>
        </p:txBody>
      </p:sp>
      <p:sp>
        <p:nvSpPr>
          <p:cNvPr id="2" name="Google Shape;725;p48:notes">
            <a:extLst>
              <a:ext uri="{FF2B5EF4-FFF2-40B4-BE49-F238E27FC236}">
                <a16:creationId xmlns:a16="http://schemas.microsoft.com/office/drawing/2014/main" id="{5C571A41-4123-F7C1-747E-E85A06D745C8}"/>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rtl="1"/>
            <a:fld id="{00000000-1234-1234-1234-123412341234}" type="slidenum">
              <a:rPr lang="en-US" sz="1200" smtClean="0">
                <a:latin typeface="+mn-lt"/>
              </a:rPr>
              <a:pPr algn="r" rtl="1"/>
              <a:t>86</a:t>
            </a:fld>
            <a:endParaRPr lang="en-US" sz="1200" dirty="0">
              <a:latin typeface="+mn-lt"/>
            </a:endParaRPr>
          </a:p>
        </p:txBody>
      </p:sp>
    </p:spTree>
    <p:extLst>
      <p:ext uri="{BB962C8B-B14F-4D97-AF65-F5344CB8AC3E}">
        <p14:creationId xmlns:p14="http://schemas.microsoft.com/office/powerpoint/2010/main" val="1690796714"/>
      </p:ext>
    </p:extLst>
  </p:cSld>
  <p:clrMapOvr>
    <a:masterClrMapping/>
  </p:clrMapOvr>
</p:notes>
</file>

<file path=ppt/notesSlides/notesSlide8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21"/>
        <p:cNvGrpSpPr/>
        <p:nvPr/>
      </p:nvGrpSpPr>
      <p:grpSpPr>
        <a:xfrm>
          <a:off x="0" y="0"/>
          <a:ext cx="0" cy="0"/>
          <a:chOff x="0" y="0"/>
          <a:chExt cx="0" cy="0"/>
        </a:xfrm>
      </p:grpSpPr>
      <p:sp>
        <p:nvSpPr>
          <p:cNvPr id="1223" name="Google Shape;1223;p63:notes"/>
          <p:cNvSpPr txBox="1">
            <a:spLocks noGrp="1"/>
          </p:cNvSpPr>
          <p:nvPr>
            <p:ph type="body" idx="1"/>
          </p:nvPr>
        </p:nvSpPr>
        <p:spPr/>
        <p:txBody>
          <a:bodyPr/>
          <a:lstStyle/>
          <a:p>
            <a:pPr marL="0" indent="0" algn="r" rtl="1">
              <a:buNone/>
            </a:pPr>
            <a:r>
              <a:rPr lang="ar-SA" b="1" dirty="0">
                <a:sym typeface="Calibri"/>
              </a:rPr>
              <a:t>الشرح</a:t>
            </a:r>
            <a:endParaRPr lang="en-US" b="1" dirty="0">
              <a:sym typeface="Calibri"/>
            </a:endParaRPr>
          </a:p>
          <a:p>
            <a:pPr algn="r" rtl="1"/>
            <a:r>
              <a:rPr lang="en-US" dirty="0">
                <a:sym typeface="Calibri"/>
              </a:rPr>
              <a:t>عرض الشريحة</a:t>
            </a:r>
            <a:endParaRPr lang="en-US" dirty="0"/>
          </a:p>
          <a:p>
            <a:pPr algn="r" rtl="1"/>
            <a:r>
              <a:rPr lang="en-US" i="1" dirty="0">
                <a:sym typeface="Calibri"/>
              </a:rPr>
              <a:t>هل لدى أي شخص أي أسئلة أو توضيحات؟</a:t>
            </a:r>
            <a:endParaRPr lang="en-US" i="1" dirty="0"/>
          </a:p>
          <a:p>
            <a:pPr algn="r" rtl="1"/>
            <a:r>
              <a:rPr lang="ar-SA" dirty="0">
                <a:sym typeface="Calibri"/>
              </a:rPr>
              <a:t>إغلاق</a:t>
            </a:r>
            <a:r>
              <a:rPr lang="en-US" dirty="0">
                <a:sym typeface="Calibri"/>
              </a:rPr>
              <a:t> الجلسة</a:t>
            </a:r>
            <a:endParaRPr lang="en-US" dirty="0"/>
          </a:p>
          <a:p>
            <a:pPr algn="r" rtl="1"/>
            <a:endParaRPr lang="en-US" dirty="0">
              <a:sym typeface="Calibri"/>
            </a:endParaRPr>
          </a:p>
        </p:txBody>
      </p:sp>
      <p:sp>
        <p:nvSpPr>
          <p:cNvPr id="3" name="Slide Image Placeholder 2">
            <a:extLst>
              <a:ext uri="{FF2B5EF4-FFF2-40B4-BE49-F238E27FC236}">
                <a16:creationId xmlns:a16="http://schemas.microsoft.com/office/drawing/2014/main" id="{027C273E-A434-6326-6800-8B4E9ED6D64E}"/>
              </a:ext>
            </a:extLst>
          </p:cNvPr>
          <p:cNvSpPr>
            <a:spLocks noGrp="1" noRot="1" noChangeAspect="1"/>
          </p:cNvSpPr>
          <p:nvPr>
            <p:ph type="sldImg"/>
          </p:nvPr>
        </p:nvSpPr>
        <p:spPr/>
      </p:sp>
      <p:sp>
        <p:nvSpPr>
          <p:cNvPr id="2" name="Google Shape;725;p48:notes">
            <a:extLst>
              <a:ext uri="{FF2B5EF4-FFF2-40B4-BE49-F238E27FC236}">
                <a16:creationId xmlns:a16="http://schemas.microsoft.com/office/drawing/2014/main" id="{AC955030-7E17-6A83-4146-D9845AF8BD8F}"/>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rtl="1"/>
            <a:fld id="{00000000-1234-1234-1234-123412341234}" type="slidenum">
              <a:rPr lang="en-US" sz="1200" smtClean="0">
                <a:latin typeface="+mn-lt"/>
              </a:rPr>
              <a:pPr algn="r" rtl="1"/>
              <a:t>87</a:t>
            </a:fld>
            <a:endParaRPr lang="en-US" sz="1200" dirty="0">
              <a:latin typeface="+mn-lt"/>
            </a:endParaRPr>
          </a:p>
        </p:txBody>
      </p:sp>
    </p:spTree>
  </p:cSld>
  <p:clrMapOvr>
    <a:masterClrMapping/>
  </p:clrMapOvr>
</p:notes>
</file>

<file path=ppt/notesSlides/notesSlide8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36"/>
        <p:cNvGrpSpPr/>
        <p:nvPr/>
      </p:nvGrpSpPr>
      <p:grpSpPr>
        <a:xfrm>
          <a:off x="0" y="0"/>
          <a:ext cx="0" cy="0"/>
          <a:chOff x="0" y="0"/>
          <a:chExt cx="0" cy="0"/>
        </a:xfrm>
      </p:grpSpPr>
      <p:sp>
        <p:nvSpPr>
          <p:cNvPr id="1238" name="Google Shape;1238;p64:notes"/>
          <p:cNvSpPr txBox="1">
            <a:spLocks noGrp="1"/>
          </p:cNvSpPr>
          <p:nvPr>
            <p:ph type="body" idx="1"/>
          </p:nvPr>
        </p:nvSpPr>
        <p:spPr/>
        <p:txBody>
          <a:bodyPr/>
          <a:lstStyle/>
          <a:p>
            <a:pPr marL="0" indent="0" algn="r" rtl="1">
              <a:buNone/>
            </a:pPr>
            <a:r>
              <a:rPr lang="ar-SA" b="1" dirty="0">
                <a:sym typeface="Calibri"/>
              </a:rPr>
              <a:t>الشرح</a:t>
            </a:r>
            <a:endParaRPr lang="en-US" b="1" dirty="0">
              <a:sym typeface="Calibri"/>
            </a:endParaRPr>
          </a:p>
          <a:p>
            <a:pPr algn="r" rtl="1"/>
            <a:r>
              <a:rPr lang="en-US" i="1" dirty="0">
                <a:sym typeface="Calibri"/>
              </a:rPr>
              <a:t>سننظر بمزيد من التفصيل في توثيق معلومات التعقب.</a:t>
            </a:r>
          </a:p>
          <a:p>
            <a:pPr algn="r" rtl="1"/>
            <a:r>
              <a:rPr lang="en-US" i="1" dirty="0">
                <a:sym typeface="Calibri"/>
              </a:rPr>
              <a:t>في نهاية هذه الجلسة</a:t>
            </a:r>
            <a:r>
              <a:rPr lang="ar-SA" i="1" dirty="0">
                <a:sym typeface="Calibri"/>
              </a:rPr>
              <a:t>، </a:t>
            </a:r>
            <a:r>
              <a:rPr lang="en-US" i="1" dirty="0">
                <a:sym typeface="Calibri"/>
              </a:rPr>
              <a:t>يجب أن يكون المشاركون قادرين على شرح المبادئ الأساسية للتوثيق والعوامل الأساسية التي يجب أن يتم تسجيلها كجزء من التوثيق.</a:t>
            </a:r>
            <a:endParaRPr lang="en-US" i="1" dirty="0"/>
          </a:p>
          <a:p>
            <a:pPr algn="r" rtl="1"/>
            <a:endParaRPr lang="en-US" dirty="0">
              <a:sym typeface="Calibri"/>
            </a:endParaRPr>
          </a:p>
          <a:p>
            <a:pPr algn="r" rtl="1"/>
            <a:endParaRPr lang="en-US" dirty="0">
              <a:sym typeface="Calibri"/>
            </a:endParaRPr>
          </a:p>
        </p:txBody>
      </p:sp>
      <p:sp>
        <p:nvSpPr>
          <p:cNvPr id="3" name="Slide Image Placeholder 2">
            <a:extLst>
              <a:ext uri="{FF2B5EF4-FFF2-40B4-BE49-F238E27FC236}">
                <a16:creationId xmlns:a16="http://schemas.microsoft.com/office/drawing/2014/main" id="{5416122F-732D-D264-88F2-73AE15FA9674}"/>
              </a:ext>
            </a:extLst>
          </p:cNvPr>
          <p:cNvSpPr>
            <a:spLocks noGrp="1" noRot="1" noChangeAspect="1"/>
          </p:cNvSpPr>
          <p:nvPr>
            <p:ph type="sldImg"/>
          </p:nvPr>
        </p:nvSpPr>
        <p:spPr/>
      </p:sp>
      <p:sp>
        <p:nvSpPr>
          <p:cNvPr id="2" name="Google Shape;725;p48:notes">
            <a:extLst>
              <a:ext uri="{FF2B5EF4-FFF2-40B4-BE49-F238E27FC236}">
                <a16:creationId xmlns:a16="http://schemas.microsoft.com/office/drawing/2014/main" id="{DF11B78E-DB42-5FD0-B30C-7B32F65684D2}"/>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rtl="1"/>
            <a:fld id="{00000000-1234-1234-1234-123412341234}" type="slidenum">
              <a:rPr lang="en-US" sz="1200" smtClean="0">
                <a:latin typeface="+mn-lt"/>
              </a:rPr>
              <a:pPr algn="r" rtl="1"/>
              <a:t>88</a:t>
            </a:fld>
            <a:endParaRPr lang="en-US" sz="1200" dirty="0">
              <a:latin typeface="+mn-lt"/>
            </a:endParaRPr>
          </a:p>
        </p:txBody>
      </p:sp>
    </p:spTree>
  </p:cSld>
  <p:clrMapOvr>
    <a:masterClrMapping/>
  </p:clrMapOvr>
</p:notes>
</file>

<file path=ppt/notesSlides/notesSlide8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47"/>
        <p:cNvGrpSpPr/>
        <p:nvPr/>
      </p:nvGrpSpPr>
      <p:grpSpPr>
        <a:xfrm>
          <a:off x="0" y="0"/>
          <a:ext cx="0" cy="0"/>
          <a:chOff x="0" y="0"/>
          <a:chExt cx="0" cy="0"/>
        </a:xfrm>
      </p:grpSpPr>
      <p:sp>
        <p:nvSpPr>
          <p:cNvPr id="1249" name="Google Shape;1249;p65:notes"/>
          <p:cNvSpPr txBox="1">
            <a:spLocks noGrp="1"/>
          </p:cNvSpPr>
          <p:nvPr>
            <p:ph type="body" idx="1"/>
          </p:nvPr>
        </p:nvSpPr>
        <p:spPr/>
        <p:txBody>
          <a:bodyPr/>
          <a:lstStyle/>
          <a:p>
            <a:pPr marL="0" indent="0" algn="r" rtl="1">
              <a:buNone/>
            </a:pPr>
            <a:r>
              <a:rPr lang="en-US" b="1" dirty="0">
                <a:sym typeface="Calibri"/>
              </a:rPr>
              <a:t>التكي</a:t>
            </a:r>
            <a:r>
              <a:rPr lang="ar-SA" b="1" dirty="0">
                <a:sym typeface="Calibri"/>
              </a:rPr>
              <a:t>ي</a:t>
            </a:r>
            <a:r>
              <a:rPr lang="en-US" b="1" dirty="0">
                <a:sym typeface="Calibri"/>
              </a:rPr>
              <a:t>ف </a:t>
            </a:r>
            <a:r>
              <a:rPr lang="ar-SA" b="1" dirty="0">
                <a:sym typeface="Calibri"/>
              </a:rPr>
              <a:t>بحسب</a:t>
            </a:r>
            <a:r>
              <a:rPr lang="en-US" b="1" dirty="0">
                <a:sym typeface="Calibri"/>
              </a:rPr>
              <a:t> السياق</a:t>
            </a:r>
          </a:p>
          <a:p>
            <a:pPr algn="r" rtl="1"/>
            <a:r>
              <a:rPr lang="ar-SA" dirty="0">
                <a:sym typeface="Calibri"/>
              </a:rPr>
              <a:t>قم بال</a:t>
            </a:r>
            <a:r>
              <a:rPr lang="en-US" dirty="0">
                <a:sym typeface="Calibri"/>
              </a:rPr>
              <a:t>تكي</a:t>
            </a:r>
            <a:r>
              <a:rPr lang="ar-SA" dirty="0">
                <a:sym typeface="Calibri"/>
              </a:rPr>
              <a:t>ي</a:t>
            </a:r>
            <a:r>
              <a:rPr lang="en-US" dirty="0">
                <a:sym typeface="Calibri"/>
              </a:rPr>
              <a:t>ف بناءً على النماذج المستخدمة في سياقك</a:t>
            </a:r>
            <a:r>
              <a:rPr lang="ar-SA" dirty="0">
                <a:sym typeface="Calibri"/>
              </a:rPr>
              <a:t>م</a:t>
            </a:r>
            <a:r>
              <a:rPr lang="en-US" dirty="0">
                <a:sym typeface="Calibri"/>
              </a:rPr>
              <a:t>.</a:t>
            </a:r>
          </a:p>
          <a:p>
            <a:pPr algn="r" rtl="1"/>
            <a:r>
              <a:rPr lang="en-US" dirty="0">
                <a:sym typeface="Calibri"/>
              </a:rPr>
              <a:t>قم بت</a:t>
            </a:r>
            <a:r>
              <a:rPr lang="ar-SA" dirty="0">
                <a:sym typeface="Calibri"/>
              </a:rPr>
              <a:t>عديل</a:t>
            </a:r>
            <a:r>
              <a:rPr lang="en-US" dirty="0">
                <a:sym typeface="Calibri"/>
              </a:rPr>
              <a:t> المحتوى باستخدام الصور ومقاطع الفيديو بناءً على الإجراء التشغيلي الموحد في السياق الخاص بك</a:t>
            </a:r>
            <a:r>
              <a:rPr lang="ar-SA" dirty="0">
                <a:sym typeface="Calibri"/>
              </a:rPr>
              <a:t>م</a:t>
            </a:r>
            <a:r>
              <a:rPr lang="en-US" dirty="0">
                <a:sym typeface="Calibri"/>
              </a:rPr>
              <a:t>.</a:t>
            </a:r>
            <a:endParaRPr lang="en-US" dirty="0"/>
          </a:p>
          <a:p>
            <a:pPr marL="0" indent="0" algn="r" rtl="1">
              <a:buNone/>
            </a:pPr>
            <a:r>
              <a:rPr lang="en-US" dirty="0">
                <a:sym typeface="Helvetica Neue"/>
              </a:rPr>
              <a:t>_____________________________________________________________________________</a:t>
            </a:r>
            <a:endParaRPr lang="en-US" dirty="0"/>
          </a:p>
          <a:p>
            <a:pPr algn="r" rtl="1"/>
            <a:endParaRPr lang="en-US" dirty="0">
              <a:sym typeface="Calibri"/>
            </a:endParaRPr>
          </a:p>
          <a:p>
            <a:pPr marL="0" indent="0" algn="r" rtl="1">
              <a:buNone/>
            </a:pPr>
            <a:r>
              <a:rPr lang="ar-SA" b="1" dirty="0">
                <a:sym typeface="Calibri"/>
              </a:rPr>
              <a:t>الشرح</a:t>
            </a:r>
            <a:endParaRPr lang="en-US" b="1" dirty="0">
              <a:sym typeface="Calibri"/>
            </a:endParaRPr>
          </a:p>
          <a:p>
            <a:pPr algn="r" rtl="1"/>
            <a:r>
              <a:rPr lang="en-US" i="1" dirty="0">
                <a:sym typeface="Calibri"/>
              </a:rPr>
              <a:t>التوثيق هو عملية تسجيل المعلومات ذات الصلة بحالة الطفل.</a:t>
            </a:r>
          </a:p>
          <a:p>
            <a:pPr lvl="1" algn="r" rtl="1"/>
            <a:r>
              <a:rPr lang="en-US" i="1" dirty="0">
                <a:sym typeface="Calibri"/>
              </a:rPr>
              <a:t>في تدريب إدارة الحالة من المستوى </a:t>
            </a:r>
            <a:r>
              <a:rPr lang="ar-SA" i="1" dirty="0">
                <a:sym typeface="Calibri"/>
              </a:rPr>
              <a:t>١، </a:t>
            </a:r>
            <a:r>
              <a:rPr lang="en-US" i="1" dirty="0">
                <a:sym typeface="Calibri"/>
              </a:rPr>
              <a:t>تعلمنا عن الوثائق المتعلقة بإدارة الحالة العامة المطلوبة لجميع الأطفال.</a:t>
            </a:r>
          </a:p>
          <a:p>
            <a:pPr lvl="1" algn="r" rtl="1"/>
            <a:r>
              <a:rPr lang="en-US" i="1" dirty="0">
                <a:sym typeface="Calibri"/>
              </a:rPr>
              <a:t>في هذه الجلسة سننظر في الوثائق الإضافية لمعلومات التعقب المطلوبة لـ</a:t>
            </a:r>
            <a:r>
              <a:rPr lang="ar-SA" i="1" dirty="0">
                <a:sym typeface="Calibri"/>
              </a:rPr>
              <a:t>لأطفال المنفصلين و غير المصحوبين</a:t>
            </a:r>
            <a:endParaRPr lang="en-US" i="1" dirty="0">
              <a:sym typeface="Calibri"/>
            </a:endParaRPr>
          </a:p>
          <a:p>
            <a:pPr marL="171450" marR="0" lvl="0" indent="-171450" algn="r" defTabSz="914400" rtl="1" eaLnBrk="1" fontAlgn="auto" latinLnBrk="0" hangingPunct="1">
              <a:lnSpc>
                <a:spcPct val="100000"/>
              </a:lnSpc>
              <a:spcBef>
                <a:spcPts val="0"/>
              </a:spcBef>
              <a:spcAft>
                <a:spcPts val="0"/>
              </a:spcAft>
              <a:buClr>
                <a:srgbClr val="000000"/>
              </a:buClr>
              <a:buSzTx/>
              <a:buFont typeface="Arial" panose="020B0604020202020204" pitchFamily="34" charset="0"/>
              <a:buChar char="•"/>
              <a:tabLst/>
              <a:defRPr/>
            </a:pPr>
            <a:r>
              <a:rPr lang="en-US" i="1" dirty="0">
                <a:sym typeface="Calibri"/>
              </a:rPr>
              <a:t>عادة</a:t>
            </a:r>
            <a:r>
              <a:rPr lang="ar-SA" i="1" dirty="0">
                <a:sym typeface="Calibri"/>
              </a:rPr>
              <a:t>، </a:t>
            </a:r>
            <a:r>
              <a:rPr lang="en-US" i="1" dirty="0">
                <a:sym typeface="Calibri"/>
              </a:rPr>
              <a:t>نموذج التسجيل والتوثيق</a:t>
            </a:r>
            <a:r>
              <a:rPr lang="ar-SA" i="1" dirty="0">
                <a:sym typeface="Calibri"/>
              </a:rPr>
              <a:t> </a:t>
            </a:r>
            <a:r>
              <a:rPr lang="en-US" b="1" i="1" dirty="0">
                <a:sym typeface="Calibri"/>
              </a:rPr>
              <a:t>نموذج التسجيل الإضافي والتقييم الأولي لـ</a:t>
            </a:r>
            <a:r>
              <a:rPr lang="ar-SA" b="1" i="1" dirty="0">
                <a:sym typeface="Calibri"/>
              </a:rPr>
              <a:t>لأطفال المنفصلين و غير المصحوبين ت١، </a:t>
            </a:r>
            <a:r>
              <a:rPr lang="en-US" i="1" dirty="0">
                <a:sym typeface="Calibri"/>
              </a:rPr>
              <a:t>يتم استخدام جزء من حزمة (نظام إدارة معلومات حماية الطفل) أو نماذج </a:t>
            </a:r>
            <a:r>
              <a:rPr lang="ar-SA" i="1" dirty="0">
                <a:sym typeface="Calibri"/>
              </a:rPr>
              <a:t>تقييم المصالح الفضلى</a:t>
            </a:r>
            <a:r>
              <a:rPr lang="en-US" i="1" dirty="0">
                <a:sym typeface="Calibri"/>
              </a:rPr>
              <a:t> الخاصة بالمفوضية لهذا الغرض بالإضافة إلى نماذج إدارة الحال</a:t>
            </a:r>
            <a:r>
              <a:rPr lang="ar-SA" i="1" dirty="0">
                <a:sym typeface="Calibri"/>
              </a:rPr>
              <a:t>ة</a:t>
            </a:r>
            <a:r>
              <a:rPr lang="en-US" i="1" dirty="0">
                <a:sym typeface="Calibri"/>
              </a:rPr>
              <a:t> الأساسية والإضافية الأخرى.</a:t>
            </a:r>
          </a:p>
          <a:p>
            <a:pPr algn="r" rtl="1"/>
            <a:r>
              <a:rPr lang="en-US" i="1" dirty="0">
                <a:sym typeface="Calibri"/>
              </a:rPr>
              <a:t>بالنسبة للأطفال</a:t>
            </a:r>
            <a:r>
              <a:rPr lang="ar-SA" i="1" dirty="0">
                <a:sym typeface="Calibri"/>
              </a:rPr>
              <a:t> المنفصلين و</a:t>
            </a:r>
            <a:r>
              <a:rPr lang="en-US" i="1" dirty="0">
                <a:sym typeface="Calibri"/>
              </a:rPr>
              <a:t> غير المصحوبين</a:t>
            </a:r>
            <a:r>
              <a:rPr lang="ar-SA" i="1" dirty="0">
                <a:sym typeface="Calibri"/>
              </a:rPr>
              <a:t>، </a:t>
            </a:r>
            <a:r>
              <a:rPr lang="en-US" i="1" dirty="0">
                <a:sym typeface="Calibri"/>
              </a:rPr>
              <a:t>يجب توثيق المعلومات التي تمكن من إجراء التعقب في أقرب فرصة ممكنة</a:t>
            </a:r>
          </a:p>
          <a:p>
            <a:pPr lvl="1" algn="r" rtl="1"/>
            <a:r>
              <a:rPr lang="en-US" i="1" dirty="0">
                <a:sym typeface="Calibri"/>
              </a:rPr>
              <a:t>سيؤدي ذلك </a:t>
            </a:r>
            <a:r>
              <a:rPr lang="ar-SA" i="1" dirty="0">
                <a:sym typeface="Calibri"/>
              </a:rPr>
              <a:t>إلى ت</a:t>
            </a:r>
            <a:r>
              <a:rPr lang="en-US" i="1" dirty="0">
                <a:sym typeface="Calibri"/>
              </a:rPr>
              <a:t>جنب فقدان المعلومات الهامة أو نسيانها</a:t>
            </a:r>
          </a:p>
          <a:p>
            <a:pPr lvl="1" algn="r" rtl="1"/>
            <a:r>
              <a:rPr lang="ar-SA" i="1" dirty="0">
                <a:sym typeface="Calibri"/>
              </a:rPr>
              <a:t>و</a:t>
            </a:r>
            <a:r>
              <a:rPr lang="en-US" i="1" dirty="0">
                <a:sym typeface="Calibri"/>
              </a:rPr>
              <a:t> إلى تعظيم إمكانية لم شمل الأسرة</a:t>
            </a:r>
          </a:p>
          <a:p>
            <a:pPr marL="0" indent="0" algn="r" rtl="1">
              <a:buNone/>
            </a:pPr>
            <a:endParaRPr lang="en-US" dirty="0">
              <a:sym typeface="Calibri"/>
            </a:endParaRPr>
          </a:p>
          <a:p>
            <a:pPr marL="0" indent="0" algn="r" rtl="1">
              <a:buNone/>
            </a:pPr>
            <a:r>
              <a:rPr lang="ar-SA" b="1" dirty="0">
                <a:sym typeface="Calibri"/>
              </a:rPr>
              <a:t>يتبع</a:t>
            </a:r>
            <a:r>
              <a:rPr lang="en-US" b="1" dirty="0">
                <a:sym typeface="Wingdings" panose="05000000000000000000" pitchFamily="2" charset="2"/>
              </a:rPr>
              <a:t></a:t>
            </a:r>
            <a:endParaRPr lang="en-US" b="1" dirty="0">
              <a:sym typeface="Calibri"/>
            </a:endParaRPr>
          </a:p>
        </p:txBody>
      </p:sp>
      <p:sp>
        <p:nvSpPr>
          <p:cNvPr id="5" name="Slide Image Placeholder 4">
            <a:extLst>
              <a:ext uri="{FF2B5EF4-FFF2-40B4-BE49-F238E27FC236}">
                <a16:creationId xmlns:a16="http://schemas.microsoft.com/office/drawing/2014/main" id="{080782F7-324E-A198-F360-11574AC20208}"/>
              </a:ext>
            </a:extLst>
          </p:cNvPr>
          <p:cNvSpPr>
            <a:spLocks noGrp="1" noRot="1" noChangeAspect="1"/>
          </p:cNvSpPr>
          <p:nvPr>
            <p:ph type="sldImg"/>
          </p:nvPr>
        </p:nvSpPr>
        <p:spPr/>
      </p:sp>
      <p:sp>
        <p:nvSpPr>
          <p:cNvPr id="2" name="Google Shape;725;p48:notes">
            <a:extLst>
              <a:ext uri="{FF2B5EF4-FFF2-40B4-BE49-F238E27FC236}">
                <a16:creationId xmlns:a16="http://schemas.microsoft.com/office/drawing/2014/main" id="{8BA180ED-6CF2-1198-ECB3-18496EA0459B}"/>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rtl="1"/>
            <a:fld id="{00000000-1234-1234-1234-123412341234}" type="slidenum">
              <a:rPr lang="en-US" sz="1200" smtClean="0">
                <a:latin typeface="+mn-lt"/>
              </a:rPr>
              <a:pPr algn="r" rtl="1"/>
              <a:t>89</a:t>
            </a:fld>
            <a:endParaRPr lang="en-US" sz="1200" dirty="0">
              <a:latin typeface="+mn-lt"/>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8"/>
        <p:cNvGrpSpPr/>
        <p:nvPr/>
      </p:nvGrpSpPr>
      <p:grpSpPr>
        <a:xfrm>
          <a:off x="0" y="0"/>
          <a:ext cx="0" cy="0"/>
          <a:chOff x="0" y="0"/>
          <a:chExt cx="0" cy="0"/>
        </a:xfrm>
      </p:grpSpPr>
      <p:sp>
        <p:nvSpPr>
          <p:cNvPr id="340" name="Google Shape;340;p7:notes"/>
          <p:cNvSpPr txBox="1">
            <a:spLocks noGrp="1"/>
          </p:cNvSpPr>
          <p:nvPr>
            <p:ph type="body" idx="1"/>
          </p:nvPr>
        </p:nvSpPr>
        <p:spPr/>
        <p:txBody>
          <a:bodyPr/>
          <a:lstStyle/>
          <a:p>
            <a:pPr marL="0" indent="0" algn="r" rtl="1">
              <a:buNone/>
            </a:pPr>
            <a:r>
              <a:rPr lang="ar-SA" b="1" dirty="0">
                <a:sym typeface="Calibri"/>
              </a:rPr>
              <a:t>الشرح</a:t>
            </a:r>
            <a:endParaRPr lang="en-US" b="1" dirty="0">
              <a:sym typeface="Calibri"/>
            </a:endParaRPr>
          </a:p>
          <a:p>
            <a:pPr algn="r" rtl="1"/>
            <a:r>
              <a:rPr lang="en-US" dirty="0">
                <a:sym typeface="Calibri"/>
              </a:rPr>
              <a:t>عرض الشريحة</a:t>
            </a:r>
            <a:endParaRPr lang="en-US" dirty="0"/>
          </a:p>
          <a:p>
            <a:pPr algn="r" rtl="1"/>
            <a:endParaRPr lang="en-US" dirty="0">
              <a:sym typeface="Calibri"/>
            </a:endParaRPr>
          </a:p>
        </p:txBody>
      </p:sp>
      <p:sp>
        <p:nvSpPr>
          <p:cNvPr id="4" name="Slide Image Placeholder 3">
            <a:extLst>
              <a:ext uri="{FF2B5EF4-FFF2-40B4-BE49-F238E27FC236}">
                <a16:creationId xmlns:a16="http://schemas.microsoft.com/office/drawing/2014/main" id="{0EE48FAF-062E-0363-5F1F-348CCE589FD4}"/>
              </a:ext>
            </a:extLst>
          </p:cNvPr>
          <p:cNvSpPr>
            <a:spLocks noGrp="1" noRot="1" noChangeAspect="1"/>
          </p:cNvSpPr>
          <p:nvPr>
            <p:ph type="sldImg"/>
          </p:nvPr>
        </p:nvSpPr>
        <p:spPr/>
      </p:sp>
      <p:sp>
        <p:nvSpPr>
          <p:cNvPr id="2" name="Google Shape;725;p48:notes">
            <a:extLst>
              <a:ext uri="{FF2B5EF4-FFF2-40B4-BE49-F238E27FC236}">
                <a16:creationId xmlns:a16="http://schemas.microsoft.com/office/drawing/2014/main" id="{A34453E6-769C-5F71-ADA3-20CED9DA4A96}"/>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rtl="1"/>
            <a:fld id="{00000000-1234-1234-1234-123412341234}" type="slidenum">
              <a:rPr lang="en-US" sz="1200" smtClean="0">
                <a:latin typeface="+mn-lt"/>
              </a:rPr>
              <a:pPr algn="r" rtl="1"/>
              <a:t>9</a:t>
            </a:fld>
            <a:endParaRPr lang="en-US" sz="1200" dirty="0">
              <a:latin typeface="+mn-lt"/>
            </a:endParaRPr>
          </a:p>
        </p:txBody>
      </p:sp>
    </p:spTree>
  </p:cSld>
  <p:clrMapOvr>
    <a:masterClrMapping/>
  </p:clrMapOvr>
</p:notes>
</file>

<file path=ppt/notesSlides/notesSlide9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08"/>
        <p:cNvGrpSpPr/>
        <p:nvPr/>
      </p:nvGrpSpPr>
      <p:grpSpPr>
        <a:xfrm>
          <a:off x="0" y="0"/>
          <a:ext cx="0" cy="0"/>
          <a:chOff x="0" y="0"/>
          <a:chExt cx="0" cy="0"/>
        </a:xfrm>
      </p:grpSpPr>
      <p:sp>
        <p:nvSpPr>
          <p:cNvPr id="810" name="Google Shape;810;p35:notes"/>
          <p:cNvSpPr txBox="1">
            <a:spLocks noGrp="1"/>
          </p:cNvSpPr>
          <p:nvPr>
            <p:ph type="body" idx="1"/>
          </p:nvPr>
        </p:nvSpPr>
        <p:spPr>
          <a:xfrm>
            <a:off x="479425" y="460375"/>
            <a:ext cx="6140450" cy="9211335"/>
          </a:xfrm>
        </p:spPr>
        <p:txBody>
          <a:bodyPr/>
          <a:lstStyle/>
          <a:p>
            <a:pPr marL="0" indent="0" algn="r" rtl="1">
              <a:buNone/>
            </a:pPr>
            <a:r>
              <a:rPr lang="en-US" b="1" dirty="0">
                <a:sym typeface="Calibri"/>
              </a:rPr>
              <a:t>مناقشة عامة</a:t>
            </a:r>
          </a:p>
          <a:p>
            <a:pPr algn="r" rtl="1"/>
            <a:r>
              <a:rPr lang="en-US" i="1" dirty="0">
                <a:sym typeface="Calibri"/>
              </a:rPr>
              <a:t>ما هي المعلومات الأساسية التي يجب توثيقها خاصة </a:t>
            </a:r>
            <a:r>
              <a:rPr lang="ar-SA" i="1" dirty="0">
                <a:sym typeface="Calibri"/>
              </a:rPr>
              <a:t>فيما يتعلق</a:t>
            </a:r>
            <a:r>
              <a:rPr lang="en-US" i="1" dirty="0">
                <a:sym typeface="Calibri"/>
              </a:rPr>
              <a:t> </a:t>
            </a:r>
            <a:r>
              <a:rPr lang="ar-SA" i="1" dirty="0">
                <a:sym typeface="Calibri"/>
              </a:rPr>
              <a:t>ب</a:t>
            </a:r>
            <a:r>
              <a:rPr lang="en-US" i="1" dirty="0">
                <a:sym typeface="Calibri"/>
              </a:rPr>
              <a:t>الأطفال</a:t>
            </a:r>
            <a:r>
              <a:rPr lang="ar-SA" i="1" dirty="0">
                <a:sym typeface="Calibri"/>
              </a:rPr>
              <a:t> المنفصلين و</a:t>
            </a:r>
            <a:r>
              <a:rPr lang="en-US" i="1" dirty="0">
                <a:sym typeface="Calibri"/>
              </a:rPr>
              <a:t>غير المصحوبين؟</a:t>
            </a:r>
          </a:p>
          <a:p>
            <a:pPr lvl="1" algn="r" rtl="1"/>
            <a:r>
              <a:rPr lang="en-US" dirty="0">
                <a:sym typeface="Calibri"/>
              </a:rPr>
              <a:t>هوية الطفل: الاسم الكامل ، بما في ذلك اللقب والجنسية ومكان الميلاد والعمر والجنس ومعلومات عن الأسرة بما في ذلك اسم الأم والأب. قد يكون من المفيد تجميع </a:t>
            </a:r>
            <a:r>
              <a:rPr lang="ar-SA" dirty="0">
                <a:sym typeface="Calibri"/>
              </a:rPr>
              <a:t>جدول </a:t>
            </a:r>
            <a:r>
              <a:rPr lang="en-US" dirty="0">
                <a:sym typeface="Calibri"/>
              </a:rPr>
              <a:t>يوضح أسرة الطفل والأقارب الآخرين وربما الأصدقاء.</a:t>
            </a:r>
            <a:endParaRPr lang="en-US" dirty="0"/>
          </a:p>
          <a:p>
            <a:pPr lvl="1" algn="r" rtl="1"/>
            <a:r>
              <a:rPr lang="en-US" dirty="0">
                <a:sym typeface="Calibri"/>
              </a:rPr>
              <a:t>الوضع المعيشي الحالي للطفل: العنوان ، ونوع المسكن ، وتفاصيل عن البالغين الذين يعتنون بالطفل ، ووجود الأشقاء ، وما إلى ذلك.</a:t>
            </a:r>
            <a:endParaRPr lang="en-US" dirty="0"/>
          </a:p>
          <a:p>
            <a:pPr lvl="1" algn="r" rtl="1"/>
            <a:r>
              <a:rPr lang="en-US" dirty="0">
                <a:sym typeface="Calibri"/>
              </a:rPr>
              <a:t>تاريخ الانفصال: تاريخ ومكان وظروف الانفصال والرحلة وكيف ومتى جاء الطفل إلى المكان الحالي. تفاصيل العنوان السابق قبل الانفصال.</a:t>
            </a:r>
            <a:endParaRPr lang="en-US" dirty="0"/>
          </a:p>
          <a:p>
            <a:pPr lvl="1" algn="r" rtl="1"/>
            <a:r>
              <a:rPr lang="en-US" dirty="0">
                <a:sym typeface="Calibri"/>
              </a:rPr>
              <a:t>آراء الطفل ورغباته: تصورات للوضع الحالي ، وآماله وأفكاره للمستقبل ، ومن يرغبون في </a:t>
            </a:r>
            <a:r>
              <a:rPr lang="ar-SA" dirty="0">
                <a:sym typeface="Calibri"/>
              </a:rPr>
              <a:t>البحث عنهم </a:t>
            </a:r>
            <a:r>
              <a:rPr lang="en-US" dirty="0">
                <a:sym typeface="Calibri"/>
              </a:rPr>
              <a:t>والعيش معه</a:t>
            </a:r>
            <a:r>
              <a:rPr lang="ar-SA" dirty="0">
                <a:sym typeface="Calibri"/>
              </a:rPr>
              <a:t>م</a:t>
            </a:r>
            <a:r>
              <a:rPr lang="en-US" dirty="0">
                <a:sym typeface="Calibri"/>
              </a:rPr>
              <a:t>. </a:t>
            </a:r>
            <a:r>
              <a:rPr lang="ar-SA" dirty="0">
                <a:sym typeface="Calibri"/>
              </a:rPr>
              <a:t>عندما تكون متوفرة،  معرفة </a:t>
            </a:r>
            <a:r>
              <a:rPr lang="en-US" dirty="0">
                <a:sym typeface="Calibri"/>
              </a:rPr>
              <a:t>التفاصيل الحالية (المحتملة) عن مكان عائلة الطفل والأقارب الآخرين.</a:t>
            </a:r>
            <a:endParaRPr lang="en-US" dirty="0"/>
          </a:p>
          <a:p>
            <a:pPr algn="r" rtl="1"/>
            <a:r>
              <a:rPr lang="en-US" dirty="0">
                <a:sym typeface="Calibri"/>
              </a:rPr>
              <a:t>اكتب الإجابات على </a:t>
            </a:r>
            <a:r>
              <a:rPr lang="ar-SA" dirty="0">
                <a:sym typeface="Calibri"/>
              </a:rPr>
              <a:t>ال</a:t>
            </a:r>
            <a:r>
              <a:rPr lang="en-US" dirty="0">
                <a:sym typeface="Calibri"/>
              </a:rPr>
              <a:t>لوح </a:t>
            </a:r>
            <a:r>
              <a:rPr lang="ar-SA" dirty="0">
                <a:sym typeface="Calibri"/>
              </a:rPr>
              <a:t>ال</a:t>
            </a:r>
            <a:r>
              <a:rPr lang="en-US" dirty="0">
                <a:sym typeface="Calibri"/>
              </a:rPr>
              <a:t>ورقي.</a:t>
            </a:r>
          </a:p>
          <a:p>
            <a:pPr algn="r" rtl="1"/>
            <a:endParaRPr lang="en-US" dirty="0">
              <a:sym typeface="Calibri"/>
            </a:endParaRPr>
          </a:p>
          <a:p>
            <a:pPr marL="0" indent="0" algn="r" rtl="1">
              <a:buNone/>
            </a:pPr>
            <a:r>
              <a:rPr lang="ar-SA" b="1" dirty="0">
                <a:sym typeface="Calibri"/>
              </a:rPr>
              <a:t>الشرح</a:t>
            </a:r>
            <a:endParaRPr lang="en-US" b="1" dirty="0">
              <a:sym typeface="Calibri"/>
            </a:endParaRPr>
          </a:p>
          <a:p>
            <a:pPr algn="r" rtl="1"/>
            <a:r>
              <a:rPr lang="en-US" i="1" dirty="0">
                <a:sym typeface="Calibri"/>
              </a:rPr>
              <a:t>معظم أو بعض المعلومات الأساسية</a:t>
            </a:r>
          </a:p>
          <a:p>
            <a:pPr lvl="1" algn="r" rtl="1"/>
            <a:r>
              <a:rPr lang="en-US" i="1" dirty="0">
                <a:sym typeface="Calibri"/>
              </a:rPr>
              <a:t>يجب أن يكون قد تم الحصول عليها خلال مرحلتي التسجيل والتقييم</a:t>
            </a:r>
          </a:p>
          <a:p>
            <a:pPr lvl="1" algn="r" rtl="1"/>
            <a:r>
              <a:rPr lang="en-US" i="1" dirty="0">
                <a:sym typeface="Calibri"/>
              </a:rPr>
              <a:t>يمكن استخلاصها من استمارات التسجيل والتقييم وذلك لتجنب المقابلات المتعددة.</a:t>
            </a:r>
          </a:p>
          <a:p>
            <a:pPr algn="r" rtl="1"/>
            <a:r>
              <a:rPr lang="en-US" i="1" dirty="0">
                <a:sym typeface="Calibri"/>
              </a:rPr>
              <a:t>عادة ما يتم التقاط الصورة كجزء من عملية التوثيق</a:t>
            </a:r>
          </a:p>
          <a:p>
            <a:pPr lvl="1" algn="r" rtl="1"/>
            <a:r>
              <a:rPr lang="en-US" i="1" dirty="0">
                <a:sym typeface="Calibri"/>
              </a:rPr>
              <a:t>يجب القيام بذلك في أسرع وقت ممكن مع ارتداء الطفل نفس الملابس التي كان يرتديها عند التعرف عليه حيثما أمكن ذلك. يجب تصوير</a:t>
            </a:r>
            <a:r>
              <a:rPr lang="ar-SA" i="1" dirty="0">
                <a:sym typeface="Calibri"/>
              </a:rPr>
              <a:t> الرضع و</a:t>
            </a:r>
            <a:r>
              <a:rPr lang="en-US" i="1" dirty="0">
                <a:sym typeface="Calibri"/>
              </a:rPr>
              <a:t> الأطفال الصغار المنفصلين كمسألة ذات أولوية - نظرًا لأن المظهر الجسدي للرضع يتغير مع نموهم فمن الضروري التقاط صورة في العمر الذي كان الوالد</a:t>
            </a:r>
            <a:r>
              <a:rPr lang="ar-SA" i="1" dirty="0">
                <a:sym typeface="Calibri"/>
              </a:rPr>
              <a:t>ي</a:t>
            </a:r>
            <a:r>
              <a:rPr lang="en-US" i="1" dirty="0">
                <a:sym typeface="Calibri"/>
              </a:rPr>
              <a:t>ن قد رآهما فيها </a:t>
            </a:r>
            <a:r>
              <a:rPr lang="ar-SA" i="1" dirty="0">
                <a:sym typeface="Calibri"/>
              </a:rPr>
              <a:t>ل</a:t>
            </a:r>
            <a:r>
              <a:rPr lang="en-US" i="1" dirty="0">
                <a:sym typeface="Calibri"/>
              </a:rPr>
              <a:t>آخر مرة. يمكن أن تكون الصور الفوتوغرافية للرضع هي الوسيلة الرئيسية للتسجيل وقد أدت في كثير من الأحيان إلى ت</a:t>
            </a:r>
            <a:r>
              <a:rPr lang="ar-SA" i="1" dirty="0">
                <a:sym typeface="Calibri"/>
              </a:rPr>
              <a:t>عقب</a:t>
            </a:r>
            <a:r>
              <a:rPr lang="en-US" i="1" dirty="0">
                <a:sym typeface="Calibri"/>
              </a:rPr>
              <a:t> ناجح.</a:t>
            </a:r>
          </a:p>
          <a:p>
            <a:pPr algn="r" rtl="1"/>
            <a:r>
              <a:rPr lang="en-US" i="1" dirty="0">
                <a:sym typeface="Calibri"/>
              </a:rPr>
              <a:t>هناك أيضًا خيارات لتسجيل الفيديو أو الصوت والتي يمكن أن تساعد الطفل و / أو الأسرة على التعرف على الطفل / أفراد الأسرة.</a:t>
            </a:r>
          </a:p>
          <a:p>
            <a:pPr algn="r" rtl="1"/>
            <a:endParaRPr lang="en-US" i="1" dirty="0">
              <a:sym typeface="Calibri"/>
            </a:endParaRPr>
          </a:p>
          <a:p>
            <a:pPr marL="0" indent="0" algn="r" rtl="1">
              <a:buNone/>
            </a:pPr>
            <a:r>
              <a:rPr lang="en-US" b="1" dirty="0">
                <a:sym typeface="Calibri"/>
              </a:rPr>
              <a:t>مناقشة عامة</a:t>
            </a:r>
          </a:p>
          <a:p>
            <a:pPr algn="r" rtl="1"/>
            <a:r>
              <a:rPr lang="en-US" i="1" dirty="0">
                <a:sym typeface="Calibri"/>
              </a:rPr>
              <a:t>هل لديك أفكار حول كيفية إجراء التوثيق ل</a:t>
            </a:r>
            <a:r>
              <a:rPr lang="ar-SA" i="1" dirty="0">
                <a:sym typeface="Calibri"/>
              </a:rPr>
              <a:t>تسجيل</a:t>
            </a:r>
            <a:r>
              <a:rPr lang="en-US" i="1" dirty="0">
                <a:sym typeface="Calibri"/>
              </a:rPr>
              <a:t> معلومات الهوية والتعقب؟</a:t>
            </a:r>
            <a:endParaRPr lang="en-US" dirty="0">
              <a:sym typeface="Calibri"/>
            </a:endParaRPr>
          </a:p>
          <a:p>
            <a:pPr lvl="1" algn="r" rtl="1"/>
            <a:r>
              <a:rPr lang="en-US" dirty="0">
                <a:sym typeface="Calibri"/>
              </a:rPr>
              <a:t>مقابلات مع الطفل.</a:t>
            </a:r>
            <a:endParaRPr lang="en-US" dirty="0"/>
          </a:p>
          <a:p>
            <a:pPr lvl="1" algn="r" rtl="1"/>
            <a:r>
              <a:rPr lang="en-US" dirty="0">
                <a:sym typeface="Calibri"/>
              </a:rPr>
              <a:t>قد يكون الرسم واللعب مفيدًا في الحصول على المعلومات من الأطفال ، وخاصة الأطفال الصغار أو أولئك الذين يجدون صعوبة في التعبير عن أنفسهم شفهيًا.</a:t>
            </a:r>
            <a:endParaRPr lang="en-US" dirty="0"/>
          </a:p>
          <a:p>
            <a:pPr lvl="1" algn="r" rtl="1"/>
            <a:r>
              <a:rPr lang="en-US" dirty="0">
                <a:sym typeface="Calibri"/>
              </a:rPr>
              <a:t>الذهاب في نزهة مع الطفل.</a:t>
            </a:r>
            <a:endParaRPr lang="en-US" dirty="0"/>
          </a:p>
          <a:p>
            <a:pPr lvl="1" algn="r" rtl="1"/>
            <a:r>
              <a:rPr lang="en-US" dirty="0">
                <a:sym typeface="Calibri"/>
              </a:rPr>
              <a:t>المقابلات مع أفراد المجتمع الآخرين عندما تكون آمنة وفي مصلحة الطفل.</a:t>
            </a:r>
            <a:endParaRPr lang="en-US" dirty="0"/>
          </a:p>
          <a:p>
            <a:pPr lvl="1" algn="r" rtl="1"/>
            <a:r>
              <a:rPr lang="ar-SA" dirty="0">
                <a:sym typeface="Calibri"/>
              </a:rPr>
              <a:t>الم</a:t>
            </a:r>
            <a:r>
              <a:rPr lang="en-US" dirty="0">
                <a:sym typeface="Calibri"/>
              </a:rPr>
              <a:t>ساعد</a:t>
            </a:r>
            <a:r>
              <a:rPr lang="ar-SA" dirty="0">
                <a:sym typeface="Calibri"/>
              </a:rPr>
              <a:t>ة</a:t>
            </a:r>
            <a:r>
              <a:rPr lang="en-US" dirty="0">
                <a:sym typeface="Calibri"/>
              </a:rPr>
              <a:t> في رسم منزل </a:t>
            </a:r>
            <a:r>
              <a:rPr lang="ar-SA" dirty="0">
                <a:sym typeface="Calibri"/>
              </a:rPr>
              <a:t>يضم</a:t>
            </a:r>
            <a:r>
              <a:rPr lang="en-US" dirty="0">
                <a:sym typeface="Calibri"/>
              </a:rPr>
              <a:t> غرف وجميع أفراد الأسرة المختلفين الذين يعيشون هناك.</a:t>
            </a:r>
            <a:endParaRPr lang="en-US" dirty="0"/>
          </a:p>
          <a:p>
            <a:pPr lvl="1" algn="r" rtl="1"/>
            <a:r>
              <a:rPr lang="ar-SA" dirty="0">
                <a:sym typeface="Calibri"/>
              </a:rPr>
              <a:t>الم</a:t>
            </a:r>
            <a:r>
              <a:rPr lang="en-US" dirty="0">
                <a:sym typeface="Calibri"/>
              </a:rPr>
              <a:t>ساعد</a:t>
            </a:r>
            <a:r>
              <a:rPr lang="ar-SA" dirty="0">
                <a:sym typeface="Calibri"/>
              </a:rPr>
              <a:t>ة </a:t>
            </a:r>
            <a:r>
              <a:rPr lang="en-US" dirty="0">
                <a:sym typeface="Calibri"/>
              </a:rPr>
              <a:t>في رسم قرية / بلدة الطفل / إنشاء خريطة.</a:t>
            </a:r>
          </a:p>
        </p:txBody>
      </p:sp>
      <p:sp>
        <p:nvSpPr>
          <p:cNvPr id="2" name="Google Shape;725;p48:notes">
            <a:extLst>
              <a:ext uri="{FF2B5EF4-FFF2-40B4-BE49-F238E27FC236}">
                <a16:creationId xmlns:a16="http://schemas.microsoft.com/office/drawing/2014/main" id="{18DF76DB-ADC2-6F7A-530A-D527DAB2E95C}"/>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rtl="1"/>
            <a:fld id="{00000000-1234-1234-1234-123412341234}" type="slidenum">
              <a:rPr lang="en-US" sz="1200" smtClean="0">
                <a:latin typeface="+mn-lt"/>
              </a:rPr>
              <a:pPr algn="r" rtl="1"/>
              <a:t>90</a:t>
            </a:fld>
            <a:endParaRPr lang="en-US" sz="1200" dirty="0">
              <a:latin typeface="+mn-lt"/>
            </a:endParaRPr>
          </a:p>
        </p:txBody>
      </p:sp>
    </p:spTree>
    <p:extLst>
      <p:ext uri="{BB962C8B-B14F-4D97-AF65-F5344CB8AC3E}">
        <p14:creationId xmlns:p14="http://schemas.microsoft.com/office/powerpoint/2010/main" val="4004013774"/>
      </p:ext>
    </p:extLst>
  </p:cSld>
  <p:clrMapOvr>
    <a:masterClrMapping/>
  </p:clrMapOvr>
</p:notes>
</file>

<file path=ppt/notesSlides/notesSlide9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61"/>
        <p:cNvGrpSpPr/>
        <p:nvPr/>
      </p:nvGrpSpPr>
      <p:grpSpPr>
        <a:xfrm>
          <a:off x="0" y="0"/>
          <a:ext cx="0" cy="0"/>
          <a:chOff x="0" y="0"/>
          <a:chExt cx="0" cy="0"/>
        </a:xfrm>
      </p:grpSpPr>
      <p:sp>
        <p:nvSpPr>
          <p:cNvPr id="1263" name="Google Shape;1263;p66:notes"/>
          <p:cNvSpPr txBox="1">
            <a:spLocks noGrp="1"/>
          </p:cNvSpPr>
          <p:nvPr>
            <p:ph type="body" idx="1"/>
          </p:nvPr>
        </p:nvSpPr>
        <p:spPr/>
        <p:txBody>
          <a:bodyPr/>
          <a:lstStyle/>
          <a:p>
            <a:pPr marL="0" indent="0" algn="r" rtl="1">
              <a:buNone/>
            </a:pPr>
            <a:r>
              <a:rPr lang="ar-SA" b="1" dirty="0">
                <a:sym typeface="Calibri"/>
              </a:rPr>
              <a:t>الشرح</a:t>
            </a:r>
            <a:endParaRPr lang="en-US" b="1" dirty="0">
              <a:sym typeface="Calibri"/>
            </a:endParaRPr>
          </a:p>
          <a:p>
            <a:pPr algn="r" rtl="1"/>
            <a:r>
              <a:rPr lang="en-US" i="1" dirty="0">
                <a:sym typeface="Calibri"/>
              </a:rPr>
              <a:t>يمكن لأخصائي ال</a:t>
            </a:r>
            <a:r>
              <a:rPr lang="ar-SA" i="1" dirty="0">
                <a:sym typeface="Calibri"/>
              </a:rPr>
              <a:t>حالة</a:t>
            </a:r>
            <a:r>
              <a:rPr lang="en-US" i="1" dirty="0">
                <a:sym typeface="Calibri"/>
              </a:rPr>
              <a:t> أن يطلب من الطفل رسم شجرة عائلة وكذلك منزله</a:t>
            </a:r>
            <a:r>
              <a:rPr lang="ar-SA" i="1" dirty="0">
                <a:sym typeface="Calibri"/>
              </a:rPr>
              <a:t>/ها</a:t>
            </a:r>
            <a:r>
              <a:rPr lang="en-US" i="1" dirty="0">
                <a:sym typeface="Calibri"/>
              </a:rPr>
              <a:t> قبل الانفصال.</a:t>
            </a:r>
          </a:p>
          <a:p>
            <a:pPr algn="r" rtl="1"/>
            <a:r>
              <a:rPr lang="en-US" i="1" dirty="0">
                <a:sym typeface="Calibri"/>
              </a:rPr>
              <a:t>ثم يمكن توجيههم لرسم جميع الغرف في المنزل ورسم / الإشارة إلى أفراد الأسرة الذين ينامون في كل غرفة من أجل الحصول على مزيد من المعلومات حول عائلة الطفل.</a:t>
            </a:r>
          </a:p>
          <a:p>
            <a:pPr algn="r" rtl="1"/>
            <a:r>
              <a:rPr lang="en-US" i="1" dirty="0">
                <a:sym typeface="Calibri"/>
              </a:rPr>
              <a:t>قد يكون الحديث عن منزل عائلتهم عملية صعبة وم</a:t>
            </a:r>
            <a:r>
              <a:rPr lang="ar-SA" i="1" dirty="0">
                <a:sym typeface="Calibri"/>
              </a:rPr>
              <a:t>تعبة</a:t>
            </a:r>
            <a:r>
              <a:rPr lang="en-US" i="1" dirty="0">
                <a:sym typeface="Calibri"/>
              </a:rPr>
              <a:t> لبعض الأطفال الذين يحتاجون إلى ت</a:t>
            </a:r>
            <a:r>
              <a:rPr lang="ar-SA" i="1" dirty="0">
                <a:sym typeface="Calibri"/>
              </a:rPr>
              <a:t>عقب</a:t>
            </a:r>
            <a:r>
              <a:rPr lang="en-US" i="1" dirty="0">
                <a:sym typeface="Calibri"/>
              </a:rPr>
              <a:t> الأسرة وبالتالي قد يكون </a:t>
            </a:r>
            <a:r>
              <a:rPr lang="ar-SA" i="1" dirty="0">
                <a:sym typeface="Calibri"/>
              </a:rPr>
              <a:t>الدعم النفسي الاجتماعي</a:t>
            </a:r>
            <a:r>
              <a:rPr lang="en-US" i="1" dirty="0">
                <a:sym typeface="Calibri"/>
              </a:rPr>
              <a:t> مطلوبًا جنبًا إلى جنب مع هذه العملية.</a:t>
            </a:r>
          </a:p>
          <a:p>
            <a:pPr algn="r" rtl="1"/>
            <a:r>
              <a:rPr lang="en-US" i="1" dirty="0">
                <a:sym typeface="Calibri"/>
              </a:rPr>
              <a:t>يجب أن يتم هذا التمرين فقط عندما يعتبر مفيدًا وذو صلة بالحصول على معلومات لت</a:t>
            </a:r>
            <a:r>
              <a:rPr lang="ar-SA" i="1" dirty="0">
                <a:sym typeface="Calibri"/>
              </a:rPr>
              <a:t>عقب</a:t>
            </a:r>
            <a:r>
              <a:rPr lang="en-US" i="1" dirty="0">
                <a:sym typeface="Calibri"/>
              </a:rPr>
              <a:t> الأسرة.</a:t>
            </a:r>
          </a:p>
          <a:p>
            <a:pPr algn="r" rtl="1"/>
            <a:endParaRPr lang="en-US" dirty="0">
              <a:sym typeface="Calibri"/>
            </a:endParaRPr>
          </a:p>
          <a:p>
            <a:pPr algn="r" rtl="1"/>
            <a:endParaRPr lang="en-US" dirty="0">
              <a:sym typeface="Calibri"/>
            </a:endParaRPr>
          </a:p>
        </p:txBody>
      </p:sp>
      <p:sp>
        <p:nvSpPr>
          <p:cNvPr id="3" name="Slide Image Placeholder 2">
            <a:extLst>
              <a:ext uri="{FF2B5EF4-FFF2-40B4-BE49-F238E27FC236}">
                <a16:creationId xmlns:a16="http://schemas.microsoft.com/office/drawing/2014/main" id="{C9ECC89D-B37A-8520-6279-F1B8F5DA52F9}"/>
              </a:ext>
            </a:extLst>
          </p:cNvPr>
          <p:cNvSpPr>
            <a:spLocks noGrp="1" noRot="1" noChangeAspect="1"/>
          </p:cNvSpPr>
          <p:nvPr>
            <p:ph type="sldImg"/>
          </p:nvPr>
        </p:nvSpPr>
        <p:spPr/>
      </p:sp>
      <p:sp>
        <p:nvSpPr>
          <p:cNvPr id="2" name="Google Shape;725;p48:notes">
            <a:extLst>
              <a:ext uri="{FF2B5EF4-FFF2-40B4-BE49-F238E27FC236}">
                <a16:creationId xmlns:a16="http://schemas.microsoft.com/office/drawing/2014/main" id="{60839CB9-B808-FB49-16E2-6CA662105184}"/>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rtl="1"/>
            <a:fld id="{00000000-1234-1234-1234-123412341234}" type="slidenum">
              <a:rPr lang="en-US" sz="1200" smtClean="0">
                <a:latin typeface="+mn-lt"/>
              </a:rPr>
              <a:pPr algn="r" rtl="1"/>
              <a:t>91</a:t>
            </a:fld>
            <a:endParaRPr lang="en-US" sz="1200" dirty="0">
              <a:latin typeface="+mn-lt"/>
            </a:endParaRPr>
          </a:p>
        </p:txBody>
      </p:sp>
    </p:spTree>
  </p:cSld>
  <p:clrMapOvr>
    <a:masterClrMapping/>
  </p:clrMapOvr>
</p:notes>
</file>

<file path=ppt/notesSlides/notesSlide9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68"/>
        <p:cNvGrpSpPr/>
        <p:nvPr/>
      </p:nvGrpSpPr>
      <p:grpSpPr>
        <a:xfrm>
          <a:off x="0" y="0"/>
          <a:ext cx="0" cy="0"/>
          <a:chOff x="0" y="0"/>
          <a:chExt cx="0" cy="0"/>
        </a:xfrm>
      </p:grpSpPr>
      <p:sp>
        <p:nvSpPr>
          <p:cNvPr id="1270" name="Google Shape;1270;p67:notes"/>
          <p:cNvSpPr txBox="1">
            <a:spLocks noGrp="1"/>
          </p:cNvSpPr>
          <p:nvPr>
            <p:ph type="body" idx="1"/>
          </p:nvPr>
        </p:nvSpPr>
        <p:spPr/>
        <p:txBody>
          <a:bodyPr/>
          <a:lstStyle/>
          <a:p>
            <a:pPr marL="0" indent="0" algn="r" rtl="1">
              <a:buNone/>
            </a:pPr>
            <a:r>
              <a:rPr lang="en-US" b="1" dirty="0">
                <a:sym typeface="Calibri"/>
              </a:rPr>
              <a:t>العمل الجماعي (20 دقيقة)</a:t>
            </a:r>
          </a:p>
          <a:p>
            <a:pPr algn="r" rtl="1"/>
            <a:r>
              <a:rPr lang="en-US" i="1" dirty="0">
                <a:sym typeface="Calibri"/>
              </a:rPr>
              <a:t>هذه فرصة لممارسة مهارات التسجيل والتوثيق من خلال لعب الأدوار.</a:t>
            </a:r>
          </a:p>
          <a:p>
            <a:pPr algn="r" rtl="1"/>
            <a:r>
              <a:rPr lang="en-US" dirty="0">
                <a:sym typeface="Calibri"/>
              </a:rPr>
              <a:t>قسّم المشاركين إلى مجموعات من </a:t>
            </a:r>
            <a:r>
              <a:rPr lang="ar-SA" dirty="0">
                <a:sym typeface="Calibri"/>
              </a:rPr>
              <a:t>٣</a:t>
            </a:r>
            <a:r>
              <a:rPr lang="en-US" dirty="0">
                <a:sym typeface="Calibri"/>
              </a:rPr>
              <a:t> أشخاص</a:t>
            </a:r>
          </a:p>
          <a:p>
            <a:pPr algn="r" rtl="1"/>
            <a:r>
              <a:rPr lang="en-US" dirty="0">
                <a:sym typeface="Calibri"/>
              </a:rPr>
              <a:t>توجيه المشاركين إلى</a:t>
            </a:r>
            <a:r>
              <a:rPr lang="ar-SA" dirty="0">
                <a:sym typeface="Calibri"/>
              </a:rPr>
              <a:t> </a:t>
            </a:r>
            <a:r>
              <a:rPr lang="ar-SA" b="1" dirty="0">
                <a:sym typeface="Calibri"/>
              </a:rPr>
              <a:t>دليل العمل ال</a:t>
            </a:r>
            <a:r>
              <a:rPr lang="en-US" b="1" dirty="0">
                <a:sym typeface="Calibri"/>
              </a:rPr>
              <a:t>صفحة </a:t>
            </a:r>
            <a:r>
              <a:rPr lang="ar-SA" b="1" dirty="0">
                <a:sym typeface="Calibri"/>
              </a:rPr>
              <a:t>٧٠-٧٢: </a:t>
            </a:r>
            <a:r>
              <a:rPr lang="en-US" b="1" dirty="0">
                <a:sym typeface="Calibri"/>
              </a:rPr>
              <a:t>لعب </a:t>
            </a:r>
            <a:r>
              <a:rPr lang="ar-SA" b="1" dirty="0">
                <a:sym typeface="Calibri"/>
              </a:rPr>
              <a:t>أ</a:t>
            </a:r>
            <a:r>
              <a:rPr lang="en-US" b="1" dirty="0">
                <a:sym typeface="Calibri"/>
              </a:rPr>
              <a:t>دور ت</a:t>
            </a:r>
            <a:r>
              <a:rPr lang="ar-SA" b="1" dirty="0">
                <a:sym typeface="Calibri"/>
              </a:rPr>
              <a:t>عقب</a:t>
            </a:r>
            <a:r>
              <a:rPr lang="en-US" b="1" dirty="0">
                <a:sym typeface="Calibri"/>
              </a:rPr>
              <a:t> الأسرة والتوثيق</a:t>
            </a:r>
          </a:p>
          <a:p>
            <a:pPr algn="r" rtl="1"/>
            <a:r>
              <a:rPr lang="en-US" i="1" dirty="0">
                <a:sym typeface="Calibri"/>
              </a:rPr>
              <a:t>تعليمات</a:t>
            </a:r>
            <a:endParaRPr lang="en-US" i="1" dirty="0"/>
          </a:p>
          <a:p>
            <a:pPr lvl="1" algn="r" rtl="1"/>
            <a:r>
              <a:rPr lang="en-US" i="1" dirty="0">
                <a:sym typeface="Calibri"/>
              </a:rPr>
              <a:t>سيكون لكل </a:t>
            </a:r>
            <a:r>
              <a:rPr lang="ar-SA" i="1" dirty="0">
                <a:sym typeface="Calibri"/>
              </a:rPr>
              <a:t>شخص</a:t>
            </a:r>
            <a:r>
              <a:rPr lang="en-US" i="1" dirty="0">
                <a:sym typeface="Calibri"/>
              </a:rPr>
              <a:t> دور</a:t>
            </a:r>
          </a:p>
          <a:p>
            <a:pPr lvl="2" algn="r" rtl="1"/>
            <a:r>
              <a:rPr lang="en-US" i="1" dirty="0">
                <a:sym typeface="Calibri"/>
              </a:rPr>
              <a:t>الطفل</a:t>
            </a:r>
          </a:p>
          <a:p>
            <a:pPr lvl="2" algn="r" rtl="1"/>
            <a:r>
              <a:rPr lang="en-US" i="1" dirty="0">
                <a:sym typeface="Calibri"/>
              </a:rPr>
              <a:t>أخصائي الحالة</a:t>
            </a:r>
          </a:p>
          <a:p>
            <a:pPr lvl="2" algn="r" rtl="1"/>
            <a:r>
              <a:rPr lang="en-US" i="1" dirty="0">
                <a:sym typeface="Calibri"/>
              </a:rPr>
              <a:t>المراقب</a:t>
            </a:r>
          </a:p>
          <a:p>
            <a:pPr lvl="1" algn="r" rtl="1"/>
            <a:r>
              <a:rPr lang="en-US" i="1" dirty="0">
                <a:sym typeface="Calibri"/>
              </a:rPr>
              <a:t>تبادلا الأدوار لتمثيل السيناريوهات الثلاثة وتغيير الأدوار في كل مرة بحيث يلعب كل شخص الأدوار الثلاثة جميعها</a:t>
            </a:r>
          </a:p>
          <a:p>
            <a:pPr lvl="1" algn="r" rtl="1"/>
            <a:r>
              <a:rPr lang="en-US" i="1" dirty="0">
                <a:sym typeface="Calibri"/>
              </a:rPr>
              <a:t>يتمثل دور أخصائي الحالة في الحصول على معلومات الت</a:t>
            </a:r>
            <a:r>
              <a:rPr lang="ar-SA" i="1" dirty="0">
                <a:sym typeface="Calibri"/>
              </a:rPr>
              <a:t>عقب</a:t>
            </a:r>
            <a:r>
              <a:rPr lang="en-US" i="1" dirty="0">
                <a:sym typeface="Calibri"/>
              </a:rPr>
              <a:t> الأساسية وتسجيلها.</a:t>
            </a:r>
          </a:p>
          <a:p>
            <a:pPr lvl="1" algn="r" rtl="1"/>
            <a:r>
              <a:rPr lang="en-US" i="1" dirty="0">
                <a:sym typeface="Calibri"/>
              </a:rPr>
              <a:t>يجب على المراقب في كل مجموعة أن يراقب ويدون النقاط الإيجابية ومجالات التحسين للمحاور.</a:t>
            </a:r>
            <a:endParaRPr lang="en-US" i="1" dirty="0"/>
          </a:p>
          <a:p>
            <a:pPr marL="0" indent="0" algn="r" rtl="1">
              <a:buNone/>
            </a:pPr>
            <a:endParaRPr lang="en-US" dirty="0">
              <a:sym typeface="Calibri"/>
            </a:endParaRPr>
          </a:p>
          <a:p>
            <a:pPr marL="0" indent="0" algn="r" rtl="1">
              <a:buNone/>
            </a:pPr>
            <a:r>
              <a:rPr lang="en-US" b="1" dirty="0">
                <a:sym typeface="Calibri"/>
              </a:rPr>
              <a:t>مناقشة عامة (20 دقيقة)</a:t>
            </a:r>
          </a:p>
          <a:p>
            <a:pPr algn="r" rtl="1"/>
            <a:r>
              <a:rPr lang="en-US" i="1" dirty="0">
                <a:sym typeface="Calibri"/>
              </a:rPr>
              <a:t>بالنسبة لأولئك الذي</a:t>
            </a:r>
            <a:r>
              <a:rPr lang="ar-SA" i="1" dirty="0">
                <a:sym typeface="Calibri"/>
              </a:rPr>
              <a:t>ن لعبوا </a:t>
            </a:r>
            <a:r>
              <a:rPr lang="en-US" i="1" dirty="0">
                <a:sym typeface="Calibri"/>
              </a:rPr>
              <a:t>دور الطفل</a:t>
            </a:r>
            <a:r>
              <a:rPr lang="ar-SA" i="1" dirty="0">
                <a:sym typeface="Calibri"/>
              </a:rPr>
              <a:t>، </a:t>
            </a:r>
            <a:r>
              <a:rPr lang="en-US" i="1" dirty="0">
                <a:sym typeface="Calibri"/>
              </a:rPr>
              <a:t>كيف "اختبرت المقابلة"؟</a:t>
            </a:r>
          </a:p>
          <a:p>
            <a:pPr algn="r" rtl="1"/>
            <a:r>
              <a:rPr lang="en-US" i="1" dirty="0">
                <a:sym typeface="Calibri"/>
              </a:rPr>
              <a:t>بالنسبة لأولئك الذين قاموا بدور الم</a:t>
            </a:r>
            <a:r>
              <a:rPr lang="ar-SA" i="1" dirty="0">
                <a:sym typeface="Calibri"/>
              </a:rPr>
              <a:t>ُحاو</a:t>
            </a:r>
            <a:r>
              <a:rPr lang="en-US" i="1" dirty="0">
                <a:sym typeface="Calibri"/>
              </a:rPr>
              <a:t>ر</a:t>
            </a:r>
            <a:r>
              <a:rPr lang="ar-SA" i="1" dirty="0">
                <a:sym typeface="Calibri"/>
              </a:rPr>
              <a:t>، كيف كانت </a:t>
            </a:r>
            <a:r>
              <a:rPr lang="en-US" i="1" dirty="0">
                <a:sym typeface="Calibri"/>
              </a:rPr>
              <a:t>تجربتك</a:t>
            </a:r>
            <a:r>
              <a:rPr lang="ar-SA" i="1" dirty="0">
                <a:sym typeface="Calibri"/>
              </a:rPr>
              <a:t>م</a:t>
            </a:r>
            <a:r>
              <a:rPr lang="en-US" i="1" dirty="0">
                <a:sym typeface="Calibri"/>
              </a:rPr>
              <a:t>؟</a:t>
            </a:r>
            <a:endParaRPr lang="en-US" i="1" dirty="0"/>
          </a:p>
          <a:p>
            <a:pPr algn="r" rtl="1"/>
            <a:r>
              <a:rPr lang="ar-SA" dirty="0">
                <a:sym typeface="Calibri"/>
              </a:rPr>
              <a:t>الاستكمال</a:t>
            </a:r>
            <a:r>
              <a:rPr lang="en-US" dirty="0">
                <a:sym typeface="Calibri"/>
              </a:rPr>
              <a:t> مع هذه الاعتبارات</a:t>
            </a:r>
          </a:p>
          <a:p>
            <a:pPr lvl="1" algn="r" rtl="1"/>
            <a:r>
              <a:rPr lang="ar-SA" dirty="0">
                <a:sym typeface="Calibri"/>
              </a:rPr>
              <a:t>ال</a:t>
            </a:r>
            <a:r>
              <a:rPr lang="en-US" dirty="0">
                <a:sym typeface="Calibri"/>
              </a:rPr>
              <a:t>تأكد من أن لديك أكبر قدر ممكن من الوقت ؛</a:t>
            </a:r>
          </a:p>
          <a:p>
            <a:pPr lvl="1" algn="r" rtl="1"/>
            <a:r>
              <a:rPr lang="en-US" dirty="0">
                <a:sym typeface="Calibri"/>
              </a:rPr>
              <a:t>عرّف عن نفسك واشرح للطفل سبب طرحك للأسئلة ولماذا ست</a:t>
            </a:r>
            <a:r>
              <a:rPr lang="ar-SA" dirty="0">
                <a:sym typeface="Calibri"/>
              </a:rPr>
              <a:t>قوم بت</a:t>
            </a:r>
            <a:r>
              <a:rPr lang="en-US" dirty="0">
                <a:sym typeface="Calibri"/>
              </a:rPr>
              <a:t>دوين بعض الملاحظات.</a:t>
            </a:r>
          </a:p>
          <a:p>
            <a:pPr lvl="2" algn="r" rtl="1"/>
            <a:r>
              <a:rPr lang="en-US" dirty="0">
                <a:sym typeface="Calibri"/>
              </a:rPr>
              <a:t>اذكر أنك تعلم أنه قد تم </a:t>
            </a:r>
            <a:r>
              <a:rPr lang="ar-SA" dirty="0">
                <a:sym typeface="Calibri"/>
              </a:rPr>
              <a:t>ان</a:t>
            </a:r>
            <a:r>
              <a:rPr lang="en-US" dirty="0">
                <a:sym typeface="Calibri"/>
              </a:rPr>
              <a:t>فص</a:t>
            </a:r>
            <a:r>
              <a:rPr lang="ar-SA" dirty="0">
                <a:sym typeface="Calibri"/>
              </a:rPr>
              <a:t>ا</a:t>
            </a:r>
            <a:r>
              <a:rPr lang="en-US" dirty="0">
                <a:sym typeface="Calibri"/>
              </a:rPr>
              <a:t>له</a:t>
            </a:r>
            <a:r>
              <a:rPr lang="ar-SA" dirty="0">
                <a:sym typeface="Calibri"/>
              </a:rPr>
              <a:t>/ها</a:t>
            </a:r>
            <a:r>
              <a:rPr lang="en-US" dirty="0">
                <a:sym typeface="Calibri"/>
              </a:rPr>
              <a:t> عن والديه</a:t>
            </a:r>
            <a:r>
              <a:rPr lang="ar-SA" dirty="0">
                <a:sym typeface="Calibri"/>
              </a:rPr>
              <a:t>/ها</a:t>
            </a:r>
            <a:r>
              <a:rPr lang="en-US" dirty="0">
                <a:sym typeface="Calibri"/>
              </a:rPr>
              <a:t> ؛</a:t>
            </a:r>
          </a:p>
          <a:p>
            <a:pPr lvl="2" algn="r" rtl="1"/>
            <a:r>
              <a:rPr lang="ar-SA" dirty="0">
                <a:sym typeface="Calibri"/>
              </a:rPr>
              <a:t>إ</a:t>
            </a:r>
            <a:r>
              <a:rPr lang="en-US" dirty="0">
                <a:sym typeface="Calibri"/>
              </a:rPr>
              <a:t>ن هذا قد يكون صعبًا وأنك ترغب في محاولة العثور عليهم</a:t>
            </a:r>
          </a:p>
          <a:p>
            <a:pPr lvl="2" algn="r" rtl="1"/>
            <a:r>
              <a:rPr lang="en-US" dirty="0">
                <a:sym typeface="Calibri"/>
              </a:rPr>
              <a:t>لكن لا تقدم وعودًا كاذبة بشأن هذا ؛</a:t>
            </a:r>
          </a:p>
          <a:p>
            <a:pPr lvl="1" algn="r" rtl="1"/>
            <a:r>
              <a:rPr lang="en-US" dirty="0">
                <a:sym typeface="Calibri"/>
              </a:rPr>
              <a:t>اسأل الطفل عما إذا كان لديه / لديها أي أسئلة لك ، عن نفسك أو عن العملية</a:t>
            </a:r>
          </a:p>
          <a:p>
            <a:pPr lvl="1" algn="r" rtl="1"/>
            <a:r>
              <a:rPr lang="en-US" dirty="0">
                <a:sym typeface="Calibri"/>
              </a:rPr>
              <a:t>قبل البدء في طرح الأسئلة ، يمكنك أولاً تقديم بعض الأنشطة المرحة</a:t>
            </a:r>
          </a:p>
          <a:p>
            <a:pPr lvl="1" algn="r" rtl="1"/>
            <a:endParaRPr lang="en-US" dirty="0">
              <a:sym typeface="Calibri"/>
            </a:endParaRPr>
          </a:p>
          <a:p>
            <a:pPr marL="0" indent="0" algn="r" rtl="1">
              <a:buNone/>
            </a:pPr>
            <a:r>
              <a:rPr lang="ar-SA" b="1" dirty="0">
                <a:sym typeface="Calibri"/>
              </a:rPr>
              <a:t>يتبع</a:t>
            </a:r>
            <a:r>
              <a:rPr lang="en-US" b="1" dirty="0">
                <a:sym typeface="Wingdings" panose="05000000000000000000" pitchFamily="2" charset="2"/>
              </a:rPr>
              <a:t></a:t>
            </a:r>
            <a:endParaRPr lang="en-US" b="1" dirty="0">
              <a:sym typeface="Calibri"/>
            </a:endParaRPr>
          </a:p>
        </p:txBody>
      </p:sp>
      <p:sp>
        <p:nvSpPr>
          <p:cNvPr id="3" name="Slide Image Placeholder 2">
            <a:extLst>
              <a:ext uri="{FF2B5EF4-FFF2-40B4-BE49-F238E27FC236}">
                <a16:creationId xmlns:a16="http://schemas.microsoft.com/office/drawing/2014/main" id="{9C255207-3C46-F5B0-EBD0-D72214E44204}"/>
              </a:ext>
            </a:extLst>
          </p:cNvPr>
          <p:cNvSpPr>
            <a:spLocks noGrp="1" noRot="1" noChangeAspect="1"/>
          </p:cNvSpPr>
          <p:nvPr>
            <p:ph type="sldImg"/>
          </p:nvPr>
        </p:nvSpPr>
        <p:spPr/>
      </p:sp>
      <p:sp>
        <p:nvSpPr>
          <p:cNvPr id="2" name="Google Shape;725;p48:notes">
            <a:extLst>
              <a:ext uri="{FF2B5EF4-FFF2-40B4-BE49-F238E27FC236}">
                <a16:creationId xmlns:a16="http://schemas.microsoft.com/office/drawing/2014/main" id="{D982E3FD-5E7C-9738-5AAD-F9C3994C811F}"/>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rtl="1"/>
            <a:fld id="{00000000-1234-1234-1234-123412341234}" type="slidenum">
              <a:rPr lang="en-US" sz="1200" smtClean="0">
                <a:latin typeface="+mn-lt"/>
              </a:rPr>
              <a:pPr algn="r" rtl="1"/>
              <a:t>92</a:t>
            </a:fld>
            <a:endParaRPr lang="en-US" sz="1200" dirty="0">
              <a:latin typeface="+mn-lt"/>
            </a:endParaRPr>
          </a:p>
        </p:txBody>
      </p:sp>
    </p:spTree>
  </p:cSld>
  <p:clrMapOvr>
    <a:masterClrMapping/>
  </p:clrMapOvr>
</p:notes>
</file>

<file path=ppt/notesSlides/notesSlide9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08"/>
        <p:cNvGrpSpPr/>
        <p:nvPr/>
      </p:nvGrpSpPr>
      <p:grpSpPr>
        <a:xfrm>
          <a:off x="0" y="0"/>
          <a:ext cx="0" cy="0"/>
          <a:chOff x="0" y="0"/>
          <a:chExt cx="0" cy="0"/>
        </a:xfrm>
      </p:grpSpPr>
      <p:sp>
        <p:nvSpPr>
          <p:cNvPr id="810" name="Google Shape;810;p35:notes"/>
          <p:cNvSpPr txBox="1">
            <a:spLocks noGrp="1"/>
          </p:cNvSpPr>
          <p:nvPr>
            <p:ph type="body" idx="1"/>
          </p:nvPr>
        </p:nvSpPr>
        <p:spPr>
          <a:xfrm>
            <a:off x="479425" y="460375"/>
            <a:ext cx="6140450" cy="9211335"/>
          </a:xfrm>
        </p:spPr>
        <p:txBody>
          <a:bodyPr/>
          <a:lstStyle/>
          <a:p>
            <a:pPr lvl="1" algn="r" rtl="1"/>
            <a:r>
              <a:rPr lang="en-US" dirty="0">
                <a:sym typeface="Calibri"/>
              </a:rPr>
              <a:t>قد يتمكن الأطفال الصغار جدًا من إخبارك بأسمائهم ؛ أسماء أشقائهم أو الأماكن التي عاشوا فيها.</a:t>
            </a:r>
          </a:p>
          <a:p>
            <a:pPr lvl="1" algn="r" rtl="1"/>
            <a:r>
              <a:rPr lang="en-US" dirty="0">
                <a:sym typeface="Calibri"/>
              </a:rPr>
              <a:t>حاول طرح الأسئلة بنبرة صوت ناعمة وحساسة ، وعند الضرورة ، بعدة طرق مختلفة.</a:t>
            </a:r>
          </a:p>
          <a:p>
            <a:pPr lvl="1" algn="r" rtl="1"/>
            <a:r>
              <a:rPr lang="en-US" dirty="0">
                <a:sym typeface="Calibri"/>
              </a:rPr>
              <a:t>كن صبوراً؛</a:t>
            </a:r>
          </a:p>
          <a:p>
            <a:pPr lvl="1" algn="r" rtl="1"/>
            <a:r>
              <a:rPr lang="en-US" dirty="0">
                <a:sym typeface="Calibri"/>
              </a:rPr>
              <a:t>اكتب كل شيء حتى الكلمات التي قد لا تفهمها ، لأنها قد تكون مفيدة لأغراض التعقب ؛</a:t>
            </a:r>
          </a:p>
          <a:p>
            <a:pPr lvl="1" algn="r" rtl="1"/>
            <a:r>
              <a:rPr lang="en-US" dirty="0">
                <a:sym typeface="Calibri"/>
              </a:rPr>
              <a:t>حاول مساعدة الطفل على الاسترخاء ، فهذا يمكن أن يساعده</a:t>
            </a:r>
            <a:r>
              <a:rPr lang="ar-SA" dirty="0">
                <a:sym typeface="Calibri"/>
              </a:rPr>
              <a:t>/ها</a:t>
            </a:r>
            <a:r>
              <a:rPr lang="en-US" dirty="0">
                <a:sym typeface="Calibri"/>
              </a:rPr>
              <a:t>على تذكر المزيد عن أسرته</a:t>
            </a:r>
            <a:r>
              <a:rPr lang="ar-SA" dirty="0">
                <a:sym typeface="Calibri"/>
              </a:rPr>
              <a:t>/ها</a:t>
            </a:r>
            <a:r>
              <a:rPr lang="en-US" dirty="0">
                <a:sym typeface="Calibri"/>
              </a:rPr>
              <a:t> وعنوانه</a:t>
            </a:r>
            <a:r>
              <a:rPr lang="ar-SA" dirty="0">
                <a:sym typeface="Calibri"/>
              </a:rPr>
              <a:t>/ها</a:t>
            </a:r>
            <a:r>
              <a:rPr lang="en-US" dirty="0">
                <a:sym typeface="Calibri"/>
              </a:rPr>
              <a:t> السابق ؛</a:t>
            </a:r>
          </a:p>
          <a:p>
            <a:pPr lvl="1" algn="r" rtl="1"/>
            <a:r>
              <a:rPr lang="en-US" dirty="0">
                <a:sym typeface="Calibri"/>
              </a:rPr>
              <a:t>يمكنك أن تطلب منهم وصف ما يتذكرونه عن انفصالهم عن والديهم أو ما إذا كانوا يعرفون مكان إخوانهم أو أخواتهم ؛</a:t>
            </a:r>
          </a:p>
          <a:p>
            <a:pPr lvl="2" algn="r" rtl="1"/>
            <a:r>
              <a:rPr lang="en-US" dirty="0">
                <a:sym typeface="Calibri"/>
              </a:rPr>
              <a:t>قد يكون من الصعب على الطفل التحدث عن والديه والانفصال ؛</a:t>
            </a:r>
          </a:p>
          <a:p>
            <a:pPr lvl="2" algn="r" rtl="1"/>
            <a:r>
              <a:rPr lang="en-US" dirty="0">
                <a:sym typeface="Calibri"/>
              </a:rPr>
              <a:t>إذا شعر الطفل بالضيق أو تأثر بطريقة أخرى بالمقابلة ، أوقف المقابلة وأظهر أنك تفهم أن الموقف صعب ؛</a:t>
            </a:r>
          </a:p>
          <a:p>
            <a:pPr lvl="2" algn="r" rtl="1"/>
            <a:r>
              <a:rPr lang="en-US" dirty="0">
                <a:sym typeface="Calibri"/>
              </a:rPr>
              <a:t>ذكر الطفل بعد ذلك أنك تبحث عن أسرته وأنك تنوي المساعدة ؛</a:t>
            </a:r>
          </a:p>
          <a:p>
            <a:pPr lvl="2" algn="r" rtl="1"/>
            <a:r>
              <a:rPr lang="en-US" dirty="0">
                <a:sym typeface="Calibri"/>
              </a:rPr>
              <a:t>اسأل عما إذا كان يمكنك الاستمرار أو إذا كان الطفل يفضل الاستمرار في الأسئلة في يوم آخر ؛</a:t>
            </a:r>
          </a:p>
          <a:p>
            <a:pPr lvl="1" algn="r" rtl="1"/>
            <a:r>
              <a:rPr lang="en-US" dirty="0">
                <a:sym typeface="Calibri"/>
              </a:rPr>
              <a:t>قبل أن تنتهي من المقابلة اشرح ما سيحدث بعد ذلك ؛</a:t>
            </a:r>
          </a:p>
          <a:p>
            <a:pPr lvl="1" algn="r" rtl="1"/>
            <a:r>
              <a:rPr lang="en-US" dirty="0">
                <a:sym typeface="Calibri"/>
              </a:rPr>
              <a:t>بعد المقابلة ، تأكد من أن الطفل</a:t>
            </a:r>
            <a:r>
              <a:rPr lang="ar-SA" dirty="0">
                <a:sym typeface="Calibri"/>
              </a:rPr>
              <a:t>/ة</a:t>
            </a:r>
            <a:r>
              <a:rPr lang="en-US" dirty="0">
                <a:sym typeface="Calibri"/>
              </a:rPr>
              <a:t> مع شخص يعرفه</a:t>
            </a:r>
            <a:r>
              <a:rPr lang="ar-SA" dirty="0">
                <a:sym typeface="Calibri"/>
              </a:rPr>
              <a:t>/تعرفه</a:t>
            </a:r>
            <a:r>
              <a:rPr lang="en-US" dirty="0">
                <a:sym typeface="Calibri"/>
              </a:rPr>
              <a:t> ويمكنه</a:t>
            </a:r>
            <a:r>
              <a:rPr lang="ar-SA" dirty="0">
                <a:sym typeface="Calibri"/>
              </a:rPr>
              <a:t>/ها</a:t>
            </a:r>
            <a:r>
              <a:rPr lang="en-US" dirty="0">
                <a:sym typeface="Calibri"/>
              </a:rPr>
              <a:t> أن يجد</a:t>
            </a:r>
            <a:r>
              <a:rPr lang="ar-SA" dirty="0">
                <a:sym typeface="Calibri"/>
              </a:rPr>
              <a:t>/تجد</a:t>
            </a:r>
            <a:r>
              <a:rPr lang="en-US" dirty="0">
                <a:sym typeface="Calibri"/>
              </a:rPr>
              <a:t> معه</a:t>
            </a:r>
            <a:r>
              <a:rPr lang="ar-SA" dirty="0">
                <a:sym typeface="Calibri"/>
              </a:rPr>
              <a:t>/ها</a:t>
            </a:r>
            <a:r>
              <a:rPr lang="en-US" dirty="0">
                <a:sym typeface="Calibri"/>
              </a:rPr>
              <a:t> الدعم و</a:t>
            </a:r>
            <a:r>
              <a:rPr lang="ar-SA" dirty="0">
                <a:sym typeface="Calibri"/>
              </a:rPr>
              <a:t>الشعور</a:t>
            </a:r>
            <a:r>
              <a:rPr lang="en-US" dirty="0">
                <a:sym typeface="Calibri"/>
              </a:rPr>
              <a:t> بالأمان ؛</a:t>
            </a:r>
            <a:endParaRPr lang="en-US" dirty="0"/>
          </a:p>
          <a:p>
            <a:pPr lvl="1" algn="r" rtl="1"/>
            <a:r>
              <a:rPr lang="en-US" dirty="0">
                <a:sym typeface="Calibri"/>
              </a:rPr>
              <a:t>تأكد من إحاطة الشخص الداعم وإطلاعه على أن الطفل قد يشعر بالضعف بشكل خاص وبحاجة إلى التعاطف والتفهم.</a:t>
            </a:r>
          </a:p>
        </p:txBody>
      </p:sp>
      <p:sp>
        <p:nvSpPr>
          <p:cNvPr id="2" name="Google Shape;725;p48:notes">
            <a:extLst>
              <a:ext uri="{FF2B5EF4-FFF2-40B4-BE49-F238E27FC236}">
                <a16:creationId xmlns:a16="http://schemas.microsoft.com/office/drawing/2014/main" id="{073EDEB4-23DC-3C87-288A-B625AB34A050}"/>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rtl="1"/>
            <a:fld id="{00000000-1234-1234-1234-123412341234}" type="slidenum">
              <a:rPr lang="en-US" sz="1200" smtClean="0">
                <a:latin typeface="+mn-lt"/>
              </a:rPr>
              <a:pPr algn="r" rtl="1"/>
              <a:t>93</a:t>
            </a:fld>
            <a:endParaRPr lang="en-US" sz="1200" dirty="0">
              <a:latin typeface="+mn-lt"/>
            </a:endParaRPr>
          </a:p>
        </p:txBody>
      </p:sp>
    </p:spTree>
    <p:extLst>
      <p:ext uri="{BB962C8B-B14F-4D97-AF65-F5344CB8AC3E}">
        <p14:creationId xmlns:p14="http://schemas.microsoft.com/office/powerpoint/2010/main" val="2790186585"/>
      </p:ext>
    </p:extLst>
  </p:cSld>
  <p:clrMapOvr>
    <a:masterClrMapping/>
  </p:clrMapOvr>
</p:notes>
</file>

<file path=ppt/notesSlides/notesSlide9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86"/>
        <p:cNvGrpSpPr/>
        <p:nvPr/>
      </p:nvGrpSpPr>
      <p:grpSpPr>
        <a:xfrm>
          <a:off x="0" y="0"/>
          <a:ext cx="0" cy="0"/>
          <a:chOff x="0" y="0"/>
          <a:chExt cx="0" cy="0"/>
        </a:xfrm>
      </p:grpSpPr>
      <p:sp>
        <p:nvSpPr>
          <p:cNvPr id="1288" name="Google Shape;1288;p68:notes"/>
          <p:cNvSpPr txBox="1">
            <a:spLocks noGrp="1"/>
          </p:cNvSpPr>
          <p:nvPr>
            <p:ph type="body" idx="1"/>
          </p:nvPr>
        </p:nvSpPr>
        <p:spPr/>
        <p:txBody>
          <a:bodyPr/>
          <a:lstStyle/>
          <a:p>
            <a:pPr marL="0" indent="0" algn="r" rtl="1">
              <a:buNone/>
            </a:pPr>
            <a:r>
              <a:rPr lang="en-US" b="1" dirty="0">
                <a:sym typeface="Calibri"/>
              </a:rPr>
              <a:t>عمل ال</a:t>
            </a:r>
            <a:r>
              <a:rPr lang="ar-SA" b="1" dirty="0">
                <a:sym typeface="Calibri"/>
              </a:rPr>
              <a:t>ثنائي </a:t>
            </a:r>
            <a:r>
              <a:rPr lang="en-US" b="1" dirty="0">
                <a:sym typeface="Calibri"/>
              </a:rPr>
              <a:t>)</a:t>
            </a:r>
            <a:r>
              <a:rPr lang="ar-SA" b="1" dirty="0">
                <a:sym typeface="Calibri"/>
              </a:rPr>
              <a:t>٢٠ دقيقة)</a:t>
            </a:r>
            <a:endParaRPr lang="en-US" b="1" dirty="0">
              <a:sym typeface="Calibri"/>
            </a:endParaRPr>
          </a:p>
          <a:p>
            <a:pPr algn="r" rtl="1"/>
            <a:r>
              <a:rPr lang="en-US" dirty="0">
                <a:sym typeface="Calibri"/>
              </a:rPr>
              <a:t>قسّم المشاركين إلى أزواج</a:t>
            </a:r>
          </a:p>
          <a:p>
            <a:pPr algn="r" rtl="1"/>
            <a:r>
              <a:rPr lang="en-US" dirty="0">
                <a:sym typeface="Calibri"/>
              </a:rPr>
              <a:t>توجيه المشاركين إلى</a:t>
            </a:r>
            <a:r>
              <a:rPr lang="ar-SA" dirty="0">
                <a:sym typeface="Calibri"/>
              </a:rPr>
              <a:t> </a:t>
            </a:r>
            <a:r>
              <a:rPr lang="ar-SA" b="1" dirty="0">
                <a:sym typeface="Calibri"/>
              </a:rPr>
              <a:t>ال</a:t>
            </a:r>
            <a:r>
              <a:rPr lang="en-US" b="1" dirty="0">
                <a:sym typeface="Calibri"/>
              </a:rPr>
              <a:t>صفحة </a:t>
            </a:r>
            <a:r>
              <a:rPr lang="ar-SA" b="1" dirty="0">
                <a:sym typeface="Calibri"/>
              </a:rPr>
              <a:t>٧٣-٧٩ من دليل العمل </a:t>
            </a:r>
            <a:r>
              <a:rPr lang="en-US" b="1" dirty="0">
                <a:sym typeface="Calibri"/>
              </a:rPr>
              <a:t>:</a:t>
            </a:r>
            <a:r>
              <a:rPr lang="ar-SA" b="1" dirty="0">
                <a:sym typeface="Calibri"/>
              </a:rPr>
              <a:t> </a:t>
            </a:r>
            <a:r>
              <a:rPr lang="en-US" b="1" dirty="0">
                <a:latin typeface="Calibri" panose="020F0502020204030204" pitchFamily="34" charset="0"/>
                <a:cs typeface="Calibri" panose="020F0502020204030204" pitchFamily="34" charset="0"/>
              </a:rPr>
              <a:t>استخدام استمارة التسجيل </a:t>
            </a:r>
            <a:r>
              <a:rPr lang="ar-SA" b="1" dirty="0">
                <a:latin typeface="Calibri" panose="020F0502020204030204" pitchFamily="34" charset="0"/>
                <a:cs typeface="Calibri" panose="020F0502020204030204" pitchFamily="34" charset="0"/>
              </a:rPr>
              <a:t>للأطفال المنفصلين وغير المصحوبين</a:t>
            </a:r>
            <a:endParaRPr lang="ar-SA" b="1" dirty="0">
              <a:sym typeface="Calibri"/>
            </a:endParaRPr>
          </a:p>
          <a:p>
            <a:pPr algn="r" rtl="1"/>
            <a:r>
              <a:rPr lang="ar-SA" i="1" dirty="0">
                <a:sym typeface="Calibri"/>
              </a:rPr>
              <a:t>ال</a:t>
            </a:r>
            <a:r>
              <a:rPr lang="en-US" i="1" dirty="0">
                <a:sym typeface="Calibri"/>
              </a:rPr>
              <a:t>تعليمات</a:t>
            </a:r>
          </a:p>
          <a:p>
            <a:pPr lvl="1" algn="r" rtl="1"/>
            <a:r>
              <a:rPr lang="en-US" i="1" dirty="0">
                <a:sym typeface="Calibri"/>
              </a:rPr>
              <a:t>اقرأ سيناريو حالة راف</a:t>
            </a:r>
            <a:r>
              <a:rPr lang="ar-SA" i="1" dirty="0">
                <a:sym typeface="Calibri"/>
              </a:rPr>
              <a:t>ي</a:t>
            </a:r>
            <a:r>
              <a:rPr lang="en-US" i="1" dirty="0">
                <a:sym typeface="Calibri"/>
              </a:rPr>
              <a:t> في التمرين</a:t>
            </a:r>
          </a:p>
          <a:p>
            <a:pPr lvl="1" algn="r" rtl="1"/>
            <a:r>
              <a:rPr lang="en-US" i="1" dirty="0">
                <a:sym typeface="Calibri"/>
              </a:rPr>
              <a:t>قارن التفاصيل مع نموذج التسجيل المكتمل</a:t>
            </a:r>
          </a:p>
          <a:p>
            <a:pPr lvl="1" algn="r" rtl="1"/>
            <a:r>
              <a:rPr lang="en-US" i="1" dirty="0">
                <a:sym typeface="Calibri"/>
              </a:rPr>
              <a:t>تحديد الثغرات والاقتراحات للتحسين.</a:t>
            </a:r>
          </a:p>
          <a:p>
            <a:pPr marL="0" indent="0" algn="r" rtl="1">
              <a:buNone/>
            </a:pPr>
            <a:endParaRPr lang="en-US" b="1" dirty="0">
              <a:sym typeface="Calibri"/>
            </a:endParaRPr>
          </a:p>
          <a:p>
            <a:pPr marL="0" indent="0" algn="r" rtl="1">
              <a:buNone/>
            </a:pPr>
            <a:r>
              <a:rPr lang="en-US" b="1" dirty="0">
                <a:sym typeface="Calibri"/>
              </a:rPr>
              <a:t>مناقشة عامة</a:t>
            </a:r>
            <a:r>
              <a:rPr lang="ar-SA" b="1" dirty="0">
                <a:sym typeface="Calibri"/>
              </a:rPr>
              <a:t> </a:t>
            </a:r>
            <a:r>
              <a:rPr lang="en-US" b="1" dirty="0">
                <a:sym typeface="Calibri"/>
              </a:rPr>
              <a:t> )</a:t>
            </a:r>
            <a:r>
              <a:rPr lang="ar-SA" b="1" dirty="0">
                <a:sym typeface="Calibri"/>
              </a:rPr>
              <a:t>٢٠ دقيقة)</a:t>
            </a:r>
            <a:endParaRPr lang="en-US" b="1" dirty="0">
              <a:sym typeface="Calibri"/>
            </a:endParaRPr>
          </a:p>
          <a:p>
            <a:pPr algn="r" rtl="1"/>
            <a:r>
              <a:rPr lang="en-US" dirty="0">
                <a:sym typeface="Calibri"/>
              </a:rPr>
              <a:t>اطلب من كل مجموعة مشاركة نتائجها وأفكارها.</a:t>
            </a:r>
          </a:p>
          <a:p>
            <a:pPr algn="r" rtl="1"/>
            <a:r>
              <a:rPr lang="en-US" dirty="0">
                <a:sym typeface="Calibri"/>
              </a:rPr>
              <a:t>الرجوع إلى الإجابات أدناه ل</a:t>
            </a:r>
            <a:r>
              <a:rPr lang="ar-SA" dirty="0">
                <a:sym typeface="Calibri"/>
              </a:rPr>
              <a:t>لاستكمال</a:t>
            </a:r>
            <a:endParaRPr lang="en-US" dirty="0">
              <a:sym typeface="Calibri"/>
            </a:endParaRPr>
          </a:p>
          <a:p>
            <a:pPr marL="0" indent="0" algn="r" rtl="1">
              <a:buNone/>
            </a:pPr>
            <a:r>
              <a:rPr lang="en-US" dirty="0">
                <a:sym typeface="Helvetica Neue"/>
              </a:rPr>
              <a:t>_____________________________________________________________________________</a:t>
            </a:r>
            <a:endParaRPr lang="en-US" dirty="0"/>
          </a:p>
          <a:p>
            <a:pPr marL="0" indent="0" algn="r" rtl="1">
              <a:buNone/>
            </a:pPr>
            <a:endParaRPr lang="en-US" dirty="0">
              <a:sym typeface="Calibri"/>
            </a:endParaRPr>
          </a:p>
          <a:p>
            <a:pPr marL="0" indent="0" algn="r" rtl="1">
              <a:buNone/>
            </a:pPr>
            <a:r>
              <a:rPr lang="en-US" b="1" dirty="0">
                <a:sym typeface="Calibri"/>
              </a:rPr>
              <a:t>الإجابات</a:t>
            </a:r>
          </a:p>
          <a:p>
            <a:pPr marL="0" indent="0" algn="r" rtl="1">
              <a:buNone/>
            </a:pPr>
            <a:r>
              <a:rPr lang="en-US" b="1" dirty="0">
                <a:sym typeface="Calibri"/>
              </a:rPr>
              <a:t>السؤال رقم </a:t>
            </a:r>
            <a:r>
              <a:rPr lang="ar-SA" b="1" dirty="0">
                <a:sym typeface="Calibri"/>
              </a:rPr>
              <a:t>١</a:t>
            </a:r>
            <a:endParaRPr lang="en-US" b="1" dirty="0">
              <a:sym typeface="Calibri"/>
            </a:endParaRPr>
          </a:p>
          <a:p>
            <a:pPr algn="r" rtl="1"/>
            <a:r>
              <a:rPr lang="ar-SA" b="1" dirty="0"/>
              <a:t>ال</a:t>
            </a:r>
            <a:r>
              <a:rPr lang="en-US" b="1" dirty="0"/>
              <a:t>صفحة </a:t>
            </a:r>
            <a:r>
              <a:rPr lang="ar-SA" b="1" dirty="0"/>
              <a:t>١</a:t>
            </a:r>
            <a:endParaRPr lang="en-US" b="1" dirty="0"/>
          </a:p>
          <a:p>
            <a:pPr lvl="1" algn="r" rtl="1"/>
            <a:r>
              <a:rPr lang="en-US" dirty="0"/>
              <a:t>معلومات الطفل الشخصية:</a:t>
            </a:r>
          </a:p>
          <a:p>
            <a:pPr lvl="1" algn="r" rtl="1"/>
            <a:r>
              <a:rPr lang="en-US" dirty="0">
                <a:sym typeface="Calibri"/>
              </a:rPr>
              <a:t>عنوان الميلاد / الموقع </a:t>
            </a:r>
            <a:r>
              <a:rPr lang="ar-SA" dirty="0">
                <a:sym typeface="Calibri"/>
              </a:rPr>
              <a:t>غير موجود</a:t>
            </a:r>
            <a:endParaRPr lang="en-US" dirty="0">
              <a:sym typeface="Calibri"/>
            </a:endParaRPr>
          </a:p>
          <a:p>
            <a:pPr lvl="1" algn="r" rtl="1"/>
            <a:r>
              <a:rPr lang="en-US" dirty="0">
                <a:sym typeface="Calibri"/>
              </a:rPr>
              <a:t>يمكن وصف الخصائص الجسدية و</a:t>
            </a:r>
            <a:r>
              <a:rPr lang="ar-SA" dirty="0">
                <a:sym typeface="Calibri"/>
              </a:rPr>
              <a:t>الأشياء الخاصة</a:t>
            </a:r>
            <a:r>
              <a:rPr lang="en-US" dirty="0">
                <a:sym typeface="Calibri"/>
              </a:rPr>
              <a:t> / ملابس الطفل بمزيد من التفصيل</a:t>
            </a:r>
          </a:p>
          <a:p>
            <a:pPr lvl="1" algn="r" rtl="1"/>
            <a:r>
              <a:rPr lang="en-US" dirty="0">
                <a:sym typeface="Calibri"/>
              </a:rPr>
              <a:t>يُدعى والد راف</a:t>
            </a:r>
            <a:r>
              <a:rPr lang="ar-SA" dirty="0">
                <a:sym typeface="Calibri"/>
              </a:rPr>
              <a:t>ي </a:t>
            </a:r>
            <a:r>
              <a:rPr lang="en-US" dirty="0">
                <a:sym typeface="Calibri"/>
              </a:rPr>
              <a:t>ك</a:t>
            </a:r>
            <a:r>
              <a:rPr lang="ar-SA" dirty="0">
                <a:sym typeface="Calibri"/>
              </a:rPr>
              <a:t>اميل</a:t>
            </a:r>
            <a:r>
              <a:rPr lang="en-US" dirty="0">
                <a:sym typeface="Calibri"/>
              </a:rPr>
              <a:t> مايول واسم والدته </a:t>
            </a:r>
            <a:r>
              <a:rPr lang="ar-SA" dirty="0">
                <a:sym typeface="Calibri"/>
              </a:rPr>
              <a:t>ريتا غالي</a:t>
            </a:r>
            <a:endParaRPr lang="en-US" dirty="0">
              <a:sym typeface="Calibri"/>
            </a:endParaRPr>
          </a:p>
          <a:p>
            <a:pPr algn="r" rtl="1"/>
            <a:r>
              <a:rPr lang="en-US" b="1" dirty="0">
                <a:sym typeface="Calibri"/>
              </a:rPr>
              <a:t>الصفحة </a:t>
            </a:r>
            <a:r>
              <a:rPr lang="ar-SA" b="1" dirty="0">
                <a:sym typeface="Calibri"/>
              </a:rPr>
              <a:t>٢</a:t>
            </a:r>
            <a:endParaRPr lang="en-US" b="1" dirty="0">
              <a:sym typeface="Calibri"/>
            </a:endParaRPr>
          </a:p>
          <a:p>
            <a:pPr lvl="1" algn="r" rtl="1"/>
            <a:r>
              <a:rPr lang="en-US" dirty="0">
                <a:sym typeface="Calibri"/>
              </a:rPr>
              <a:t>كلمات محددة أو طريقة التحدث: </a:t>
            </a:r>
            <a:r>
              <a:rPr lang="ar-SA" dirty="0">
                <a:sym typeface="Calibri"/>
              </a:rPr>
              <a:t>غير مكتملة</a:t>
            </a:r>
          </a:p>
          <a:p>
            <a:pPr lvl="1" algn="r" rtl="1"/>
            <a:r>
              <a:rPr lang="en-US" dirty="0">
                <a:sym typeface="Calibri"/>
              </a:rPr>
              <a:t>سلوك محدد: مزيد من التفاصيل مطلوبة. يحب العديد من الأولاد كرة القدم. هل</a:t>
            </a:r>
            <a:r>
              <a:rPr lang="ar-SA" dirty="0">
                <a:sym typeface="Calibri"/>
              </a:rPr>
              <a:t> لدى</a:t>
            </a:r>
            <a:r>
              <a:rPr lang="en-US" dirty="0">
                <a:sym typeface="Calibri"/>
              </a:rPr>
              <a:t> ال</a:t>
            </a:r>
            <a:r>
              <a:rPr lang="ar-SA" dirty="0">
                <a:sym typeface="Calibri"/>
              </a:rPr>
              <a:t>فتى</a:t>
            </a:r>
            <a:r>
              <a:rPr lang="en-US" dirty="0">
                <a:sym typeface="Calibri"/>
              </a:rPr>
              <a:t> لعبة مفضلة؟ الطعام المفضل؟ رياضات اخرى؟ هل يحب اللعب والتفاعل مع الآخرين؟ تقديم المزيد من التفاصيل عن حصان الطفل ومتى وأين كان ي</a:t>
            </a:r>
            <a:r>
              <a:rPr lang="ar-SA" dirty="0">
                <a:sym typeface="Calibri"/>
              </a:rPr>
              <a:t>قوده</a:t>
            </a:r>
            <a:r>
              <a:rPr lang="en-US" dirty="0">
                <a:sym typeface="Calibri"/>
              </a:rPr>
              <a:t>.</a:t>
            </a:r>
          </a:p>
          <a:p>
            <a:pPr algn="r" rtl="1"/>
            <a:endParaRPr lang="en-US" dirty="0">
              <a:sym typeface="Calibri"/>
            </a:endParaRPr>
          </a:p>
          <a:p>
            <a:pPr marL="0" indent="0" algn="r" rtl="1">
              <a:buNone/>
            </a:pPr>
            <a:r>
              <a:rPr lang="ar-SA" b="1" dirty="0">
                <a:sym typeface="Calibri"/>
              </a:rPr>
              <a:t>يتبع</a:t>
            </a:r>
            <a:r>
              <a:rPr lang="en-US" b="1" dirty="0">
                <a:sym typeface="Wingdings" panose="05000000000000000000" pitchFamily="2" charset="2"/>
              </a:rPr>
              <a:t></a:t>
            </a:r>
            <a:endParaRPr lang="en-US" b="1" dirty="0">
              <a:sym typeface="Calibri"/>
            </a:endParaRPr>
          </a:p>
          <a:p>
            <a:pPr algn="r" rtl="1"/>
            <a:endParaRPr lang="en-US" dirty="0">
              <a:sym typeface="Calibri"/>
            </a:endParaRPr>
          </a:p>
        </p:txBody>
      </p:sp>
      <p:sp>
        <p:nvSpPr>
          <p:cNvPr id="3" name="Slide Image Placeholder 2">
            <a:extLst>
              <a:ext uri="{FF2B5EF4-FFF2-40B4-BE49-F238E27FC236}">
                <a16:creationId xmlns:a16="http://schemas.microsoft.com/office/drawing/2014/main" id="{2AF6CD46-B22F-2E5C-DB76-5E55B0B762E3}"/>
              </a:ext>
            </a:extLst>
          </p:cNvPr>
          <p:cNvSpPr>
            <a:spLocks noGrp="1" noRot="1" noChangeAspect="1"/>
          </p:cNvSpPr>
          <p:nvPr>
            <p:ph type="sldImg"/>
          </p:nvPr>
        </p:nvSpPr>
        <p:spPr/>
      </p:sp>
      <p:sp>
        <p:nvSpPr>
          <p:cNvPr id="2" name="Google Shape;725;p48:notes">
            <a:extLst>
              <a:ext uri="{FF2B5EF4-FFF2-40B4-BE49-F238E27FC236}">
                <a16:creationId xmlns:a16="http://schemas.microsoft.com/office/drawing/2014/main" id="{A29DFF3C-2B87-3FD1-3485-BEB5A8EA25E5}"/>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rtl="1"/>
            <a:fld id="{00000000-1234-1234-1234-123412341234}" type="slidenum">
              <a:rPr lang="en-US" sz="1200" smtClean="0">
                <a:latin typeface="+mn-lt"/>
              </a:rPr>
              <a:pPr algn="r" rtl="1"/>
              <a:t>94</a:t>
            </a:fld>
            <a:endParaRPr lang="en-US" sz="1200" dirty="0">
              <a:latin typeface="+mn-lt"/>
            </a:endParaRPr>
          </a:p>
        </p:txBody>
      </p:sp>
    </p:spTree>
  </p:cSld>
  <p:clrMapOvr>
    <a:masterClrMapping/>
  </p:clrMapOvr>
</p:notes>
</file>

<file path=ppt/notesSlides/notesSlide9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08"/>
        <p:cNvGrpSpPr/>
        <p:nvPr/>
      </p:nvGrpSpPr>
      <p:grpSpPr>
        <a:xfrm>
          <a:off x="0" y="0"/>
          <a:ext cx="0" cy="0"/>
          <a:chOff x="0" y="0"/>
          <a:chExt cx="0" cy="0"/>
        </a:xfrm>
      </p:grpSpPr>
      <p:sp>
        <p:nvSpPr>
          <p:cNvPr id="810" name="Google Shape;810;p35:notes"/>
          <p:cNvSpPr txBox="1">
            <a:spLocks noGrp="1"/>
          </p:cNvSpPr>
          <p:nvPr>
            <p:ph type="body" idx="1"/>
          </p:nvPr>
        </p:nvSpPr>
        <p:spPr>
          <a:xfrm>
            <a:off x="479425" y="460375"/>
            <a:ext cx="6140450" cy="9211335"/>
          </a:xfrm>
        </p:spPr>
        <p:txBody>
          <a:bodyPr/>
          <a:lstStyle/>
          <a:p>
            <a:pPr algn="r" rtl="1"/>
            <a:r>
              <a:rPr lang="en-US" b="1" dirty="0">
                <a:sym typeface="Calibri"/>
              </a:rPr>
              <a:t>الصفحة </a:t>
            </a:r>
            <a:r>
              <a:rPr lang="ar-SA" b="1" dirty="0">
                <a:sym typeface="Calibri"/>
              </a:rPr>
              <a:t>٢</a:t>
            </a:r>
            <a:endParaRPr lang="en-US" b="1" dirty="0">
              <a:sym typeface="Calibri"/>
            </a:endParaRPr>
          </a:p>
          <a:p>
            <a:pPr lvl="1" algn="r" rtl="1"/>
            <a:r>
              <a:rPr lang="en-US" dirty="0">
                <a:sym typeface="Calibri"/>
              </a:rPr>
              <a:t>مقدم الرعاية السابق</a:t>
            </a:r>
          </a:p>
          <a:p>
            <a:pPr lvl="1" algn="r" rtl="1"/>
            <a:r>
              <a:rPr lang="en-US" dirty="0">
                <a:sym typeface="Calibri"/>
              </a:rPr>
              <a:t>اسم والدته الصحيح هو</a:t>
            </a:r>
            <a:r>
              <a:rPr lang="ar-SA" dirty="0">
                <a:sym typeface="Calibri"/>
              </a:rPr>
              <a:t>: ريتا غالي</a:t>
            </a:r>
            <a:endParaRPr lang="en-US" dirty="0">
              <a:sym typeface="Calibri"/>
            </a:endParaRPr>
          </a:p>
          <a:p>
            <a:pPr lvl="1" algn="r" rtl="1"/>
            <a:r>
              <a:rPr lang="en-US" dirty="0">
                <a:sym typeface="Calibri"/>
              </a:rPr>
              <a:t>سنة الميلاد مفقودة</a:t>
            </a:r>
          </a:p>
          <a:p>
            <a:pPr lvl="1" algn="r" rtl="1"/>
            <a:r>
              <a:rPr lang="en-US" dirty="0">
                <a:sym typeface="Calibri"/>
              </a:rPr>
              <a:t>ليس من الواضح ما إذا كان آخر اتصال في </a:t>
            </a:r>
            <a:r>
              <a:rPr lang="ar-SA" dirty="0">
                <a:sym typeface="Calibri"/>
              </a:rPr>
              <a:t>٢٣</a:t>
            </a:r>
            <a:r>
              <a:rPr lang="en-US" dirty="0">
                <a:sym typeface="Calibri"/>
              </a:rPr>
              <a:t> أكتوبر</a:t>
            </a:r>
            <a:r>
              <a:rPr lang="ar-SA" dirty="0">
                <a:sym typeface="Calibri"/>
              </a:rPr>
              <a:t>٢٠٢٠</a:t>
            </a:r>
            <a:r>
              <a:rPr lang="en-US" dirty="0">
                <a:sym typeface="Calibri"/>
              </a:rPr>
              <a:t> كان مع الأب أو الأم أو كليهما</a:t>
            </a:r>
          </a:p>
          <a:p>
            <a:pPr lvl="1" algn="r" rtl="1"/>
            <a:r>
              <a:rPr lang="en-US" dirty="0">
                <a:sym typeface="Calibri"/>
              </a:rPr>
              <a:t>في القسم الخاص ب</a:t>
            </a:r>
            <a:r>
              <a:rPr lang="ar-SA" dirty="0">
                <a:sym typeface="Calibri"/>
              </a:rPr>
              <a:t>مهنة</a:t>
            </a:r>
            <a:r>
              <a:rPr lang="en-US" dirty="0">
                <a:sym typeface="Calibri"/>
              </a:rPr>
              <a:t> "مقدمي الرعاية" و "العلاقة بالطفل" و "العنوان" و "رقم الهاتف" وما إذا كان الطفل يريد الموافقة على الاتصال بمقدم الرعاية ، فقد تمت الإشارة إلى المعلومات المتعلقة بمقدم الرعاية الحالي في ال</a:t>
            </a:r>
            <a:r>
              <a:rPr lang="ar-SA" dirty="0">
                <a:sym typeface="Calibri"/>
              </a:rPr>
              <a:t>نموذج</a:t>
            </a:r>
            <a:r>
              <a:rPr lang="en-US" dirty="0">
                <a:sym typeface="Calibri"/>
              </a:rPr>
              <a:t>. هذا غير صحيح. في هذين القسمين (رقم 1 ورقم 2) ، يجب إكمال المعلومات حول مقدم (مقدمي) الرعاية السابق ، مقدم (مقدمي) الرعاية قبل الانفصال.</a:t>
            </a:r>
          </a:p>
          <a:p>
            <a:pPr lvl="1" algn="r" rtl="1"/>
            <a:r>
              <a:rPr lang="en-US" dirty="0">
                <a:sym typeface="Calibri"/>
              </a:rPr>
              <a:t>فقط في أسفل الصفحة ، أشار أخصائي الحالة بشكل صحيح إلى مهن مقدمي الرعاية السابقين ، في حالة راف</a:t>
            </a:r>
            <a:r>
              <a:rPr lang="ar-SA" dirty="0">
                <a:sym typeface="Calibri"/>
              </a:rPr>
              <a:t>ي</a:t>
            </a:r>
            <a:r>
              <a:rPr lang="en-US" dirty="0">
                <a:sym typeface="Calibri"/>
              </a:rPr>
              <a:t>، مهنة والديه.</a:t>
            </a:r>
          </a:p>
          <a:p>
            <a:pPr algn="r" rtl="1"/>
            <a:r>
              <a:rPr lang="en-US" b="1" dirty="0">
                <a:sym typeface="Calibri"/>
              </a:rPr>
              <a:t>الصفحة </a:t>
            </a:r>
            <a:r>
              <a:rPr lang="ar-SA" b="1" dirty="0">
                <a:sym typeface="Calibri"/>
              </a:rPr>
              <a:t>٣</a:t>
            </a:r>
            <a:endParaRPr lang="en-US" b="1" dirty="0">
              <a:sym typeface="Calibri"/>
            </a:endParaRPr>
          </a:p>
          <a:p>
            <a:pPr lvl="1" algn="r" rtl="1"/>
            <a:r>
              <a:rPr lang="en-US" dirty="0">
                <a:sym typeface="Calibri"/>
              </a:rPr>
              <a:t>المعلومات المتعلقة بعنوان مقدم الرعاية السابق </a:t>
            </a:r>
            <a:r>
              <a:rPr lang="ar-SA" dirty="0">
                <a:sym typeface="Calibri"/>
              </a:rPr>
              <a:t>غير موجودة</a:t>
            </a:r>
            <a:r>
              <a:rPr lang="en-US" dirty="0">
                <a:sym typeface="Calibri"/>
              </a:rPr>
              <a:t>. مزيد من التفاصيل حول وصف العنوان مفيدة ، حيث يمكن أن يساعد ذلك في جهود التعقب.</a:t>
            </a:r>
          </a:p>
          <a:p>
            <a:pPr lvl="1" algn="r" rtl="1"/>
            <a:r>
              <a:rPr lang="en-US" dirty="0">
                <a:sym typeface="Calibri"/>
              </a:rPr>
              <a:t>تمت الإشارة إلى رقم هاتف السيد كالفو ، مقدم الرعاية الحالي ، بدلاً من مقدم الرعاية السابق / والدي راف</a:t>
            </a:r>
            <a:r>
              <a:rPr lang="ar-SA" dirty="0">
                <a:sym typeface="Calibri"/>
              </a:rPr>
              <a:t>ي.</a:t>
            </a:r>
            <a:endParaRPr lang="en-US" dirty="0">
              <a:sym typeface="Calibri"/>
            </a:endParaRPr>
          </a:p>
          <a:p>
            <a:pPr lvl="1" algn="r" rtl="1"/>
            <a:r>
              <a:rPr lang="en-US" dirty="0">
                <a:sym typeface="Calibri"/>
              </a:rPr>
              <a:t>حتى إذا لم يكن الطفل على اتصال بأفراد الأسرة الآخرين ، إذا أمكن ، يمكن تسجيل تفاصيل أفراد الأسرة الآخرين ، الذين كان الطفل على اتصال بهم من قبل ، في هذا القسم. من المهم أيضًا تسجيل سبب عدم </a:t>
            </a:r>
            <a:r>
              <a:rPr lang="ar-SA" dirty="0">
                <a:sym typeface="Calibri"/>
              </a:rPr>
              <a:t>تواصل</a:t>
            </a:r>
            <a:r>
              <a:rPr lang="en-US" dirty="0">
                <a:sym typeface="Calibri"/>
              </a:rPr>
              <a:t> الطفل بأي من أفراد الأسرة الآخرين.</a:t>
            </a:r>
          </a:p>
          <a:p>
            <a:pPr lvl="1" algn="r" rtl="1"/>
            <a:r>
              <a:rPr lang="en-US" dirty="0">
                <a:sym typeface="Calibri"/>
              </a:rPr>
              <a:t>في حالة توفر مزيد من التفاصيل بشأن الزملاء ، وعمل ومكان عمل الأب ، فيجب تسجيلها أيضًا.</a:t>
            </a:r>
          </a:p>
          <a:p>
            <a:pPr algn="r" rtl="1"/>
            <a:r>
              <a:rPr lang="ar-SA" b="1" dirty="0">
                <a:sym typeface="Calibri"/>
              </a:rPr>
              <a:t>ال</a:t>
            </a:r>
            <a:r>
              <a:rPr lang="en-US" b="1" dirty="0">
                <a:sym typeface="Calibri"/>
              </a:rPr>
              <a:t>صفحة </a:t>
            </a:r>
            <a:r>
              <a:rPr lang="ar-SA" b="1" dirty="0">
                <a:sym typeface="Calibri"/>
              </a:rPr>
              <a:t>٤</a:t>
            </a:r>
            <a:endParaRPr lang="en-US" b="1" dirty="0">
              <a:sym typeface="Calibri"/>
            </a:endParaRPr>
          </a:p>
          <a:p>
            <a:pPr lvl="1" algn="r" rtl="1"/>
            <a:r>
              <a:rPr lang="en-US" dirty="0">
                <a:sym typeface="Calibri"/>
              </a:rPr>
              <a:t>إذا كان لدى الطفل المزيد من التفاصيل حول تاريخ الرحلة والانفصال ، فمن المهم تسجيلها ، بما في ذلك التواريخ / الجداول الزمنية والمواقع ال</a:t>
            </a:r>
            <a:r>
              <a:rPr lang="ar-SA" dirty="0">
                <a:sym typeface="Calibri"/>
              </a:rPr>
              <a:t>تخمينية</a:t>
            </a:r>
            <a:r>
              <a:rPr lang="en-US" dirty="0">
                <a:sym typeface="Calibri"/>
              </a:rPr>
              <a:t> ومن كان في المجموعة التي انضم إليها ال</a:t>
            </a:r>
            <a:r>
              <a:rPr lang="ar-SA" dirty="0">
                <a:sym typeface="Calibri"/>
              </a:rPr>
              <a:t>فتى</a:t>
            </a:r>
            <a:r>
              <a:rPr lang="en-US" dirty="0">
                <a:sym typeface="Calibri"/>
              </a:rPr>
              <a:t> أثناء الرحلة وما إذا / كيف يمكن الاتصال بهم الحصول على مزيد من معلومات التعقب ذات الصلة بحالة الطفل.</a:t>
            </a:r>
          </a:p>
          <a:p>
            <a:pPr lvl="1" algn="r" rtl="1"/>
            <a:r>
              <a:rPr lang="en-US" dirty="0">
                <a:sym typeface="Calibri"/>
              </a:rPr>
              <a:t>من الضروري تقديم مزيد من المعلومات حول ترتيبات الرعاية الحالية ولماذا أشار ال</a:t>
            </a:r>
            <a:r>
              <a:rPr lang="ar-SA" dirty="0">
                <a:sym typeface="Calibri"/>
              </a:rPr>
              <a:t>فتى</a:t>
            </a:r>
            <a:r>
              <a:rPr lang="en-US" dirty="0">
                <a:sym typeface="Calibri"/>
              </a:rPr>
              <a:t> إلى أنه غير متأكد مما إذا كان يريد البقاء مع مقدم الرعاية الحالي. هل ترتيب الرعاية آمن؟ هل توجد علامات و / أو مخاطر </a:t>
            </a:r>
            <a:r>
              <a:rPr lang="ar-SA" dirty="0">
                <a:sym typeface="Calibri"/>
              </a:rPr>
              <a:t>للإساءة </a:t>
            </a:r>
            <a:r>
              <a:rPr lang="en-US" dirty="0">
                <a:sym typeface="Calibri"/>
              </a:rPr>
              <a:t>أو العنف أو الاستغلال؟ هل الإجراءات / المتابعة العاجلة مطلوبة؟</a:t>
            </a:r>
          </a:p>
          <a:p>
            <a:pPr algn="r" rtl="1"/>
            <a:r>
              <a:rPr lang="en-US" b="1" dirty="0">
                <a:sym typeface="Calibri"/>
              </a:rPr>
              <a:t>الصفحة</a:t>
            </a:r>
            <a:r>
              <a:rPr lang="ar-SA" b="1" dirty="0">
                <a:sym typeface="Calibri"/>
              </a:rPr>
              <a:t>٥</a:t>
            </a:r>
            <a:endParaRPr lang="en-US" b="1" dirty="0">
              <a:sym typeface="Calibri"/>
            </a:endParaRPr>
          </a:p>
          <a:p>
            <a:pPr lvl="1" algn="r" rtl="1"/>
            <a:r>
              <a:rPr lang="ar-SA" dirty="0">
                <a:sym typeface="Calibri"/>
              </a:rPr>
              <a:t>ت</a:t>
            </a:r>
            <a:r>
              <a:rPr lang="en-US" dirty="0">
                <a:sym typeface="Calibri"/>
              </a:rPr>
              <a:t>قد</a:t>
            </a:r>
            <a:r>
              <a:rPr lang="ar-SA" dirty="0">
                <a:sym typeface="Calibri"/>
              </a:rPr>
              <a:t>ي</a:t>
            </a:r>
            <a:r>
              <a:rPr lang="en-US" dirty="0">
                <a:sym typeface="Calibri"/>
              </a:rPr>
              <a:t>م معلومات عن سبب رغبة الطفل في لم شمل الأسرة. وأشار راف</a:t>
            </a:r>
            <a:r>
              <a:rPr lang="ar-SA" dirty="0">
                <a:sym typeface="Calibri"/>
              </a:rPr>
              <a:t>ي</a:t>
            </a:r>
            <a:r>
              <a:rPr lang="en-US" dirty="0">
                <a:sym typeface="Calibri"/>
              </a:rPr>
              <a:t> كذلك إلى أنه يريد لم الشمل في أسرع وقت ممكن. هل هناك أسباب محددة لتأكيده </a:t>
            </a:r>
            <a:r>
              <a:rPr lang="ar-SA" dirty="0">
                <a:sym typeface="Calibri"/>
              </a:rPr>
              <a:t>لماذا</a:t>
            </a:r>
            <a:r>
              <a:rPr lang="en-US" dirty="0">
                <a:sym typeface="Calibri"/>
              </a:rPr>
              <a:t> يريد لم الشمل أن يحدث في أسرع وقت ممكن؟ تم تسجيل أنه يريد الشعور بالأمان والدعم في ترتيب رعاية مستقر. هل يشعر الطفل بالأمان والحماية في الوقت الحالي حتى يصبح لم الشمل ممكنًا؟ هل المتابعة الفورية مطلوبة؟</a:t>
            </a:r>
          </a:p>
          <a:p>
            <a:pPr lvl="1" algn="r" rtl="1"/>
            <a:r>
              <a:rPr lang="en-US" dirty="0">
                <a:sym typeface="Calibri"/>
              </a:rPr>
              <a:t>قد تكون هناك حاجة لمزيد من المعلومات حول الوفاة المحتملة لوالد ال</a:t>
            </a:r>
            <a:r>
              <a:rPr lang="ar-SA" dirty="0">
                <a:sym typeface="Calibri"/>
              </a:rPr>
              <a:t>فتى</a:t>
            </a:r>
            <a:r>
              <a:rPr lang="en-US" dirty="0">
                <a:sym typeface="Calibri"/>
              </a:rPr>
              <a:t> ، فلماذا يفترض أنه توفي؟</a:t>
            </a:r>
          </a:p>
          <a:p>
            <a:pPr lvl="1" algn="r" rtl="1"/>
            <a:r>
              <a:rPr lang="en-US" dirty="0">
                <a:sym typeface="Calibri"/>
              </a:rPr>
              <a:t>قدم مزيدًا من المعلومات حول الأشخاص الآخرين في المجموعة التي فر الطفل معها ، إذا كان الطفل يعرف من هم وما إذا كان يمكن الاتصال بهم وكيف يمكن ذلك.</a:t>
            </a:r>
          </a:p>
          <a:p>
            <a:pPr algn="r" rtl="1"/>
            <a:endParaRPr lang="en-US" dirty="0">
              <a:sym typeface="Calibri"/>
            </a:endParaRPr>
          </a:p>
          <a:p>
            <a:pPr marL="0" indent="0" algn="r" rtl="1">
              <a:buNone/>
            </a:pPr>
            <a:r>
              <a:rPr lang="ar-SA" b="1" dirty="0">
                <a:sym typeface="Calibri"/>
              </a:rPr>
              <a:t>يتبع</a:t>
            </a:r>
            <a:r>
              <a:rPr lang="en-US" b="1" dirty="0">
                <a:sym typeface="Wingdings" panose="05000000000000000000" pitchFamily="2" charset="2"/>
              </a:rPr>
              <a:t></a:t>
            </a:r>
            <a:endParaRPr lang="en-US" b="1" dirty="0">
              <a:sym typeface="Calibri"/>
            </a:endParaRPr>
          </a:p>
        </p:txBody>
      </p:sp>
      <p:sp>
        <p:nvSpPr>
          <p:cNvPr id="2" name="Google Shape;725;p48:notes">
            <a:extLst>
              <a:ext uri="{FF2B5EF4-FFF2-40B4-BE49-F238E27FC236}">
                <a16:creationId xmlns:a16="http://schemas.microsoft.com/office/drawing/2014/main" id="{C6E3C8EE-2BEE-DAF8-4C8D-9063155C9365}"/>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rtl="1"/>
            <a:fld id="{00000000-1234-1234-1234-123412341234}" type="slidenum">
              <a:rPr lang="en-US" sz="1200" smtClean="0">
                <a:latin typeface="+mn-lt"/>
              </a:rPr>
              <a:pPr algn="r" rtl="1"/>
              <a:t>95</a:t>
            </a:fld>
            <a:endParaRPr lang="en-US" sz="1200" dirty="0">
              <a:latin typeface="+mn-lt"/>
            </a:endParaRPr>
          </a:p>
        </p:txBody>
      </p:sp>
    </p:spTree>
    <p:extLst>
      <p:ext uri="{BB962C8B-B14F-4D97-AF65-F5344CB8AC3E}">
        <p14:creationId xmlns:p14="http://schemas.microsoft.com/office/powerpoint/2010/main" val="1856739272"/>
      </p:ext>
    </p:extLst>
  </p:cSld>
  <p:clrMapOvr>
    <a:masterClrMapping/>
  </p:clrMapOvr>
</p:notes>
</file>

<file path=ppt/notesSlides/notesSlide9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08"/>
        <p:cNvGrpSpPr/>
        <p:nvPr/>
      </p:nvGrpSpPr>
      <p:grpSpPr>
        <a:xfrm>
          <a:off x="0" y="0"/>
          <a:ext cx="0" cy="0"/>
          <a:chOff x="0" y="0"/>
          <a:chExt cx="0" cy="0"/>
        </a:xfrm>
      </p:grpSpPr>
      <p:sp>
        <p:nvSpPr>
          <p:cNvPr id="810" name="Google Shape;810;p35:notes"/>
          <p:cNvSpPr txBox="1">
            <a:spLocks noGrp="1"/>
          </p:cNvSpPr>
          <p:nvPr>
            <p:ph type="body" idx="1"/>
          </p:nvPr>
        </p:nvSpPr>
        <p:spPr>
          <a:xfrm>
            <a:off x="479425" y="460375"/>
            <a:ext cx="6140450" cy="9211335"/>
          </a:xfrm>
        </p:spPr>
        <p:txBody>
          <a:bodyPr/>
          <a:lstStyle/>
          <a:p>
            <a:pPr marL="0" indent="0" algn="r" rtl="1">
              <a:buNone/>
            </a:pPr>
            <a:r>
              <a:rPr lang="en-US" b="1" dirty="0">
                <a:sym typeface="Calibri"/>
              </a:rPr>
              <a:t>السؤال </a:t>
            </a:r>
            <a:r>
              <a:rPr lang="ar-SA" b="1" dirty="0">
                <a:sym typeface="Calibri"/>
              </a:rPr>
              <a:t>٢</a:t>
            </a:r>
            <a:endParaRPr lang="en-US" dirty="0">
              <a:sym typeface="Calibri"/>
            </a:endParaRPr>
          </a:p>
          <a:p>
            <a:pPr algn="r" rtl="1"/>
            <a:r>
              <a:rPr lang="en-US" dirty="0">
                <a:sym typeface="Calibri"/>
              </a:rPr>
              <a:t>قم بتقييم ومتابعة ترتيبات الرعاية الحالية لدى راف</a:t>
            </a:r>
            <a:r>
              <a:rPr lang="ar-SA" dirty="0">
                <a:sym typeface="Calibri"/>
              </a:rPr>
              <a:t>ي</a:t>
            </a:r>
            <a:r>
              <a:rPr lang="en-US" dirty="0">
                <a:sym typeface="Calibri"/>
              </a:rPr>
              <a:t> وما إذا كانت هناك حاجة إلى مزيد من الدعم أو ما إذا كان يحتاج إلى وضعه في ترتيب رعاية بديلة آخر من أجل سلامته وحمايته الفورية.</a:t>
            </a:r>
          </a:p>
          <a:p>
            <a:pPr algn="r" rtl="1"/>
            <a:r>
              <a:rPr lang="en-US" dirty="0">
                <a:sym typeface="Calibri"/>
              </a:rPr>
              <a:t>تقييم ومتابعة احتياجات </a:t>
            </a:r>
            <a:r>
              <a:rPr lang="ar-SA" dirty="0">
                <a:sym typeface="Calibri"/>
              </a:rPr>
              <a:t>الصحة النفسية و الدعم النفسي الاجتماعي</a:t>
            </a:r>
            <a:r>
              <a:rPr lang="en-US" dirty="0">
                <a:sym typeface="Calibri"/>
              </a:rPr>
              <a:t> </a:t>
            </a:r>
            <a:r>
              <a:rPr lang="ar-SA" dirty="0">
                <a:sym typeface="Calibri"/>
              </a:rPr>
              <a:t>للفتيان</a:t>
            </a:r>
            <a:r>
              <a:rPr lang="en-US" dirty="0">
                <a:sym typeface="Calibri"/>
              </a:rPr>
              <a:t> وإجراء الإحالات اللازمة.</a:t>
            </a:r>
          </a:p>
          <a:p>
            <a:pPr algn="r" rtl="1"/>
            <a:r>
              <a:rPr lang="en-US" dirty="0">
                <a:sym typeface="Calibri"/>
              </a:rPr>
              <a:t>تقييم ومتابعة </a:t>
            </a:r>
            <a:r>
              <a:rPr lang="ar-SA" dirty="0">
                <a:sym typeface="Calibri"/>
              </a:rPr>
              <a:t>وضع</a:t>
            </a:r>
            <a:r>
              <a:rPr lang="en-US" dirty="0">
                <a:sym typeface="Calibri"/>
              </a:rPr>
              <a:t> </a:t>
            </a:r>
            <a:r>
              <a:rPr lang="ar-SA" dirty="0">
                <a:sym typeface="Calibri"/>
              </a:rPr>
              <a:t>ال</a:t>
            </a:r>
            <a:r>
              <a:rPr lang="en-US" dirty="0">
                <a:sym typeface="Calibri"/>
              </a:rPr>
              <a:t>عمل </a:t>
            </a:r>
            <a:r>
              <a:rPr lang="ar-SA" dirty="0">
                <a:sym typeface="Calibri"/>
              </a:rPr>
              <a:t>ل</a:t>
            </a:r>
            <a:r>
              <a:rPr lang="en-US" dirty="0">
                <a:sym typeface="Calibri"/>
              </a:rPr>
              <a:t>راف</a:t>
            </a:r>
            <a:r>
              <a:rPr lang="ar-SA" dirty="0">
                <a:sym typeface="Calibri"/>
              </a:rPr>
              <a:t>ي</a:t>
            </a:r>
            <a:r>
              <a:rPr lang="en-US" dirty="0">
                <a:sym typeface="Calibri"/>
              </a:rPr>
              <a:t> والمخاطر والاحتياجات للتدخلات (الفورية).</a:t>
            </a:r>
          </a:p>
          <a:p>
            <a:pPr algn="r" rtl="1"/>
            <a:r>
              <a:rPr lang="en-US" dirty="0">
                <a:sym typeface="Calibri"/>
              </a:rPr>
              <a:t>بعد تصحيح النموذج واستكماله ، ابدأ في الت</a:t>
            </a:r>
            <a:r>
              <a:rPr lang="ar-SA" dirty="0">
                <a:sym typeface="Calibri"/>
              </a:rPr>
              <a:t>عقب</a:t>
            </a:r>
            <a:r>
              <a:rPr lang="en-US" dirty="0">
                <a:sym typeface="Calibri"/>
              </a:rPr>
              <a:t> أو قم بإحالة الحالة للتعقب.</a:t>
            </a:r>
          </a:p>
          <a:p>
            <a:pPr algn="r" rtl="1"/>
            <a:r>
              <a:rPr lang="en-US" dirty="0">
                <a:sym typeface="Calibri"/>
              </a:rPr>
              <a:t>متابعة احتياجات راف</a:t>
            </a:r>
            <a:r>
              <a:rPr lang="ar-SA" dirty="0">
                <a:sym typeface="Calibri"/>
              </a:rPr>
              <a:t>ي</a:t>
            </a:r>
            <a:r>
              <a:rPr lang="en-US" dirty="0">
                <a:sym typeface="Calibri"/>
              </a:rPr>
              <a:t> </a:t>
            </a:r>
            <a:r>
              <a:rPr lang="ar-SA" dirty="0">
                <a:sym typeface="Calibri"/>
              </a:rPr>
              <a:t>المتعلقة</a:t>
            </a:r>
            <a:r>
              <a:rPr lang="en-US" dirty="0">
                <a:sym typeface="Calibri"/>
              </a:rPr>
              <a:t> </a:t>
            </a:r>
            <a:r>
              <a:rPr lang="ar-SA" dirty="0">
                <a:sym typeface="Calibri"/>
              </a:rPr>
              <a:t>ب</a:t>
            </a:r>
            <a:r>
              <a:rPr lang="en-US" dirty="0">
                <a:sym typeface="Calibri"/>
              </a:rPr>
              <a:t>التعليم</a:t>
            </a:r>
          </a:p>
          <a:p>
            <a:pPr algn="r" rtl="1"/>
            <a:r>
              <a:rPr lang="en-US" dirty="0">
                <a:sym typeface="Calibri"/>
              </a:rPr>
              <a:t>متابعة تسجيل مزيد من المعلومات حول </a:t>
            </a:r>
            <a:r>
              <a:rPr lang="ar-SA" dirty="0">
                <a:sym typeface="Calibri"/>
              </a:rPr>
              <a:t>جدي</a:t>
            </a:r>
            <a:r>
              <a:rPr lang="en-US" dirty="0">
                <a:sym typeface="Calibri"/>
              </a:rPr>
              <a:t> راف</a:t>
            </a:r>
            <a:r>
              <a:rPr lang="ar-SA" dirty="0">
                <a:sym typeface="Calibri"/>
              </a:rPr>
              <a:t>ي</a:t>
            </a:r>
            <a:r>
              <a:rPr lang="en-US" dirty="0">
                <a:sym typeface="Calibri"/>
              </a:rPr>
              <a:t> وعلاقتهم ، لبدء تعقب </a:t>
            </a:r>
            <a:r>
              <a:rPr lang="ar-SA" dirty="0">
                <a:sym typeface="Calibri"/>
              </a:rPr>
              <a:t>الجدين</a:t>
            </a:r>
            <a:r>
              <a:rPr lang="en-US" dirty="0">
                <a:sym typeface="Calibri"/>
              </a:rPr>
              <a:t> أيضًا ، أيضًا في حالة تعذر العثور على الأم / الأب أو في حالة زو</a:t>
            </a:r>
            <a:r>
              <a:rPr lang="ar-SA" dirty="0">
                <a:sym typeface="Calibri"/>
              </a:rPr>
              <a:t>ا</a:t>
            </a:r>
            <a:r>
              <a:rPr lang="en-US" dirty="0">
                <a:sym typeface="Calibri"/>
              </a:rPr>
              <a:t>ج والدته مرة أخرى وقد لا يكون على استعداد للمضي قدمًا في اعادة </a:t>
            </a:r>
            <a:r>
              <a:rPr lang="ar-SA" dirty="0">
                <a:sym typeface="Calibri"/>
              </a:rPr>
              <a:t>لم شمل</a:t>
            </a:r>
            <a:r>
              <a:rPr lang="en-US" dirty="0">
                <a:sym typeface="Calibri"/>
              </a:rPr>
              <a:t> العائلة.</a:t>
            </a:r>
          </a:p>
          <a:p>
            <a:pPr marL="0" indent="0" algn="r" rtl="1">
              <a:buNone/>
            </a:pPr>
            <a:endParaRPr lang="en-US" dirty="0">
              <a:sym typeface="Calibri"/>
            </a:endParaRPr>
          </a:p>
        </p:txBody>
      </p:sp>
      <p:sp>
        <p:nvSpPr>
          <p:cNvPr id="2" name="Google Shape;725;p48:notes">
            <a:extLst>
              <a:ext uri="{FF2B5EF4-FFF2-40B4-BE49-F238E27FC236}">
                <a16:creationId xmlns:a16="http://schemas.microsoft.com/office/drawing/2014/main" id="{07AC4E55-7AB6-8469-6FB2-4D522B51A11B}"/>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rtl="1"/>
            <a:fld id="{00000000-1234-1234-1234-123412341234}" type="slidenum">
              <a:rPr lang="en-US" sz="1200" smtClean="0">
                <a:latin typeface="+mn-lt"/>
              </a:rPr>
              <a:pPr algn="r" rtl="1"/>
              <a:t>96</a:t>
            </a:fld>
            <a:endParaRPr lang="en-US" sz="1200" dirty="0">
              <a:latin typeface="+mn-lt"/>
            </a:endParaRPr>
          </a:p>
        </p:txBody>
      </p:sp>
    </p:spTree>
    <p:extLst>
      <p:ext uri="{BB962C8B-B14F-4D97-AF65-F5344CB8AC3E}">
        <p14:creationId xmlns:p14="http://schemas.microsoft.com/office/powerpoint/2010/main" val="2606901470"/>
      </p:ext>
    </p:extLst>
  </p:cSld>
  <p:clrMapOvr>
    <a:masterClrMapping/>
  </p:clrMapOvr>
</p:notes>
</file>

<file path=ppt/notesSlides/notesSlide9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03"/>
        <p:cNvGrpSpPr/>
        <p:nvPr/>
      </p:nvGrpSpPr>
      <p:grpSpPr>
        <a:xfrm>
          <a:off x="0" y="0"/>
          <a:ext cx="0" cy="0"/>
          <a:chOff x="0" y="0"/>
          <a:chExt cx="0" cy="0"/>
        </a:xfrm>
      </p:grpSpPr>
      <p:sp>
        <p:nvSpPr>
          <p:cNvPr id="1305" name="Google Shape;1305;p69:notes"/>
          <p:cNvSpPr txBox="1">
            <a:spLocks noGrp="1"/>
          </p:cNvSpPr>
          <p:nvPr>
            <p:ph type="body" idx="1"/>
          </p:nvPr>
        </p:nvSpPr>
        <p:spPr/>
        <p:txBody>
          <a:bodyPr/>
          <a:lstStyle/>
          <a:p>
            <a:pPr marL="0" indent="0" algn="r" rtl="1">
              <a:buNone/>
            </a:pPr>
            <a:r>
              <a:rPr lang="ar-SA" b="1" dirty="0">
                <a:sym typeface="Calibri"/>
              </a:rPr>
              <a:t>الشرح</a:t>
            </a:r>
            <a:endParaRPr lang="en-US" b="1" dirty="0">
              <a:sym typeface="Calibri"/>
            </a:endParaRPr>
          </a:p>
          <a:p>
            <a:pPr algn="r" rtl="1"/>
            <a:r>
              <a:rPr lang="en-US" dirty="0">
                <a:sym typeface="Calibri"/>
              </a:rPr>
              <a:t>عرض الشريحة</a:t>
            </a:r>
            <a:endParaRPr lang="en-US" dirty="0"/>
          </a:p>
          <a:p>
            <a:pPr algn="r" rtl="1"/>
            <a:r>
              <a:rPr lang="en-US" i="1" dirty="0">
                <a:sym typeface="Calibri"/>
              </a:rPr>
              <a:t>هل لدى أي شخص أي أسئلة أو توضيحات؟</a:t>
            </a:r>
            <a:endParaRPr lang="en-US" i="1" dirty="0"/>
          </a:p>
          <a:p>
            <a:pPr algn="r" rtl="1"/>
            <a:r>
              <a:rPr lang="ar-SA" dirty="0">
                <a:sym typeface="Calibri"/>
              </a:rPr>
              <a:t>إغلاق</a:t>
            </a:r>
            <a:r>
              <a:rPr lang="en-US" dirty="0">
                <a:sym typeface="Calibri"/>
              </a:rPr>
              <a:t> الجلسة</a:t>
            </a:r>
            <a:endParaRPr lang="en-US" dirty="0"/>
          </a:p>
        </p:txBody>
      </p:sp>
      <p:sp>
        <p:nvSpPr>
          <p:cNvPr id="3" name="Slide Image Placeholder 2">
            <a:extLst>
              <a:ext uri="{FF2B5EF4-FFF2-40B4-BE49-F238E27FC236}">
                <a16:creationId xmlns:a16="http://schemas.microsoft.com/office/drawing/2014/main" id="{A0BF61A8-B39D-F754-09D5-8B22CAF14FD6}"/>
              </a:ext>
            </a:extLst>
          </p:cNvPr>
          <p:cNvSpPr>
            <a:spLocks noGrp="1" noRot="1" noChangeAspect="1"/>
          </p:cNvSpPr>
          <p:nvPr>
            <p:ph type="sldImg"/>
          </p:nvPr>
        </p:nvSpPr>
        <p:spPr/>
      </p:sp>
      <p:sp>
        <p:nvSpPr>
          <p:cNvPr id="2" name="Google Shape;725;p48:notes">
            <a:extLst>
              <a:ext uri="{FF2B5EF4-FFF2-40B4-BE49-F238E27FC236}">
                <a16:creationId xmlns:a16="http://schemas.microsoft.com/office/drawing/2014/main" id="{26D2342B-833C-4460-1EFE-AFE281DD32A9}"/>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rtl="1"/>
            <a:fld id="{00000000-1234-1234-1234-123412341234}" type="slidenum">
              <a:rPr lang="en-US" sz="1200" smtClean="0">
                <a:latin typeface="+mn-lt"/>
              </a:rPr>
              <a:pPr algn="r" rtl="1"/>
              <a:t>97</a:t>
            </a:fld>
            <a:endParaRPr lang="en-US" sz="1200" dirty="0">
              <a:latin typeface="+mn-lt"/>
            </a:endParaRPr>
          </a:p>
        </p:txBody>
      </p:sp>
    </p:spTree>
  </p:cSld>
  <p:clrMapOvr>
    <a:masterClrMapping/>
  </p:clrMapOvr>
</p:notes>
</file>

<file path=ppt/notesSlides/notesSlide9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16"/>
        <p:cNvGrpSpPr/>
        <p:nvPr/>
      </p:nvGrpSpPr>
      <p:grpSpPr>
        <a:xfrm>
          <a:off x="0" y="0"/>
          <a:ext cx="0" cy="0"/>
          <a:chOff x="0" y="0"/>
          <a:chExt cx="0" cy="0"/>
        </a:xfrm>
      </p:grpSpPr>
      <p:sp>
        <p:nvSpPr>
          <p:cNvPr id="1318" name="Google Shape;1318;p70:notes"/>
          <p:cNvSpPr txBox="1">
            <a:spLocks noGrp="1"/>
          </p:cNvSpPr>
          <p:nvPr>
            <p:ph type="body" idx="1"/>
          </p:nvPr>
        </p:nvSpPr>
        <p:spPr/>
        <p:txBody>
          <a:bodyPr/>
          <a:lstStyle/>
          <a:p>
            <a:pPr marL="0" indent="0" algn="r" rtl="1">
              <a:buNone/>
            </a:pPr>
            <a:r>
              <a:rPr lang="en-US" b="1" dirty="0">
                <a:sym typeface="Calibri"/>
              </a:rPr>
              <a:t>التك</a:t>
            </a:r>
            <a:r>
              <a:rPr lang="ar-SA" b="1" dirty="0">
                <a:sym typeface="Calibri"/>
              </a:rPr>
              <a:t>ي</a:t>
            </a:r>
            <a:r>
              <a:rPr lang="en-US" b="1" dirty="0">
                <a:sym typeface="Calibri"/>
              </a:rPr>
              <a:t>يف </a:t>
            </a:r>
            <a:r>
              <a:rPr lang="ar-SA" b="1" dirty="0">
                <a:sym typeface="Calibri"/>
              </a:rPr>
              <a:t>بحسب</a:t>
            </a:r>
            <a:r>
              <a:rPr lang="en-US" b="1" dirty="0">
                <a:sym typeface="Calibri"/>
              </a:rPr>
              <a:t> السياق</a:t>
            </a:r>
          </a:p>
          <a:p>
            <a:pPr algn="r" rtl="1"/>
            <a:r>
              <a:rPr lang="en-US" dirty="0">
                <a:sym typeface="Calibri"/>
              </a:rPr>
              <a:t>في بعض السياقات يتم التحقق من قبل الآخرين</a:t>
            </a:r>
          </a:p>
          <a:p>
            <a:pPr lvl="1" algn="r" rtl="1"/>
            <a:r>
              <a:rPr lang="en-US" dirty="0">
                <a:sym typeface="Calibri"/>
              </a:rPr>
              <a:t>على سبيل المثال في حالة ال</a:t>
            </a:r>
            <a:r>
              <a:rPr lang="ar-SA" dirty="0">
                <a:sym typeface="Calibri"/>
              </a:rPr>
              <a:t>انف</a:t>
            </a:r>
            <a:r>
              <a:rPr lang="en-US" dirty="0">
                <a:sym typeface="Calibri"/>
              </a:rPr>
              <a:t>ص</a:t>
            </a:r>
            <a:r>
              <a:rPr lang="ar-SA" dirty="0">
                <a:sym typeface="Calibri"/>
              </a:rPr>
              <a:t>ا</a:t>
            </a:r>
            <a:r>
              <a:rPr lang="en-US" dirty="0">
                <a:sym typeface="Calibri"/>
              </a:rPr>
              <a:t>ل عبر الحدود و / أو في السياقات التي يكون فيها للسلطات الوطنية دور في ذلك.</a:t>
            </a:r>
          </a:p>
          <a:p>
            <a:pPr lvl="1" algn="r" rtl="1"/>
            <a:r>
              <a:rPr lang="en-US" dirty="0">
                <a:sym typeface="Calibri"/>
              </a:rPr>
              <a:t>في هذه الحالات ، ينبغي تكييف هذه الوحدة ، بما في ذلك دور أخصائيي الحالة والعملية نفسها.</a:t>
            </a:r>
          </a:p>
          <a:p>
            <a:pPr algn="r" rtl="1"/>
            <a:r>
              <a:rPr lang="en-US" dirty="0">
                <a:sym typeface="Calibri"/>
              </a:rPr>
              <a:t>في بعض السياقات ، قد لا تكون هذه الوحدة مطلوبة كوحدة نمطية محددة.</a:t>
            </a:r>
          </a:p>
          <a:p>
            <a:pPr marL="0" indent="0" algn="r" rtl="1">
              <a:buNone/>
            </a:pPr>
            <a:r>
              <a:rPr lang="en-US" dirty="0">
                <a:sym typeface="Helvetica Neue"/>
              </a:rPr>
              <a:t>_____________________________________________________________________________</a:t>
            </a:r>
            <a:endParaRPr lang="en-US" dirty="0"/>
          </a:p>
          <a:p>
            <a:pPr algn="r" rtl="1"/>
            <a:endParaRPr lang="en-US" dirty="0">
              <a:sym typeface="Calibri"/>
            </a:endParaRPr>
          </a:p>
          <a:p>
            <a:pPr marL="0" indent="0" algn="r" rtl="1">
              <a:buNone/>
            </a:pPr>
            <a:r>
              <a:rPr lang="ar-SA" b="1" dirty="0">
                <a:sym typeface="Calibri"/>
              </a:rPr>
              <a:t>الشرح</a:t>
            </a:r>
            <a:endParaRPr lang="en-US" b="1" dirty="0">
              <a:sym typeface="Calibri"/>
            </a:endParaRPr>
          </a:p>
          <a:p>
            <a:pPr algn="r" rtl="1"/>
            <a:r>
              <a:rPr lang="ar-SA" dirty="0">
                <a:sym typeface="Calibri"/>
              </a:rPr>
              <a:t>قم بقراءة </a:t>
            </a:r>
            <a:r>
              <a:rPr lang="en-US" dirty="0">
                <a:sym typeface="Calibri"/>
              </a:rPr>
              <a:t>عنوان الجلسة.</a:t>
            </a:r>
            <a:endParaRPr lang="en-US" dirty="0"/>
          </a:p>
          <a:p>
            <a:pPr algn="r" rtl="1"/>
            <a:r>
              <a:rPr lang="en-US" i="1" dirty="0">
                <a:sym typeface="Calibri"/>
              </a:rPr>
              <a:t>في نهاية هذه الجلسة</a:t>
            </a:r>
            <a:r>
              <a:rPr lang="ar-SA" i="1" dirty="0">
                <a:sym typeface="Calibri"/>
              </a:rPr>
              <a:t>، </a:t>
            </a:r>
            <a:r>
              <a:rPr lang="en-US" i="1" dirty="0">
                <a:sym typeface="Calibri"/>
              </a:rPr>
              <a:t>يجب أن يكون المشاركون قادرين على:</a:t>
            </a:r>
            <a:endParaRPr lang="en-US" i="1" dirty="0"/>
          </a:p>
          <a:p>
            <a:pPr algn="r" rtl="1"/>
            <a:r>
              <a:rPr lang="en-US" dirty="0">
                <a:sym typeface="Calibri"/>
              </a:rPr>
              <a:t>عرض الشريحة</a:t>
            </a:r>
          </a:p>
          <a:p>
            <a:pPr algn="r" rtl="1"/>
            <a:r>
              <a:rPr lang="en-US" i="1" dirty="0">
                <a:sym typeface="Calibri"/>
              </a:rPr>
              <a:t>الهدف العام لعملية التحقق هو التحقق مما إذا كان لم شمل الأسرة في مصلحة الطفل.</a:t>
            </a:r>
          </a:p>
          <a:p>
            <a:pPr algn="r" rtl="1"/>
            <a:r>
              <a:rPr lang="en-US" i="1" dirty="0">
                <a:sym typeface="Calibri"/>
              </a:rPr>
              <a:t>اسأل هل لديك</a:t>
            </a:r>
            <a:r>
              <a:rPr lang="ar-SA" i="1" dirty="0">
                <a:sym typeface="Calibri"/>
              </a:rPr>
              <a:t>م</a:t>
            </a:r>
            <a:r>
              <a:rPr lang="en-US" i="1" dirty="0">
                <a:sym typeface="Calibri"/>
              </a:rPr>
              <a:t> أفكار حول كيفية تنفيذ عملية التحقق والعناصر المهمة التي يجب مراعاتها أثناء التحقق قبل لم شمل الأسرة؟</a:t>
            </a:r>
          </a:p>
          <a:p>
            <a:pPr algn="r" rtl="1"/>
            <a:endParaRPr lang="en-US" dirty="0">
              <a:sym typeface="Calibri"/>
            </a:endParaRPr>
          </a:p>
        </p:txBody>
      </p:sp>
      <p:sp>
        <p:nvSpPr>
          <p:cNvPr id="3" name="Slide Image Placeholder 2">
            <a:extLst>
              <a:ext uri="{FF2B5EF4-FFF2-40B4-BE49-F238E27FC236}">
                <a16:creationId xmlns:a16="http://schemas.microsoft.com/office/drawing/2014/main" id="{0C6455C5-9D7B-D3A2-D369-E4154AFAA0A1}"/>
              </a:ext>
            </a:extLst>
          </p:cNvPr>
          <p:cNvSpPr>
            <a:spLocks noGrp="1" noRot="1" noChangeAspect="1"/>
          </p:cNvSpPr>
          <p:nvPr>
            <p:ph type="sldImg"/>
          </p:nvPr>
        </p:nvSpPr>
        <p:spPr/>
      </p:sp>
      <p:sp>
        <p:nvSpPr>
          <p:cNvPr id="2" name="Google Shape;725;p48:notes">
            <a:extLst>
              <a:ext uri="{FF2B5EF4-FFF2-40B4-BE49-F238E27FC236}">
                <a16:creationId xmlns:a16="http://schemas.microsoft.com/office/drawing/2014/main" id="{614E4DB4-CDC0-C297-B76F-4268BF73E468}"/>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rtl="1"/>
            <a:fld id="{00000000-1234-1234-1234-123412341234}" type="slidenum">
              <a:rPr lang="en-US" sz="1200" smtClean="0">
                <a:latin typeface="+mn-lt"/>
              </a:rPr>
              <a:pPr algn="r" rtl="1"/>
              <a:t>98</a:t>
            </a:fld>
            <a:endParaRPr lang="en-US" sz="1200" dirty="0">
              <a:latin typeface="+mn-lt"/>
            </a:endParaRPr>
          </a:p>
        </p:txBody>
      </p:sp>
    </p:spTree>
  </p:cSld>
  <p:clrMapOvr>
    <a:masterClrMapping/>
  </p:clrMapOvr>
</p:notes>
</file>

<file path=ppt/notesSlides/notesSlide9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27"/>
        <p:cNvGrpSpPr/>
        <p:nvPr/>
      </p:nvGrpSpPr>
      <p:grpSpPr>
        <a:xfrm>
          <a:off x="0" y="0"/>
          <a:ext cx="0" cy="0"/>
          <a:chOff x="0" y="0"/>
          <a:chExt cx="0" cy="0"/>
        </a:xfrm>
      </p:grpSpPr>
      <p:sp>
        <p:nvSpPr>
          <p:cNvPr id="1329" name="Google Shape;1329;p71:notes"/>
          <p:cNvSpPr txBox="1">
            <a:spLocks noGrp="1"/>
          </p:cNvSpPr>
          <p:nvPr>
            <p:ph type="body" idx="1"/>
          </p:nvPr>
        </p:nvSpPr>
        <p:spPr/>
        <p:txBody>
          <a:bodyPr/>
          <a:lstStyle/>
          <a:p>
            <a:pPr marL="0" indent="0" algn="r" rtl="1">
              <a:buNone/>
            </a:pPr>
            <a:r>
              <a:rPr lang="en-US" b="1" dirty="0">
                <a:sym typeface="Calibri"/>
              </a:rPr>
              <a:t>مناقشة عامة</a:t>
            </a:r>
          </a:p>
          <a:p>
            <a:pPr algn="r" rtl="1"/>
            <a:r>
              <a:rPr lang="en-US" i="1" dirty="0">
                <a:sym typeface="Calibri"/>
              </a:rPr>
              <a:t>لقد ناقشنا أهمية </a:t>
            </a:r>
            <a:r>
              <a:rPr lang="ar-SA" i="1" dirty="0">
                <a:sym typeface="Calibri"/>
              </a:rPr>
              <a:t>جودة ال</a:t>
            </a:r>
            <a:r>
              <a:rPr lang="en-US" i="1" dirty="0">
                <a:sym typeface="Calibri"/>
              </a:rPr>
              <a:t>توثيق .</a:t>
            </a:r>
          </a:p>
          <a:p>
            <a:pPr lvl="1" algn="r" rtl="1"/>
            <a:r>
              <a:rPr lang="en-US" i="1" dirty="0">
                <a:sym typeface="Calibri"/>
              </a:rPr>
              <a:t>عندما تكون المعلومات الواردة في نموذج توثيق الطفل واضحة ومقدمة بشكل جيد يجب أن ي</a:t>
            </a:r>
            <a:r>
              <a:rPr lang="ar-SA" i="1" dirty="0">
                <a:sym typeface="Calibri"/>
              </a:rPr>
              <a:t>تم</a:t>
            </a:r>
            <a:r>
              <a:rPr lang="en-US" i="1" dirty="0">
                <a:sym typeface="Calibri"/>
              </a:rPr>
              <a:t> التحقق </a:t>
            </a:r>
            <a:r>
              <a:rPr lang="ar-SA" i="1" dirty="0">
                <a:sym typeface="Calibri"/>
              </a:rPr>
              <a:t>بشكل</a:t>
            </a:r>
            <a:r>
              <a:rPr lang="en-US" i="1" dirty="0">
                <a:sym typeface="Calibri"/>
              </a:rPr>
              <a:t> مباشر.</a:t>
            </a:r>
          </a:p>
          <a:p>
            <a:pPr lvl="1" algn="r" rtl="1"/>
            <a:r>
              <a:rPr lang="en-US" i="1" dirty="0">
                <a:sym typeface="Calibri"/>
              </a:rPr>
              <a:t>عندما تكون هناك معلومات محدودة أو لا توجد معلومات عن الطفل يجب توخي مزيد من الحذر أثناء عملية التحقق.</a:t>
            </a:r>
          </a:p>
          <a:p>
            <a:pPr algn="r" rtl="1"/>
            <a:r>
              <a:rPr lang="en-US" i="1" dirty="0">
                <a:sym typeface="Calibri"/>
              </a:rPr>
              <a:t>اسأل كيف يتم التحقق؟</a:t>
            </a:r>
          </a:p>
          <a:p>
            <a:pPr lvl="1" algn="r" rtl="1"/>
            <a:r>
              <a:rPr lang="en-US" i="1" dirty="0">
                <a:sym typeface="Calibri"/>
              </a:rPr>
              <a:t>يتم التحقق من خلال تعقب العاملين / أخصائيي الحالة الذين يطرحون أسئلة قياسية على البالغين والأطفال ويسجلون المعلومات في نموذج التحقق.</a:t>
            </a:r>
          </a:p>
          <a:p>
            <a:pPr algn="r" rtl="1"/>
            <a:r>
              <a:rPr lang="ar-SA" i="1" dirty="0">
                <a:sym typeface="Calibri"/>
              </a:rPr>
              <a:t>ب</a:t>
            </a:r>
            <a:r>
              <a:rPr lang="en-US" i="1" dirty="0">
                <a:sym typeface="Calibri"/>
              </a:rPr>
              <a:t>رأيك</a:t>
            </a:r>
            <a:r>
              <a:rPr lang="ar-SA" i="1" dirty="0">
                <a:sym typeface="Calibri"/>
              </a:rPr>
              <a:t>م</a:t>
            </a:r>
            <a:r>
              <a:rPr lang="en-US" i="1" dirty="0">
                <a:sym typeface="Calibri"/>
              </a:rPr>
              <a:t> </a:t>
            </a:r>
            <a:r>
              <a:rPr lang="ar-SA" i="1" dirty="0">
                <a:sym typeface="Calibri"/>
              </a:rPr>
              <a:t>ما هي</a:t>
            </a:r>
            <a:r>
              <a:rPr lang="en-US" i="1" dirty="0">
                <a:sym typeface="Calibri"/>
              </a:rPr>
              <a:t> التعقيدات المتعلقة بإجراء التحقق</a:t>
            </a:r>
            <a:r>
              <a:rPr lang="ar-SA" i="1" dirty="0">
                <a:sym typeface="Calibri"/>
              </a:rPr>
              <a:t> مع ا</a:t>
            </a:r>
            <a:r>
              <a:rPr lang="en-US" i="1" dirty="0">
                <a:sym typeface="Calibri"/>
              </a:rPr>
              <a:t>لأطفال؟ ما هي التدابير التي تعتقد أنه يمكننا اتخاذها؟</a:t>
            </a:r>
          </a:p>
          <a:p>
            <a:pPr marL="0" indent="0" algn="r" rtl="1">
              <a:buNone/>
            </a:pPr>
            <a:endParaRPr lang="en-US" dirty="0"/>
          </a:p>
          <a:p>
            <a:pPr marL="0" indent="0" algn="r" rtl="1">
              <a:buNone/>
            </a:pPr>
            <a:r>
              <a:rPr lang="ar-SA" b="1" dirty="0"/>
              <a:t>الشرح</a:t>
            </a:r>
            <a:endParaRPr lang="en-US" b="1" dirty="0"/>
          </a:p>
          <a:p>
            <a:pPr algn="r" rtl="1"/>
            <a:r>
              <a:rPr lang="en-US" i="1" dirty="0"/>
              <a:t>كيفية التحقق من الروابط الأسرية للأطفال الصغار والأطفال غير القادرين على تقديم المعلومات:</a:t>
            </a:r>
          </a:p>
          <a:p>
            <a:pPr algn="r" rtl="1"/>
            <a:r>
              <a:rPr lang="en-US" i="1" dirty="0"/>
              <a:t>الخطوة </a:t>
            </a:r>
            <a:r>
              <a:rPr lang="ar-SA" i="1" dirty="0"/>
              <a:t>١</a:t>
            </a:r>
            <a:r>
              <a:rPr lang="en-US" i="1" dirty="0"/>
              <a:t>:</a:t>
            </a:r>
          </a:p>
          <a:p>
            <a:pPr lvl="1" algn="r" rtl="1"/>
            <a:r>
              <a:rPr lang="en-US" i="1" dirty="0"/>
              <a:t>في جميع الحالات</a:t>
            </a:r>
            <a:r>
              <a:rPr lang="ar-SA" i="1" dirty="0"/>
              <a:t>، </a:t>
            </a:r>
            <a:r>
              <a:rPr lang="en-US" i="1" dirty="0"/>
              <a:t>اطلب من البالغين الذين يطلبون لم شمل الأسرة مع الأطفال:</a:t>
            </a:r>
          </a:p>
          <a:p>
            <a:pPr lvl="1" algn="r" rtl="1"/>
            <a:r>
              <a:rPr lang="en-US" i="1" dirty="0"/>
              <a:t>انتقاء صورة الطفل من عدد من الصور للأطفال في نفس العمر</a:t>
            </a:r>
          </a:p>
          <a:p>
            <a:pPr lvl="1" algn="r" rtl="1"/>
            <a:r>
              <a:rPr lang="ar-SA" i="1" dirty="0"/>
              <a:t>و</a:t>
            </a:r>
            <a:r>
              <a:rPr lang="en-US" i="1" dirty="0"/>
              <a:t>صف الطفل بما في ذلك الوحمات والندوب والعلامات والوشم أو غيرها من الخصائص الجسدية المحددة.</a:t>
            </a:r>
          </a:p>
          <a:p>
            <a:pPr lvl="1" algn="r" rtl="1"/>
            <a:r>
              <a:rPr lang="ar-SA" i="1" dirty="0"/>
              <a:t>و</a:t>
            </a:r>
            <a:r>
              <a:rPr lang="en-US" i="1" dirty="0"/>
              <a:t>صف الملابس أو المجوهرات أو الأشياء التي كان الطفل يرتديها / يحملها عند الانفصال.</a:t>
            </a:r>
          </a:p>
          <a:p>
            <a:pPr lvl="1" algn="r" rtl="1"/>
            <a:r>
              <a:rPr lang="en-US" i="1" dirty="0"/>
              <a:t>تذكر المكان الذي ترك فيه الطفل وكيف حدث الانفصال.</a:t>
            </a:r>
          </a:p>
          <a:p>
            <a:pPr lvl="1" algn="r" rtl="1"/>
            <a:r>
              <a:rPr lang="ar-SA" i="1" dirty="0"/>
              <a:t>ت</a:t>
            </a:r>
            <a:r>
              <a:rPr lang="en-US" i="1" dirty="0"/>
              <a:t>حد</a:t>
            </a:r>
            <a:r>
              <a:rPr lang="ar-SA" i="1" dirty="0"/>
              <a:t>ي</a:t>
            </a:r>
            <a:r>
              <a:rPr lang="en-US" i="1" dirty="0"/>
              <a:t>د أي كلمات أو عبارات يعرفها الطفل قبل الانفصال (إذا كان الطفل يتحدث</a:t>
            </a:r>
            <a:r>
              <a:rPr lang="ar-SA" i="1" dirty="0"/>
              <a:t> مسبقاً)</a:t>
            </a:r>
            <a:r>
              <a:rPr lang="en-US" i="1" dirty="0"/>
              <a:t> بما في ذلك الألقاب أو كيف نطق الطفل بأسماء أفراد معينين من العائلة.</a:t>
            </a:r>
          </a:p>
          <a:p>
            <a:pPr marL="0" indent="0" algn="r" rtl="1">
              <a:buNone/>
            </a:pPr>
            <a:endParaRPr lang="en-US" i="1" dirty="0"/>
          </a:p>
          <a:p>
            <a:pPr marL="0" indent="0" algn="r" rtl="1">
              <a:buNone/>
            </a:pPr>
            <a:r>
              <a:rPr lang="ar-SA" b="1" dirty="0"/>
              <a:t>يتبع</a:t>
            </a:r>
            <a:r>
              <a:rPr lang="en-US" b="1" dirty="0">
                <a:sym typeface="Wingdings" panose="05000000000000000000" pitchFamily="2" charset="2"/>
              </a:rPr>
              <a:t></a:t>
            </a:r>
            <a:endParaRPr lang="en-US" b="1" dirty="0"/>
          </a:p>
        </p:txBody>
      </p:sp>
      <p:sp>
        <p:nvSpPr>
          <p:cNvPr id="3" name="Slide Image Placeholder 2">
            <a:extLst>
              <a:ext uri="{FF2B5EF4-FFF2-40B4-BE49-F238E27FC236}">
                <a16:creationId xmlns:a16="http://schemas.microsoft.com/office/drawing/2014/main" id="{862663B9-B622-9029-8580-FDB4183D5903}"/>
              </a:ext>
            </a:extLst>
          </p:cNvPr>
          <p:cNvSpPr>
            <a:spLocks noGrp="1" noRot="1" noChangeAspect="1"/>
          </p:cNvSpPr>
          <p:nvPr>
            <p:ph type="sldImg"/>
          </p:nvPr>
        </p:nvSpPr>
        <p:spPr/>
      </p:sp>
      <p:sp>
        <p:nvSpPr>
          <p:cNvPr id="2" name="Google Shape;725;p48:notes">
            <a:extLst>
              <a:ext uri="{FF2B5EF4-FFF2-40B4-BE49-F238E27FC236}">
                <a16:creationId xmlns:a16="http://schemas.microsoft.com/office/drawing/2014/main" id="{5DCA79AD-5931-E928-F714-0103511DEDBF}"/>
              </a:ext>
            </a:extLst>
          </p:cNvPr>
          <p:cNvSpPr txBox="1">
            <a:spLocks/>
          </p:cNvSpPr>
          <p:nvPr/>
        </p:nvSpPr>
        <p:spPr>
          <a:xfrm>
            <a:off x="5976710" y="9517856"/>
            <a:ext cx="868317" cy="512763"/>
          </a:xfrm>
          <a:prstGeom prst="rect">
            <a:avLst/>
          </a:prstGeom>
          <a:noFill/>
          <a:ln>
            <a:noFill/>
          </a:ln>
        </p:spPr>
        <p:txBody>
          <a:bodyPr spcFirstLastPara="1" wrap="square" lIns="96728" tIns="48351" rIns="96728" bIns="48351"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rtl="1"/>
            <a:fld id="{00000000-1234-1234-1234-123412341234}" type="slidenum">
              <a:rPr lang="en-US" sz="1200" smtClean="0">
                <a:latin typeface="+mn-lt"/>
              </a:rPr>
              <a:pPr algn="r" rtl="1"/>
              <a:t>99</a:t>
            </a:fld>
            <a:endParaRPr lang="en-US" sz="1200" dirty="0">
              <a:latin typeface="+mn-lt"/>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Blank">
  <p:cSld name="Blank">
    <p:spTree>
      <p:nvGrpSpPr>
        <p:cNvPr id="1" name="Shape 12"/>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Custom Layout">
  <p:cSld name="Custom Layout">
    <p:bg>
      <p:bgPr>
        <a:solidFill>
          <a:srgbClr val="CCE9F8"/>
        </a:solidFill>
        <a:effectLst/>
      </p:bgPr>
    </p:bg>
    <p:spTree>
      <p:nvGrpSpPr>
        <p:cNvPr id="1" name="Shape 13"/>
        <p:cNvGrpSpPr/>
        <p:nvPr/>
      </p:nvGrpSpPr>
      <p:grpSpPr>
        <a:xfrm>
          <a:off x="0" y="0"/>
          <a:ext cx="0" cy="0"/>
          <a:chOff x="0" y="0"/>
          <a:chExt cx="0" cy="0"/>
        </a:xfrm>
      </p:grpSpPr>
      <p:sp>
        <p:nvSpPr>
          <p:cNvPr id="14" name="Google Shape;14;p107"/>
          <p:cNvSpPr/>
          <p:nvPr/>
        </p:nvSpPr>
        <p:spPr>
          <a:xfrm>
            <a:off x="0" y="0"/>
            <a:ext cx="5811000" cy="6858000"/>
          </a:xfrm>
          <a:prstGeom prst="homePlate">
            <a:avLst>
              <a:gd name="adj" fmla="val 25259"/>
            </a:avLst>
          </a:prstGeom>
          <a:solidFill>
            <a:srgbClr val="6ABDEA"/>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lt1"/>
              </a:solidFill>
              <a:latin typeface="Calibri"/>
              <a:ea typeface="Calibri"/>
              <a:cs typeface="Calibri"/>
              <a:sym typeface="Calibri"/>
            </a:endParaRPr>
          </a:p>
        </p:txBody>
      </p:sp>
      <p:sp>
        <p:nvSpPr>
          <p:cNvPr id="15" name="Google Shape;15;p107"/>
          <p:cNvSpPr txBox="1">
            <a:spLocks noGrp="1"/>
          </p:cNvSpPr>
          <p:nvPr>
            <p:ph type="title"/>
          </p:nvPr>
        </p:nvSpPr>
        <p:spPr>
          <a:xfrm>
            <a:off x="796386" y="3099692"/>
            <a:ext cx="4015311" cy="562168"/>
          </a:xfrm>
          <a:prstGeom prst="rect">
            <a:avLst/>
          </a:prstGeom>
          <a:noFill/>
          <a:ln>
            <a:noFill/>
          </a:ln>
        </p:spPr>
        <p:txBody>
          <a:bodyPr spcFirstLastPara="1" wrap="square" lIns="91425" tIns="45700" rIns="91425" bIns="45700" anchor="ctr" anchorCtr="0">
            <a:noAutofit/>
          </a:bodyPr>
          <a:lstStyle>
            <a:lvl1pPr lvl="0" algn="l">
              <a:lnSpc>
                <a:spcPct val="90000"/>
              </a:lnSpc>
              <a:spcBef>
                <a:spcPts val="0"/>
              </a:spcBef>
              <a:spcAft>
                <a:spcPts val="0"/>
              </a:spcAft>
              <a:buClr>
                <a:schemeClr val="lt1"/>
              </a:buClr>
              <a:buSzPts val="4800"/>
              <a:buFont typeface="Garamond"/>
              <a:buNone/>
              <a:defRPr sz="4800" b="1">
                <a:solidFill>
                  <a:schemeClr val="lt1"/>
                </a:solidFill>
                <a:latin typeface="Garamond"/>
                <a:ea typeface="Garamond"/>
                <a:cs typeface="Garamond"/>
                <a:sym typeface="Garamond"/>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2_Custom Layout">
  <p:cSld name="2_Custom Layout">
    <p:bg>
      <p:bgPr>
        <a:solidFill>
          <a:srgbClr val="6ABDEA"/>
        </a:solidFill>
        <a:effectLst/>
      </p:bgPr>
    </p:bg>
    <p:spTree>
      <p:nvGrpSpPr>
        <p:cNvPr id="1" name="Shape 16"/>
        <p:cNvGrpSpPr/>
        <p:nvPr/>
      </p:nvGrpSpPr>
      <p:grpSpPr>
        <a:xfrm>
          <a:off x="0" y="0"/>
          <a:ext cx="0" cy="0"/>
          <a:chOff x="0" y="0"/>
          <a:chExt cx="0" cy="0"/>
        </a:xfrm>
      </p:grpSpPr>
      <p:sp>
        <p:nvSpPr>
          <p:cNvPr id="17" name="Google Shape;17;p108"/>
          <p:cNvSpPr/>
          <p:nvPr/>
        </p:nvSpPr>
        <p:spPr>
          <a:xfrm rot="1782986">
            <a:off x="657419" y="1353466"/>
            <a:ext cx="4749573" cy="4094457"/>
          </a:xfrm>
          <a:prstGeom prst="hexagon">
            <a:avLst>
              <a:gd name="adj" fmla="val 28965"/>
              <a:gd name="vf" fmla="val 115470"/>
            </a:avLst>
          </a:prstGeom>
          <a:solidFill>
            <a:schemeClr val="accent4"/>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lt1"/>
              </a:solidFill>
              <a:latin typeface="Calibri"/>
              <a:ea typeface="Calibri"/>
              <a:cs typeface="Calibri"/>
              <a:sym typeface="Calibri"/>
            </a:endParaRPr>
          </a:p>
        </p:txBody>
      </p:sp>
      <p:sp>
        <p:nvSpPr>
          <p:cNvPr id="18" name="Google Shape;18;p108"/>
          <p:cNvSpPr txBox="1">
            <a:spLocks noGrp="1"/>
          </p:cNvSpPr>
          <p:nvPr>
            <p:ph type="title"/>
          </p:nvPr>
        </p:nvSpPr>
        <p:spPr>
          <a:xfrm>
            <a:off x="1243426" y="3099692"/>
            <a:ext cx="4015311" cy="562168"/>
          </a:xfrm>
          <a:prstGeom prst="rect">
            <a:avLst/>
          </a:prstGeom>
          <a:noFill/>
          <a:ln>
            <a:noFill/>
          </a:ln>
        </p:spPr>
        <p:txBody>
          <a:bodyPr spcFirstLastPara="1" wrap="square" lIns="91425" tIns="45700" rIns="91425" bIns="45700" anchor="ctr" anchorCtr="0">
            <a:noAutofit/>
          </a:bodyPr>
          <a:lstStyle>
            <a:lvl1pPr lvl="0" algn="ctr">
              <a:lnSpc>
                <a:spcPct val="90000"/>
              </a:lnSpc>
              <a:spcBef>
                <a:spcPts val="0"/>
              </a:spcBef>
              <a:spcAft>
                <a:spcPts val="0"/>
              </a:spcAft>
              <a:buClr>
                <a:schemeClr val="lt1"/>
              </a:buClr>
              <a:buSzPts val="4800"/>
              <a:buFont typeface="Garamond"/>
              <a:buNone/>
              <a:defRPr sz="4800" b="1">
                <a:solidFill>
                  <a:schemeClr val="lt1"/>
                </a:solidFill>
                <a:latin typeface="Garamond"/>
                <a:ea typeface="Garamond"/>
                <a:cs typeface="Garamond"/>
                <a:sym typeface="Garamond"/>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1_Custom Layout">
  <p:cSld name="1_Custom Layout">
    <p:spTree>
      <p:nvGrpSpPr>
        <p:cNvPr id="1" name="Shape 19"/>
        <p:cNvGrpSpPr/>
        <p:nvPr/>
      </p:nvGrpSpPr>
      <p:grpSpPr>
        <a:xfrm>
          <a:off x="0" y="0"/>
          <a:ext cx="0" cy="0"/>
          <a:chOff x="0" y="0"/>
          <a:chExt cx="0" cy="0"/>
        </a:xfrm>
      </p:grpSpPr>
      <p:sp>
        <p:nvSpPr>
          <p:cNvPr id="20" name="Google Shape;20;p109"/>
          <p:cNvSpPr/>
          <p:nvPr/>
        </p:nvSpPr>
        <p:spPr>
          <a:xfrm>
            <a:off x="0" y="-1"/>
            <a:ext cx="12192000" cy="985520"/>
          </a:xfrm>
          <a:prstGeom prst="rect">
            <a:avLst/>
          </a:prstGeom>
          <a:solidFill>
            <a:srgbClr val="CCE9F8"/>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dirty="0">
              <a:solidFill>
                <a:schemeClr val="lt1"/>
              </a:solidFill>
              <a:latin typeface="Calibri"/>
              <a:ea typeface="Calibri"/>
              <a:cs typeface="Calibri"/>
              <a:sym typeface="Calibri"/>
            </a:endParaRPr>
          </a:p>
        </p:txBody>
      </p:sp>
      <p:pic>
        <p:nvPicPr>
          <p:cNvPr id="21" name="Google Shape;21;p109"/>
          <p:cNvPicPr preferRelativeResize="0"/>
          <p:nvPr/>
        </p:nvPicPr>
        <p:blipFill rotWithShape="1">
          <a:blip r:embed="rId2">
            <a:alphaModFix/>
          </a:blip>
          <a:srcRect/>
          <a:stretch/>
        </p:blipFill>
        <p:spPr>
          <a:xfrm>
            <a:off x="335817" y="6230028"/>
            <a:ext cx="349715" cy="402608"/>
          </a:xfrm>
          <a:prstGeom prst="rect">
            <a:avLst/>
          </a:prstGeom>
          <a:noFill/>
          <a:ln>
            <a:noFill/>
          </a:ln>
        </p:spPr>
      </p:pic>
      <p:sp>
        <p:nvSpPr>
          <p:cNvPr id="22" name="Google Shape;22;p109"/>
          <p:cNvSpPr/>
          <p:nvPr/>
        </p:nvSpPr>
        <p:spPr>
          <a:xfrm>
            <a:off x="766810" y="6277445"/>
            <a:ext cx="4160791" cy="738664"/>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400" b="0" dirty="0">
                <a:solidFill>
                  <a:schemeClr val="dk2"/>
                </a:solidFill>
                <a:latin typeface="Calibri"/>
                <a:ea typeface="Calibri"/>
                <a:cs typeface="Calibri"/>
                <a:sym typeface="Calibri"/>
              </a:rPr>
              <a:t>Level 3 Module 1: </a:t>
            </a:r>
            <a:r>
              <a:rPr lang="en-US" sz="1400" b="1" dirty="0">
                <a:solidFill>
                  <a:schemeClr val="dk2"/>
                </a:solidFill>
                <a:latin typeface="Calibri"/>
                <a:ea typeface="Calibri"/>
                <a:cs typeface="Calibri"/>
                <a:sym typeface="Calibri"/>
              </a:rPr>
              <a:t>Understanding the Causes, Impact and Risks of Family Separation</a:t>
            </a:r>
            <a:endParaRPr dirty="0"/>
          </a:p>
          <a:p>
            <a:pPr marL="0" marR="0" lvl="0" indent="0" algn="l" rtl="0">
              <a:spcBef>
                <a:spcPts val="0"/>
              </a:spcBef>
              <a:spcAft>
                <a:spcPts val="0"/>
              </a:spcAft>
              <a:buNone/>
            </a:pPr>
            <a:endParaRPr sz="1400" b="0" dirty="0">
              <a:solidFill>
                <a:schemeClr val="dk2"/>
              </a:solidFill>
              <a:latin typeface="Calibri"/>
              <a:ea typeface="Calibri"/>
              <a:cs typeface="Calibri"/>
              <a:sym typeface="Calibri"/>
            </a:endParaRPr>
          </a:p>
        </p:txBody>
      </p:sp>
      <p:sp>
        <p:nvSpPr>
          <p:cNvPr id="23" name="Google Shape;23;p109"/>
          <p:cNvSpPr txBox="1">
            <a:spLocks noGrp="1"/>
          </p:cNvSpPr>
          <p:nvPr>
            <p:ph type="title"/>
          </p:nvPr>
        </p:nvSpPr>
        <p:spPr>
          <a:xfrm>
            <a:off x="838200" y="120516"/>
            <a:ext cx="10515600" cy="868968"/>
          </a:xfrm>
          <a:prstGeom prst="rect">
            <a:avLst/>
          </a:prstGeom>
          <a:noFill/>
          <a:ln>
            <a:noFill/>
          </a:ln>
        </p:spPr>
        <p:txBody>
          <a:bodyPr spcFirstLastPara="1" wrap="square" lIns="91425" tIns="45700" rIns="91425" bIns="45700" anchor="ctr" anchorCtr="0">
            <a:normAutofit/>
          </a:bodyPr>
          <a:lstStyle>
            <a:lvl1pPr lvl="0" algn="ctr">
              <a:lnSpc>
                <a:spcPct val="90000"/>
              </a:lnSpc>
              <a:spcBef>
                <a:spcPts val="0"/>
              </a:spcBef>
              <a:spcAft>
                <a:spcPts val="0"/>
              </a:spcAft>
              <a:buClr>
                <a:schemeClr val="accent4"/>
              </a:buClr>
              <a:buSzPts val="3200"/>
              <a:buFont typeface="Arial"/>
              <a:buNone/>
              <a:defRPr sz="3200" b="1">
                <a:solidFill>
                  <a:schemeClr val="accent4"/>
                </a:solidFill>
                <a:latin typeface="Arial"/>
                <a:ea typeface="Arial"/>
                <a:cs typeface="Arial"/>
                <a:sym typeface="Aria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2_Custom Layout">
  <p:cSld name="2_Custom Layout">
    <p:bg>
      <p:bgPr>
        <a:solidFill>
          <a:srgbClr val="8C5F7A"/>
        </a:solidFill>
        <a:effectLst/>
      </p:bgPr>
    </p:bg>
    <p:spTree>
      <p:nvGrpSpPr>
        <p:cNvPr id="1" name="Shape 27"/>
        <p:cNvGrpSpPr/>
        <p:nvPr/>
      </p:nvGrpSpPr>
      <p:grpSpPr>
        <a:xfrm>
          <a:off x="0" y="0"/>
          <a:ext cx="0" cy="0"/>
          <a:chOff x="0" y="0"/>
          <a:chExt cx="0" cy="0"/>
        </a:xfrm>
      </p:grpSpPr>
      <p:sp>
        <p:nvSpPr>
          <p:cNvPr id="28" name="Google Shape;28;p104"/>
          <p:cNvSpPr/>
          <p:nvPr/>
        </p:nvSpPr>
        <p:spPr>
          <a:xfrm rot="1782986">
            <a:off x="657418" y="1353464"/>
            <a:ext cx="4749573" cy="4094457"/>
          </a:xfrm>
          <a:prstGeom prst="hexagon">
            <a:avLst>
              <a:gd name="adj" fmla="val 28965"/>
              <a:gd name="vf" fmla="val 115470"/>
            </a:avLst>
          </a:prstGeom>
          <a:solidFill>
            <a:schemeClr val="accen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dirty="0">
              <a:solidFill>
                <a:schemeClr val="lt1"/>
              </a:solidFill>
              <a:latin typeface="Calibri"/>
              <a:ea typeface="Calibri"/>
              <a:cs typeface="Calibri"/>
              <a:sym typeface="Calibri"/>
            </a:endParaRPr>
          </a:p>
        </p:txBody>
      </p:sp>
      <p:sp>
        <p:nvSpPr>
          <p:cNvPr id="29" name="Google Shape;29;p104"/>
          <p:cNvSpPr txBox="1">
            <a:spLocks noGrp="1"/>
          </p:cNvSpPr>
          <p:nvPr>
            <p:ph type="title"/>
          </p:nvPr>
        </p:nvSpPr>
        <p:spPr>
          <a:xfrm>
            <a:off x="1024548" y="3099692"/>
            <a:ext cx="4015311" cy="562168"/>
          </a:xfrm>
          <a:prstGeom prst="rect">
            <a:avLst/>
          </a:prstGeom>
          <a:noFill/>
          <a:ln>
            <a:noFill/>
          </a:ln>
        </p:spPr>
        <p:txBody>
          <a:bodyPr spcFirstLastPara="1" wrap="square" lIns="91425" tIns="45700" rIns="91425" bIns="45700" anchor="ctr" anchorCtr="0">
            <a:noAutofit/>
          </a:bodyPr>
          <a:lstStyle>
            <a:lvl1pPr lvl="0" algn="ctr">
              <a:lnSpc>
                <a:spcPct val="90000"/>
              </a:lnSpc>
              <a:spcBef>
                <a:spcPts val="0"/>
              </a:spcBef>
              <a:spcAft>
                <a:spcPts val="0"/>
              </a:spcAft>
              <a:buClr>
                <a:schemeClr val="lt1"/>
              </a:buClr>
              <a:buSzPts val="4800"/>
              <a:buFont typeface="Garamond"/>
              <a:buNone/>
              <a:defRPr sz="4800" b="1">
                <a:solidFill>
                  <a:schemeClr val="lt1"/>
                </a:solidFill>
                <a:latin typeface="Garamond"/>
                <a:ea typeface="Garamond"/>
                <a:cs typeface="Garamond"/>
                <a:sym typeface="Garamond"/>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1_Custom Layout">
  <p:cSld name="1_Custom Layout">
    <p:spTree>
      <p:nvGrpSpPr>
        <p:cNvPr id="1" name="Shape 30"/>
        <p:cNvGrpSpPr/>
        <p:nvPr/>
      </p:nvGrpSpPr>
      <p:grpSpPr>
        <a:xfrm>
          <a:off x="0" y="0"/>
          <a:ext cx="0" cy="0"/>
          <a:chOff x="0" y="0"/>
          <a:chExt cx="0" cy="0"/>
        </a:xfrm>
      </p:grpSpPr>
      <p:sp>
        <p:nvSpPr>
          <p:cNvPr id="31" name="Google Shape;31;p105"/>
          <p:cNvSpPr/>
          <p:nvPr/>
        </p:nvSpPr>
        <p:spPr>
          <a:xfrm>
            <a:off x="0" y="-1"/>
            <a:ext cx="12192000" cy="985520"/>
          </a:xfrm>
          <a:prstGeom prst="rect">
            <a:avLst/>
          </a:prstGeom>
          <a:solidFill>
            <a:srgbClr val="EEE7EB"/>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dirty="0">
              <a:solidFill>
                <a:schemeClr val="lt1"/>
              </a:solidFill>
              <a:latin typeface="Calibri"/>
              <a:ea typeface="Calibri"/>
              <a:cs typeface="Calibri"/>
              <a:sym typeface="Calibri"/>
            </a:endParaRPr>
          </a:p>
        </p:txBody>
      </p:sp>
      <p:sp>
        <p:nvSpPr>
          <p:cNvPr id="33" name="Google Shape;33;p105"/>
          <p:cNvSpPr txBox="1">
            <a:spLocks noGrp="1"/>
          </p:cNvSpPr>
          <p:nvPr>
            <p:ph type="title"/>
          </p:nvPr>
        </p:nvSpPr>
        <p:spPr>
          <a:xfrm>
            <a:off x="838200" y="120516"/>
            <a:ext cx="10515600" cy="868968"/>
          </a:xfrm>
          <a:prstGeom prst="rect">
            <a:avLst/>
          </a:prstGeom>
          <a:noFill/>
          <a:ln>
            <a:noFill/>
          </a:ln>
        </p:spPr>
        <p:txBody>
          <a:bodyPr spcFirstLastPara="1" wrap="square" lIns="91425" tIns="45700" rIns="91425" bIns="45700" anchor="ctr" anchorCtr="0">
            <a:normAutofit/>
          </a:bodyPr>
          <a:lstStyle>
            <a:lvl1pPr lvl="0" algn="ctr">
              <a:lnSpc>
                <a:spcPct val="90000"/>
              </a:lnSpc>
              <a:spcBef>
                <a:spcPts val="0"/>
              </a:spcBef>
              <a:spcAft>
                <a:spcPts val="0"/>
              </a:spcAft>
              <a:buClr>
                <a:srgbClr val="8C5F7A"/>
              </a:buClr>
              <a:buSzPts val="3200"/>
              <a:buFont typeface="Arial"/>
              <a:buNone/>
              <a:defRPr sz="3200" b="1">
                <a:solidFill>
                  <a:srgbClr val="8C5F7A"/>
                </a:solidFill>
                <a:latin typeface="Arial"/>
                <a:ea typeface="Arial"/>
                <a:cs typeface="Arial"/>
                <a:sym typeface="Aria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pic>
        <p:nvPicPr>
          <p:cNvPr id="2" name="Google Shape;15;p51">
            <a:extLst>
              <a:ext uri="{FF2B5EF4-FFF2-40B4-BE49-F238E27FC236}">
                <a16:creationId xmlns:a16="http://schemas.microsoft.com/office/drawing/2014/main" id="{66085945-1599-8C53-4A34-2A612B98D384}"/>
              </a:ext>
            </a:extLst>
          </p:cNvPr>
          <p:cNvPicPr preferRelativeResize="0"/>
          <p:nvPr userDrawn="1"/>
        </p:nvPicPr>
        <p:blipFill rotWithShape="1">
          <a:blip r:embed="rId2">
            <a:alphaModFix/>
          </a:blip>
          <a:srcRect/>
          <a:stretch/>
        </p:blipFill>
        <p:spPr>
          <a:xfrm>
            <a:off x="335817" y="6230028"/>
            <a:ext cx="349715" cy="402608"/>
          </a:xfrm>
          <a:prstGeom prst="rect">
            <a:avLst/>
          </a:prstGeom>
          <a:noFill/>
          <a:ln>
            <a:noFill/>
          </a:ln>
        </p:spPr>
      </p:pic>
      <p:sp>
        <p:nvSpPr>
          <p:cNvPr id="3" name="Google Shape;16;p51">
            <a:extLst>
              <a:ext uri="{FF2B5EF4-FFF2-40B4-BE49-F238E27FC236}">
                <a16:creationId xmlns:a16="http://schemas.microsoft.com/office/drawing/2014/main" id="{05C5F758-8FBA-3E67-2578-AA6DEDD89F0C}"/>
              </a:ext>
            </a:extLst>
          </p:cNvPr>
          <p:cNvSpPr/>
          <p:nvPr userDrawn="1"/>
        </p:nvSpPr>
        <p:spPr>
          <a:xfrm>
            <a:off x="766810" y="6277445"/>
            <a:ext cx="10374666" cy="307736"/>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400" b="0" i="0" u="none" strike="noStrike" cap="none" dirty="0">
                <a:solidFill>
                  <a:schemeClr val="tx2">
                    <a:lumMod val="75000"/>
                  </a:schemeClr>
                </a:solidFill>
                <a:latin typeface="+mn-lt"/>
                <a:ea typeface="Calibri"/>
                <a:cs typeface="Calibri"/>
                <a:sym typeface="Calibri"/>
              </a:rPr>
              <a:t>Level 3: </a:t>
            </a:r>
            <a:r>
              <a:rPr lang="en-US" sz="1400" b="1" i="0" u="none" strike="noStrike" cap="none" dirty="0">
                <a:solidFill>
                  <a:schemeClr val="tx2">
                    <a:lumMod val="75000"/>
                  </a:schemeClr>
                </a:solidFill>
                <a:latin typeface="+mn-lt"/>
                <a:ea typeface="Calibri"/>
                <a:cs typeface="Calibri"/>
                <a:sym typeface="Calibri"/>
              </a:rPr>
              <a:t>UASC</a:t>
            </a:r>
            <a:r>
              <a:rPr lang="en-US" sz="1400" b="0" i="0" u="none" strike="noStrike" cap="none" dirty="0">
                <a:solidFill>
                  <a:schemeClr val="tx2">
                    <a:lumMod val="75000"/>
                  </a:schemeClr>
                </a:solidFill>
                <a:latin typeface="+mn-lt"/>
                <a:ea typeface="Calibri"/>
                <a:cs typeface="Calibri"/>
                <a:sym typeface="Calibri"/>
              </a:rPr>
              <a:t>  |  Module 2: </a:t>
            </a:r>
            <a:r>
              <a:rPr lang="en-US" sz="1400" b="1" i="0" u="none" strike="noStrike" cap="none" dirty="0">
                <a:solidFill>
                  <a:schemeClr val="tx2">
                    <a:lumMod val="75000"/>
                  </a:schemeClr>
                </a:solidFill>
                <a:latin typeface="+mn-lt"/>
                <a:ea typeface="Calibri"/>
                <a:cs typeface="Calibri"/>
                <a:sym typeface="Calibri"/>
              </a:rPr>
              <a:t>Supporting UASC through case management, alternative care and family tracing</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Custom Layout">
  <p:cSld name="Custom Layout">
    <p:bg>
      <p:bgPr>
        <a:solidFill>
          <a:srgbClr val="EEE7EB"/>
        </a:solidFill>
        <a:effectLst/>
      </p:bgPr>
    </p:bg>
    <p:spTree>
      <p:nvGrpSpPr>
        <p:cNvPr id="1" name="Shape 35"/>
        <p:cNvGrpSpPr/>
        <p:nvPr/>
      </p:nvGrpSpPr>
      <p:grpSpPr>
        <a:xfrm>
          <a:off x="0" y="0"/>
          <a:ext cx="0" cy="0"/>
          <a:chOff x="0" y="0"/>
          <a:chExt cx="0" cy="0"/>
        </a:xfrm>
      </p:grpSpPr>
      <p:sp>
        <p:nvSpPr>
          <p:cNvPr id="36" name="Google Shape;36;p106"/>
          <p:cNvSpPr/>
          <p:nvPr/>
        </p:nvSpPr>
        <p:spPr>
          <a:xfrm>
            <a:off x="0" y="0"/>
            <a:ext cx="5811000" cy="6858000"/>
          </a:xfrm>
          <a:prstGeom prst="homePlate">
            <a:avLst>
              <a:gd name="adj" fmla="val 25259"/>
            </a:avLst>
          </a:prstGeom>
          <a:solidFill>
            <a:srgbClr val="8C5F7A"/>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dirty="0">
              <a:solidFill>
                <a:schemeClr val="lt1"/>
              </a:solidFill>
              <a:latin typeface="Calibri"/>
              <a:ea typeface="Calibri"/>
              <a:cs typeface="Calibri"/>
              <a:sym typeface="Calibri"/>
            </a:endParaRPr>
          </a:p>
        </p:txBody>
      </p:sp>
      <p:sp>
        <p:nvSpPr>
          <p:cNvPr id="37" name="Google Shape;37;p106"/>
          <p:cNvSpPr txBox="1">
            <a:spLocks noGrp="1"/>
          </p:cNvSpPr>
          <p:nvPr>
            <p:ph type="title"/>
          </p:nvPr>
        </p:nvSpPr>
        <p:spPr>
          <a:xfrm>
            <a:off x="796385" y="3099692"/>
            <a:ext cx="4015311" cy="562168"/>
          </a:xfrm>
          <a:prstGeom prst="rect">
            <a:avLst/>
          </a:prstGeom>
          <a:noFill/>
          <a:ln>
            <a:noFill/>
          </a:ln>
        </p:spPr>
        <p:txBody>
          <a:bodyPr spcFirstLastPara="1" wrap="square" lIns="91425" tIns="45700" rIns="91425" bIns="45700" anchor="ctr" anchorCtr="0">
            <a:noAutofit/>
          </a:bodyPr>
          <a:lstStyle>
            <a:lvl1pPr lvl="0" algn="l">
              <a:lnSpc>
                <a:spcPct val="90000"/>
              </a:lnSpc>
              <a:spcBef>
                <a:spcPts val="0"/>
              </a:spcBef>
              <a:spcAft>
                <a:spcPts val="0"/>
              </a:spcAft>
              <a:buClr>
                <a:schemeClr val="lt1"/>
              </a:buClr>
              <a:buSzPts val="4800"/>
              <a:buFont typeface="Garamond"/>
              <a:buNone/>
              <a:defRPr sz="4800" b="1">
                <a:solidFill>
                  <a:schemeClr val="lt1"/>
                </a:solidFill>
                <a:latin typeface="Garamond"/>
                <a:ea typeface="Garamond"/>
                <a:cs typeface="Garamond"/>
                <a:sym typeface="Garamond"/>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Blank">
  <p:cSld name="Blank">
    <p:spTree>
      <p:nvGrpSpPr>
        <p:cNvPr id="1" name="Shape 247"/>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slideLayout" Target="../slideLayouts/slideLayout6.xml"/><Relationship Id="rId1" Type="http://schemas.openxmlformats.org/officeDocument/2006/relationships/slideLayout" Target="../slideLayouts/slideLayout5.xml"/><Relationship Id="rId5" Type="http://schemas.openxmlformats.org/officeDocument/2006/relationships/theme" Target="../theme/theme2.xml"/><Relationship Id="rId4"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101"/>
          <p:cNvSpPr txBox="1">
            <a:spLocks noGrp="1"/>
          </p:cNvSpPr>
          <p:nvPr>
            <p:ph type="title"/>
          </p:nvPr>
        </p:nvSpPr>
        <p:spPr>
          <a:xfrm>
            <a:off x="838200" y="365127"/>
            <a:ext cx="105156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Helvetica Neue"/>
              <a:buNone/>
              <a:defRPr sz="4400" b="0" i="0" u="none" strike="noStrike" cap="none">
                <a:solidFill>
                  <a:schemeClr val="dk1"/>
                </a:solidFill>
                <a:latin typeface="Helvetica Neue"/>
                <a:ea typeface="Helvetica Neue"/>
                <a:cs typeface="Helvetica Neue"/>
                <a:sym typeface="Helvetica Neue"/>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1" name="Google Shape;11;p101"/>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Helvetica Neue"/>
                <a:ea typeface="Helvetica Neue"/>
                <a:cs typeface="Helvetica Neue"/>
                <a:sym typeface="Helvetica Neue"/>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Helvetica Neue"/>
                <a:ea typeface="Helvetica Neue"/>
                <a:cs typeface="Helvetica Neue"/>
                <a:sym typeface="Helvetica Neue"/>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Helvetica Neue"/>
                <a:ea typeface="Helvetica Neue"/>
                <a:cs typeface="Helvetica Neue"/>
                <a:sym typeface="Helvetica Neue"/>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Helvetica Neue"/>
                <a:ea typeface="Helvetica Neue"/>
                <a:cs typeface="Helvetica Neue"/>
                <a:sym typeface="Helvetica Neue"/>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Helvetica Neue"/>
                <a:ea typeface="Helvetica Neue"/>
                <a:cs typeface="Helvetica Neue"/>
                <a:sym typeface="Helvetica Neue"/>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4"/>
        <p:cNvGrpSpPr/>
        <p:nvPr/>
      </p:nvGrpSpPr>
      <p:grpSpPr>
        <a:xfrm>
          <a:off x="0" y="0"/>
          <a:ext cx="0" cy="0"/>
          <a:chOff x="0" y="0"/>
          <a:chExt cx="0" cy="0"/>
        </a:xfrm>
      </p:grpSpPr>
      <p:sp>
        <p:nvSpPr>
          <p:cNvPr id="25" name="Google Shape;25;p103"/>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Helvetica Neue"/>
              <a:buNone/>
              <a:defRPr sz="4400" b="0" i="0" u="none" strike="noStrike" cap="none">
                <a:solidFill>
                  <a:schemeClr val="dk1"/>
                </a:solidFill>
                <a:latin typeface="Helvetica Neue"/>
                <a:ea typeface="Helvetica Neue"/>
                <a:cs typeface="Helvetica Neue"/>
                <a:sym typeface="Helvetica Neue"/>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26" name="Google Shape;26;p103"/>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Helvetica Neue"/>
                <a:ea typeface="Helvetica Neue"/>
                <a:cs typeface="Helvetica Neue"/>
                <a:sym typeface="Helvetica Neue"/>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Helvetica Neue"/>
                <a:ea typeface="Helvetica Neue"/>
                <a:cs typeface="Helvetica Neue"/>
                <a:sym typeface="Helvetica Neue"/>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Helvetica Neue"/>
                <a:ea typeface="Helvetica Neue"/>
                <a:cs typeface="Helvetica Neue"/>
                <a:sym typeface="Helvetica Neue"/>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Helvetica Neue"/>
                <a:ea typeface="Helvetica Neue"/>
                <a:cs typeface="Helvetica Neue"/>
                <a:sym typeface="Helvetica Neue"/>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Helvetica Neue"/>
                <a:ea typeface="Helvetica Neue"/>
                <a:cs typeface="Helvetica Neue"/>
                <a:sym typeface="Helvetica Neue"/>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Tree>
  </p:cSld>
  <p:clrMap bg1="lt1" tx1="dk1" bg2="dk2" tx2="lt2" accent1="accent1" accent2="accent2" accent3="accent3" accent4="accent4" accent5="accent5" accent6="accent6" hlink="hlink" folHlink="folHlink"/>
  <p:sldLayoutIdLst>
    <p:sldLayoutId id="2147483654" r:id="rId1"/>
    <p:sldLayoutId id="2147483655" r:id="rId2"/>
    <p:sldLayoutId id="2147483656" r:id="rId3"/>
    <p:sldLayoutId id="2147483686" r:id="rId4"/>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5.xml"/></Relationships>
</file>

<file path=ppt/slides/_rels/slide100.xml.rels><?xml version="1.0" encoding="UTF-8" standalone="yes"?>
<Relationships xmlns="http://schemas.openxmlformats.org/package/2006/relationships"><Relationship Id="rId2" Type="http://schemas.openxmlformats.org/officeDocument/2006/relationships/notesSlide" Target="../notesSlides/notesSlide100.xml"/><Relationship Id="rId1" Type="http://schemas.openxmlformats.org/officeDocument/2006/relationships/slideLayout" Target="../slideLayouts/slideLayout8.xml"/></Relationships>
</file>

<file path=ppt/slides/_rels/slide101.xml.rels><?xml version="1.0" encoding="UTF-8" standalone="yes"?>
<Relationships xmlns="http://schemas.openxmlformats.org/package/2006/relationships"><Relationship Id="rId2" Type="http://schemas.openxmlformats.org/officeDocument/2006/relationships/notesSlide" Target="../notesSlides/notesSlide101.xml"/><Relationship Id="rId1" Type="http://schemas.openxmlformats.org/officeDocument/2006/relationships/slideLayout" Target="../slideLayouts/slideLayout6.xml"/></Relationships>
</file>

<file path=ppt/slides/_rels/slide102.xml.rels><?xml version="1.0" encoding="UTF-8" standalone="yes"?>
<Relationships xmlns="http://schemas.openxmlformats.org/package/2006/relationships"><Relationship Id="rId2" Type="http://schemas.openxmlformats.org/officeDocument/2006/relationships/notesSlide" Target="../notesSlides/notesSlide102.xml"/><Relationship Id="rId1" Type="http://schemas.openxmlformats.org/officeDocument/2006/relationships/slideLayout" Target="../slideLayouts/slideLayout6.xml"/></Relationships>
</file>

<file path=ppt/slides/_rels/slide103.xml.rels><?xml version="1.0" encoding="UTF-8" standalone="yes"?>
<Relationships xmlns="http://schemas.openxmlformats.org/package/2006/relationships"><Relationship Id="rId2" Type="http://schemas.openxmlformats.org/officeDocument/2006/relationships/notesSlide" Target="../notesSlides/notesSlide103.xml"/><Relationship Id="rId1" Type="http://schemas.openxmlformats.org/officeDocument/2006/relationships/slideLayout" Target="../slideLayouts/slideLayout8.xml"/></Relationships>
</file>

<file path=ppt/slides/_rels/slide104.xml.rels><?xml version="1.0" encoding="UTF-8" standalone="yes"?>
<Relationships xmlns="http://schemas.openxmlformats.org/package/2006/relationships"><Relationship Id="rId2" Type="http://schemas.openxmlformats.org/officeDocument/2006/relationships/notesSlide" Target="../notesSlides/notesSlide104.xml"/><Relationship Id="rId1" Type="http://schemas.openxmlformats.org/officeDocument/2006/relationships/slideLayout" Target="../slideLayouts/slideLayout6.xml"/></Relationships>
</file>

<file path=ppt/slides/_rels/slide105.xml.rels><?xml version="1.0" encoding="UTF-8" standalone="yes"?>
<Relationships xmlns="http://schemas.openxmlformats.org/package/2006/relationships"><Relationship Id="rId2" Type="http://schemas.openxmlformats.org/officeDocument/2006/relationships/notesSlide" Target="../notesSlides/notesSlide105.xml"/><Relationship Id="rId1" Type="http://schemas.openxmlformats.org/officeDocument/2006/relationships/slideLayout" Target="../slideLayouts/slideLayout7.xml"/></Relationships>
</file>

<file path=ppt/slides/_rels/slide106.xml.rels><?xml version="1.0" encoding="UTF-8" standalone="yes"?>
<Relationships xmlns="http://schemas.openxmlformats.org/package/2006/relationships"><Relationship Id="rId2" Type="http://schemas.openxmlformats.org/officeDocument/2006/relationships/notesSlide" Target="../notesSlides/notesSlide106.xml"/><Relationship Id="rId1" Type="http://schemas.openxmlformats.org/officeDocument/2006/relationships/slideLayout" Target="../slideLayouts/slideLayout6.xml"/></Relationships>
</file>

<file path=ppt/slides/_rels/slide107.xml.rels><?xml version="1.0" encoding="UTF-8" standalone="yes"?>
<Relationships xmlns="http://schemas.openxmlformats.org/package/2006/relationships"><Relationship Id="rId2" Type="http://schemas.openxmlformats.org/officeDocument/2006/relationships/notesSlide" Target="../notesSlides/notesSlide107.xml"/><Relationship Id="rId1" Type="http://schemas.openxmlformats.org/officeDocument/2006/relationships/slideLayout" Target="../slideLayouts/slideLayout8.xml"/></Relationships>
</file>

<file path=ppt/slides/_rels/slide108.xml.rels><?xml version="1.0" encoding="UTF-8" standalone="yes"?>
<Relationships xmlns="http://schemas.openxmlformats.org/package/2006/relationships"><Relationship Id="rId2" Type="http://schemas.openxmlformats.org/officeDocument/2006/relationships/notesSlide" Target="../notesSlides/notesSlide108.xml"/><Relationship Id="rId1" Type="http://schemas.openxmlformats.org/officeDocument/2006/relationships/slideLayout" Target="../slideLayouts/slideLayout6.xml"/></Relationships>
</file>

<file path=ppt/slides/_rels/slide109.xml.rels><?xml version="1.0" encoding="UTF-8" standalone="yes"?>
<Relationships xmlns="http://schemas.openxmlformats.org/package/2006/relationships"><Relationship Id="rId2" Type="http://schemas.openxmlformats.org/officeDocument/2006/relationships/notesSlide" Target="../notesSlides/notesSlide109.xml"/><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6.xml"/></Relationships>
</file>

<file path=ppt/slides/_rels/slide110.xml.rels><?xml version="1.0" encoding="UTF-8" standalone="yes"?>
<Relationships xmlns="http://schemas.openxmlformats.org/package/2006/relationships"><Relationship Id="rId2" Type="http://schemas.openxmlformats.org/officeDocument/2006/relationships/notesSlide" Target="../notesSlides/notesSlide110.xml"/><Relationship Id="rId1" Type="http://schemas.openxmlformats.org/officeDocument/2006/relationships/slideLayout" Target="../slideLayouts/slideLayout6.xml"/></Relationships>
</file>

<file path=ppt/slides/_rels/slide111.xml.rels><?xml version="1.0" encoding="UTF-8" standalone="yes"?>
<Relationships xmlns="http://schemas.openxmlformats.org/package/2006/relationships"><Relationship Id="rId2" Type="http://schemas.openxmlformats.org/officeDocument/2006/relationships/notesSlide" Target="../notesSlides/notesSlide111.xml"/><Relationship Id="rId1" Type="http://schemas.openxmlformats.org/officeDocument/2006/relationships/slideLayout" Target="../slideLayouts/slideLayout7.xml"/></Relationships>
</file>

<file path=ppt/slides/_rels/slide112.xml.rels><?xml version="1.0" encoding="UTF-8" standalone="yes"?>
<Relationships xmlns="http://schemas.openxmlformats.org/package/2006/relationships"><Relationship Id="rId2" Type="http://schemas.openxmlformats.org/officeDocument/2006/relationships/notesSlide" Target="../notesSlides/notesSlide112.xml"/><Relationship Id="rId1" Type="http://schemas.openxmlformats.org/officeDocument/2006/relationships/slideLayout" Target="../slideLayouts/slideLayout6.xml"/></Relationships>
</file>

<file path=ppt/slides/_rels/slide113.xml.rels><?xml version="1.0" encoding="UTF-8" standalone="yes"?>
<Relationships xmlns="http://schemas.openxmlformats.org/package/2006/relationships"><Relationship Id="rId2" Type="http://schemas.openxmlformats.org/officeDocument/2006/relationships/notesSlide" Target="../notesSlides/notesSlide113.xml"/><Relationship Id="rId1" Type="http://schemas.openxmlformats.org/officeDocument/2006/relationships/slideLayout" Target="../slideLayouts/slideLayout8.xml"/></Relationships>
</file>

<file path=ppt/slides/_rels/slide114.xml.rels><?xml version="1.0" encoding="UTF-8" standalone="yes"?>
<Relationships xmlns="http://schemas.openxmlformats.org/package/2006/relationships"><Relationship Id="rId2" Type="http://schemas.openxmlformats.org/officeDocument/2006/relationships/notesSlide" Target="../notesSlides/notesSlide114.xml"/><Relationship Id="rId1" Type="http://schemas.openxmlformats.org/officeDocument/2006/relationships/slideLayout" Target="../slideLayouts/slideLayout6.xml"/></Relationships>
</file>

<file path=ppt/slides/_rels/slide115.xml.rels><?xml version="1.0" encoding="UTF-8" standalone="yes"?>
<Relationships xmlns="http://schemas.openxmlformats.org/package/2006/relationships"><Relationship Id="rId2" Type="http://schemas.openxmlformats.org/officeDocument/2006/relationships/notesSlide" Target="../notesSlides/notesSlide115.xml"/><Relationship Id="rId1" Type="http://schemas.openxmlformats.org/officeDocument/2006/relationships/slideLayout" Target="../slideLayouts/slideLayout7.xml"/></Relationships>
</file>

<file path=ppt/slides/_rels/slide116.xml.rels><?xml version="1.0" encoding="UTF-8" standalone="yes"?>
<Relationships xmlns="http://schemas.openxmlformats.org/package/2006/relationships"><Relationship Id="rId2" Type="http://schemas.openxmlformats.org/officeDocument/2006/relationships/notesSlide" Target="../notesSlides/notesSlide116.xml"/><Relationship Id="rId1" Type="http://schemas.openxmlformats.org/officeDocument/2006/relationships/slideLayout" Target="../slideLayouts/slideLayout6.xml"/></Relationships>
</file>

<file path=ppt/slides/_rels/slide117.xml.rels><?xml version="1.0" encoding="UTF-8" standalone="yes"?>
<Relationships xmlns="http://schemas.openxmlformats.org/package/2006/relationships"><Relationship Id="rId2" Type="http://schemas.openxmlformats.org/officeDocument/2006/relationships/notesSlide" Target="../notesSlides/notesSlide117.xml"/><Relationship Id="rId1" Type="http://schemas.openxmlformats.org/officeDocument/2006/relationships/slideLayout" Target="../slideLayouts/slideLayout6.xml"/></Relationships>
</file>

<file path=ppt/slides/_rels/slide118.xml.rels><?xml version="1.0" encoding="UTF-8" standalone="yes"?>
<Relationships xmlns="http://schemas.openxmlformats.org/package/2006/relationships"><Relationship Id="rId2" Type="http://schemas.openxmlformats.org/officeDocument/2006/relationships/notesSlide" Target="../notesSlides/notesSlide118.xml"/><Relationship Id="rId1" Type="http://schemas.openxmlformats.org/officeDocument/2006/relationships/slideLayout" Target="../slideLayouts/slideLayout6.xml"/></Relationships>
</file>

<file path=ppt/slides/_rels/slide119.xml.rels><?xml version="1.0" encoding="UTF-8" standalone="yes"?>
<Relationships xmlns="http://schemas.openxmlformats.org/package/2006/relationships"><Relationship Id="rId2" Type="http://schemas.openxmlformats.org/officeDocument/2006/relationships/notesSlide" Target="../notesSlides/notesSlide119.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20.xml.rels><?xml version="1.0" encoding="UTF-8" standalone="yes"?>
<Relationships xmlns="http://schemas.openxmlformats.org/package/2006/relationships"><Relationship Id="rId2" Type="http://schemas.openxmlformats.org/officeDocument/2006/relationships/notesSlide" Target="../notesSlides/notesSlide120.xml"/><Relationship Id="rId1" Type="http://schemas.openxmlformats.org/officeDocument/2006/relationships/slideLayout" Target="../slideLayouts/slideLayout8.xml"/></Relationships>
</file>

<file path=ppt/slides/_rels/slide121.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21.xml"/><Relationship Id="rId1" Type="http://schemas.openxmlformats.org/officeDocument/2006/relationships/slideLayout" Target="../slideLayouts/slideLayout6.xml"/></Relationships>
</file>

<file path=ppt/slides/_rels/slide122.xml.rels><?xml version="1.0" encoding="UTF-8" standalone="yes"?>
<Relationships xmlns="http://schemas.openxmlformats.org/package/2006/relationships"><Relationship Id="rId2" Type="http://schemas.openxmlformats.org/officeDocument/2006/relationships/notesSlide" Target="../notesSlides/notesSlide122.xml"/><Relationship Id="rId1" Type="http://schemas.openxmlformats.org/officeDocument/2006/relationships/slideLayout" Target="../slideLayouts/slideLayout6.xml"/></Relationships>
</file>

<file path=ppt/slides/_rels/slide123.xml.rels><?xml version="1.0" encoding="UTF-8" standalone="yes"?>
<Relationships xmlns="http://schemas.openxmlformats.org/package/2006/relationships"><Relationship Id="rId2" Type="http://schemas.openxmlformats.org/officeDocument/2006/relationships/notesSlide" Target="../notesSlides/notesSlide123.xml"/><Relationship Id="rId1" Type="http://schemas.openxmlformats.org/officeDocument/2006/relationships/slideLayout" Target="../slideLayouts/slideLayout8.xml"/></Relationships>
</file>

<file path=ppt/slides/_rels/slide124.xml.rels><?xml version="1.0" encoding="UTF-8" standalone="yes"?>
<Relationships xmlns="http://schemas.openxmlformats.org/package/2006/relationships"><Relationship Id="rId2" Type="http://schemas.openxmlformats.org/officeDocument/2006/relationships/notesSlide" Target="../notesSlides/notesSlide124.xml"/><Relationship Id="rId1" Type="http://schemas.openxmlformats.org/officeDocument/2006/relationships/slideLayout" Target="../slideLayouts/slideLayout8.xml"/></Relationships>
</file>

<file path=ppt/slides/_rels/slide125.xml.rels><?xml version="1.0" encoding="UTF-8" standalone="yes"?>
<Relationships xmlns="http://schemas.openxmlformats.org/package/2006/relationships"><Relationship Id="rId2" Type="http://schemas.openxmlformats.org/officeDocument/2006/relationships/notesSlide" Target="../notesSlides/notesSlide125.xml"/><Relationship Id="rId1" Type="http://schemas.openxmlformats.org/officeDocument/2006/relationships/slideLayout" Target="../slideLayouts/slideLayout6.xml"/></Relationships>
</file>

<file path=ppt/slides/_rels/slide126.xml.rels><?xml version="1.0" encoding="UTF-8" standalone="yes"?>
<Relationships xmlns="http://schemas.openxmlformats.org/package/2006/relationships"><Relationship Id="rId2" Type="http://schemas.openxmlformats.org/officeDocument/2006/relationships/notesSlide" Target="../notesSlides/notesSlide126.xml"/><Relationship Id="rId1" Type="http://schemas.openxmlformats.org/officeDocument/2006/relationships/slideLayout" Target="../slideLayouts/slideLayout7.xml"/></Relationships>
</file>

<file path=ppt/slides/_rels/slide127.xml.rels><?xml version="1.0" encoding="UTF-8" standalone="yes"?>
<Relationships xmlns="http://schemas.openxmlformats.org/package/2006/relationships"><Relationship Id="rId2" Type="http://schemas.openxmlformats.org/officeDocument/2006/relationships/notesSlide" Target="../notesSlides/notesSlide127.xml"/><Relationship Id="rId1" Type="http://schemas.openxmlformats.org/officeDocument/2006/relationships/slideLayout" Target="../slideLayouts/slideLayout6.xml"/></Relationships>
</file>

<file path=ppt/slides/_rels/slide128.xml.rels><?xml version="1.0" encoding="UTF-8" standalone="yes"?>
<Relationships xmlns="http://schemas.openxmlformats.org/package/2006/relationships"><Relationship Id="rId2" Type="http://schemas.openxmlformats.org/officeDocument/2006/relationships/notesSlide" Target="../notesSlides/notesSlide128.xml"/><Relationship Id="rId1" Type="http://schemas.openxmlformats.org/officeDocument/2006/relationships/slideLayout" Target="../slideLayouts/slideLayout6.xml"/></Relationships>
</file>

<file path=ppt/slides/_rels/slide129.xml.rels><?xml version="1.0" encoding="UTF-8" standalone="yes"?>
<Relationships xmlns="http://schemas.openxmlformats.org/package/2006/relationships"><Relationship Id="rId2" Type="http://schemas.openxmlformats.org/officeDocument/2006/relationships/notesSlide" Target="../notesSlides/notesSlide129.xm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6.xml"/></Relationships>
</file>

<file path=ppt/slides/_rels/slide130.xml.rels><?xml version="1.0" encoding="UTF-8" standalone="yes"?>
<Relationships xmlns="http://schemas.openxmlformats.org/package/2006/relationships"><Relationship Id="rId2" Type="http://schemas.openxmlformats.org/officeDocument/2006/relationships/notesSlide" Target="../notesSlides/notesSlide130.xml"/><Relationship Id="rId1" Type="http://schemas.openxmlformats.org/officeDocument/2006/relationships/slideLayout" Target="../slideLayouts/slideLayout6.xml"/></Relationships>
</file>

<file path=ppt/slides/_rels/slide131.xml.rels><?xml version="1.0" encoding="UTF-8" standalone="yes"?>
<Relationships xmlns="http://schemas.openxmlformats.org/package/2006/relationships"><Relationship Id="rId2" Type="http://schemas.openxmlformats.org/officeDocument/2006/relationships/notesSlide" Target="../notesSlides/notesSlide131.xml"/><Relationship Id="rId1" Type="http://schemas.openxmlformats.org/officeDocument/2006/relationships/slideLayout" Target="../slideLayouts/slideLayout6.xml"/></Relationships>
</file>

<file path=ppt/slides/_rels/slide132.xml.rels><?xml version="1.0" encoding="UTF-8" standalone="yes"?>
<Relationships xmlns="http://schemas.openxmlformats.org/package/2006/relationships"><Relationship Id="rId2" Type="http://schemas.openxmlformats.org/officeDocument/2006/relationships/notesSlide" Target="../notesSlides/notesSlide132.xml"/><Relationship Id="rId1" Type="http://schemas.openxmlformats.org/officeDocument/2006/relationships/slideLayout" Target="../slideLayouts/slideLayout8.xml"/></Relationships>
</file>

<file path=ppt/slides/_rels/slide133.xml.rels><?xml version="1.0" encoding="UTF-8" standalone="yes"?>
<Relationships xmlns="http://schemas.openxmlformats.org/package/2006/relationships"><Relationship Id="rId2" Type="http://schemas.openxmlformats.org/officeDocument/2006/relationships/notesSlide" Target="../notesSlides/notesSlide133.xml"/><Relationship Id="rId1" Type="http://schemas.openxmlformats.org/officeDocument/2006/relationships/slideLayout" Target="../slideLayouts/slideLayout8.xml"/></Relationships>
</file>

<file path=ppt/slides/_rels/slide134.xml.rels><?xml version="1.0" encoding="UTF-8" standalone="yes"?>
<Relationships xmlns="http://schemas.openxmlformats.org/package/2006/relationships"><Relationship Id="rId2" Type="http://schemas.openxmlformats.org/officeDocument/2006/relationships/notesSlide" Target="../notesSlides/notesSlide134.xml"/><Relationship Id="rId1" Type="http://schemas.openxmlformats.org/officeDocument/2006/relationships/slideLayout" Target="../slideLayouts/slideLayout6.xml"/></Relationships>
</file>

<file path=ppt/slides/_rels/slide135.xml.rels><?xml version="1.0" encoding="UTF-8" standalone="yes"?>
<Relationships xmlns="http://schemas.openxmlformats.org/package/2006/relationships"><Relationship Id="rId2" Type="http://schemas.openxmlformats.org/officeDocument/2006/relationships/notesSlide" Target="../notesSlides/notesSlide135.xml"/><Relationship Id="rId1" Type="http://schemas.openxmlformats.org/officeDocument/2006/relationships/slideLayout" Target="../slideLayouts/slideLayout7.xml"/></Relationships>
</file>

<file path=ppt/slides/_rels/slide136.xml.rels><?xml version="1.0" encoding="UTF-8" standalone="yes"?>
<Relationships xmlns="http://schemas.openxmlformats.org/package/2006/relationships"><Relationship Id="rId2" Type="http://schemas.openxmlformats.org/officeDocument/2006/relationships/notesSlide" Target="../notesSlides/notesSlide136.xml"/><Relationship Id="rId1" Type="http://schemas.openxmlformats.org/officeDocument/2006/relationships/slideLayout" Target="../slideLayouts/slideLayout6.xml"/></Relationships>
</file>

<file path=ppt/slides/_rels/slide137.xml.rels><?xml version="1.0" encoding="UTF-8" standalone="yes"?>
<Relationships xmlns="http://schemas.openxmlformats.org/package/2006/relationships"><Relationship Id="rId2" Type="http://schemas.openxmlformats.org/officeDocument/2006/relationships/notesSlide" Target="../notesSlides/notesSlide137.xml"/><Relationship Id="rId1" Type="http://schemas.openxmlformats.org/officeDocument/2006/relationships/slideLayout" Target="../slideLayouts/slideLayout6.xml"/></Relationships>
</file>

<file path=ppt/slides/_rels/slide138.xml.rels><?xml version="1.0" encoding="UTF-8" standalone="yes"?>
<Relationships xmlns="http://schemas.openxmlformats.org/package/2006/relationships"><Relationship Id="rId2" Type="http://schemas.openxmlformats.org/officeDocument/2006/relationships/notesSlide" Target="../notesSlides/notesSlide138.xml"/><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8.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8.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8.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3" Type="http://schemas.openxmlformats.org/officeDocument/2006/relationships/notesSlide" Target="../notesSlides/notesSlide28.xml"/><Relationship Id="rId2" Type="http://schemas.openxmlformats.org/officeDocument/2006/relationships/slideLayout" Target="../slideLayouts/slideLayout6.xml"/><Relationship Id="rId1" Type="http://schemas.openxmlformats.org/officeDocument/2006/relationships/themeOverride" Target="../theme/themeOverride1.xml"/><Relationship Id="rId5" Type="http://schemas.openxmlformats.org/officeDocument/2006/relationships/image" Target="../media/image6.svg"/><Relationship Id="rId4" Type="http://schemas.openxmlformats.org/officeDocument/2006/relationships/image" Target="../media/image5.png"/></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8.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8.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8.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8.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6.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6.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8.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6.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6.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6.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8.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8.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8.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8.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6.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52.xml"/><Relationship Id="rId1" Type="http://schemas.openxmlformats.org/officeDocument/2006/relationships/slideLayout" Target="../slideLayouts/slideLayout6.xml"/></Relationships>
</file>

<file path=ppt/slides/_rels/slide5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53.xml"/><Relationship Id="rId1" Type="http://schemas.openxmlformats.org/officeDocument/2006/relationships/slideLayout" Target="../slideLayouts/slideLayout6.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8.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6.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6.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7.xml"/></Relationships>
</file>

<file path=ppt/slides/_rels/slide5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58.xml"/><Relationship Id="rId1" Type="http://schemas.openxmlformats.org/officeDocument/2006/relationships/slideLayout" Target="../slideLayouts/slideLayout6.xml"/><Relationship Id="rId4" Type="http://schemas.openxmlformats.org/officeDocument/2006/relationships/image" Target="../media/image9.svg"/></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6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60.xml"/><Relationship Id="rId1" Type="http://schemas.openxmlformats.org/officeDocument/2006/relationships/slideLayout" Target="../slideLayouts/slideLayout6.xml"/><Relationship Id="rId4" Type="http://schemas.openxmlformats.org/officeDocument/2006/relationships/image" Target="../media/image11.svg"/></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6.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7.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63.xml"/><Relationship Id="rId1" Type="http://schemas.openxmlformats.org/officeDocument/2006/relationships/slideLayout" Target="../slideLayouts/slideLayout6.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64.xml"/><Relationship Id="rId1" Type="http://schemas.openxmlformats.org/officeDocument/2006/relationships/slideLayout" Target="../slideLayouts/slideLayout6.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65.xml"/><Relationship Id="rId1" Type="http://schemas.openxmlformats.org/officeDocument/2006/relationships/slideLayout" Target="../slideLayouts/slideLayout6.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66.xml"/><Relationship Id="rId1" Type="http://schemas.openxmlformats.org/officeDocument/2006/relationships/slideLayout" Target="../slideLayouts/slideLayout6.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67.xml"/><Relationship Id="rId1" Type="http://schemas.openxmlformats.org/officeDocument/2006/relationships/slideLayout" Target="../slideLayouts/slideLayout6.xml"/></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68.xml"/><Relationship Id="rId1" Type="http://schemas.openxmlformats.org/officeDocument/2006/relationships/slideLayout" Target="../slideLayouts/slideLayout8.xml"/></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69.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70.xml"/><Relationship Id="rId1" Type="http://schemas.openxmlformats.org/officeDocument/2006/relationships/slideLayout" Target="../slideLayouts/slideLayout7.xml"/></Relationships>
</file>

<file path=ppt/slides/_rels/slide7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71.xml"/><Relationship Id="rId1" Type="http://schemas.openxmlformats.org/officeDocument/2006/relationships/slideLayout" Target="../slideLayouts/slideLayout6.xml"/><Relationship Id="rId6" Type="http://schemas.openxmlformats.org/officeDocument/2006/relationships/image" Target="../media/image15.svg"/><Relationship Id="rId5" Type="http://schemas.openxmlformats.org/officeDocument/2006/relationships/image" Target="../media/image14.png"/><Relationship Id="rId4" Type="http://schemas.openxmlformats.org/officeDocument/2006/relationships/image" Target="../media/image13.svg"/></Relationships>
</file>

<file path=ppt/slides/_rels/slide72.xml.rels><?xml version="1.0" encoding="UTF-8" standalone="yes"?>
<Relationships xmlns="http://schemas.openxmlformats.org/package/2006/relationships"><Relationship Id="rId2" Type="http://schemas.openxmlformats.org/officeDocument/2006/relationships/notesSlide" Target="../notesSlides/notesSlide72.xml"/><Relationship Id="rId1" Type="http://schemas.openxmlformats.org/officeDocument/2006/relationships/slideLayout" Target="../slideLayouts/slideLayout6.xml"/></Relationships>
</file>

<file path=ppt/slides/_rels/slide73.xml.rels><?xml version="1.0" encoding="UTF-8" standalone="yes"?>
<Relationships xmlns="http://schemas.openxmlformats.org/package/2006/relationships"><Relationship Id="rId2" Type="http://schemas.openxmlformats.org/officeDocument/2006/relationships/notesSlide" Target="../notesSlides/notesSlide73.xml"/><Relationship Id="rId1" Type="http://schemas.openxmlformats.org/officeDocument/2006/relationships/slideLayout" Target="../slideLayouts/slideLayout6.xml"/></Relationships>
</file>

<file path=ppt/slides/_rels/slide74.xml.rels><?xml version="1.0" encoding="UTF-8" standalone="yes"?>
<Relationships xmlns="http://schemas.openxmlformats.org/package/2006/relationships"><Relationship Id="rId2" Type="http://schemas.openxmlformats.org/officeDocument/2006/relationships/notesSlide" Target="../notesSlides/notesSlide74.xml"/><Relationship Id="rId1" Type="http://schemas.openxmlformats.org/officeDocument/2006/relationships/slideLayout" Target="../slideLayouts/slideLayout6.xml"/></Relationships>
</file>

<file path=ppt/slides/_rels/slide75.xml.rels><?xml version="1.0" encoding="UTF-8" standalone="yes"?>
<Relationships xmlns="http://schemas.openxmlformats.org/package/2006/relationships"><Relationship Id="rId2" Type="http://schemas.openxmlformats.org/officeDocument/2006/relationships/notesSlide" Target="../notesSlides/notesSlide75.xml"/><Relationship Id="rId1" Type="http://schemas.openxmlformats.org/officeDocument/2006/relationships/slideLayout" Target="../slideLayouts/slideLayout6.xml"/></Relationships>
</file>

<file path=ppt/slides/_rels/slide76.xml.rels><?xml version="1.0" encoding="UTF-8" standalone="yes"?>
<Relationships xmlns="http://schemas.openxmlformats.org/package/2006/relationships"><Relationship Id="rId2" Type="http://schemas.openxmlformats.org/officeDocument/2006/relationships/notesSlide" Target="../notesSlides/notesSlide76.xml"/><Relationship Id="rId1" Type="http://schemas.openxmlformats.org/officeDocument/2006/relationships/slideLayout" Target="../slideLayouts/slideLayout6.xml"/></Relationships>
</file>

<file path=ppt/slides/_rels/slide77.xml.rels><?xml version="1.0" encoding="UTF-8" standalone="yes"?>
<Relationships xmlns="http://schemas.openxmlformats.org/package/2006/relationships"><Relationship Id="rId2" Type="http://schemas.openxmlformats.org/officeDocument/2006/relationships/notesSlide" Target="../notesSlides/notesSlide77.xml"/><Relationship Id="rId1" Type="http://schemas.openxmlformats.org/officeDocument/2006/relationships/slideLayout" Target="../slideLayouts/slideLayout6.xml"/></Relationships>
</file>

<file path=ppt/slides/_rels/slide78.xml.rels><?xml version="1.0" encoding="UTF-8" standalone="yes"?>
<Relationships xmlns="http://schemas.openxmlformats.org/package/2006/relationships"><Relationship Id="rId2" Type="http://schemas.openxmlformats.org/officeDocument/2006/relationships/notesSlide" Target="../notesSlides/notesSlide78.xml"/><Relationship Id="rId1" Type="http://schemas.openxmlformats.org/officeDocument/2006/relationships/slideLayout" Target="../slideLayouts/slideLayout7.xml"/></Relationships>
</file>

<file path=ppt/slides/_rels/slide79.xml.rels><?xml version="1.0" encoding="UTF-8" standalone="yes"?>
<Relationships xmlns="http://schemas.openxmlformats.org/package/2006/relationships"><Relationship Id="rId2" Type="http://schemas.openxmlformats.org/officeDocument/2006/relationships/notesSlide" Target="../notesSlides/notesSlide79.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5.xml"/></Relationships>
</file>

<file path=ppt/slides/_rels/slide80.xml.rels><?xml version="1.0" encoding="UTF-8" standalone="yes"?>
<Relationships xmlns="http://schemas.openxmlformats.org/package/2006/relationships"><Relationship Id="rId2" Type="http://schemas.openxmlformats.org/officeDocument/2006/relationships/notesSlide" Target="../notesSlides/notesSlide80.xml"/><Relationship Id="rId1" Type="http://schemas.openxmlformats.org/officeDocument/2006/relationships/slideLayout" Target="../slideLayouts/slideLayout8.xml"/></Relationships>
</file>

<file path=ppt/slides/_rels/slide8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81.xml"/><Relationship Id="rId1" Type="http://schemas.openxmlformats.org/officeDocument/2006/relationships/slideLayout" Target="../slideLayouts/slideLayout6.xml"/><Relationship Id="rId4" Type="http://schemas.openxmlformats.org/officeDocument/2006/relationships/image" Target="../media/image15.svg"/></Relationships>
</file>

<file path=ppt/slides/_rels/slide82.xml.rels><?xml version="1.0" encoding="UTF-8" standalone="yes"?>
<Relationships xmlns="http://schemas.openxmlformats.org/package/2006/relationships"><Relationship Id="rId2" Type="http://schemas.openxmlformats.org/officeDocument/2006/relationships/notesSlide" Target="../notesSlides/notesSlide82.xml"/><Relationship Id="rId1" Type="http://schemas.openxmlformats.org/officeDocument/2006/relationships/slideLayout" Target="../slideLayouts/slideLayout6.xml"/></Relationships>
</file>

<file path=ppt/slides/_rels/slide83.xml.rels><?xml version="1.0" encoding="UTF-8" standalone="yes"?>
<Relationships xmlns="http://schemas.openxmlformats.org/package/2006/relationships"><Relationship Id="rId2" Type="http://schemas.openxmlformats.org/officeDocument/2006/relationships/notesSlide" Target="../notesSlides/notesSlide83.xml"/><Relationship Id="rId1" Type="http://schemas.openxmlformats.org/officeDocument/2006/relationships/slideLayout" Target="../slideLayouts/slideLayout8.xml"/></Relationships>
</file>

<file path=ppt/slides/_rels/slide84.xml.rels><?xml version="1.0" encoding="UTF-8" standalone="yes"?>
<Relationships xmlns="http://schemas.openxmlformats.org/package/2006/relationships"><Relationship Id="rId2" Type="http://schemas.openxmlformats.org/officeDocument/2006/relationships/notesSlide" Target="../notesSlides/notesSlide84.xml"/><Relationship Id="rId1" Type="http://schemas.openxmlformats.org/officeDocument/2006/relationships/slideLayout" Target="../slideLayouts/slideLayout6.xml"/></Relationships>
</file>

<file path=ppt/slides/_rels/slide85.xml.rels><?xml version="1.0" encoding="UTF-8" standalone="yes"?>
<Relationships xmlns="http://schemas.openxmlformats.org/package/2006/relationships"><Relationship Id="rId2" Type="http://schemas.openxmlformats.org/officeDocument/2006/relationships/notesSlide" Target="../notesSlides/notesSlide85.xml"/><Relationship Id="rId1" Type="http://schemas.openxmlformats.org/officeDocument/2006/relationships/slideLayout" Target="../slideLayouts/slideLayout8.xml"/></Relationships>
</file>

<file path=ppt/slides/_rels/slide86.xml.rels><?xml version="1.0" encoding="UTF-8" standalone="yes"?>
<Relationships xmlns="http://schemas.openxmlformats.org/package/2006/relationships"><Relationship Id="rId2" Type="http://schemas.openxmlformats.org/officeDocument/2006/relationships/notesSlide" Target="../notesSlides/notesSlide86.xml"/><Relationship Id="rId1" Type="http://schemas.openxmlformats.org/officeDocument/2006/relationships/slideLayout" Target="../slideLayouts/slideLayout8.xml"/></Relationships>
</file>

<file path=ppt/slides/_rels/slide87.xml.rels><?xml version="1.0" encoding="UTF-8" standalone="yes"?>
<Relationships xmlns="http://schemas.openxmlformats.org/package/2006/relationships"><Relationship Id="rId2" Type="http://schemas.openxmlformats.org/officeDocument/2006/relationships/notesSlide" Target="../notesSlides/notesSlide87.xml"/><Relationship Id="rId1" Type="http://schemas.openxmlformats.org/officeDocument/2006/relationships/slideLayout" Target="../slideLayouts/slideLayout6.xml"/></Relationships>
</file>

<file path=ppt/slides/_rels/slide88.xml.rels><?xml version="1.0" encoding="UTF-8" standalone="yes"?>
<Relationships xmlns="http://schemas.openxmlformats.org/package/2006/relationships"><Relationship Id="rId2" Type="http://schemas.openxmlformats.org/officeDocument/2006/relationships/notesSlide" Target="../notesSlides/notesSlide88.xml"/><Relationship Id="rId1" Type="http://schemas.openxmlformats.org/officeDocument/2006/relationships/slideLayout" Target="../slideLayouts/slideLayout7.xml"/></Relationships>
</file>

<file path=ppt/slides/_rels/slide89.xml.rels><?xml version="1.0" encoding="UTF-8" standalone="yes"?>
<Relationships xmlns="http://schemas.openxmlformats.org/package/2006/relationships"><Relationship Id="rId2" Type="http://schemas.openxmlformats.org/officeDocument/2006/relationships/notesSlide" Target="../notesSlides/notesSlide89.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5.xml"/></Relationships>
</file>

<file path=ppt/slides/_rels/slide90.xml.rels><?xml version="1.0" encoding="UTF-8" standalone="yes"?>
<Relationships xmlns="http://schemas.openxmlformats.org/package/2006/relationships"><Relationship Id="rId2" Type="http://schemas.openxmlformats.org/officeDocument/2006/relationships/notesSlide" Target="../notesSlides/notesSlide90.xml"/><Relationship Id="rId1" Type="http://schemas.openxmlformats.org/officeDocument/2006/relationships/slideLayout" Target="../slideLayouts/slideLayout8.xml"/></Relationships>
</file>

<file path=ppt/slides/_rels/slide91.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91.xml"/><Relationship Id="rId1" Type="http://schemas.openxmlformats.org/officeDocument/2006/relationships/slideLayout" Target="../slideLayouts/slideLayout6.xml"/><Relationship Id="rId4" Type="http://schemas.openxmlformats.org/officeDocument/2006/relationships/image" Target="../media/image17.jpeg"/></Relationships>
</file>

<file path=ppt/slides/_rels/slide92.xml.rels><?xml version="1.0" encoding="UTF-8" standalone="yes"?>
<Relationships xmlns="http://schemas.openxmlformats.org/package/2006/relationships"><Relationship Id="rId2" Type="http://schemas.openxmlformats.org/officeDocument/2006/relationships/notesSlide" Target="../notesSlides/notesSlide92.xml"/><Relationship Id="rId1" Type="http://schemas.openxmlformats.org/officeDocument/2006/relationships/slideLayout" Target="../slideLayouts/slideLayout6.xml"/></Relationships>
</file>

<file path=ppt/slides/_rels/slide93.xml.rels><?xml version="1.0" encoding="UTF-8" standalone="yes"?>
<Relationships xmlns="http://schemas.openxmlformats.org/package/2006/relationships"><Relationship Id="rId2" Type="http://schemas.openxmlformats.org/officeDocument/2006/relationships/notesSlide" Target="../notesSlides/notesSlide93.xml"/><Relationship Id="rId1" Type="http://schemas.openxmlformats.org/officeDocument/2006/relationships/slideLayout" Target="../slideLayouts/slideLayout8.xml"/></Relationships>
</file>

<file path=ppt/slides/_rels/slide94.xml.rels><?xml version="1.0" encoding="UTF-8" standalone="yes"?>
<Relationships xmlns="http://schemas.openxmlformats.org/package/2006/relationships"><Relationship Id="rId2" Type="http://schemas.openxmlformats.org/officeDocument/2006/relationships/notesSlide" Target="../notesSlides/notesSlide94.xml"/><Relationship Id="rId1" Type="http://schemas.openxmlformats.org/officeDocument/2006/relationships/slideLayout" Target="../slideLayouts/slideLayout6.xml"/></Relationships>
</file>

<file path=ppt/slides/_rels/slide95.xml.rels><?xml version="1.0" encoding="UTF-8" standalone="yes"?>
<Relationships xmlns="http://schemas.openxmlformats.org/package/2006/relationships"><Relationship Id="rId2" Type="http://schemas.openxmlformats.org/officeDocument/2006/relationships/notesSlide" Target="../notesSlides/notesSlide95.xml"/><Relationship Id="rId1" Type="http://schemas.openxmlformats.org/officeDocument/2006/relationships/slideLayout" Target="../slideLayouts/slideLayout8.xml"/></Relationships>
</file>

<file path=ppt/slides/_rels/slide96.xml.rels><?xml version="1.0" encoding="UTF-8" standalone="yes"?>
<Relationships xmlns="http://schemas.openxmlformats.org/package/2006/relationships"><Relationship Id="rId2" Type="http://schemas.openxmlformats.org/officeDocument/2006/relationships/notesSlide" Target="../notesSlides/notesSlide96.xml"/><Relationship Id="rId1" Type="http://schemas.openxmlformats.org/officeDocument/2006/relationships/slideLayout" Target="../slideLayouts/slideLayout8.xml"/></Relationships>
</file>

<file path=ppt/slides/_rels/slide97.xml.rels><?xml version="1.0" encoding="UTF-8" standalone="yes"?>
<Relationships xmlns="http://schemas.openxmlformats.org/package/2006/relationships"><Relationship Id="rId2" Type="http://schemas.openxmlformats.org/officeDocument/2006/relationships/notesSlide" Target="../notesSlides/notesSlide97.xml"/><Relationship Id="rId1" Type="http://schemas.openxmlformats.org/officeDocument/2006/relationships/slideLayout" Target="../slideLayouts/slideLayout6.xml"/></Relationships>
</file>

<file path=ppt/slides/_rels/slide98.xml.rels><?xml version="1.0" encoding="UTF-8" standalone="yes"?>
<Relationships xmlns="http://schemas.openxmlformats.org/package/2006/relationships"><Relationship Id="rId2" Type="http://schemas.openxmlformats.org/officeDocument/2006/relationships/notesSlide" Target="../notesSlides/notesSlide98.xml"/><Relationship Id="rId1" Type="http://schemas.openxmlformats.org/officeDocument/2006/relationships/slideLayout" Target="../slideLayouts/slideLayout7.xml"/></Relationships>
</file>

<file path=ppt/slides/_rels/slide99.xml.rels><?xml version="1.0" encoding="UTF-8" standalone="yes"?>
<Relationships xmlns="http://schemas.openxmlformats.org/package/2006/relationships"><Relationship Id="rId2" Type="http://schemas.openxmlformats.org/officeDocument/2006/relationships/notesSlide" Target="../notesSlides/notesSlide99.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251"/>
        <p:cNvGrpSpPr/>
        <p:nvPr/>
      </p:nvGrpSpPr>
      <p:grpSpPr>
        <a:xfrm>
          <a:off x="0" y="0"/>
          <a:ext cx="0" cy="0"/>
          <a:chOff x="0" y="0"/>
          <a:chExt cx="0" cy="0"/>
        </a:xfrm>
      </p:grpSpPr>
      <p:sp>
        <p:nvSpPr>
          <p:cNvPr id="3" name="TextBox 2">
            <a:extLst>
              <a:ext uri="{FF2B5EF4-FFF2-40B4-BE49-F238E27FC236}">
                <a16:creationId xmlns:a16="http://schemas.microsoft.com/office/drawing/2014/main" id="{1B6AD8F9-61D7-ECB1-8A97-3796E31A506F}"/>
              </a:ext>
            </a:extLst>
          </p:cNvPr>
          <p:cNvSpPr txBox="1"/>
          <p:nvPr/>
        </p:nvSpPr>
        <p:spPr>
          <a:xfrm>
            <a:off x="727428" y="2073582"/>
            <a:ext cx="5836284" cy="2123658"/>
          </a:xfrm>
          <a:prstGeom prst="rect">
            <a:avLst/>
          </a:prstGeom>
          <a:noFill/>
        </p:spPr>
        <p:txBody>
          <a:bodyPr wrap="square" lIns="91440" tIns="45720" rIns="91440" bIns="45720" rtlCol="0" anchor="t">
            <a:spAutoFit/>
          </a:bodyPr>
          <a:lstStyle/>
          <a:p>
            <a:pPr algn="r" rtl="1"/>
            <a:r>
              <a:rPr lang="ar-SA" sz="4400" b="1" dirty="0">
                <a:solidFill>
                  <a:schemeClr val="bg2"/>
                </a:solidFill>
                <a:latin typeface="Calibri" panose="020F0502020204030204" pitchFamily="34" charset="0"/>
                <a:cs typeface="Calibri" panose="020F0502020204030204" pitchFamily="34" charset="0"/>
              </a:rPr>
              <a:t>تدريب </a:t>
            </a:r>
            <a:r>
              <a:rPr lang="en-US" sz="4400" b="1" dirty="0">
                <a:solidFill>
                  <a:schemeClr val="bg2"/>
                </a:solidFill>
                <a:latin typeface="Calibri" panose="020F0502020204030204" pitchFamily="34" charset="0"/>
                <a:cs typeface="Calibri" panose="020F0502020204030204" pitchFamily="34" charset="0"/>
              </a:rPr>
              <a:t>الأطفال المنفصلين</a:t>
            </a:r>
            <a:r>
              <a:rPr lang="ar-SA" sz="4400" b="1" dirty="0">
                <a:solidFill>
                  <a:schemeClr val="bg2"/>
                </a:solidFill>
                <a:latin typeface="Calibri" panose="020F0502020204030204" pitchFamily="34" charset="0"/>
                <a:cs typeface="Calibri" panose="020F0502020204030204" pitchFamily="34" charset="0"/>
              </a:rPr>
              <a:t> و</a:t>
            </a:r>
            <a:r>
              <a:rPr lang="en-US" sz="4400" b="1" dirty="0">
                <a:solidFill>
                  <a:schemeClr val="bg2"/>
                </a:solidFill>
                <a:latin typeface="Calibri" panose="020F0502020204030204" pitchFamily="34" charset="0"/>
                <a:cs typeface="Calibri" panose="020F0502020204030204" pitchFamily="34" charset="0"/>
              </a:rPr>
              <a:t>غير المصحوبين </a:t>
            </a:r>
            <a:r>
              <a:rPr lang="ar-SA" sz="4400" b="1" dirty="0">
                <a:solidFill>
                  <a:schemeClr val="bg2"/>
                </a:solidFill>
                <a:latin typeface="Calibri" panose="020F0502020204030204" pitchFamily="34" charset="0"/>
                <a:cs typeface="Calibri" panose="020F0502020204030204" pitchFamily="34" charset="0"/>
              </a:rPr>
              <a:t>و</a:t>
            </a:r>
            <a:r>
              <a:rPr lang="en-US" sz="4400" b="1" dirty="0">
                <a:solidFill>
                  <a:schemeClr val="bg2"/>
                </a:solidFill>
                <a:latin typeface="Calibri" panose="020F0502020204030204" pitchFamily="34" charset="0"/>
                <a:cs typeface="Calibri" panose="020F0502020204030204" pitchFamily="34" charset="0"/>
              </a:rPr>
              <a:t> إدارة الحالة</a:t>
            </a:r>
          </a:p>
        </p:txBody>
      </p:sp>
      <p:pic>
        <p:nvPicPr>
          <p:cNvPr id="4" name="Picture 3" descr="Icon  Description automatically generated">
            <a:extLst>
              <a:ext uri="{FF2B5EF4-FFF2-40B4-BE49-F238E27FC236}">
                <a16:creationId xmlns:a16="http://schemas.microsoft.com/office/drawing/2014/main" id="{CCCCA2D3-97F8-DC91-6A0F-BE1CFEE32138}"/>
              </a:ext>
            </a:extLst>
          </p:cNvPr>
          <p:cNvPicPr>
            <a:picLocks noChangeAspect="1"/>
          </p:cNvPicPr>
          <p:nvPr/>
        </p:nvPicPr>
        <p:blipFill>
          <a:blip r:embed="rId3"/>
          <a:stretch>
            <a:fillRect/>
          </a:stretch>
        </p:blipFill>
        <p:spPr>
          <a:xfrm>
            <a:off x="6961938" y="888320"/>
            <a:ext cx="4292166" cy="4868648"/>
          </a:xfrm>
          <a:prstGeom prst="rect">
            <a:avLst/>
          </a:prstGeom>
        </p:spPr>
      </p:pic>
      <p:pic>
        <p:nvPicPr>
          <p:cNvPr id="6" name="Picture 5" descr="Logo  Description automatically generated">
            <a:extLst>
              <a:ext uri="{FF2B5EF4-FFF2-40B4-BE49-F238E27FC236}">
                <a16:creationId xmlns:a16="http://schemas.microsoft.com/office/drawing/2014/main" id="{BD0EB093-A634-343C-ED7A-ABBFB34AF39D}"/>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78625" y="5300235"/>
            <a:ext cx="2378967" cy="913463"/>
          </a:xfrm>
          <a:prstGeom prst="rect">
            <a:avLst/>
          </a:prstGeom>
        </p:spPr>
      </p:pic>
      <p:pic>
        <p:nvPicPr>
          <p:cNvPr id="9" name="Picture 8" descr="Text  Description automatically generated">
            <a:extLst>
              <a:ext uri="{FF2B5EF4-FFF2-40B4-BE49-F238E27FC236}">
                <a16:creationId xmlns:a16="http://schemas.microsoft.com/office/drawing/2014/main" id="{89CE56B7-6C94-E07A-E3CE-EBD3B6ED93B5}"/>
              </a:ext>
            </a:extLst>
          </p:cNvPr>
          <p:cNvPicPr>
            <a:picLocks noChangeAspect="1"/>
          </p:cNvPicPr>
          <p:nvPr/>
        </p:nvPicPr>
        <p:blipFill>
          <a:blip r:embed="rId5"/>
          <a:stretch>
            <a:fillRect/>
          </a:stretch>
        </p:blipFill>
        <p:spPr>
          <a:xfrm>
            <a:off x="4230676" y="5389779"/>
            <a:ext cx="2575035" cy="734373"/>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369"/>
        <p:cNvGrpSpPr/>
        <p:nvPr/>
      </p:nvGrpSpPr>
      <p:grpSpPr>
        <a:xfrm>
          <a:off x="0" y="0"/>
          <a:ext cx="0" cy="0"/>
          <a:chOff x="0" y="0"/>
          <a:chExt cx="0" cy="0"/>
        </a:xfrm>
      </p:grpSpPr>
      <p:sp>
        <p:nvSpPr>
          <p:cNvPr id="380" name="Google Shape;380;p8"/>
          <p:cNvSpPr txBox="1">
            <a:spLocks noGrp="1"/>
          </p:cNvSpPr>
          <p:nvPr>
            <p:ph type="title"/>
          </p:nvPr>
        </p:nvSpPr>
        <p:spPr>
          <a:xfrm>
            <a:off x="1012990" y="3099692"/>
            <a:ext cx="4015311" cy="562168"/>
          </a:xfrm>
          <a:prstGeom prst="rect">
            <a:avLst/>
          </a:prstGeom>
          <a:noFill/>
          <a:ln>
            <a:noFill/>
          </a:ln>
        </p:spPr>
        <p:txBody>
          <a:bodyPr spcFirstLastPara="1" wrap="square" lIns="91425" tIns="45700" rIns="91425" bIns="45700" anchor="ctr" anchorCtr="0">
            <a:noAutofit/>
          </a:bodyPr>
          <a:lstStyle/>
          <a:p>
            <a:pPr marL="0" lvl="0" indent="0" algn="ctr" rtl="1">
              <a:lnSpc>
                <a:spcPct val="90000"/>
              </a:lnSpc>
              <a:spcBef>
                <a:spcPts val="0"/>
              </a:spcBef>
              <a:spcAft>
                <a:spcPts val="0"/>
              </a:spcAft>
              <a:buClr>
                <a:schemeClr val="lt1"/>
              </a:buClr>
              <a:buSzPts val="4800"/>
              <a:buFont typeface="Garamond"/>
              <a:buNone/>
            </a:pPr>
            <a:r>
              <a:rPr lang="ar-SA" dirty="0"/>
              <a:t>الأجندة</a:t>
            </a:r>
            <a:br>
              <a:rPr lang="en-US" dirty="0"/>
            </a:br>
            <a:br>
              <a:rPr lang="en-US" sz="1600" dirty="0"/>
            </a:br>
            <a:r>
              <a:rPr lang="en-US" sz="2400" dirty="0"/>
              <a:t>اليوم</a:t>
            </a:r>
            <a:r>
              <a:rPr lang="ar-SA" sz="2400" dirty="0"/>
              <a:t> ٣</a:t>
            </a:r>
            <a:endParaRPr sz="2400" dirty="0"/>
          </a:p>
        </p:txBody>
      </p:sp>
      <p:cxnSp>
        <p:nvCxnSpPr>
          <p:cNvPr id="24" name="Google Shape;318;p6">
            <a:extLst>
              <a:ext uri="{FF2B5EF4-FFF2-40B4-BE49-F238E27FC236}">
                <a16:creationId xmlns:a16="http://schemas.microsoft.com/office/drawing/2014/main" id="{E2435FF2-D648-9EF2-9BB2-E8CD08816A8B}"/>
              </a:ext>
            </a:extLst>
          </p:cNvPr>
          <p:cNvCxnSpPr>
            <a:cxnSpLocks/>
          </p:cNvCxnSpPr>
          <p:nvPr/>
        </p:nvCxnSpPr>
        <p:spPr>
          <a:xfrm>
            <a:off x="7611129" y="659172"/>
            <a:ext cx="0" cy="3503389"/>
          </a:xfrm>
          <a:prstGeom prst="straightConnector1">
            <a:avLst/>
          </a:prstGeom>
          <a:noFill/>
          <a:ln w="28575" cap="flat" cmpd="sng">
            <a:solidFill>
              <a:schemeClr val="lt1"/>
            </a:solidFill>
            <a:prstDash val="solid"/>
            <a:miter lim="800000"/>
            <a:headEnd type="none" w="sm" len="sm"/>
            <a:tailEnd type="none" w="sm" len="sm"/>
          </a:ln>
        </p:spPr>
      </p:cxnSp>
      <p:sp>
        <p:nvSpPr>
          <p:cNvPr id="25" name="Google Shape;319;p6">
            <a:extLst>
              <a:ext uri="{FF2B5EF4-FFF2-40B4-BE49-F238E27FC236}">
                <a16:creationId xmlns:a16="http://schemas.microsoft.com/office/drawing/2014/main" id="{92695354-0652-9312-AA58-F6DA6133A60B}"/>
              </a:ext>
            </a:extLst>
          </p:cNvPr>
          <p:cNvSpPr txBox="1"/>
          <p:nvPr/>
        </p:nvSpPr>
        <p:spPr>
          <a:xfrm>
            <a:off x="7856912" y="553152"/>
            <a:ext cx="3585788" cy="400069"/>
          </a:xfrm>
          <a:prstGeom prst="rect">
            <a:avLst/>
          </a:prstGeom>
          <a:noFill/>
          <a:ln>
            <a:noFill/>
          </a:ln>
        </p:spPr>
        <p:txBody>
          <a:bodyPr spcFirstLastPara="1" wrap="square" lIns="91425" tIns="45700" rIns="91425" bIns="45700" anchor="t" anchorCtr="0">
            <a:spAutoFit/>
          </a:bodyPr>
          <a:lstStyle/>
          <a:p>
            <a:pPr marL="0" marR="0" lvl="0" indent="0" algn="r" rtl="1">
              <a:lnSpc>
                <a:spcPct val="100000"/>
              </a:lnSpc>
              <a:spcBef>
                <a:spcPts val="0"/>
              </a:spcBef>
              <a:spcAft>
                <a:spcPts val="0"/>
              </a:spcAft>
              <a:buClr>
                <a:srgbClr val="FFFFFF"/>
              </a:buClr>
              <a:buSzPts val="2000"/>
              <a:buFont typeface="Helvetica Neue"/>
              <a:buNone/>
            </a:pPr>
            <a:r>
              <a:rPr lang="en-US" sz="2000" b="1" i="0" u="none" strike="noStrike" cap="none" dirty="0">
                <a:solidFill>
                  <a:srgbClr val="FFFFFF"/>
                </a:solidFill>
                <a:latin typeface="Calibri" panose="020F0502020204030204" pitchFamily="34" charset="0"/>
                <a:ea typeface="Helvetica Neue"/>
                <a:cs typeface="Calibri" panose="020F0502020204030204" pitchFamily="34" charset="0"/>
                <a:sym typeface="Helvetica Neue"/>
              </a:rPr>
              <a:t>اعادة </a:t>
            </a:r>
            <a:r>
              <a:rPr lang="ar-SA" sz="2000" b="1" i="0" u="none" strike="noStrike" cap="none" dirty="0">
                <a:solidFill>
                  <a:srgbClr val="FFFFFF"/>
                </a:solidFill>
                <a:latin typeface="Calibri" panose="020F0502020204030204" pitchFamily="34" charset="0"/>
                <a:ea typeface="Helvetica Neue"/>
                <a:cs typeface="Calibri" panose="020F0502020204030204" pitchFamily="34" charset="0"/>
                <a:sym typeface="Helvetica Neue"/>
              </a:rPr>
              <a:t>لم شمل الأسرة</a:t>
            </a:r>
            <a:endParaRPr lang="en-US" sz="2000" b="1" i="0" u="none" strike="noStrike" cap="none" dirty="0">
              <a:solidFill>
                <a:srgbClr val="FFFFFF"/>
              </a:solidFill>
              <a:latin typeface="Calibri" panose="020F0502020204030204" pitchFamily="34" charset="0"/>
              <a:ea typeface="Helvetica Neue"/>
              <a:cs typeface="Calibri" panose="020F0502020204030204" pitchFamily="34" charset="0"/>
              <a:sym typeface="Helvetica Neue"/>
            </a:endParaRPr>
          </a:p>
        </p:txBody>
      </p:sp>
      <p:sp>
        <p:nvSpPr>
          <p:cNvPr id="26" name="Google Shape;320;p6">
            <a:extLst>
              <a:ext uri="{FF2B5EF4-FFF2-40B4-BE49-F238E27FC236}">
                <a16:creationId xmlns:a16="http://schemas.microsoft.com/office/drawing/2014/main" id="{7E1B95D0-9340-9BCD-DA6A-CBF651491F51}"/>
              </a:ext>
            </a:extLst>
          </p:cNvPr>
          <p:cNvSpPr txBox="1"/>
          <p:nvPr/>
        </p:nvSpPr>
        <p:spPr>
          <a:xfrm>
            <a:off x="7856912" y="1227681"/>
            <a:ext cx="3585788" cy="400069"/>
          </a:xfrm>
          <a:prstGeom prst="rect">
            <a:avLst/>
          </a:prstGeom>
          <a:noFill/>
          <a:ln>
            <a:noFill/>
          </a:ln>
        </p:spPr>
        <p:txBody>
          <a:bodyPr spcFirstLastPara="1" wrap="square" lIns="91425" tIns="45700" rIns="91425" bIns="45700" anchor="t" anchorCtr="0">
            <a:spAutoFit/>
          </a:bodyPr>
          <a:lstStyle/>
          <a:p>
            <a:pPr marL="0" marR="0" lvl="0" indent="0" algn="r" rtl="1">
              <a:lnSpc>
                <a:spcPct val="100000"/>
              </a:lnSpc>
              <a:spcBef>
                <a:spcPts val="0"/>
              </a:spcBef>
              <a:spcAft>
                <a:spcPts val="0"/>
              </a:spcAft>
              <a:buClr>
                <a:srgbClr val="FFFFFF"/>
              </a:buClr>
              <a:buSzPts val="2000"/>
              <a:buFont typeface="Helvetica Neue"/>
              <a:buNone/>
            </a:pPr>
            <a:r>
              <a:rPr lang="en-US" sz="2000" b="1" i="0" u="none" strike="noStrike" cap="none" dirty="0">
                <a:solidFill>
                  <a:srgbClr val="FFFFFF"/>
                </a:solidFill>
                <a:latin typeface="Calibri" panose="020F0502020204030204" pitchFamily="34" charset="0"/>
                <a:ea typeface="Helvetica Neue"/>
                <a:cs typeface="Calibri" panose="020F0502020204030204" pitchFamily="34" charset="0"/>
                <a:sym typeface="Helvetica Neue"/>
              </a:rPr>
              <a:t>إعادة الدمج</a:t>
            </a:r>
          </a:p>
        </p:txBody>
      </p:sp>
      <p:sp>
        <p:nvSpPr>
          <p:cNvPr id="27" name="Google Shape;321;p6">
            <a:extLst>
              <a:ext uri="{FF2B5EF4-FFF2-40B4-BE49-F238E27FC236}">
                <a16:creationId xmlns:a16="http://schemas.microsoft.com/office/drawing/2014/main" id="{D4FE371A-1B64-B243-81D9-B2AA7D3783B0}"/>
              </a:ext>
            </a:extLst>
          </p:cNvPr>
          <p:cNvSpPr txBox="1"/>
          <p:nvPr/>
        </p:nvSpPr>
        <p:spPr>
          <a:xfrm>
            <a:off x="5965427" y="2615799"/>
            <a:ext cx="1349407" cy="400069"/>
          </a:xfrm>
          <a:prstGeom prst="rect">
            <a:avLst/>
          </a:prstGeom>
          <a:noFill/>
          <a:ln>
            <a:noFill/>
          </a:ln>
        </p:spPr>
        <p:txBody>
          <a:bodyPr spcFirstLastPara="1" wrap="square" lIns="91425" tIns="45700" rIns="91425" bIns="45700" anchor="t" anchorCtr="0">
            <a:spAutoFit/>
          </a:bodyPr>
          <a:lstStyle/>
          <a:p>
            <a:pPr marL="0" marR="0" lvl="0" indent="0" algn="r" rtl="1">
              <a:lnSpc>
                <a:spcPct val="100000"/>
              </a:lnSpc>
              <a:spcBef>
                <a:spcPts val="0"/>
              </a:spcBef>
              <a:spcAft>
                <a:spcPts val="0"/>
              </a:spcAft>
              <a:buClr>
                <a:srgbClr val="FFFFFF"/>
              </a:buClr>
              <a:buSzPts val="2000"/>
              <a:buFont typeface="Helvetica Neue"/>
              <a:buNone/>
            </a:pPr>
            <a:r>
              <a:rPr lang="en-US" sz="2000" b="1" i="0" u="none" strike="noStrike" cap="none" dirty="0">
                <a:solidFill>
                  <a:srgbClr val="FFFFFF"/>
                </a:solidFill>
                <a:latin typeface="Calibri" panose="020F0502020204030204" pitchFamily="34" charset="0"/>
                <a:ea typeface="Helvetica Neue"/>
                <a:cs typeface="Calibri" panose="020F0502020204030204" pitchFamily="34" charset="0"/>
                <a:sym typeface="Helvetica Neue"/>
              </a:rPr>
              <a:t>استراحة</a:t>
            </a:r>
            <a:endParaRPr sz="2000" b="1" i="1" u="none" strike="noStrike" cap="none" dirty="0">
              <a:solidFill>
                <a:srgbClr val="FFFFFF"/>
              </a:solidFill>
              <a:latin typeface="Calibri" panose="020F0502020204030204" pitchFamily="34" charset="0"/>
              <a:ea typeface="Calibri"/>
              <a:cs typeface="Calibri" panose="020F0502020204030204" pitchFamily="34" charset="0"/>
              <a:sym typeface="Calibri"/>
            </a:endParaRPr>
          </a:p>
        </p:txBody>
      </p:sp>
      <p:sp>
        <p:nvSpPr>
          <p:cNvPr id="30" name="Google Shape;326;p6">
            <a:extLst>
              <a:ext uri="{FF2B5EF4-FFF2-40B4-BE49-F238E27FC236}">
                <a16:creationId xmlns:a16="http://schemas.microsoft.com/office/drawing/2014/main" id="{6203098F-E243-FDCE-5A6D-420433CB34BF}"/>
              </a:ext>
            </a:extLst>
          </p:cNvPr>
          <p:cNvSpPr/>
          <p:nvPr/>
        </p:nvSpPr>
        <p:spPr>
          <a:xfrm rot="1782986">
            <a:off x="7443332" y="569184"/>
            <a:ext cx="335595" cy="289306"/>
          </a:xfrm>
          <a:prstGeom prst="hexagon">
            <a:avLst>
              <a:gd name="adj" fmla="val 28965"/>
              <a:gd name="vf" fmla="val 115470"/>
            </a:avLst>
          </a:prstGeom>
          <a:solidFill>
            <a:schemeClr val="lt1"/>
          </a:solidFill>
          <a:ln>
            <a:noFill/>
          </a:ln>
        </p:spPr>
        <p:txBody>
          <a:bodyPr spcFirstLastPara="1" wrap="square" lIns="91425" tIns="45700" rIns="91425" bIns="45700" anchor="ctr" anchorCtr="0">
            <a:noAutofit/>
          </a:bodyPr>
          <a:lstStyle/>
          <a:p>
            <a:pPr marL="0" marR="0" lvl="0" indent="0" algn="ctr" rtl="1">
              <a:lnSpc>
                <a:spcPct val="100000"/>
              </a:lnSpc>
              <a:spcBef>
                <a:spcPts val="0"/>
              </a:spcBef>
              <a:spcAft>
                <a:spcPts val="0"/>
              </a:spcAft>
              <a:buClr>
                <a:schemeClr val="lt1"/>
              </a:buClr>
              <a:buSzPts val="1800"/>
              <a:buFont typeface="Calibri"/>
              <a:buNone/>
            </a:pPr>
            <a:endParaRPr sz="1800" b="0" i="0" u="none" strike="noStrike" cap="none" dirty="0">
              <a:solidFill>
                <a:srgbClr val="FFFFFF"/>
              </a:solidFill>
              <a:latin typeface="Calibri"/>
              <a:ea typeface="Calibri"/>
              <a:cs typeface="Calibri"/>
              <a:sym typeface="Calibri"/>
            </a:endParaRPr>
          </a:p>
        </p:txBody>
      </p:sp>
      <p:sp>
        <p:nvSpPr>
          <p:cNvPr id="31" name="Google Shape;327;p6">
            <a:extLst>
              <a:ext uri="{FF2B5EF4-FFF2-40B4-BE49-F238E27FC236}">
                <a16:creationId xmlns:a16="http://schemas.microsoft.com/office/drawing/2014/main" id="{31BE114D-666F-48F6-36AC-5CC8AA1DA8ED}"/>
              </a:ext>
            </a:extLst>
          </p:cNvPr>
          <p:cNvSpPr/>
          <p:nvPr/>
        </p:nvSpPr>
        <p:spPr>
          <a:xfrm rot="1782986">
            <a:off x="7427916" y="2640837"/>
            <a:ext cx="335595" cy="289306"/>
          </a:xfrm>
          <a:prstGeom prst="hexagon">
            <a:avLst>
              <a:gd name="adj" fmla="val 28965"/>
              <a:gd name="vf" fmla="val 115470"/>
            </a:avLst>
          </a:prstGeom>
          <a:solidFill>
            <a:schemeClr val="accent2"/>
          </a:solidFill>
          <a:ln>
            <a:noFill/>
          </a:ln>
        </p:spPr>
        <p:txBody>
          <a:bodyPr spcFirstLastPara="1" wrap="square" lIns="91425" tIns="45700" rIns="91425" bIns="45700" anchor="ctr" anchorCtr="0">
            <a:noAutofit/>
          </a:bodyPr>
          <a:lstStyle/>
          <a:p>
            <a:pPr marL="0" marR="0" lvl="0" indent="0" algn="ctr" rtl="1">
              <a:lnSpc>
                <a:spcPct val="100000"/>
              </a:lnSpc>
              <a:spcBef>
                <a:spcPts val="0"/>
              </a:spcBef>
              <a:spcAft>
                <a:spcPts val="0"/>
              </a:spcAft>
              <a:buClr>
                <a:schemeClr val="lt1"/>
              </a:buClr>
              <a:buSzPts val="1800"/>
              <a:buFont typeface="Calibri"/>
              <a:buNone/>
            </a:pPr>
            <a:endParaRPr sz="1800" b="0" i="0" u="none" strike="noStrike" cap="none" dirty="0">
              <a:solidFill>
                <a:srgbClr val="FFFFFF"/>
              </a:solidFill>
              <a:latin typeface="Calibri"/>
              <a:ea typeface="Calibri"/>
              <a:cs typeface="Calibri"/>
              <a:sym typeface="Calibri"/>
            </a:endParaRPr>
          </a:p>
        </p:txBody>
      </p:sp>
      <p:sp>
        <p:nvSpPr>
          <p:cNvPr id="32" name="Google Shape;329;p6">
            <a:extLst>
              <a:ext uri="{FF2B5EF4-FFF2-40B4-BE49-F238E27FC236}">
                <a16:creationId xmlns:a16="http://schemas.microsoft.com/office/drawing/2014/main" id="{03D0F988-CE66-5538-AA78-893503B5E311}"/>
              </a:ext>
            </a:extLst>
          </p:cNvPr>
          <p:cNvSpPr/>
          <p:nvPr/>
        </p:nvSpPr>
        <p:spPr>
          <a:xfrm rot="1782986">
            <a:off x="7418955" y="1257720"/>
            <a:ext cx="335595" cy="289306"/>
          </a:xfrm>
          <a:prstGeom prst="hexagon">
            <a:avLst>
              <a:gd name="adj" fmla="val 28965"/>
              <a:gd name="vf" fmla="val 115470"/>
            </a:avLst>
          </a:prstGeom>
          <a:solidFill>
            <a:schemeClr val="lt1"/>
          </a:solidFill>
          <a:ln>
            <a:noFill/>
          </a:ln>
        </p:spPr>
        <p:txBody>
          <a:bodyPr spcFirstLastPara="1" wrap="square" lIns="91425" tIns="45700" rIns="91425" bIns="45700" anchor="ctr" anchorCtr="0">
            <a:noAutofit/>
          </a:bodyPr>
          <a:lstStyle/>
          <a:p>
            <a:pPr marL="0" marR="0" lvl="0" indent="0" algn="ctr" rtl="1">
              <a:lnSpc>
                <a:spcPct val="100000"/>
              </a:lnSpc>
              <a:spcBef>
                <a:spcPts val="0"/>
              </a:spcBef>
              <a:spcAft>
                <a:spcPts val="0"/>
              </a:spcAft>
              <a:buClr>
                <a:schemeClr val="lt1"/>
              </a:buClr>
              <a:buSzPts val="1800"/>
              <a:buFont typeface="Calibri"/>
              <a:buNone/>
            </a:pPr>
            <a:endParaRPr sz="1800" b="0" i="0" u="none" strike="noStrike" cap="none" dirty="0">
              <a:solidFill>
                <a:srgbClr val="FFFFFF"/>
              </a:solidFill>
              <a:latin typeface="Calibri"/>
              <a:ea typeface="Calibri"/>
              <a:cs typeface="Calibri"/>
              <a:sym typeface="Calibri"/>
            </a:endParaRPr>
          </a:p>
        </p:txBody>
      </p:sp>
      <p:sp>
        <p:nvSpPr>
          <p:cNvPr id="33" name="Google Shape;331;p6">
            <a:extLst>
              <a:ext uri="{FF2B5EF4-FFF2-40B4-BE49-F238E27FC236}">
                <a16:creationId xmlns:a16="http://schemas.microsoft.com/office/drawing/2014/main" id="{692CC60A-243E-C93D-78E6-4766637C5196}"/>
              </a:ext>
            </a:extLst>
          </p:cNvPr>
          <p:cNvSpPr/>
          <p:nvPr/>
        </p:nvSpPr>
        <p:spPr>
          <a:xfrm rot="1782986">
            <a:off x="7440386" y="4017909"/>
            <a:ext cx="335595" cy="289306"/>
          </a:xfrm>
          <a:prstGeom prst="hexagon">
            <a:avLst>
              <a:gd name="adj" fmla="val 28965"/>
              <a:gd name="vf" fmla="val 115470"/>
            </a:avLst>
          </a:prstGeom>
          <a:solidFill>
            <a:schemeClr val="bg1"/>
          </a:solidFill>
          <a:ln>
            <a:noFill/>
          </a:ln>
        </p:spPr>
        <p:txBody>
          <a:bodyPr spcFirstLastPara="1" wrap="square" lIns="91425" tIns="45700" rIns="91425" bIns="45700" anchor="ctr" anchorCtr="0">
            <a:noAutofit/>
          </a:bodyPr>
          <a:lstStyle/>
          <a:p>
            <a:pPr marL="0" marR="0" lvl="0" indent="0" algn="ctr" rtl="1">
              <a:lnSpc>
                <a:spcPct val="100000"/>
              </a:lnSpc>
              <a:spcBef>
                <a:spcPts val="0"/>
              </a:spcBef>
              <a:spcAft>
                <a:spcPts val="0"/>
              </a:spcAft>
              <a:buClr>
                <a:schemeClr val="lt1"/>
              </a:buClr>
              <a:buSzPts val="1800"/>
              <a:buFont typeface="Calibri"/>
              <a:buNone/>
            </a:pPr>
            <a:endParaRPr sz="1800" b="0" i="0" u="none" strike="noStrike" cap="none" dirty="0">
              <a:solidFill>
                <a:srgbClr val="FFFFFF"/>
              </a:solidFill>
              <a:latin typeface="Calibri"/>
              <a:ea typeface="Calibri"/>
              <a:cs typeface="Calibri"/>
              <a:sym typeface="Calibri"/>
            </a:endParaRPr>
          </a:p>
        </p:txBody>
      </p:sp>
      <p:sp>
        <p:nvSpPr>
          <p:cNvPr id="39" name="Google Shape;331;p6">
            <a:extLst>
              <a:ext uri="{FF2B5EF4-FFF2-40B4-BE49-F238E27FC236}">
                <a16:creationId xmlns:a16="http://schemas.microsoft.com/office/drawing/2014/main" id="{41970950-60F4-90F3-112D-C397C4EE0800}"/>
              </a:ext>
            </a:extLst>
          </p:cNvPr>
          <p:cNvSpPr/>
          <p:nvPr/>
        </p:nvSpPr>
        <p:spPr>
          <a:xfrm rot="1782986">
            <a:off x="7440386" y="3329374"/>
            <a:ext cx="335595" cy="289306"/>
          </a:xfrm>
          <a:prstGeom prst="hexagon">
            <a:avLst>
              <a:gd name="adj" fmla="val 28965"/>
              <a:gd name="vf" fmla="val 115470"/>
            </a:avLst>
          </a:prstGeom>
          <a:solidFill>
            <a:schemeClr val="lt1"/>
          </a:solidFill>
          <a:ln>
            <a:noFill/>
          </a:ln>
        </p:spPr>
        <p:txBody>
          <a:bodyPr spcFirstLastPara="1" wrap="square" lIns="91425" tIns="45700" rIns="91425" bIns="45700" anchor="ctr" anchorCtr="0">
            <a:noAutofit/>
          </a:bodyPr>
          <a:lstStyle/>
          <a:p>
            <a:pPr marL="0" marR="0" lvl="0" indent="0" algn="ctr" rtl="1">
              <a:lnSpc>
                <a:spcPct val="100000"/>
              </a:lnSpc>
              <a:spcBef>
                <a:spcPts val="0"/>
              </a:spcBef>
              <a:spcAft>
                <a:spcPts val="0"/>
              </a:spcAft>
              <a:buClr>
                <a:schemeClr val="lt1"/>
              </a:buClr>
              <a:buSzPts val="1800"/>
              <a:buFont typeface="Calibri"/>
              <a:buNone/>
            </a:pPr>
            <a:endParaRPr sz="1800" b="0" i="0" u="none" strike="noStrike" cap="none" dirty="0">
              <a:solidFill>
                <a:srgbClr val="FFFFFF"/>
              </a:solidFill>
              <a:latin typeface="Calibri"/>
              <a:ea typeface="Calibri"/>
              <a:cs typeface="Calibri"/>
              <a:sym typeface="Calibri"/>
            </a:endParaRPr>
          </a:p>
        </p:txBody>
      </p:sp>
      <p:sp>
        <p:nvSpPr>
          <p:cNvPr id="40" name="Google Shape;335;p6">
            <a:extLst>
              <a:ext uri="{FF2B5EF4-FFF2-40B4-BE49-F238E27FC236}">
                <a16:creationId xmlns:a16="http://schemas.microsoft.com/office/drawing/2014/main" id="{14101B28-A2CF-3B55-6327-6B9FDD5E6B98}"/>
              </a:ext>
            </a:extLst>
          </p:cNvPr>
          <p:cNvSpPr txBox="1"/>
          <p:nvPr/>
        </p:nvSpPr>
        <p:spPr>
          <a:xfrm>
            <a:off x="7856912" y="3304769"/>
            <a:ext cx="3585788" cy="400069"/>
          </a:xfrm>
          <a:prstGeom prst="rect">
            <a:avLst/>
          </a:prstGeom>
          <a:noFill/>
          <a:ln>
            <a:noFill/>
          </a:ln>
        </p:spPr>
        <p:txBody>
          <a:bodyPr spcFirstLastPara="1" wrap="square" lIns="91425" tIns="45700" rIns="91425" bIns="45700" anchor="t" anchorCtr="0">
            <a:spAutoFit/>
          </a:bodyPr>
          <a:lstStyle/>
          <a:p>
            <a:pPr marL="0" marR="0" lvl="0" indent="0" algn="r" rtl="1">
              <a:lnSpc>
                <a:spcPct val="100000"/>
              </a:lnSpc>
              <a:spcBef>
                <a:spcPts val="0"/>
              </a:spcBef>
              <a:spcAft>
                <a:spcPts val="0"/>
              </a:spcAft>
              <a:buClr>
                <a:srgbClr val="FFFFFF"/>
              </a:buClr>
              <a:buSzPts val="2000"/>
              <a:buFont typeface="Helvetica Neue"/>
              <a:buNone/>
            </a:pPr>
            <a:r>
              <a:rPr lang="en-US" sz="2000" b="1" i="0" u="none" strike="noStrike" cap="none" dirty="0">
                <a:solidFill>
                  <a:srgbClr val="FFFFFF"/>
                </a:solidFill>
                <a:latin typeface="Calibri" panose="020F0502020204030204" pitchFamily="34" charset="0"/>
                <a:ea typeface="Helvetica Neue"/>
                <a:cs typeface="Calibri" panose="020F0502020204030204" pitchFamily="34" charset="0"/>
                <a:sym typeface="Helvetica Neue"/>
              </a:rPr>
              <a:t>إغلاق ال</a:t>
            </a:r>
            <a:r>
              <a:rPr lang="ar-SA" sz="2000" b="1" i="0" u="none" strike="noStrike" cap="none" dirty="0">
                <a:solidFill>
                  <a:srgbClr val="FFFFFF"/>
                </a:solidFill>
                <a:latin typeface="Calibri" panose="020F0502020204030204" pitchFamily="34" charset="0"/>
                <a:ea typeface="Helvetica Neue"/>
                <a:cs typeface="Calibri" panose="020F0502020204030204" pitchFamily="34" charset="0"/>
                <a:sym typeface="Helvetica Neue"/>
              </a:rPr>
              <a:t>حالة</a:t>
            </a:r>
            <a:endParaRPr lang="en-US" sz="2000" b="1" i="0" u="none" strike="noStrike" cap="none" dirty="0">
              <a:solidFill>
                <a:srgbClr val="FFFFFF"/>
              </a:solidFill>
              <a:latin typeface="Calibri" panose="020F0502020204030204" pitchFamily="34" charset="0"/>
              <a:ea typeface="Helvetica Neue"/>
              <a:cs typeface="Calibri" panose="020F0502020204030204" pitchFamily="34" charset="0"/>
              <a:sym typeface="Helvetica Neue"/>
            </a:endParaRPr>
          </a:p>
        </p:txBody>
      </p:sp>
      <p:sp>
        <p:nvSpPr>
          <p:cNvPr id="43" name="Google Shape;329;p6">
            <a:extLst>
              <a:ext uri="{FF2B5EF4-FFF2-40B4-BE49-F238E27FC236}">
                <a16:creationId xmlns:a16="http://schemas.microsoft.com/office/drawing/2014/main" id="{FBE95A9D-79D8-10CD-92E7-065EE32ECA08}"/>
              </a:ext>
            </a:extLst>
          </p:cNvPr>
          <p:cNvSpPr/>
          <p:nvPr/>
        </p:nvSpPr>
        <p:spPr>
          <a:xfrm rot="1782986">
            <a:off x="7418956" y="1946254"/>
            <a:ext cx="335595" cy="289306"/>
          </a:xfrm>
          <a:prstGeom prst="hexagon">
            <a:avLst>
              <a:gd name="adj" fmla="val 28965"/>
              <a:gd name="vf" fmla="val 115470"/>
            </a:avLst>
          </a:prstGeom>
          <a:solidFill>
            <a:schemeClr val="lt1"/>
          </a:solidFill>
          <a:ln>
            <a:noFill/>
          </a:ln>
        </p:spPr>
        <p:txBody>
          <a:bodyPr spcFirstLastPara="1" wrap="square" lIns="91425" tIns="45700" rIns="91425" bIns="45700" anchor="ctr" anchorCtr="0">
            <a:noAutofit/>
          </a:bodyPr>
          <a:lstStyle/>
          <a:p>
            <a:pPr marL="0" marR="0" lvl="0" indent="0" algn="ctr" rtl="1">
              <a:lnSpc>
                <a:spcPct val="100000"/>
              </a:lnSpc>
              <a:spcBef>
                <a:spcPts val="0"/>
              </a:spcBef>
              <a:spcAft>
                <a:spcPts val="0"/>
              </a:spcAft>
              <a:buClr>
                <a:schemeClr val="lt1"/>
              </a:buClr>
              <a:buSzPts val="1800"/>
              <a:buFont typeface="Calibri"/>
              <a:buNone/>
            </a:pPr>
            <a:endParaRPr sz="1800" b="0" i="0" u="none" strike="noStrike" cap="none" dirty="0">
              <a:solidFill>
                <a:srgbClr val="FFFFFF"/>
              </a:solidFill>
              <a:latin typeface="Calibri"/>
              <a:ea typeface="Calibri"/>
              <a:cs typeface="Calibri"/>
              <a:sym typeface="Calibri"/>
            </a:endParaRPr>
          </a:p>
        </p:txBody>
      </p:sp>
      <p:sp>
        <p:nvSpPr>
          <p:cNvPr id="44" name="Google Shape;320;p6">
            <a:extLst>
              <a:ext uri="{FF2B5EF4-FFF2-40B4-BE49-F238E27FC236}">
                <a16:creationId xmlns:a16="http://schemas.microsoft.com/office/drawing/2014/main" id="{8CB61F92-028E-54FB-4F28-8C5DF21AD029}"/>
              </a:ext>
            </a:extLst>
          </p:cNvPr>
          <p:cNvSpPr txBox="1"/>
          <p:nvPr/>
        </p:nvSpPr>
        <p:spPr>
          <a:xfrm>
            <a:off x="7856912" y="1927711"/>
            <a:ext cx="3585788" cy="400069"/>
          </a:xfrm>
          <a:prstGeom prst="rect">
            <a:avLst/>
          </a:prstGeom>
          <a:noFill/>
          <a:ln>
            <a:noFill/>
          </a:ln>
        </p:spPr>
        <p:txBody>
          <a:bodyPr spcFirstLastPara="1" wrap="square" lIns="91425" tIns="45700" rIns="91425" bIns="45700" anchor="t" anchorCtr="0">
            <a:spAutoFit/>
          </a:bodyPr>
          <a:lstStyle/>
          <a:p>
            <a:pPr marL="0" marR="0" lvl="0" indent="0" algn="r" rtl="1">
              <a:lnSpc>
                <a:spcPct val="100000"/>
              </a:lnSpc>
              <a:spcBef>
                <a:spcPts val="0"/>
              </a:spcBef>
              <a:spcAft>
                <a:spcPts val="0"/>
              </a:spcAft>
              <a:buClr>
                <a:srgbClr val="FFFFFF"/>
              </a:buClr>
              <a:buSzPts val="2000"/>
              <a:buFont typeface="Helvetica Neue"/>
              <a:buNone/>
            </a:pPr>
            <a:r>
              <a:rPr lang="en-US" sz="2000" b="1" i="0" u="none" strike="noStrike" cap="none" dirty="0">
                <a:solidFill>
                  <a:srgbClr val="FFFFFF"/>
                </a:solidFill>
                <a:latin typeface="Calibri" panose="020F0502020204030204" pitchFamily="34" charset="0"/>
                <a:ea typeface="Helvetica Neue"/>
                <a:cs typeface="Calibri" panose="020F0502020204030204" pitchFamily="34" charset="0"/>
                <a:sym typeface="Helvetica Neue"/>
              </a:rPr>
              <a:t>المتابعة والمراجعة</a:t>
            </a:r>
          </a:p>
        </p:txBody>
      </p:sp>
      <p:sp>
        <p:nvSpPr>
          <p:cNvPr id="45" name="Google Shape;335;p6">
            <a:extLst>
              <a:ext uri="{FF2B5EF4-FFF2-40B4-BE49-F238E27FC236}">
                <a16:creationId xmlns:a16="http://schemas.microsoft.com/office/drawing/2014/main" id="{8DD1D0F2-2240-B686-211E-038E49164439}"/>
              </a:ext>
            </a:extLst>
          </p:cNvPr>
          <p:cNvSpPr txBox="1"/>
          <p:nvPr/>
        </p:nvSpPr>
        <p:spPr>
          <a:xfrm>
            <a:off x="7856912" y="3870194"/>
            <a:ext cx="3585788" cy="400069"/>
          </a:xfrm>
          <a:prstGeom prst="rect">
            <a:avLst/>
          </a:prstGeom>
          <a:noFill/>
          <a:ln>
            <a:noFill/>
          </a:ln>
        </p:spPr>
        <p:txBody>
          <a:bodyPr spcFirstLastPara="1" wrap="square" lIns="91425" tIns="45700" rIns="91425" bIns="45700" anchor="t" anchorCtr="0">
            <a:spAutoFit/>
          </a:bodyPr>
          <a:lstStyle/>
          <a:p>
            <a:pPr marL="0" marR="0" lvl="0" indent="0" algn="r" rtl="1">
              <a:lnSpc>
                <a:spcPct val="100000"/>
              </a:lnSpc>
              <a:spcBef>
                <a:spcPts val="0"/>
              </a:spcBef>
              <a:spcAft>
                <a:spcPts val="0"/>
              </a:spcAft>
              <a:buClr>
                <a:srgbClr val="FFFFFF"/>
              </a:buClr>
              <a:buSzPts val="2000"/>
              <a:buFont typeface="Helvetica Neue"/>
              <a:buNone/>
            </a:pPr>
            <a:r>
              <a:rPr lang="ar-SA" sz="2000" b="1" dirty="0">
                <a:solidFill>
                  <a:srgbClr val="FFFFFF"/>
                </a:solidFill>
                <a:latin typeface="Calibri" panose="020F0502020204030204" pitchFamily="34" charset="0"/>
                <a:ea typeface="Helvetica Neue"/>
                <a:cs typeface="Calibri" panose="020F0502020204030204" pitchFamily="34" charset="0"/>
                <a:sym typeface="Helvetica Neue"/>
              </a:rPr>
              <a:t>ختام التدريب </a:t>
            </a:r>
            <a:r>
              <a:rPr lang="en-US" sz="2000" b="1" i="0" u="none" strike="noStrike" cap="none" dirty="0">
                <a:solidFill>
                  <a:srgbClr val="FFFFFF"/>
                </a:solidFill>
                <a:latin typeface="Calibri" panose="020F0502020204030204" pitchFamily="34" charset="0"/>
                <a:ea typeface="Helvetica Neue"/>
                <a:cs typeface="Calibri" panose="020F0502020204030204" pitchFamily="34" charset="0"/>
                <a:sym typeface="Helvetica Neue"/>
              </a:rPr>
              <a:t>و</a:t>
            </a:r>
            <a:r>
              <a:rPr lang="ar-SA" sz="2000" b="1" i="0" u="none" strike="noStrike" cap="none" dirty="0">
                <a:solidFill>
                  <a:srgbClr val="FFFFFF"/>
                </a:solidFill>
                <a:latin typeface="Calibri" panose="020F0502020204030204" pitchFamily="34" charset="0"/>
                <a:ea typeface="Helvetica Neue"/>
                <a:cs typeface="Calibri" panose="020F0502020204030204" pitchFamily="34" charset="0"/>
                <a:sym typeface="Helvetica Neue"/>
              </a:rPr>
              <a:t>ال</a:t>
            </a:r>
            <a:r>
              <a:rPr lang="en-US" sz="2000" b="1" i="0" u="none" strike="noStrike" cap="none" dirty="0">
                <a:solidFill>
                  <a:srgbClr val="FFFFFF"/>
                </a:solidFill>
                <a:latin typeface="Calibri" panose="020F0502020204030204" pitchFamily="34" charset="0"/>
                <a:ea typeface="Helvetica Neue"/>
                <a:cs typeface="Calibri" panose="020F0502020204030204" pitchFamily="34" charset="0"/>
                <a:sym typeface="Helvetica Neue"/>
              </a:rPr>
              <a:t>اختبا</a:t>
            </a:r>
            <a:r>
              <a:rPr lang="ar-SA" sz="2000" b="1" i="0" u="none" strike="noStrike" cap="none" dirty="0">
                <a:solidFill>
                  <a:srgbClr val="FFFFFF"/>
                </a:solidFill>
                <a:latin typeface="Calibri" panose="020F0502020204030204" pitchFamily="34" charset="0"/>
                <a:ea typeface="Helvetica Neue"/>
                <a:cs typeface="Calibri" panose="020F0502020204030204" pitchFamily="34" charset="0"/>
                <a:sym typeface="Helvetica Neue"/>
              </a:rPr>
              <a:t>ر البعدي</a:t>
            </a:r>
            <a:endParaRPr lang="en-US" sz="2000" b="1" i="0" u="none" strike="noStrike" cap="none" dirty="0">
              <a:solidFill>
                <a:srgbClr val="FFFFFF"/>
              </a:solidFill>
              <a:latin typeface="Calibri" panose="020F0502020204030204" pitchFamily="34" charset="0"/>
              <a:ea typeface="Helvetica Neue"/>
              <a:cs typeface="Calibri" panose="020F0502020204030204" pitchFamily="34" charset="0"/>
              <a:sym typeface="Helvetica Neue"/>
            </a:endParaRPr>
          </a:p>
        </p:txBody>
      </p:sp>
    </p:spTree>
  </p:cSld>
  <p:clrMapOvr>
    <a:masterClrMapping/>
  </p:clrMapOvr>
</p:sld>
</file>

<file path=ppt/slides/slide100.xml><?xml version="1.0" encoding="utf-8"?>
<p:sld xmlns:a="http://schemas.openxmlformats.org/drawingml/2006/main" xmlns:r="http://schemas.openxmlformats.org/officeDocument/2006/relationships" xmlns:p="http://schemas.openxmlformats.org/presentationml/2006/main" show="0">
  <p:cSld>
    <p:spTree>
      <p:nvGrpSpPr>
        <p:cNvPr id="1" name="Shape 812"/>
        <p:cNvGrpSpPr/>
        <p:nvPr/>
      </p:nvGrpSpPr>
      <p:grpSpPr>
        <a:xfrm>
          <a:off x="0" y="0"/>
          <a:ext cx="0" cy="0"/>
          <a:chOff x="0" y="0"/>
          <a:chExt cx="0" cy="0"/>
        </a:xfrm>
      </p:grpSpPr>
      <p:sp>
        <p:nvSpPr>
          <p:cNvPr id="6" name="Title 72">
            <a:extLst>
              <a:ext uri="{FF2B5EF4-FFF2-40B4-BE49-F238E27FC236}">
                <a16:creationId xmlns:a16="http://schemas.microsoft.com/office/drawing/2014/main" id="{651A139C-7752-FE82-6B84-B69CFCBA8AE1}"/>
              </a:ext>
            </a:extLst>
          </p:cNvPr>
          <p:cNvSpPr txBox="1">
            <a:spLocks/>
          </p:cNvSpPr>
          <p:nvPr/>
        </p:nvSpPr>
        <p:spPr>
          <a:xfrm>
            <a:off x="4887939" y="2092302"/>
            <a:ext cx="5915913" cy="562168"/>
          </a:xfrm>
          <a:prstGeom prst="rect">
            <a:avLst/>
          </a:prstGeom>
        </p:spPr>
        <p:txBody>
          <a:bodyPr anchor="ctr" anchorCtr="0"/>
          <a:lstStyle>
            <a:lvl1pPr algn="l" defTabSz="914400" rtl="0" eaLnBrk="1" latinLnBrk="0" hangingPunct="1">
              <a:lnSpc>
                <a:spcPct val="90000"/>
              </a:lnSpc>
              <a:spcBef>
                <a:spcPct val="0"/>
              </a:spcBef>
              <a:buNone/>
              <a:defRPr sz="4400" kern="1200">
                <a:solidFill>
                  <a:schemeClr val="tx1"/>
                </a:solidFill>
                <a:latin typeface="Helvetica Neue" charset="0"/>
                <a:ea typeface="Helvetica Neue" charset="0"/>
                <a:cs typeface="Helvetica Neue" charset="0"/>
              </a:defRPr>
            </a:lvl1pPr>
          </a:lstStyle>
          <a:p>
            <a:pPr algn="r" rtl="1"/>
            <a:r>
              <a:rPr lang="en-CA" sz="5400" b="1" dirty="0">
                <a:solidFill>
                  <a:schemeClr val="bg1">
                    <a:lumMod val="75000"/>
                  </a:schemeClr>
                </a:solidFill>
                <a:latin typeface="Calibri" panose="020F0502020204030204" pitchFamily="34" charset="0"/>
                <a:cs typeface="Calibri" panose="020F0502020204030204" pitchFamily="34" charset="0"/>
              </a:rPr>
              <a:t>شريحة إضافية لملاحظات الميسر</a:t>
            </a:r>
          </a:p>
        </p:txBody>
      </p:sp>
    </p:spTree>
    <p:extLst>
      <p:ext uri="{BB962C8B-B14F-4D97-AF65-F5344CB8AC3E}">
        <p14:creationId xmlns:p14="http://schemas.microsoft.com/office/powerpoint/2010/main" val="3799775808"/>
      </p:ext>
    </p:extLst>
  </p:cSld>
  <p:clrMapOvr>
    <a:masterClrMapping/>
  </p:clrMapOvr>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Shape 1341"/>
        <p:cNvGrpSpPr/>
        <p:nvPr/>
      </p:nvGrpSpPr>
      <p:grpSpPr>
        <a:xfrm>
          <a:off x="0" y="0"/>
          <a:ext cx="0" cy="0"/>
          <a:chOff x="0" y="0"/>
          <a:chExt cx="0" cy="0"/>
        </a:xfrm>
      </p:grpSpPr>
      <p:sp>
        <p:nvSpPr>
          <p:cNvPr id="1342" name="Google Shape;1342;p72"/>
          <p:cNvSpPr txBox="1">
            <a:spLocks noGrp="1"/>
          </p:cNvSpPr>
          <p:nvPr>
            <p:ph type="title"/>
          </p:nvPr>
        </p:nvSpPr>
        <p:spPr>
          <a:xfrm>
            <a:off x="838200" y="120516"/>
            <a:ext cx="10515600" cy="868968"/>
          </a:xfrm>
          <a:prstGeom prst="rect">
            <a:avLst/>
          </a:prstGeom>
          <a:noFill/>
          <a:ln>
            <a:noFill/>
          </a:ln>
        </p:spPr>
        <p:txBody>
          <a:bodyPr spcFirstLastPara="1" wrap="square" lIns="91425" tIns="45700" rIns="91425" bIns="45700" anchor="ctr" anchorCtr="0">
            <a:normAutofit/>
          </a:bodyPr>
          <a:lstStyle/>
          <a:p>
            <a:pPr marL="0" lvl="0" indent="0" algn="ctr" rtl="1">
              <a:lnSpc>
                <a:spcPct val="90000"/>
              </a:lnSpc>
              <a:spcBef>
                <a:spcPts val="0"/>
              </a:spcBef>
              <a:spcAft>
                <a:spcPts val="0"/>
              </a:spcAft>
              <a:buClr>
                <a:srgbClr val="8C5F7A"/>
              </a:buClr>
              <a:buSzPts val="3200"/>
              <a:buFont typeface="Arial"/>
              <a:buNone/>
            </a:pPr>
            <a:r>
              <a:rPr lang="en-US" dirty="0">
                <a:latin typeface="Calibri" panose="020F0502020204030204" pitchFamily="34" charset="0"/>
                <a:cs typeface="Calibri" panose="020F0502020204030204" pitchFamily="34" charset="0"/>
              </a:rPr>
              <a:t>خطوات التحقق</a:t>
            </a:r>
            <a:endParaRPr dirty="0">
              <a:latin typeface="Calibri" panose="020F0502020204030204" pitchFamily="34" charset="0"/>
              <a:cs typeface="Calibri" panose="020F0502020204030204" pitchFamily="34" charset="0"/>
            </a:endParaRPr>
          </a:p>
        </p:txBody>
      </p:sp>
      <p:sp>
        <p:nvSpPr>
          <p:cNvPr id="1343" name="Google Shape;1343;p72"/>
          <p:cNvSpPr txBox="1"/>
          <p:nvPr/>
        </p:nvSpPr>
        <p:spPr>
          <a:xfrm>
            <a:off x="3295604" y="2096472"/>
            <a:ext cx="5615053" cy="830956"/>
          </a:xfrm>
          <a:prstGeom prst="rect">
            <a:avLst/>
          </a:prstGeom>
          <a:noFill/>
          <a:ln>
            <a:noFill/>
          </a:ln>
        </p:spPr>
        <p:txBody>
          <a:bodyPr spcFirstLastPara="1" wrap="square" lIns="91425" tIns="45700" rIns="91425" bIns="45700" anchor="t" anchorCtr="0">
            <a:spAutoFit/>
          </a:bodyPr>
          <a:lstStyle/>
          <a:p>
            <a:pPr marL="0" marR="0" lvl="0" indent="0" algn="r" rtl="1">
              <a:spcBef>
                <a:spcPts val="0"/>
              </a:spcBef>
              <a:spcAft>
                <a:spcPts val="0"/>
              </a:spcAft>
              <a:buNone/>
            </a:pPr>
            <a:r>
              <a:rPr lang="en-GB" sz="2400" b="1" dirty="0">
                <a:solidFill>
                  <a:schemeClr val="dk1"/>
                </a:solidFill>
                <a:latin typeface="Calibri" panose="020F0502020204030204" pitchFamily="34" charset="0"/>
                <a:ea typeface="Helvetica Neue"/>
                <a:cs typeface="Calibri" panose="020F0502020204030204" pitchFamily="34" charset="0"/>
                <a:sym typeface="Helvetica Neue"/>
              </a:rPr>
              <a:t>العمل في </a:t>
            </a:r>
            <a:r>
              <a:rPr lang="ar-SA" sz="2400" b="1" dirty="0">
                <a:solidFill>
                  <a:schemeClr val="dk1"/>
                </a:solidFill>
                <a:latin typeface="Calibri" panose="020F0502020204030204" pitchFamily="34" charset="0"/>
                <a:ea typeface="Helvetica Neue"/>
                <a:cs typeface="Calibri" panose="020F0502020204030204" pitchFamily="34" charset="0"/>
                <a:sym typeface="Helvetica Neue"/>
              </a:rPr>
              <a:t>ثنائيات</a:t>
            </a:r>
            <a:r>
              <a:rPr lang="en-GB" sz="2400" b="1" dirty="0">
                <a:solidFill>
                  <a:schemeClr val="dk1"/>
                </a:solidFill>
                <a:latin typeface="Calibri" panose="020F0502020204030204" pitchFamily="34" charset="0"/>
                <a:ea typeface="Helvetica Neue"/>
                <a:cs typeface="Calibri" panose="020F0502020204030204" pitchFamily="34" charset="0"/>
                <a:sym typeface="Helvetica Neue"/>
              </a:rPr>
              <a:t> لترقيم خطوات التحقق بالترتيب الصحيح</a:t>
            </a:r>
          </a:p>
        </p:txBody>
      </p:sp>
      <p:grpSp>
        <p:nvGrpSpPr>
          <p:cNvPr id="1352" name="Google Shape;1352;p72"/>
          <p:cNvGrpSpPr/>
          <p:nvPr/>
        </p:nvGrpSpPr>
        <p:grpSpPr>
          <a:xfrm>
            <a:off x="1551279" y="3814383"/>
            <a:ext cx="9070492" cy="1046595"/>
            <a:chOff x="3620" y="1279459"/>
            <a:chExt cx="8231810" cy="949824"/>
          </a:xfrm>
        </p:grpSpPr>
        <p:sp>
          <p:nvSpPr>
            <p:cNvPr id="1353" name="Google Shape;1353;p72"/>
            <p:cNvSpPr/>
            <p:nvPr/>
          </p:nvSpPr>
          <p:spPr>
            <a:xfrm>
              <a:off x="3620" y="1279459"/>
              <a:ext cx="1583040" cy="949824"/>
            </a:xfrm>
            <a:prstGeom prst="roundRect">
              <a:avLst>
                <a:gd name="adj" fmla="val 10000"/>
              </a:avLst>
            </a:prstGeom>
            <a:solidFill>
              <a:schemeClr val="accent1"/>
            </a:solidFill>
            <a:ln w="12700" cap="flat" cmpd="sng">
              <a:solidFill>
                <a:schemeClr val="lt1"/>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r" rtl="1">
                <a:spcBef>
                  <a:spcPts val="0"/>
                </a:spcBef>
                <a:spcAft>
                  <a:spcPts val="0"/>
                </a:spcAft>
                <a:buNone/>
              </a:pPr>
              <a:endParaRPr dirty="0"/>
            </a:p>
          </p:txBody>
        </p:sp>
        <p:sp>
          <p:nvSpPr>
            <p:cNvPr id="1354" name="Google Shape;1354;p72"/>
            <p:cNvSpPr txBox="1"/>
            <p:nvPr/>
          </p:nvSpPr>
          <p:spPr>
            <a:xfrm>
              <a:off x="31439" y="1307278"/>
              <a:ext cx="1527402" cy="894186"/>
            </a:xfrm>
            <a:prstGeom prst="rect">
              <a:avLst/>
            </a:prstGeom>
            <a:solidFill>
              <a:schemeClr val="accent2">
                <a:lumMod val="75000"/>
              </a:schemeClr>
            </a:solidFill>
            <a:ln>
              <a:noFill/>
            </a:ln>
          </p:spPr>
          <p:txBody>
            <a:bodyPr spcFirstLastPara="1" wrap="square" lIns="156200" tIns="156200" rIns="156200" bIns="156200" anchor="ctr" anchorCtr="0">
              <a:noAutofit/>
            </a:bodyPr>
            <a:lstStyle/>
            <a:p>
              <a:pPr marL="0" marR="0" lvl="0" indent="0" algn="ctr" rtl="1">
                <a:lnSpc>
                  <a:spcPct val="90000"/>
                </a:lnSpc>
                <a:spcBef>
                  <a:spcPts val="0"/>
                </a:spcBef>
                <a:spcAft>
                  <a:spcPts val="0"/>
                </a:spcAft>
                <a:buClr>
                  <a:schemeClr val="dk1"/>
                </a:buClr>
                <a:buSzPts val="4100"/>
                <a:buFont typeface="Calibri"/>
                <a:buNone/>
              </a:pPr>
              <a:endParaRPr sz="4100" dirty="0">
                <a:solidFill>
                  <a:schemeClr val="lt1"/>
                </a:solidFill>
                <a:latin typeface="Calibri"/>
                <a:ea typeface="Calibri"/>
                <a:cs typeface="Calibri"/>
                <a:sym typeface="Calibri"/>
              </a:endParaRPr>
            </a:p>
          </p:txBody>
        </p:sp>
        <p:sp>
          <p:nvSpPr>
            <p:cNvPr id="1355" name="Google Shape;1355;p72"/>
            <p:cNvSpPr/>
            <p:nvPr/>
          </p:nvSpPr>
          <p:spPr>
            <a:xfrm>
              <a:off x="1744965" y="1558075"/>
              <a:ext cx="335604" cy="392593"/>
            </a:xfrm>
            <a:prstGeom prst="rightArrow">
              <a:avLst>
                <a:gd name="adj1" fmla="val 60000"/>
                <a:gd name="adj2" fmla="val 50000"/>
              </a:avLst>
            </a:prstGeom>
            <a:solidFill>
              <a:schemeClr val="accent2">
                <a:lumMod val="40000"/>
                <a:lumOff val="60000"/>
              </a:schemeClr>
            </a:solidFill>
            <a:ln>
              <a:noFill/>
            </a:ln>
          </p:spPr>
          <p:txBody>
            <a:bodyPr spcFirstLastPara="1" wrap="square" lIns="91425" tIns="91425" rIns="91425" bIns="91425" anchor="ctr" anchorCtr="0">
              <a:noAutofit/>
            </a:bodyPr>
            <a:lstStyle/>
            <a:p>
              <a:pPr marL="0" lvl="0" indent="0" algn="r" rtl="1">
                <a:spcBef>
                  <a:spcPts val="0"/>
                </a:spcBef>
                <a:spcAft>
                  <a:spcPts val="0"/>
                </a:spcAft>
                <a:buNone/>
              </a:pPr>
              <a:endParaRPr dirty="0"/>
            </a:p>
          </p:txBody>
        </p:sp>
        <p:sp>
          <p:nvSpPr>
            <p:cNvPr id="1356" name="Google Shape;1356;p72"/>
            <p:cNvSpPr txBox="1"/>
            <p:nvPr/>
          </p:nvSpPr>
          <p:spPr>
            <a:xfrm>
              <a:off x="1744965" y="1636594"/>
              <a:ext cx="234923" cy="235555"/>
            </a:xfrm>
            <a:prstGeom prst="rect">
              <a:avLst/>
            </a:prstGeom>
            <a:solidFill>
              <a:schemeClr val="accent2">
                <a:lumMod val="40000"/>
                <a:lumOff val="60000"/>
              </a:schemeClr>
            </a:solidFill>
            <a:ln>
              <a:noFill/>
            </a:ln>
          </p:spPr>
          <p:txBody>
            <a:bodyPr spcFirstLastPara="1" wrap="square" lIns="0" tIns="0" rIns="0" bIns="0" anchor="ctr" anchorCtr="0">
              <a:noAutofit/>
            </a:bodyPr>
            <a:lstStyle/>
            <a:p>
              <a:pPr marL="0" marR="0" lvl="0" indent="0" algn="ctr" rtl="1">
                <a:lnSpc>
                  <a:spcPct val="90000"/>
                </a:lnSpc>
                <a:spcBef>
                  <a:spcPts val="0"/>
                </a:spcBef>
                <a:spcAft>
                  <a:spcPts val="0"/>
                </a:spcAft>
                <a:buClr>
                  <a:schemeClr val="dk1"/>
                </a:buClr>
                <a:buSzPts val="1600"/>
                <a:buFont typeface="Calibri"/>
                <a:buNone/>
              </a:pPr>
              <a:endParaRPr sz="1600" dirty="0">
                <a:solidFill>
                  <a:schemeClr val="lt1"/>
                </a:solidFill>
                <a:latin typeface="Calibri"/>
                <a:ea typeface="Calibri"/>
                <a:cs typeface="Calibri"/>
                <a:sym typeface="Calibri"/>
              </a:endParaRPr>
            </a:p>
          </p:txBody>
        </p:sp>
        <p:sp>
          <p:nvSpPr>
            <p:cNvPr id="1357" name="Google Shape;1357;p72"/>
            <p:cNvSpPr/>
            <p:nvPr/>
          </p:nvSpPr>
          <p:spPr>
            <a:xfrm>
              <a:off x="2219877" y="1279459"/>
              <a:ext cx="1583040" cy="949824"/>
            </a:xfrm>
            <a:prstGeom prst="roundRect">
              <a:avLst>
                <a:gd name="adj" fmla="val 10000"/>
              </a:avLst>
            </a:prstGeom>
            <a:solidFill>
              <a:schemeClr val="accent1"/>
            </a:solidFill>
            <a:ln w="12700" cap="flat" cmpd="sng">
              <a:solidFill>
                <a:schemeClr val="lt1"/>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r" rtl="1">
                <a:spcBef>
                  <a:spcPts val="0"/>
                </a:spcBef>
                <a:spcAft>
                  <a:spcPts val="0"/>
                </a:spcAft>
                <a:buNone/>
              </a:pPr>
              <a:endParaRPr dirty="0"/>
            </a:p>
          </p:txBody>
        </p:sp>
        <p:sp>
          <p:nvSpPr>
            <p:cNvPr id="1358" name="Google Shape;1358;p72"/>
            <p:cNvSpPr txBox="1"/>
            <p:nvPr/>
          </p:nvSpPr>
          <p:spPr>
            <a:xfrm>
              <a:off x="2247696" y="1307278"/>
              <a:ext cx="1527402" cy="894186"/>
            </a:xfrm>
            <a:prstGeom prst="rect">
              <a:avLst/>
            </a:prstGeom>
            <a:solidFill>
              <a:schemeClr val="accent2">
                <a:lumMod val="75000"/>
              </a:schemeClr>
            </a:solidFill>
            <a:ln>
              <a:noFill/>
            </a:ln>
          </p:spPr>
          <p:txBody>
            <a:bodyPr spcFirstLastPara="1" wrap="square" lIns="156200" tIns="156200" rIns="156200" bIns="156200" anchor="ctr" anchorCtr="0">
              <a:noAutofit/>
            </a:bodyPr>
            <a:lstStyle/>
            <a:p>
              <a:pPr marL="0" marR="0" lvl="0" indent="0" algn="ctr" rtl="1">
                <a:lnSpc>
                  <a:spcPct val="90000"/>
                </a:lnSpc>
                <a:spcBef>
                  <a:spcPts val="0"/>
                </a:spcBef>
                <a:spcAft>
                  <a:spcPts val="0"/>
                </a:spcAft>
                <a:buClr>
                  <a:schemeClr val="dk1"/>
                </a:buClr>
                <a:buSzPts val="4100"/>
                <a:buFont typeface="Calibri"/>
                <a:buNone/>
              </a:pPr>
              <a:endParaRPr sz="4100" dirty="0">
                <a:solidFill>
                  <a:schemeClr val="lt1"/>
                </a:solidFill>
                <a:latin typeface="Calibri"/>
                <a:ea typeface="Calibri"/>
                <a:cs typeface="Calibri"/>
                <a:sym typeface="Calibri"/>
              </a:endParaRPr>
            </a:p>
          </p:txBody>
        </p:sp>
        <p:sp>
          <p:nvSpPr>
            <p:cNvPr id="1359" name="Google Shape;1359;p72"/>
            <p:cNvSpPr/>
            <p:nvPr/>
          </p:nvSpPr>
          <p:spPr>
            <a:xfrm>
              <a:off x="3961221" y="1558075"/>
              <a:ext cx="335604" cy="392593"/>
            </a:xfrm>
            <a:prstGeom prst="rightArrow">
              <a:avLst>
                <a:gd name="adj1" fmla="val 60000"/>
                <a:gd name="adj2" fmla="val 50000"/>
              </a:avLst>
            </a:prstGeom>
            <a:solidFill>
              <a:schemeClr val="accent2">
                <a:lumMod val="40000"/>
                <a:lumOff val="60000"/>
              </a:schemeClr>
            </a:solidFill>
            <a:ln>
              <a:noFill/>
            </a:ln>
          </p:spPr>
          <p:txBody>
            <a:bodyPr spcFirstLastPara="1" wrap="square" lIns="91425" tIns="91425" rIns="91425" bIns="91425" anchor="ctr" anchorCtr="0">
              <a:noAutofit/>
            </a:bodyPr>
            <a:lstStyle/>
            <a:p>
              <a:pPr marL="0" lvl="0" indent="0" algn="r" rtl="1">
                <a:spcBef>
                  <a:spcPts val="0"/>
                </a:spcBef>
                <a:spcAft>
                  <a:spcPts val="0"/>
                </a:spcAft>
                <a:buNone/>
              </a:pPr>
              <a:endParaRPr dirty="0"/>
            </a:p>
          </p:txBody>
        </p:sp>
        <p:sp>
          <p:nvSpPr>
            <p:cNvPr id="1360" name="Google Shape;1360;p72"/>
            <p:cNvSpPr txBox="1"/>
            <p:nvPr/>
          </p:nvSpPr>
          <p:spPr>
            <a:xfrm>
              <a:off x="3961221" y="1636594"/>
              <a:ext cx="234923" cy="235555"/>
            </a:xfrm>
            <a:prstGeom prst="rect">
              <a:avLst/>
            </a:prstGeom>
            <a:solidFill>
              <a:schemeClr val="accent2">
                <a:lumMod val="40000"/>
                <a:lumOff val="60000"/>
              </a:schemeClr>
            </a:solidFill>
            <a:ln>
              <a:noFill/>
            </a:ln>
          </p:spPr>
          <p:txBody>
            <a:bodyPr spcFirstLastPara="1" wrap="square" lIns="0" tIns="0" rIns="0" bIns="0" anchor="ctr" anchorCtr="0">
              <a:noAutofit/>
            </a:bodyPr>
            <a:lstStyle/>
            <a:p>
              <a:pPr marL="0" marR="0" lvl="0" indent="0" algn="ctr" rtl="1">
                <a:lnSpc>
                  <a:spcPct val="90000"/>
                </a:lnSpc>
                <a:spcBef>
                  <a:spcPts val="0"/>
                </a:spcBef>
                <a:spcAft>
                  <a:spcPts val="0"/>
                </a:spcAft>
                <a:buClr>
                  <a:schemeClr val="dk1"/>
                </a:buClr>
                <a:buSzPts val="1600"/>
                <a:buFont typeface="Calibri"/>
                <a:buNone/>
              </a:pPr>
              <a:endParaRPr sz="1600" dirty="0">
                <a:solidFill>
                  <a:schemeClr val="lt1"/>
                </a:solidFill>
                <a:latin typeface="Calibri"/>
                <a:ea typeface="Calibri"/>
                <a:cs typeface="Calibri"/>
                <a:sym typeface="Calibri"/>
              </a:endParaRPr>
            </a:p>
          </p:txBody>
        </p:sp>
        <p:sp>
          <p:nvSpPr>
            <p:cNvPr id="1361" name="Google Shape;1361;p72"/>
            <p:cNvSpPr/>
            <p:nvPr/>
          </p:nvSpPr>
          <p:spPr>
            <a:xfrm>
              <a:off x="4436133" y="1279459"/>
              <a:ext cx="1583040" cy="949824"/>
            </a:xfrm>
            <a:prstGeom prst="roundRect">
              <a:avLst>
                <a:gd name="adj" fmla="val 10000"/>
              </a:avLst>
            </a:prstGeom>
            <a:solidFill>
              <a:schemeClr val="accent1"/>
            </a:solidFill>
            <a:ln w="12700" cap="flat" cmpd="sng">
              <a:solidFill>
                <a:schemeClr val="lt1"/>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r" rtl="1">
                <a:spcBef>
                  <a:spcPts val="0"/>
                </a:spcBef>
                <a:spcAft>
                  <a:spcPts val="0"/>
                </a:spcAft>
                <a:buNone/>
              </a:pPr>
              <a:endParaRPr dirty="0"/>
            </a:p>
          </p:txBody>
        </p:sp>
        <p:sp>
          <p:nvSpPr>
            <p:cNvPr id="1362" name="Google Shape;1362;p72"/>
            <p:cNvSpPr txBox="1"/>
            <p:nvPr/>
          </p:nvSpPr>
          <p:spPr>
            <a:xfrm>
              <a:off x="4463952" y="1307278"/>
              <a:ext cx="1527402" cy="894186"/>
            </a:xfrm>
            <a:prstGeom prst="rect">
              <a:avLst/>
            </a:prstGeom>
            <a:solidFill>
              <a:schemeClr val="accent2">
                <a:lumMod val="75000"/>
              </a:schemeClr>
            </a:solidFill>
            <a:ln>
              <a:noFill/>
            </a:ln>
          </p:spPr>
          <p:txBody>
            <a:bodyPr spcFirstLastPara="1" wrap="square" lIns="156200" tIns="156200" rIns="156200" bIns="156200" anchor="ctr" anchorCtr="0">
              <a:noAutofit/>
            </a:bodyPr>
            <a:lstStyle/>
            <a:p>
              <a:pPr marL="0" marR="0" lvl="0" indent="0" algn="ctr" rtl="1">
                <a:lnSpc>
                  <a:spcPct val="90000"/>
                </a:lnSpc>
                <a:spcBef>
                  <a:spcPts val="0"/>
                </a:spcBef>
                <a:spcAft>
                  <a:spcPts val="0"/>
                </a:spcAft>
                <a:buClr>
                  <a:schemeClr val="dk1"/>
                </a:buClr>
                <a:buSzPts val="4100"/>
                <a:buFont typeface="Calibri"/>
                <a:buNone/>
              </a:pPr>
              <a:endParaRPr sz="4100" dirty="0">
                <a:solidFill>
                  <a:schemeClr val="lt1"/>
                </a:solidFill>
                <a:latin typeface="Calibri"/>
                <a:ea typeface="Calibri"/>
                <a:cs typeface="Calibri"/>
                <a:sym typeface="Calibri"/>
              </a:endParaRPr>
            </a:p>
          </p:txBody>
        </p:sp>
        <p:sp>
          <p:nvSpPr>
            <p:cNvPr id="1363" name="Google Shape;1363;p72"/>
            <p:cNvSpPr/>
            <p:nvPr/>
          </p:nvSpPr>
          <p:spPr>
            <a:xfrm>
              <a:off x="6177477" y="1558075"/>
              <a:ext cx="335604" cy="392593"/>
            </a:xfrm>
            <a:prstGeom prst="rightArrow">
              <a:avLst>
                <a:gd name="adj1" fmla="val 60000"/>
                <a:gd name="adj2" fmla="val 50000"/>
              </a:avLst>
            </a:prstGeom>
            <a:solidFill>
              <a:schemeClr val="accent2">
                <a:lumMod val="40000"/>
                <a:lumOff val="60000"/>
              </a:schemeClr>
            </a:solidFill>
            <a:ln>
              <a:noFill/>
            </a:ln>
          </p:spPr>
          <p:txBody>
            <a:bodyPr spcFirstLastPara="1" wrap="square" lIns="91425" tIns="91425" rIns="91425" bIns="91425" anchor="ctr" anchorCtr="0">
              <a:noAutofit/>
            </a:bodyPr>
            <a:lstStyle/>
            <a:p>
              <a:pPr marL="0" lvl="0" indent="0" algn="r" rtl="1">
                <a:spcBef>
                  <a:spcPts val="0"/>
                </a:spcBef>
                <a:spcAft>
                  <a:spcPts val="0"/>
                </a:spcAft>
                <a:buNone/>
              </a:pPr>
              <a:endParaRPr dirty="0"/>
            </a:p>
          </p:txBody>
        </p:sp>
        <p:sp>
          <p:nvSpPr>
            <p:cNvPr id="1364" name="Google Shape;1364;p72"/>
            <p:cNvSpPr txBox="1"/>
            <p:nvPr/>
          </p:nvSpPr>
          <p:spPr>
            <a:xfrm>
              <a:off x="6177477" y="1636594"/>
              <a:ext cx="234923" cy="235555"/>
            </a:xfrm>
            <a:prstGeom prst="rect">
              <a:avLst/>
            </a:prstGeom>
            <a:solidFill>
              <a:schemeClr val="accent2">
                <a:lumMod val="40000"/>
                <a:lumOff val="60000"/>
              </a:schemeClr>
            </a:solidFill>
            <a:ln>
              <a:noFill/>
            </a:ln>
          </p:spPr>
          <p:txBody>
            <a:bodyPr spcFirstLastPara="1" wrap="square" lIns="0" tIns="0" rIns="0" bIns="0" anchor="ctr" anchorCtr="0">
              <a:noAutofit/>
            </a:bodyPr>
            <a:lstStyle/>
            <a:p>
              <a:pPr marL="0" marR="0" lvl="0" indent="0" algn="ctr" rtl="1">
                <a:lnSpc>
                  <a:spcPct val="90000"/>
                </a:lnSpc>
                <a:spcBef>
                  <a:spcPts val="0"/>
                </a:spcBef>
                <a:spcAft>
                  <a:spcPts val="0"/>
                </a:spcAft>
                <a:buClr>
                  <a:schemeClr val="dk1"/>
                </a:buClr>
                <a:buSzPts val="1600"/>
                <a:buFont typeface="Calibri"/>
                <a:buNone/>
              </a:pPr>
              <a:endParaRPr sz="1600" dirty="0">
                <a:solidFill>
                  <a:schemeClr val="lt1"/>
                </a:solidFill>
                <a:latin typeface="Calibri"/>
                <a:ea typeface="Calibri"/>
                <a:cs typeface="Calibri"/>
                <a:sym typeface="Calibri"/>
              </a:endParaRPr>
            </a:p>
          </p:txBody>
        </p:sp>
        <p:sp>
          <p:nvSpPr>
            <p:cNvPr id="1365" name="Google Shape;1365;p72"/>
            <p:cNvSpPr/>
            <p:nvPr/>
          </p:nvSpPr>
          <p:spPr>
            <a:xfrm>
              <a:off x="6652390" y="1279459"/>
              <a:ext cx="1583040" cy="949824"/>
            </a:xfrm>
            <a:prstGeom prst="roundRect">
              <a:avLst>
                <a:gd name="adj" fmla="val 10000"/>
              </a:avLst>
            </a:prstGeom>
            <a:solidFill>
              <a:schemeClr val="accent1"/>
            </a:solidFill>
            <a:ln w="12700" cap="flat" cmpd="sng">
              <a:solidFill>
                <a:schemeClr val="lt1"/>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r" rtl="1">
                <a:spcBef>
                  <a:spcPts val="0"/>
                </a:spcBef>
                <a:spcAft>
                  <a:spcPts val="0"/>
                </a:spcAft>
                <a:buNone/>
              </a:pPr>
              <a:endParaRPr dirty="0"/>
            </a:p>
          </p:txBody>
        </p:sp>
        <p:sp>
          <p:nvSpPr>
            <p:cNvPr id="1366" name="Google Shape;1366;p72"/>
            <p:cNvSpPr txBox="1"/>
            <p:nvPr/>
          </p:nvSpPr>
          <p:spPr>
            <a:xfrm>
              <a:off x="6680209" y="1307278"/>
              <a:ext cx="1527402" cy="894186"/>
            </a:xfrm>
            <a:prstGeom prst="rect">
              <a:avLst/>
            </a:prstGeom>
            <a:solidFill>
              <a:schemeClr val="accent2">
                <a:lumMod val="75000"/>
              </a:schemeClr>
            </a:solidFill>
            <a:ln>
              <a:noFill/>
            </a:ln>
          </p:spPr>
          <p:txBody>
            <a:bodyPr spcFirstLastPara="1" wrap="square" lIns="156200" tIns="156200" rIns="156200" bIns="156200" anchor="ctr" anchorCtr="0">
              <a:noAutofit/>
            </a:bodyPr>
            <a:lstStyle/>
            <a:p>
              <a:pPr marL="0" marR="0" lvl="0" indent="0" algn="ctr" rtl="1">
                <a:lnSpc>
                  <a:spcPct val="90000"/>
                </a:lnSpc>
                <a:spcBef>
                  <a:spcPts val="0"/>
                </a:spcBef>
                <a:spcAft>
                  <a:spcPts val="0"/>
                </a:spcAft>
                <a:buClr>
                  <a:schemeClr val="dk1"/>
                </a:buClr>
                <a:buSzPts val="4100"/>
                <a:buFont typeface="Calibri"/>
                <a:buNone/>
              </a:pPr>
              <a:endParaRPr sz="4100" dirty="0">
                <a:solidFill>
                  <a:schemeClr val="lt1"/>
                </a:solidFill>
                <a:latin typeface="Calibri"/>
                <a:ea typeface="Calibri"/>
                <a:cs typeface="Calibri"/>
                <a:sym typeface="Calibri"/>
              </a:endParaRPr>
            </a:p>
          </p:txBody>
        </p:sp>
      </p:grpSp>
      <p:grpSp>
        <p:nvGrpSpPr>
          <p:cNvPr id="2" name="Group 1">
            <a:extLst>
              <a:ext uri="{FF2B5EF4-FFF2-40B4-BE49-F238E27FC236}">
                <a16:creationId xmlns:a16="http://schemas.microsoft.com/office/drawing/2014/main" id="{5C6AD9FF-98EE-1EE8-267C-C7041D0F9DDC}"/>
              </a:ext>
            </a:extLst>
          </p:cNvPr>
          <p:cNvGrpSpPr/>
          <p:nvPr/>
        </p:nvGrpSpPr>
        <p:grpSpPr>
          <a:xfrm>
            <a:off x="10228983" y="337468"/>
            <a:ext cx="1587872" cy="1368854"/>
            <a:chOff x="10228983" y="337468"/>
            <a:chExt cx="1587872" cy="1368854"/>
          </a:xfrm>
        </p:grpSpPr>
        <p:sp>
          <p:nvSpPr>
            <p:cNvPr id="3" name="Hexagon 2">
              <a:extLst>
                <a:ext uri="{FF2B5EF4-FFF2-40B4-BE49-F238E27FC236}">
                  <a16:creationId xmlns:a16="http://schemas.microsoft.com/office/drawing/2014/main" id="{4FB19E2F-51B4-50E6-EE17-64DF7790658C}"/>
                </a:ext>
              </a:extLst>
            </p:cNvPr>
            <p:cNvSpPr/>
            <p:nvPr/>
          </p:nvSpPr>
          <p:spPr>
            <a:xfrm rot="1782986">
              <a:off x="10228983" y="337468"/>
              <a:ext cx="1587872" cy="1368854"/>
            </a:xfrm>
            <a:prstGeom prst="hexagon">
              <a:avLst>
                <a:gd name="adj" fmla="val 28965"/>
                <a:gd name="vf" fmla="val 115470"/>
              </a:avLst>
            </a:prstGeom>
            <a:solidFill>
              <a:schemeClr val="bg1"/>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grpSp>
          <p:nvGrpSpPr>
            <p:cNvPr id="4" name="Group 3">
              <a:extLst>
                <a:ext uri="{FF2B5EF4-FFF2-40B4-BE49-F238E27FC236}">
                  <a16:creationId xmlns:a16="http://schemas.microsoft.com/office/drawing/2014/main" id="{F3EF2082-C73F-015F-A58F-4436E6336A35}"/>
                </a:ext>
              </a:extLst>
            </p:cNvPr>
            <p:cNvGrpSpPr/>
            <p:nvPr/>
          </p:nvGrpSpPr>
          <p:grpSpPr>
            <a:xfrm>
              <a:off x="10621771" y="762700"/>
              <a:ext cx="562136" cy="634675"/>
              <a:chOff x="760175" y="830142"/>
              <a:chExt cx="867619" cy="979579"/>
            </a:xfrm>
          </p:grpSpPr>
          <p:sp>
            <p:nvSpPr>
              <p:cNvPr id="8" name="Rectangle 7">
                <a:extLst>
                  <a:ext uri="{FF2B5EF4-FFF2-40B4-BE49-F238E27FC236}">
                    <a16:creationId xmlns:a16="http://schemas.microsoft.com/office/drawing/2014/main" id="{BFD11F2C-8BC4-EDCC-0176-9DD8A5B1743A}"/>
                  </a:ext>
                </a:extLst>
              </p:cNvPr>
              <p:cNvSpPr/>
              <p:nvPr/>
            </p:nvSpPr>
            <p:spPr>
              <a:xfrm>
                <a:off x="864636" y="830142"/>
                <a:ext cx="763158" cy="979577"/>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r>
                  <a:rPr lang="ar-SA" b="1" dirty="0">
                    <a:latin typeface="Arial" panose="020B0604020202020204" pitchFamily="34" charset="0"/>
                    <a:cs typeface="Arial" panose="020B0604020202020204" pitchFamily="34" charset="0"/>
                  </a:rPr>
                  <a:t>٨١</a:t>
                </a:r>
                <a:endParaRPr lang="en-CA" b="1" dirty="0">
                  <a:latin typeface="Arial" panose="020B0604020202020204" pitchFamily="34" charset="0"/>
                  <a:cs typeface="Arial" panose="020B0604020202020204" pitchFamily="34" charset="0"/>
                </a:endParaRPr>
              </a:p>
            </p:txBody>
          </p:sp>
          <p:sp>
            <p:nvSpPr>
              <p:cNvPr id="9" name="Rectangle 8">
                <a:extLst>
                  <a:ext uri="{FF2B5EF4-FFF2-40B4-BE49-F238E27FC236}">
                    <a16:creationId xmlns:a16="http://schemas.microsoft.com/office/drawing/2014/main" id="{591B8CF6-EDFE-A05B-7C27-4625D9A0DD17}"/>
                  </a:ext>
                </a:extLst>
              </p:cNvPr>
              <p:cNvSpPr/>
              <p:nvPr/>
            </p:nvSpPr>
            <p:spPr>
              <a:xfrm>
                <a:off x="760175" y="830144"/>
                <a:ext cx="149292" cy="979577"/>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grpSp>
        <p:grpSp>
          <p:nvGrpSpPr>
            <p:cNvPr id="5" name="Group 4">
              <a:extLst>
                <a:ext uri="{FF2B5EF4-FFF2-40B4-BE49-F238E27FC236}">
                  <a16:creationId xmlns:a16="http://schemas.microsoft.com/office/drawing/2014/main" id="{80E7E29C-A0FB-1DD0-2801-A953957C40B6}"/>
                </a:ext>
              </a:extLst>
            </p:cNvPr>
            <p:cNvGrpSpPr/>
            <p:nvPr/>
          </p:nvGrpSpPr>
          <p:grpSpPr>
            <a:xfrm>
              <a:off x="11325415" y="762701"/>
              <a:ext cx="182192" cy="634674"/>
              <a:chOff x="2121762" y="2323619"/>
              <a:chExt cx="200378" cy="825210"/>
            </a:xfrm>
          </p:grpSpPr>
          <p:sp>
            <p:nvSpPr>
              <p:cNvPr id="6" name="Isosceles Triangle 5">
                <a:extLst>
                  <a:ext uri="{FF2B5EF4-FFF2-40B4-BE49-F238E27FC236}">
                    <a16:creationId xmlns:a16="http://schemas.microsoft.com/office/drawing/2014/main" id="{387552A0-4C8F-9862-AC80-411E35CF2058}"/>
                  </a:ext>
                </a:extLst>
              </p:cNvPr>
              <p:cNvSpPr/>
              <p:nvPr/>
            </p:nvSpPr>
            <p:spPr>
              <a:xfrm>
                <a:off x="2121763" y="2323619"/>
                <a:ext cx="200377" cy="172739"/>
              </a:xfrm>
              <a:prstGeom prst="triangle">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7" name="Rectangle 6">
                <a:extLst>
                  <a:ext uri="{FF2B5EF4-FFF2-40B4-BE49-F238E27FC236}">
                    <a16:creationId xmlns:a16="http://schemas.microsoft.com/office/drawing/2014/main" id="{BF23868D-B170-3433-1949-A6A0B6B286AF}"/>
                  </a:ext>
                </a:extLst>
              </p:cNvPr>
              <p:cNvSpPr/>
              <p:nvPr/>
            </p:nvSpPr>
            <p:spPr>
              <a:xfrm>
                <a:off x="2121762" y="2496169"/>
                <a:ext cx="200377" cy="65266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grpSp>
      </p:grpSp>
    </p:spTree>
  </p:cSld>
  <p:clrMapOvr>
    <a:masterClrMapping/>
  </p:clrMapOvr>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Shape 1371"/>
        <p:cNvGrpSpPr/>
        <p:nvPr/>
      </p:nvGrpSpPr>
      <p:grpSpPr>
        <a:xfrm>
          <a:off x="0" y="0"/>
          <a:ext cx="0" cy="0"/>
          <a:chOff x="0" y="0"/>
          <a:chExt cx="0" cy="0"/>
        </a:xfrm>
      </p:grpSpPr>
      <p:sp>
        <p:nvSpPr>
          <p:cNvPr id="1372" name="Google Shape;1372;p73"/>
          <p:cNvSpPr txBox="1">
            <a:spLocks noGrp="1"/>
          </p:cNvSpPr>
          <p:nvPr>
            <p:ph type="title"/>
          </p:nvPr>
        </p:nvSpPr>
        <p:spPr>
          <a:xfrm>
            <a:off x="838200" y="120516"/>
            <a:ext cx="10515600" cy="868968"/>
          </a:xfrm>
          <a:prstGeom prst="rect">
            <a:avLst/>
          </a:prstGeom>
          <a:noFill/>
          <a:ln>
            <a:noFill/>
          </a:ln>
        </p:spPr>
        <p:txBody>
          <a:bodyPr spcFirstLastPara="1" wrap="square" lIns="91425" tIns="45700" rIns="91425" bIns="45700" anchor="ctr" anchorCtr="0">
            <a:normAutofit/>
          </a:bodyPr>
          <a:lstStyle/>
          <a:p>
            <a:pPr marL="0" lvl="0" indent="0" algn="ctr" rtl="1">
              <a:lnSpc>
                <a:spcPct val="90000"/>
              </a:lnSpc>
              <a:spcBef>
                <a:spcPts val="0"/>
              </a:spcBef>
              <a:spcAft>
                <a:spcPts val="0"/>
              </a:spcAft>
              <a:buClr>
                <a:srgbClr val="8C5F7A"/>
              </a:buClr>
              <a:buSzPts val="3200"/>
              <a:buFont typeface="Arial"/>
              <a:buNone/>
            </a:pPr>
            <a:r>
              <a:rPr lang="en-US" dirty="0">
                <a:latin typeface="Calibri" panose="020F0502020204030204" pitchFamily="34" charset="0"/>
                <a:cs typeface="Calibri" panose="020F0502020204030204" pitchFamily="34" charset="0"/>
              </a:rPr>
              <a:t>سيناريو حالة التحقق</a:t>
            </a:r>
            <a:endParaRPr dirty="0">
              <a:latin typeface="Calibri" panose="020F0502020204030204" pitchFamily="34" charset="0"/>
              <a:cs typeface="Calibri" panose="020F0502020204030204" pitchFamily="34" charset="0"/>
            </a:endParaRPr>
          </a:p>
        </p:txBody>
      </p:sp>
      <p:grpSp>
        <p:nvGrpSpPr>
          <p:cNvPr id="2" name="Group 1">
            <a:extLst>
              <a:ext uri="{FF2B5EF4-FFF2-40B4-BE49-F238E27FC236}">
                <a16:creationId xmlns:a16="http://schemas.microsoft.com/office/drawing/2014/main" id="{50354540-5049-2D39-A93D-A88566990F59}"/>
              </a:ext>
            </a:extLst>
          </p:cNvPr>
          <p:cNvGrpSpPr/>
          <p:nvPr/>
        </p:nvGrpSpPr>
        <p:grpSpPr>
          <a:xfrm>
            <a:off x="10228983" y="337468"/>
            <a:ext cx="1587872" cy="1368854"/>
            <a:chOff x="10228983" y="337468"/>
            <a:chExt cx="1587872" cy="1368854"/>
          </a:xfrm>
        </p:grpSpPr>
        <p:sp>
          <p:nvSpPr>
            <p:cNvPr id="3" name="Hexagon 2">
              <a:extLst>
                <a:ext uri="{FF2B5EF4-FFF2-40B4-BE49-F238E27FC236}">
                  <a16:creationId xmlns:a16="http://schemas.microsoft.com/office/drawing/2014/main" id="{D5531394-1CDA-F5E4-375A-77AFDA325183}"/>
                </a:ext>
              </a:extLst>
            </p:cNvPr>
            <p:cNvSpPr/>
            <p:nvPr/>
          </p:nvSpPr>
          <p:spPr>
            <a:xfrm rot="1782986">
              <a:off x="10228983" y="337468"/>
              <a:ext cx="1587872" cy="1368854"/>
            </a:xfrm>
            <a:prstGeom prst="hexagon">
              <a:avLst>
                <a:gd name="adj" fmla="val 28965"/>
                <a:gd name="vf" fmla="val 115470"/>
              </a:avLst>
            </a:prstGeom>
            <a:solidFill>
              <a:schemeClr val="bg1"/>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grpSp>
          <p:nvGrpSpPr>
            <p:cNvPr id="4" name="Group 3">
              <a:extLst>
                <a:ext uri="{FF2B5EF4-FFF2-40B4-BE49-F238E27FC236}">
                  <a16:creationId xmlns:a16="http://schemas.microsoft.com/office/drawing/2014/main" id="{2CEAA225-1D46-2193-828C-B08D3AEB8003}"/>
                </a:ext>
              </a:extLst>
            </p:cNvPr>
            <p:cNvGrpSpPr/>
            <p:nvPr/>
          </p:nvGrpSpPr>
          <p:grpSpPr>
            <a:xfrm>
              <a:off x="10621771" y="762700"/>
              <a:ext cx="562136" cy="634675"/>
              <a:chOff x="760175" y="830142"/>
              <a:chExt cx="867619" cy="979579"/>
            </a:xfrm>
          </p:grpSpPr>
          <p:sp>
            <p:nvSpPr>
              <p:cNvPr id="8" name="Rectangle 7">
                <a:extLst>
                  <a:ext uri="{FF2B5EF4-FFF2-40B4-BE49-F238E27FC236}">
                    <a16:creationId xmlns:a16="http://schemas.microsoft.com/office/drawing/2014/main" id="{4C2294BF-37BC-2D92-6A4E-B5B6101EE83F}"/>
                  </a:ext>
                </a:extLst>
              </p:cNvPr>
              <p:cNvSpPr/>
              <p:nvPr/>
            </p:nvSpPr>
            <p:spPr>
              <a:xfrm>
                <a:off x="864636" y="830142"/>
                <a:ext cx="763158" cy="979577"/>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r>
                  <a:rPr lang="ar-SA" b="1" dirty="0">
                    <a:latin typeface="Arial" panose="020B0604020202020204" pitchFamily="34" charset="0"/>
                    <a:cs typeface="Arial" panose="020B0604020202020204" pitchFamily="34" charset="0"/>
                  </a:rPr>
                  <a:t>٨٢-٨٩</a:t>
                </a:r>
                <a:endParaRPr lang="en-CA" b="1" dirty="0">
                  <a:latin typeface="Arial" panose="020B0604020202020204" pitchFamily="34" charset="0"/>
                  <a:cs typeface="Arial" panose="020B0604020202020204" pitchFamily="34" charset="0"/>
                </a:endParaRPr>
              </a:p>
            </p:txBody>
          </p:sp>
          <p:sp>
            <p:nvSpPr>
              <p:cNvPr id="9" name="Rectangle 8">
                <a:extLst>
                  <a:ext uri="{FF2B5EF4-FFF2-40B4-BE49-F238E27FC236}">
                    <a16:creationId xmlns:a16="http://schemas.microsoft.com/office/drawing/2014/main" id="{B980A9F2-3C6F-D1D7-6BC5-37E1E5F76391}"/>
                  </a:ext>
                </a:extLst>
              </p:cNvPr>
              <p:cNvSpPr/>
              <p:nvPr/>
            </p:nvSpPr>
            <p:spPr>
              <a:xfrm>
                <a:off x="760175" y="830144"/>
                <a:ext cx="149292" cy="979577"/>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grpSp>
        <p:grpSp>
          <p:nvGrpSpPr>
            <p:cNvPr id="5" name="Group 4">
              <a:extLst>
                <a:ext uri="{FF2B5EF4-FFF2-40B4-BE49-F238E27FC236}">
                  <a16:creationId xmlns:a16="http://schemas.microsoft.com/office/drawing/2014/main" id="{9B82DF94-0EA0-5A6C-5049-1C53ABA384DA}"/>
                </a:ext>
              </a:extLst>
            </p:cNvPr>
            <p:cNvGrpSpPr/>
            <p:nvPr/>
          </p:nvGrpSpPr>
          <p:grpSpPr>
            <a:xfrm>
              <a:off x="11325415" y="762701"/>
              <a:ext cx="182192" cy="634674"/>
              <a:chOff x="2121762" y="2323619"/>
              <a:chExt cx="200378" cy="825210"/>
            </a:xfrm>
          </p:grpSpPr>
          <p:sp>
            <p:nvSpPr>
              <p:cNvPr id="6" name="Isosceles Triangle 5">
                <a:extLst>
                  <a:ext uri="{FF2B5EF4-FFF2-40B4-BE49-F238E27FC236}">
                    <a16:creationId xmlns:a16="http://schemas.microsoft.com/office/drawing/2014/main" id="{2AA8DADC-8923-C4D9-C4FD-017B02559138}"/>
                  </a:ext>
                </a:extLst>
              </p:cNvPr>
              <p:cNvSpPr/>
              <p:nvPr/>
            </p:nvSpPr>
            <p:spPr>
              <a:xfrm>
                <a:off x="2121763" y="2323619"/>
                <a:ext cx="200377" cy="172739"/>
              </a:xfrm>
              <a:prstGeom prst="triangle">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7" name="Rectangle 6">
                <a:extLst>
                  <a:ext uri="{FF2B5EF4-FFF2-40B4-BE49-F238E27FC236}">
                    <a16:creationId xmlns:a16="http://schemas.microsoft.com/office/drawing/2014/main" id="{1A45FD87-55AE-A103-C358-E08A470CA3A4}"/>
                  </a:ext>
                </a:extLst>
              </p:cNvPr>
              <p:cNvSpPr/>
              <p:nvPr/>
            </p:nvSpPr>
            <p:spPr>
              <a:xfrm>
                <a:off x="2121762" y="2496169"/>
                <a:ext cx="200377" cy="65266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grpSp>
      </p:grpSp>
      <p:sp>
        <p:nvSpPr>
          <p:cNvPr id="10" name="Google Shape;114;p9">
            <a:extLst>
              <a:ext uri="{FF2B5EF4-FFF2-40B4-BE49-F238E27FC236}">
                <a16:creationId xmlns:a16="http://schemas.microsoft.com/office/drawing/2014/main" id="{AF94CA33-7444-7ECF-8CF4-18D6DD79C83A}"/>
              </a:ext>
            </a:extLst>
          </p:cNvPr>
          <p:cNvSpPr txBox="1"/>
          <p:nvPr/>
        </p:nvSpPr>
        <p:spPr>
          <a:xfrm>
            <a:off x="794079" y="1219596"/>
            <a:ext cx="1559124" cy="369332"/>
          </a:xfrm>
          <a:prstGeom prst="rect">
            <a:avLst/>
          </a:prstGeom>
          <a:noFill/>
          <a:ln>
            <a:noFill/>
          </a:ln>
        </p:spPr>
        <p:txBody>
          <a:bodyPr spcFirstLastPara="1" wrap="square" lIns="91425" tIns="45700" rIns="91425" bIns="45700" anchor="t" anchorCtr="0">
            <a:spAutoFit/>
          </a:bodyPr>
          <a:lstStyle/>
          <a:p>
            <a:pPr marL="0" marR="0" lvl="0" indent="0" algn="r" rtl="1">
              <a:lnSpc>
                <a:spcPct val="100000"/>
              </a:lnSpc>
              <a:spcBef>
                <a:spcPts val="0"/>
              </a:spcBef>
              <a:spcAft>
                <a:spcPts val="0"/>
              </a:spcAft>
              <a:buClr>
                <a:srgbClr val="000000"/>
              </a:buClr>
              <a:buSzPts val="1800"/>
              <a:buFont typeface="Arial"/>
              <a:buNone/>
            </a:pPr>
            <a:r>
              <a:rPr lang="ar-SA" sz="1800" b="1" i="0" u="none" strike="noStrike" cap="none" dirty="0">
                <a:solidFill>
                  <a:schemeClr val="accent2">
                    <a:lumMod val="75000"/>
                  </a:schemeClr>
                </a:solidFill>
                <a:latin typeface="Arial"/>
                <a:ea typeface="Arial"/>
                <a:cs typeface="Arial"/>
                <a:sym typeface="Arial"/>
              </a:rPr>
              <a:t>١٥</a:t>
            </a:r>
            <a:r>
              <a:rPr lang="en-US" sz="1800" b="1" i="0" u="none" strike="noStrike" cap="none" dirty="0">
                <a:solidFill>
                  <a:schemeClr val="accent2">
                    <a:lumMod val="75000"/>
                  </a:schemeClr>
                </a:solidFill>
                <a:latin typeface="Arial"/>
                <a:ea typeface="Arial"/>
                <a:cs typeface="Arial"/>
                <a:sym typeface="Arial"/>
              </a:rPr>
              <a:t>دقيقة</a:t>
            </a:r>
            <a:endParaRPr b="1" dirty="0">
              <a:solidFill>
                <a:schemeClr val="accent2">
                  <a:lumMod val="75000"/>
                </a:schemeClr>
              </a:solidFill>
            </a:endParaRPr>
          </a:p>
        </p:txBody>
      </p:sp>
      <p:grpSp>
        <p:nvGrpSpPr>
          <p:cNvPr id="11" name="Group 10">
            <a:extLst>
              <a:ext uri="{FF2B5EF4-FFF2-40B4-BE49-F238E27FC236}">
                <a16:creationId xmlns:a16="http://schemas.microsoft.com/office/drawing/2014/main" id="{80BE217B-EF88-E467-15AF-5AFDD19E043F}"/>
              </a:ext>
            </a:extLst>
          </p:cNvPr>
          <p:cNvGrpSpPr/>
          <p:nvPr/>
        </p:nvGrpSpPr>
        <p:grpSpPr>
          <a:xfrm>
            <a:off x="357066" y="1224523"/>
            <a:ext cx="369332" cy="369332"/>
            <a:chOff x="6784825" y="4717805"/>
            <a:chExt cx="1170980" cy="1170980"/>
          </a:xfrm>
        </p:grpSpPr>
        <p:sp>
          <p:nvSpPr>
            <p:cNvPr id="12" name="Oval 11">
              <a:extLst>
                <a:ext uri="{FF2B5EF4-FFF2-40B4-BE49-F238E27FC236}">
                  <a16:creationId xmlns:a16="http://schemas.microsoft.com/office/drawing/2014/main" id="{6EED8AD1-1904-0EB0-47E8-468A06A286D1}"/>
                </a:ext>
              </a:extLst>
            </p:cNvPr>
            <p:cNvSpPr/>
            <p:nvPr/>
          </p:nvSpPr>
          <p:spPr>
            <a:xfrm>
              <a:off x="6784825" y="4717805"/>
              <a:ext cx="1170980" cy="1170980"/>
            </a:xfrm>
            <a:prstGeom prst="ellipse">
              <a:avLst/>
            </a:prstGeom>
            <a:solidFill>
              <a:schemeClr val="accent2">
                <a:lumMod val="75000"/>
              </a:schemeClr>
            </a:solidFill>
            <a:ln w="1270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3" name="Oval 12">
              <a:extLst>
                <a:ext uri="{FF2B5EF4-FFF2-40B4-BE49-F238E27FC236}">
                  <a16:creationId xmlns:a16="http://schemas.microsoft.com/office/drawing/2014/main" id="{FC9BDEBD-DE77-EF7B-0AC6-B8B95A61F754}"/>
                </a:ext>
              </a:extLst>
            </p:cNvPr>
            <p:cNvSpPr/>
            <p:nvPr/>
          </p:nvSpPr>
          <p:spPr>
            <a:xfrm>
              <a:off x="7276868" y="5237982"/>
              <a:ext cx="189079" cy="18907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4" name="Rectangle 13">
              <a:extLst>
                <a:ext uri="{FF2B5EF4-FFF2-40B4-BE49-F238E27FC236}">
                  <a16:creationId xmlns:a16="http://schemas.microsoft.com/office/drawing/2014/main" id="{3716328D-9016-497D-C820-AB9C99E2B06C}"/>
                </a:ext>
              </a:extLst>
            </p:cNvPr>
            <p:cNvSpPr/>
            <p:nvPr/>
          </p:nvSpPr>
          <p:spPr>
            <a:xfrm rot="16200000">
              <a:off x="7134823" y="5040376"/>
              <a:ext cx="464812" cy="11315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5" name="Rectangle 14">
              <a:extLst>
                <a:ext uri="{FF2B5EF4-FFF2-40B4-BE49-F238E27FC236}">
                  <a16:creationId xmlns:a16="http://schemas.microsoft.com/office/drawing/2014/main" id="{646F1A24-314E-32B7-B92E-3D8853CC9E6C}"/>
                </a:ext>
              </a:extLst>
            </p:cNvPr>
            <p:cNvSpPr/>
            <p:nvPr/>
          </p:nvSpPr>
          <p:spPr>
            <a:xfrm rot="13453060">
              <a:off x="7365088" y="5440995"/>
              <a:ext cx="331413" cy="10918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grpSp>
      <p:sp>
        <p:nvSpPr>
          <p:cNvPr id="16" name="Rectangle: Top Corners Rounded 15">
            <a:extLst>
              <a:ext uri="{FF2B5EF4-FFF2-40B4-BE49-F238E27FC236}">
                <a16:creationId xmlns:a16="http://schemas.microsoft.com/office/drawing/2014/main" id="{B34BD54B-2055-9BFC-E569-A3BC301C1186}"/>
              </a:ext>
            </a:extLst>
          </p:cNvPr>
          <p:cNvSpPr/>
          <p:nvPr/>
        </p:nvSpPr>
        <p:spPr>
          <a:xfrm rot="5400000">
            <a:off x="4384285" y="-1252777"/>
            <a:ext cx="2831080" cy="11599653"/>
          </a:xfrm>
          <a:prstGeom prst="round2SameRect">
            <a:avLst>
              <a:gd name="adj1" fmla="val 25924"/>
              <a:gd name="adj2" fmla="val 0"/>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4" name="Google Shape;114;p9">
            <a:extLst>
              <a:ext uri="{FF2B5EF4-FFF2-40B4-BE49-F238E27FC236}">
                <a16:creationId xmlns:a16="http://schemas.microsoft.com/office/drawing/2014/main" id="{2B1B557D-0404-7186-CE42-BD9B544D245C}"/>
              </a:ext>
            </a:extLst>
          </p:cNvPr>
          <p:cNvSpPr txBox="1"/>
          <p:nvPr/>
        </p:nvSpPr>
        <p:spPr>
          <a:xfrm>
            <a:off x="5192128" y="1886209"/>
            <a:ext cx="5497324" cy="646290"/>
          </a:xfrm>
          <a:prstGeom prst="rect">
            <a:avLst/>
          </a:prstGeom>
          <a:noFill/>
          <a:ln>
            <a:noFill/>
          </a:ln>
        </p:spPr>
        <p:txBody>
          <a:bodyPr spcFirstLastPara="1" wrap="square" lIns="91425" tIns="45700" rIns="91425" bIns="45700" anchor="t" anchorCtr="0">
            <a:spAutoFit/>
          </a:bodyPr>
          <a:lstStyle/>
          <a:p>
            <a:pPr marL="0" marR="0" lvl="0" indent="0" algn="r" rtl="1">
              <a:lnSpc>
                <a:spcPct val="100000"/>
              </a:lnSpc>
              <a:spcBef>
                <a:spcPts val="0"/>
              </a:spcBef>
              <a:spcAft>
                <a:spcPts val="0"/>
              </a:spcAft>
              <a:buClr>
                <a:srgbClr val="000000"/>
              </a:buClr>
              <a:buSzPts val="1800"/>
              <a:buFont typeface="Arial"/>
              <a:buNone/>
            </a:pPr>
            <a:r>
              <a:rPr lang="en-US" sz="1800" b="1" i="0" u="none" strike="noStrike" cap="none" dirty="0">
                <a:solidFill>
                  <a:schemeClr val="tx1"/>
                </a:solidFill>
                <a:latin typeface="Calibri" panose="020F0502020204030204" pitchFamily="34" charset="0"/>
                <a:cs typeface="Calibri" panose="020F0502020204030204" pitchFamily="34" charset="0"/>
                <a:sym typeface="Arial"/>
              </a:rPr>
              <a:t>اقرأ السيناريو</a:t>
            </a:r>
            <a:r>
              <a:rPr lang="ar-SA" sz="1800" b="1" i="0" u="none" strike="noStrike" cap="none" dirty="0">
                <a:solidFill>
                  <a:schemeClr val="tx1"/>
                </a:solidFill>
                <a:latin typeface="Calibri" panose="020F0502020204030204" pitchFamily="34" charset="0"/>
                <a:cs typeface="Calibri" panose="020F0502020204030204" pitchFamily="34" charset="0"/>
                <a:sym typeface="Arial"/>
              </a:rPr>
              <a:t> المحدث</a:t>
            </a:r>
            <a:r>
              <a:rPr lang="en-US" sz="1800" b="1" i="0" u="none" strike="noStrike" cap="none" dirty="0">
                <a:solidFill>
                  <a:schemeClr val="tx1"/>
                </a:solidFill>
                <a:latin typeface="Calibri" panose="020F0502020204030204" pitchFamily="34" charset="0"/>
                <a:cs typeface="Calibri" panose="020F0502020204030204" pitchFamily="34" charset="0"/>
                <a:sym typeface="Arial"/>
              </a:rPr>
              <a:t> وقارن بالمعلومات المطلوبة في النماذج الفارغة. اجب على الاسئلة التالية:</a:t>
            </a:r>
          </a:p>
        </p:txBody>
      </p:sp>
      <p:sp>
        <p:nvSpPr>
          <p:cNvPr id="25" name="Google Shape;114;p9">
            <a:extLst>
              <a:ext uri="{FF2B5EF4-FFF2-40B4-BE49-F238E27FC236}">
                <a16:creationId xmlns:a16="http://schemas.microsoft.com/office/drawing/2014/main" id="{2E40FDAA-A166-4EBC-5B7F-64C61BA1DAD3}"/>
              </a:ext>
            </a:extLst>
          </p:cNvPr>
          <p:cNvSpPr txBox="1"/>
          <p:nvPr/>
        </p:nvSpPr>
        <p:spPr>
          <a:xfrm>
            <a:off x="5192128" y="3357392"/>
            <a:ext cx="5497324" cy="2123618"/>
          </a:xfrm>
          <a:prstGeom prst="rect">
            <a:avLst/>
          </a:prstGeom>
          <a:noFill/>
          <a:ln>
            <a:noFill/>
          </a:ln>
        </p:spPr>
        <p:txBody>
          <a:bodyPr spcFirstLastPara="1" wrap="square" lIns="91425" tIns="45700" rIns="91425" bIns="45700" anchor="t" anchorCtr="0">
            <a:spAutoFit/>
          </a:bodyPr>
          <a:lstStyle/>
          <a:p>
            <a:pPr marL="342900" marR="0" lvl="0" indent="-342900" algn="r" rtl="1">
              <a:lnSpc>
                <a:spcPct val="100000"/>
              </a:lnSpc>
              <a:spcBef>
                <a:spcPts val="0"/>
              </a:spcBef>
              <a:spcAft>
                <a:spcPts val="0"/>
              </a:spcAft>
              <a:buClr>
                <a:srgbClr val="000000"/>
              </a:buClr>
              <a:buSzPts val="1800"/>
              <a:buFont typeface="Arial" panose="020B0604020202020204" pitchFamily="34" charset="0"/>
              <a:buChar char="•"/>
            </a:pPr>
            <a:r>
              <a:rPr lang="en-US" sz="2200" i="0" u="none" strike="noStrike" cap="none" dirty="0">
                <a:solidFill>
                  <a:schemeClr val="tx1"/>
                </a:solidFill>
                <a:latin typeface="Calibri" panose="020F0502020204030204" pitchFamily="34" charset="0"/>
                <a:cs typeface="Calibri" panose="020F0502020204030204" pitchFamily="34" charset="0"/>
                <a:sym typeface="Arial"/>
              </a:rPr>
              <a:t>هل لديك المعلومات التي تحتاجها لإجراء التحقق؟ إذا لم يكن الأمر كذلك ، فما هي المعلومات الإضافية التي تحتاجها و / أو المعلومات التي يجب توضيحها؟</a:t>
            </a:r>
          </a:p>
          <a:p>
            <a:pPr marL="342900" marR="0" lvl="0" indent="-342900" algn="r" rtl="1">
              <a:lnSpc>
                <a:spcPct val="100000"/>
              </a:lnSpc>
              <a:spcBef>
                <a:spcPts val="0"/>
              </a:spcBef>
              <a:spcAft>
                <a:spcPts val="0"/>
              </a:spcAft>
              <a:buClr>
                <a:srgbClr val="000000"/>
              </a:buClr>
              <a:buSzPts val="1800"/>
              <a:buFont typeface="Arial" panose="020B0604020202020204" pitchFamily="34" charset="0"/>
              <a:buChar char="•"/>
            </a:pPr>
            <a:r>
              <a:rPr lang="en-US" sz="2200" i="0" u="none" strike="noStrike" cap="none" dirty="0">
                <a:solidFill>
                  <a:schemeClr val="tx1"/>
                </a:solidFill>
                <a:latin typeface="Calibri" panose="020F0502020204030204" pitchFamily="34" charset="0"/>
                <a:cs typeface="Calibri" panose="020F0502020204030204" pitchFamily="34" charset="0"/>
                <a:sym typeface="Arial"/>
              </a:rPr>
              <a:t>هل يمكنك تحديد ما إذا كان لم شمل الأسرة في مصلحة هاشم في هذه المرحلة؟ اشرح اجابتك.</a:t>
            </a:r>
          </a:p>
          <a:p>
            <a:pPr marL="342900" marR="0" lvl="0" indent="-342900" algn="r" rtl="1">
              <a:lnSpc>
                <a:spcPct val="100000"/>
              </a:lnSpc>
              <a:spcBef>
                <a:spcPts val="0"/>
              </a:spcBef>
              <a:spcAft>
                <a:spcPts val="0"/>
              </a:spcAft>
              <a:buClr>
                <a:srgbClr val="000000"/>
              </a:buClr>
              <a:buSzPts val="1800"/>
              <a:buFont typeface="Arial" panose="020B0604020202020204" pitchFamily="34" charset="0"/>
              <a:buChar char="•"/>
            </a:pPr>
            <a:r>
              <a:rPr lang="en-US" sz="2200" i="0" u="none" strike="noStrike" cap="none" dirty="0">
                <a:solidFill>
                  <a:schemeClr val="tx1"/>
                </a:solidFill>
                <a:latin typeface="Calibri" panose="020F0502020204030204" pitchFamily="34" charset="0"/>
                <a:cs typeface="Calibri" panose="020F0502020204030204" pitchFamily="34" charset="0"/>
                <a:sym typeface="Arial"/>
              </a:rPr>
              <a:t>ما هي الخطوات التالية للمتابعة التي ينبغي اتخاذها؟</a:t>
            </a:r>
          </a:p>
        </p:txBody>
      </p:sp>
      <p:grpSp>
        <p:nvGrpSpPr>
          <p:cNvPr id="26" name="Group 25">
            <a:extLst>
              <a:ext uri="{FF2B5EF4-FFF2-40B4-BE49-F238E27FC236}">
                <a16:creationId xmlns:a16="http://schemas.microsoft.com/office/drawing/2014/main" id="{E4C004F7-75A7-E4E2-746E-A4DF9A596315}"/>
              </a:ext>
            </a:extLst>
          </p:cNvPr>
          <p:cNvGrpSpPr/>
          <p:nvPr/>
        </p:nvGrpSpPr>
        <p:grpSpPr>
          <a:xfrm>
            <a:off x="1139221" y="2471028"/>
            <a:ext cx="3425448" cy="2831081"/>
            <a:chOff x="7499908" y="4900577"/>
            <a:chExt cx="997752" cy="824627"/>
          </a:xfrm>
        </p:grpSpPr>
        <p:grpSp>
          <p:nvGrpSpPr>
            <p:cNvPr id="27" name="Group 26">
              <a:extLst>
                <a:ext uri="{FF2B5EF4-FFF2-40B4-BE49-F238E27FC236}">
                  <a16:creationId xmlns:a16="http://schemas.microsoft.com/office/drawing/2014/main" id="{53EC6C38-AF5A-DDF9-A40D-13CE078C540A}"/>
                </a:ext>
              </a:extLst>
            </p:cNvPr>
            <p:cNvGrpSpPr/>
            <p:nvPr/>
          </p:nvGrpSpPr>
          <p:grpSpPr>
            <a:xfrm>
              <a:off x="7499908" y="4900577"/>
              <a:ext cx="997752" cy="824627"/>
              <a:chOff x="5957706" y="3325646"/>
              <a:chExt cx="2611796" cy="1892062"/>
            </a:xfrm>
            <a:solidFill>
              <a:schemeClr val="accent4"/>
            </a:solidFill>
          </p:grpSpPr>
          <p:sp>
            <p:nvSpPr>
              <p:cNvPr id="31" name="Rectangle: Rounded Corners 30">
                <a:extLst>
                  <a:ext uri="{FF2B5EF4-FFF2-40B4-BE49-F238E27FC236}">
                    <a16:creationId xmlns:a16="http://schemas.microsoft.com/office/drawing/2014/main" id="{DCADBB50-588B-72BC-1A26-A4969F0D3EF4}"/>
                  </a:ext>
                </a:extLst>
              </p:cNvPr>
              <p:cNvSpPr/>
              <p:nvPr/>
            </p:nvSpPr>
            <p:spPr>
              <a:xfrm>
                <a:off x="5957706" y="3547504"/>
                <a:ext cx="2611796" cy="1670204"/>
              </a:xfrm>
              <a:prstGeom prst="round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sz="1400" dirty="0">
                  <a:solidFill>
                    <a:schemeClr val="bg1"/>
                  </a:solidFill>
                  <a:latin typeface="Helvetica Neue"/>
                </a:endParaRPr>
              </a:p>
            </p:txBody>
          </p:sp>
          <p:sp>
            <p:nvSpPr>
              <p:cNvPr id="32" name="Rectangle: Top Corners Rounded 31">
                <a:extLst>
                  <a:ext uri="{FF2B5EF4-FFF2-40B4-BE49-F238E27FC236}">
                    <a16:creationId xmlns:a16="http://schemas.microsoft.com/office/drawing/2014/main" id="{696905A7-05DD-DD1C-B2C6-C96213C8E98C}"/>
                  </a:ext>
                </a:extLst>
              </p:cNvPr>
              <p:cNvSpPr/>
              <p:nvPr/>
            </p:nvSpPr>
            <p:spPr>
              <a:xfrm>
                <a:off x="5957706" y="3325646"/>
                <a:ext cx="538650" cy="515820"/>
              </a:xfrm>
              <a:prstGeom prst="round2SameRect">
                <a:avLst/>
              </a:prstGeom>
              <a:solidFill>
                <a:schemeClr val="accent2">
                  <a:lumMod val="75000"/>
                </a:schemeClr>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b="1" dirty="0">
                  <a:solidFill>
                    <a:schemeClr val="bg1"/>
                  </a:solidFill>
                  <a:latin typeface="Arial" panose="020B0604020202020204" pitchFamily="34" charset="0"/>
                  <a:cs typeface="Arial" panose="020B0604020202020204" pitchFamily="34" charset="0"/>
                </a:endParaRPr>
              </a:p>
            </p:txBody>
          </p:sp>
        </p:grpSp>
        <p:grpSp>
          <p:nvGrpSpPr>
            <p:cNvPr id="28" name="Group 27">
              <a:extLst>
                <a:ext uri="{FF2B5EF4-FFF2-40B4-BE49-F238E27FC236}">
                  <a16:creationId xmlns:a16="http://schemas.microsoft.com/office/drawing/2014/main" id="{EC77716F-0A23-7271-0ADC-21A2200FAA8B}"/>
                </a:ext>
              </a:extLst>
            </p:cNvPr>
            <p:cNvGrpSpPr/>
            <p:nvPr/>
          </p:nvGrpSpPr>
          <p:grpSpPr>
            <a:xfrm>
              <a:off x="7871183" y="5154803"/>
              <a:ext cx="316610" cy="462618"/>
              <a:chOff x="8661923" y="4758813"/>
              <a:chExt cx="825538" cy="1206243"/>
            </a:xfrm>
            <a:solidFill>
              <a:schemeClr val="bg1"/>
            </a:solidFill>
          </p:grpSpPr>
          <p:sp>
            <p:nvSpPr>
              <p:cNvPr id="29" name="Circle: Hollow 28">
                <a:extLst>
                  <a:ext uri="{FF2B5EF4-FFF2-40B4-BE49-F238E27FC236}">
                    <a16:creationId xmlns:a16="http://schemas.microsoft.com/office/drawing/2014/main" id="{ED455355-6C69-AFAF-4A36-DF5445969EAF}"/>
                  </a:ext>
                </a:extLst>
              </p:cNvPr>
              <p:cNvSpPr/>
              <p:nvPr/>
            </p:nvSpPr>
            <p:spPr>
              <a:xfrm>
                <a:off x="8661923" y="4758813"/>
                <a:ext cx="825538" cy="845574"/>
              </a:xfrm>
              <a:prstGeom prst="donu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solidFill>
                    <a:schemeClr val="tx1"/>
                  </a:solidFill>
                </a:endParaRPr>
              </a:p>
            </p:txBody>
          </p:sp>
          <p:sp>
            <p:nvSpPr>
              <p:cNvPr id="30" name="Rectangle: Rounded Corners 29">
                <a:extLst>
                  <a:ext uri="{FF2B5EF4-FFF2-40B4-BE49-F238E27FC236}">
                    <a16:creationId xmlns:a16="http://schemas.microsoft.com/office/drawing/2014/main" id="{6F5CBE64-942D-EF67-EBC9-C65CB1947A34}"/>
                  </a:ext>
                </a:extLst>
              </p:cNvPr>
              <p:cNvSpPr/>
              <p:nvPr/>
            </p:nvSpPr>
            <p:spPr>
              <a:xfrm rot="1978244">
                <a:off x="8694854" y="5424756"/>
                <a:ext cx="193867" cy="540300"/>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grpSp>
      </p:grpSp>
    </p:spTree>
  </p:cSld>
  <p:clrMapOvr>
    <a:masterClrMapping/>
  </p:clrMapOvr>
</p:sld>
</file>

<file path=ppt/slides/slide103.xml><?xml version="1.0" encoding="utf-8"?>
<p:sld xmlns:a="http://schemas.openxmlformats.org/drawingml/2006/main" xmlns:r="http://schemas.openxmlformats.org/officeDocument/2006/relationships" xmlns:p="http://schemas.openxmlformats.org/presentationml/2006/main" show="0">
  <p:cSld>
    <p:spTree>
      <p:nvGrpSpPr>
        <p:cNvPr id="1" name="Shape 812"/>
        <p:cNvGrpSpPr/>
        <p:nvPr/>
      </p:nvGrpSpPr>
      <p:grpSpPr>
        <a:xfrm>
          <a:off x="0" y="0"/>
          <a:ext cx="0" cy="0"/>
          <a:chOff x="0" y="0"/>
          <a:chExt cx="0" cy="0"/>
        </a:xfrm>
      </p:grpSpPr>
      <p:sp>
        <p:nvSpPr>
          <p:cNvPr id="6" name="Title 72">
            <a:extLst>
              <a:ext uri="{FF2B5EF4-FFF2-40B4-BE49-F238E27FC236}">
                <a16:creationId xmlns:a16="http://schemas.microsoft.com/office/drawing/2014/main" id="{651A139C-7752-FE82-6B84-B69CFCBA8AE1}"/>
              </a:ext>
            </a:extLst>
          </p:cNvPr>
          <p:cNvSpPr txBox="1">
            <a:spLocks/>
          </p:cNvSpPr>
          <p:nvPr/>
        </p:nvSpPr>
        <p:spPr>
          <a:xfrm>
            <a:off x="4934433" y="2061306"/>
            <a:ext cx="5915913" cy="562168"/>
          </a:xfrm>
          <a:prstGeom prst="rect">
            <a:avLst/>
          </a:prstGeom>
        </p:spPr>
        <p:txBody>
          <a:bodyPr anchor="ctr" anchorCtr="0"/>
          <a:lstStyle>
            <a:lvl1pPr algn="l" defTabSz="914400" rtl="0" eaLnBrk="1" latinLnBrk="0" hangingPunct="1">
              <a:lnSpc>
                <a:spcPct val="90000"/>
              </a:lnSpc>
              <a:spcBef>
                <a:spcPct val="0"/>
              </a:spcBef>
              <a:buNone/>
              <a:defRPr sz="4400" kern="1200">
                <a:solidFill>
                  <a:schemeClr val="tx1"/>
                </a:solidFill>
                <a:latin typeface="Helvetica Neue" charset="0"/>
                <a:ea typeface="Helvetica Neue" charset="0"/>
                <a:cs typeface="Helvetica Neue" charset="0"/>
              </a:defRPr>
            </a:lvl1pPr>
          </a:lstStyle>
          <a:p>
            <a:pPr algn="r" rtl="1"/>
            <a:r>
              <a:rPr lang="en-CA" sz="5400" b="1" dirty="0">
                <a:solidFill>
                  <a:schemeClr val="bg1">
                    <a:lumMod val="75000"/>
                  </a:schemeClr>
                </a:solidFill>
                <a:latin typeface="Calibri" panose="020F0502020204030204" pitchFamily="34" charset="0"/>
                <a:cs typeface="Calibri" panose="020F0502020204030204" pitchFamily="34" charset="0"/>
              </a:rPr>
              <a:t>شريحة إضافية لملاحظات الميسر</a:t>
            </a:r>
          </a:p>
        </p:txBody>
      </p:sp>
    </p:spTree>
    <p:extLst>
      <p:ext uri="{BB962C8B-B14F-4D97-AF65-F5344CB8AC3E}">
        <p14:creationId xmlns:p14="http://schemas.microsoft.com/office/powerpoint/2010/main" val="299661085"/>
      </p:ext>
    </p:extLst>
  </p:cSld>
  <p:clrMapOvr>
    <a:masterClrMapping/>
  </p:clrMapOvr>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Shape 1388"/>
        <p:cNvGrpSpPr/>
        <p:nvPr/>
      </p:nvGrpSpPr>
      <p:grpSpPr>
        <a:xfrm>
          <a:off x="0" y="0"/>
          <a:ext cx="0" cy="0"/>
          <a:chOff x="0" y="0"/>
          <a:chExt cx="0" cy="0"/>
        </a:xfrm>
      </p:grpSpPr>
      <p:sp>
        <p:nvSpPr>
          <p:cNvPr id="1389" name="Google Shape;1389;p74"/>
          <p:cNvSpPr/>
          <p:nvPr/>
        </p:nvSpPr>
        <p:spPr>
          <a:xfrm>
            <a:off x="0" y="496724"/>
            <a:ext cx="12192000" cy="985520"/>
          </a:xfrm>
          <a:prstGeom prst="rect">
            <a:avLst/>
          </a:prstGeom>
          <a:solidFill>
            <a:srgbClr val="EEE7EB"/>
          </a:solidFill>
          <a:ln>
            <a:noFill/>
          </a:ln>
        </p:spPr>
        <p:txBody>
          <a:bodyPr spcFirstLastPara="1" wrap="square" lIns="91425" tIns="45700" rIns="91425" bIns="45700" anchor="ctr" anchorCtr="0">
            <a:noAutofit/>
          </a:bodyPr>
          <a:lstStyle/>
          <a:p>
            <a:pPr marL="0" marR="0" lvl="0" indent="0" algn="ctr" rtl="1">
              <a:lnSpc>
                <a:spcPct val="100000"/>
              </a:lnSpc>
              <a:spcBef>
                <a:spcPts val="0"/>
              </a:spcBef>
              <a:spcAft>
                <a:spcPts val="0"/>
              </a:spcAft>
              <a:buClr>
                <a:schemeClr val="lt1"/>
              </a:buClr>
              <a:buSzPts val="1800"/>
              <a:buFont typeface="Calibri"/>
              <a:buNone/>
            </a:pPr>
            <a:endParaRPr sz="1800" b="0" i="0" u="none" strike="noStrike" cap="none" dirty="0">
              <a:solidFill>
                <a:srgbClr val="FFFFFF"/>
              </a:solidFill>
              <a:latin typeface="Calibri"/>
              <a:ea typeface="Calibri"/>
              <a:cs typeface="Calibri"/>
              <a:sym typeface="Calibri"/>
            </a:endParaRPr>
          </a:p>
        </p:txBody>
      </p:sp>
      <p:sp>
        <p:nvSpPr>
          <p:cNvPr id="1390" name="Google Shape;1390;p74"/>
          <p:cNvSpPr txBox="1">
            <a:spLocks noGrp="1"/>
          </p:cNvSpPr>
          <p:nvPr>
            <p:ph type="title"/>
          </p:nvPr>
        </p:nvSpPr>
        <p:spPr>
          <a:xfrm>
            <a:off x="838200" y="120516"/>
            <a:ext cx="10515600" cy="868968"/>
          </a:xfrm>
          <a:prstGeom prst="rect">
            <a:avLst/>
          </a:prstGeom>
          <a:noFill/>
          <a:ln>
            <a:noFill/>
          </a:ln>
        </p:spPr>
        <p:txBody>
          <a:bodyPr spcFirstLastPara="1" wrap="square" lIns="91425" tIns="45700" rIns="91425" bIns="45700" anchor="ctr" anchorCtr="0">
            <a:normAutofit/>
          </a:bodyPr>
          <a:lstStyle/>
          <a:p>
            <a:pPr marL="0" lvl="0" indent="0" algn="ctr" rtl="1">
              <a:lnSpc>
                <a:spcPct val="90000"/>
              </a:lnSpc>
              <a:spcBef>
                <a:spcPts val="0"/>
              </a:spcBef>
              <a:spcAft>
                <a:spcPts val="0"/>
              </a:spcAft>
              <a:buClr>
                <a:srgbClr val="8C5F7A"/>
              </a:buClr>
              <a:buSzPts val="3200"/>
              <a:buFont typeface="Arial"/>
              <a:buNone/>
            </a:pPr>
            <a:r>
              <a:rPr lang="en-US" dirty="0">
                <a:latin typeface="Calibri" panose="020F0502020204030204" pitchFamily="34" charset="0"/>
                <a:cs typeface="Calibri" panose="020F0502020204030204" pitchFamily="34" charset="0"/>
                <a:sym typeface="Arial"/>
              </a:rPr>
              <a:t>نقاط التعلم الأساسية</a:t>
            </a:r>
            <a:endParaRPr dirty="0">
              <a:latin typeface="Calibri" panose="020F0502020204030204" pitchFamily="34" charset="0"/>
              <a:cs typeface="Calibri" panose="020F0502020204030204" pitchFamily="34" charset="0"/>
            </a:endParaRPr>
          </a:p>
        </p:txBody>
      </p:sp>
      <p:sp>
        <p:nvSpPr>
          <p:cNvPr id="1391" name="Google Shape;1391;p74"/>
          <p:cNvSpPr/>
          <p:nvPr/>
        </p:nvSpPr>
        <p:spPr>
          <a:xfrm>
            <a:off x="3761958" y="2123544"/>
            <a:ext cx="1051560" cy="1051560"/>
          </a:xfrm>
          <a:prstGeom prst="star5">
            <a:avLst>
              <a:gd name="adj" fmla="val 28143"/>
              <a:gd name="hf" fmla="val 105146"/>
              <a:gd name="vf" fmla="val 110557"/>
            </a:avLst>
          </a:prstGeom>
          <a:solidFill>
            <a:srgbClr val="8C5F7A"/>
          </a:solidFill>
          <a:ln>
            <a:noFill/>
          </a:ln>
        </p:spPr>
        <p:txBody>
          <a:bodyPr spcFirstLastPara="1" wrap="square" lIns="91425" tIns="45700" rIns="91425" bIns="45700" anchor="ctr" anchorCtr="0">
            <a:noAutofit/>
          </a:bodyPr>
          <a:lstStyle/>
          <a:p>
            <a:pPr marL="0" marR="0" lvl="0" indent="0" algn="ctr" rtl="1">
              <a:lnSpc>
                <a:spcPct val="100000"/>
              </a:lnSpc>
              <a:spcBef>
                <a:spcPts val="0"/>
              </a:spcBef>
              <a:spcAft>
                <a:spcPts val="0"/>
              </a:spcAft>
              <a:buClr>
                <a:schemeClr val="lt1"/>
              </a:buClr>
              <a:buSzPts val="1800"/>
              <a:buFont typeface="Calibri"/>
              <a:buNone/>
            </a:pPr>
            <a:endParaRPr sz="1800" b="0" i="0" u="none" strike="noStrike" cap="none" dirty="0">
              <a:solidFill>
                <a:srgbClr val="FFFFFF"/>
              </a:solidFill>
              <a:latin typeface="Calibri"/>
              <a:ea typeface="Calibri"/>
              <a:cs typeface="Calibri"/>
              <a:sym typeface="Calibri"/>
            </a:endParaRPr>
          </a:p>
        </p:txBody>
      </p:sp>
      <p:sp>
        <p:nvSpPr>
          <p:cNvPr id="1392" name="Google Shape;1392;p74"/>
          <p:cNvSpPr/>
          <p:nvPr/>
        </p:nvSpPr>
        <p:spPr>
          <a:xfrm>
            <a:off x="7501301" y="2123544"/>
            <a:ext cx="1051560" cy="1051560"/>
          </a:xfrm>
          <a:prstGeom prst="star5">
            <a:avLst>
              <a:gd name="adj" fmla="val 28143"/>
              <a:gd name="hf" fmla="val 105146"/>
              <a:gd name="vf" fmla="val 110557"/>
            </a:avLst>
          </a:prstGeom>
          <a:solidFill>
            <a:srgbClr val="8C5F7A"/>
          </a:solidFill>
          <a:ln>
            <a:noFill/>
          </a:ln>
        </p:spPr>
        <p:txBody>
          <a:bodyPr spcFirstLastPara="1" wrap="square" lIns="91425" tIns="45700" rIns="91425" bIns="45700" anchor="ctr" anchorCtr="0">
            <a:noAutofit/>
          </a:bodyPr>
          <a:lstStyle/>
          <a:p>
            <a:pPr marL="0" marR="0" lvl="0" indent="0" algn="ctr" rtl="1">
              <a:lnSpc>
                <a:spcPct val="100000"/>
              </a:lnSpc>
              <a:spcBef>
                <a:spcPts val="0"/>
              </a:spcBef>
              <a:spcAft>
                <a:spcPts val="0"/>
              </a:spcAft>
              <a:buClr>
                <a:schemeClr val="lt1"/>
              </a:buClr>
              <a:buSzPts val="1800"/>
              <a:buFont typeface="Calibri"/>
              <a:buNone/>
            </a:pPr>
            <a:endParaRPr sz="1800" b="0" i="0" u="none" strike="noStrike" cap="none" dirty="0">
              <a:solidFill>
                <a:srgbClr val="FFFFFF"/>
              </a:solidFill>
              <a:latin typeface="Calibri"/>
              <a:ea typeface="Calibri"/>
              <a:cs typeface="Calibri"/>
              <a:sym typeface="Calibri"/>
            </a:endParaRPr>
          </a:p>
        </p:txBody>
      </p:sp>
      <p:sp>
        <p:nvSpPr>
          <p:cNvPr id="1393" name="Google Shape;1393;p74"/>
          <p:cNvSpPr txBox="1"/>
          <p:nvPr/>
        </p:nvSpPr>
        <p:spPr>
          <a:xfrm>
            <a:off x="2676677" y="3682897"/>
            <a:ext cx="3222122" cy="923289"/>
          </a:xfrm>
          <a:prstGeom prst="rect">
            <a:avLst/>
          </a:prstGeom>
          <a:noFill/>
          <a:ln>
            <a:noFill/>
          </a:ln>
        </p:spPr>
        <p:txBody>
          <a:bodyPr spcFirstLastPara="1" wrap="square" lIns="91425" tIns="45700" rIns="91425" bIns="45700" anchor="t" anchorCtr="0">
            <a:spAutoFit/>
          </a:bodyPr>
          <a:lstStyle/>
          <a:p>
            <a:pPr marL="0" marR="0" lvl="0" indent="0" algn="ctr" rtl="1">
              <a:lnSpc>
                <a:spcPct val="100000"/>
              </a:lnSpc>
              <a:spcBef>
                <a:spcPts val="0"/>
              </a:spcBef>
              <a:spcAft>
                <a:spcPts val="0"/>
              </a:spcAft>
              <a:buClr>
                <a:srgbClr val="000000"/>
              </a:buClr>
              <a:buSzPts val="2400"/>
              <a:buFont typeface="Helvetica Neue"/>
              <a:buNone/>
            </a:pPr>
            <a:r>
              <a:rPr lang="en-US" sz="1800" b="0" i="0" u="none" strike="noStrike" cap="none" dirty="0">
                <a:solidFill>
                  <a:srgbClr val="000000"/>
                </a:solidFill>
                <a:latin typeface="Calibri" panose="020F0502020204030204" pitchFamily="34" charset="0"/>
                <a:ea typeface="Helvetica Neue"/>
                <a:cs typeface="Calibri" panose="020F0502020204030204" pitchFamily="34" charset="0"/>
                <a:sym typeface="Helvetica Neue"/>
              </a:rPr>
              <a:t>التحقق هو خطوة أساسية قبل لم الشمل من أجل التحقق مما إذا كان لم شمل الأسرة في مصلحة الطفل</a:t>
            </a:r>
            <a:endParaRPr sz="1800" dirty="0">
              <a:latin typeface="Calibri" panose="020F0502020204030204" pitchFamily="34" charset="0"/>
              <a:cs typeface="Calibri" panose="020F0502020204030204" pitchFamily="34" charset="0"/>
            </a:endParaRPr>
          </a:p>
        </p:txBody>
      </p:sp>
      <p:sp>
        <p:nvSpPr>
          <p:cNvPr id="1394" name="Google Shape;1394;p74"/>
          <p:cNvSpPr txBox="1"/>
          <p:nvPr/>
        </p:nvSpPr>
        <p:spPr>
          <a:xfrm>
            <a:off x="6462639" y="3682897"/>
            <a:ext cx="3128884" cy="923289"/>
          </a:xfrm>
          <a:prstGeom prst="rect">
            <a:avLst/>
          </a:prstGeom>
          <a:noFill/>
          <a:ln>
            <a:noFill/>
          </a:ln>
        </p:spPr>
        <p:txBody>
          <a:bodyPr spcFirstLastPara="1" wrap="square" lIns="91425" tIns="45700" rIns="91425" bIns="45700" anchor="t" anchorCtr="0">
            <a:spAutoFit/>
          </a:bodyPr>
          <a:lstStyle/>
          <a:p>
            <a:pPr marL="0" marR="0" lvl="0" indent="0" algn="ctr" rtl="1">
              <a:lnSpc>
                <a:spcPct val="100000"/>
              </a:lnSpc>
              <a:spcBef>
                <a:spcPts val="0"/>
              </a:spcBef>
              <a:spcAft>
                <a:spcPts val="0"/>
              </a:spcAft>
              <a:buClr>
                <a:srgbClr val="000000"/>
              </a:buClr>
              <a:buSzPts val="2400"/>
              <a:buFont typeface="Helvetica Neue"/>
              <a:buNone/>
            </a:pPr>
            <a:r>
              <a:rPr lang="en-US" sz="1800" b="0" i="0" u="none" strike="noStrike" cap="none" dirty="0">
                <a:solidFill>
                  <a:srgbClr val="000000"/>
                </a:solidFill>
                <a:latin typeface="Calibri" panose="020F0502020204030204" pitchFamily="34" charset="0"/>
                <a:ea typeface="Helvetica Neue"/>
                <a:cs typeface="Calibri" panose="020F0502020204030204" pitchFamily="34" charset="0"/>
                <a:sym typeface="Helvetica Neue"/>
              </a:rPr>
              <a:t>يمكن لأخصائيي الحالة أن يلعبوا دورًا مهمًا وداعمًا في عملية التحقق قبل لم شمل الطفل والأسرة</a:t>
            </a:r>
            <a:endParaRPr sz="1800" dirty="0">
              <a:latin typeface="Calibri" panose="020F0502020204030204" pitchFamily="34" charset="0"/>
              <a:cs typeface="Calibri" panose="020F0502020204030204" pitchFamily="34" charset="0"/>
            </a:endParaRPr>
          </a:p>
        </p:txBody>
      </p:sp>
    </p:spTree>
  </p:cSld>
  <p:clrMapOvr>
    <a:masterClrMapping/>
  </p:clrMapOvr>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Shape 1399"/>
        <p:cNvGrpSpPr/>
        <p:nvPr/>
      </p:nvGrpSpPr>
      <p:grpSpPr>
        <a:xfrm>
          <a:off x="0" y="0"/>
          <a:ext cx="0" cy="0"/>
          <a:chOff x="0" y="0"/>
          <a:chExt cx="0" cy="0"/>
        </a:xfrm>
      </p:grpSpPr>
      <p:sp>
        <p:nvSpPr>
          <p:cNvPr id="1400" name="Google Shape;1400;p75"/>
          <p:cNvSpPr txBox="1">
            <a:spLocks noGrp="1"/>
          </p:cNvSpPr>
          <p:nvPr>
            <p:ph type="title"/>
          </p:nvPr>
        </p:nvSpPr>
        <p:spPr>
          <a:xfrm>
            <a:off x="796385" y="3099692"/>
            <a:ext cx="4015311" cy="562168"/>
          </a:xfrm>
          <a:prstGeom prst="rect">
            <a:avLst/>
          </a:prstGeom>
          <a:noFill/>
          <a:ln>
            <a:noFill/>
          </a:ln>
        </p:spPr>
        <p:txBody>
          <a:bodyPr spcFirstLastPara="1" wrap="square" lIns="91425" tIns="45700" rIns="91425" bIns="45700" anchor="ctr" anchorCtr="0">
            <a:noAutofit/>
          </a:bodyPr>
          <a:lstStyle/>
          <a:p>
            <a:pPr marL="0" lvl="0" indent="0" algn="r" rtl="1">
              <a:lnSpc>
                <a:spcPct val="90000"/>
              </a:lnSpc>
              <a:spcBef>
                <a:spcPts val="0"/>
              </a:spcBef>
              <a:spcAft>
                <a:spcPts val="0"/>
              </a:spcAft>
              <a:buClr>
                <a:schemeClr val="lt1"/>
              </a:buClr>
              <a:buSzPts val="4800"/>
              <a:buFont typeface="Garamond"/>
              <a:buNone/>
            </a:pPr>
            <a:r>
              <a:rPr lang="en-US" sz="2400" dirty="0">
                <a:latin typeface="Calibri" panose="020F0502020204030204" pitchFamily="34" charset="0"/>
                <a:cs typeface="Calibri" panose="020F0502020204030204" pitchFamily="34" charset="0"/>
              </a:rPr>
              <a:t>الجلسة </a:t>
            </a:r>
            <a:r>
              <a:rPr lang="ar-SA" sz="2400" dirty="0">
                <a:latin typeface="Calibri" panose="020F0502020204030204" pitchFamily="34" charset="0"/>
                <a:cs typeface="Calibri" panose="020F0502020204030204" pitchFamily="34" charset="0"/>
              </a:rPr>
              <a:t>٥.٤</a:t>
            </a:r>
            <a:br>
              <a:rPr lang="en-US" sz="2400" dirty="0">
                <a:latin typeface="Calibri" panose="020F0502020204030204" pitchFamily="34" charset="0"/>
                <a:cs typeface="Calibri" panose="020F0502020204030204" pitchFamily="34" charset="0"/>
              </a:rPr>
            </a:br>
            <a:r>
              <a:rPr lang="en-US" sz="2400" dirty="0">
                <a:latin typeface="Calibri" panose="020F0502020204030204" pitchFamily="34" charset="0"/>
                <a:cs typeface="Calibri" panose="020F0502020204030204" pitchFamily="34" charset="0"/>
              </a:rPr>
              <a:t> </a:t>
            </a:r>
            <a:br>
              <a:rPr lang="en-US" dirty="0">
                <a:latin typeface="Calibri" panose="020F0502020204030204" pitchFamily="34" charset="0"/>
                <a:cs typeface="Calibri" panose="020F0502020204030204" pitchFamily="34" charset="0"/>
              </a:rPr>
            </a:br>
            <a:r>
              <a:rPr lang="ar-SA" dirty="0">
                <a:latin typeface="Calibri" panose="020F0502020204030204" pitchFamily="34" charset="0"/>
                <a:cs typeface="Calibri" panose="020F0502020204030204" pitchFamily="34" charset="0"/>
              </a:rPr>
              <a:t>لم شمل</a:t>
            </a:r>
            <a:r>
              <a:rPr lang="en-US" dirty="0">
                <a:latin typeface="Calibri" panose="020F0502020204030204" pitchFamily="34" charset="0"/>
                <a:cs typeface="Calibri" panose="020F0502020204030204" pitchFamily="34" charset="0"/>
              </a:rPr>
              <a:t> </a:t>
            </a:r>
            <a:r>
              <a:rPr lang="ar-SA" dirty="0">
                <a:latin typeface="Calibri" panose="020F0502020204030204" pitchFamily="34" charset="0"/>
                <a:cs typeface="Calibri" panose="020F0502020204030204" pitchFamily="34" charset="0"/>
              </a:rPr>
              <a:t>الأسرة</a:t>
            </a:r>
            <a:endParaRPr dirty="0">
              <a:latin typeface="Calibri" panose="020F0502020204030204" pitchFamily="34" charset="0"/>
              <a:cs typeface="Calibri" panose="020F0502020204030204" pitchFamily="34" charset="0"/>
            </a:endParaRPr>
          </a:p>
        </p:txBody>
      </p:sp>
      <p:sp>
        <p:nvSpPr>
          <p:cNvPr id="3" name="Google Shape;191;p14">
            <a:extLst>
              <a:ext uri="{FF2B5EF4-FFF2-40B4-BE49-F238E27FC236}">
                <a16:creationId xmlns:a16="http://schemas.microsoft.com/office/drawing/2014/main" id="{82674F66-5ACD-6952-DB09-182257C5F085}"/>
              </a:ext>
            </a:extLst>
          </p:cNvPr>
          <p:cNvSpPr txBox="1"/>
          <p:nvPr/>
        </p:nvSpPr>
        <p:spPr>
          <a:xfrm>
            <a:off x="6998106" y="2122471"/>
            <a:ext cx="4544766" cy="461624"/>
          </a:xfrm>
          <a:prstGeom prst="rect">
            <a:avLst/>
          </a:prstGeom>
          <a:noFill/>
          <a:ln>
            <a:noFill/>
          </a:ln>
        </p:spPr>
        <p:txBody>
          <a:bodyPr spcFirstLastPara="1" wrap="square" lIns="91425" tIns="45700" rIns="91425" bIns="45700" anchor="t" anchorCtr="0">
            <a:spAutoFit/>
          </a:bodyPr>
          <a:lstStyle/>
          <a:p>
            <a:pPr marL="0" marR="0" lvl="0" indent="0" algn="ctr" rtl="1">
              <a:lnSpc>
                <a:spcPct val="100000"/>
              </a:lnSpc>
              <a:spcBef>
                <a:spcPts val="0"/>
              </a:spcBef>
              <a:spcAft>
                <a:spcPts val="0"/>
              </a:spcAft>
              <a:buClr>
                <a:srgbClr val="1D8CC8"/>
              </a:buClr>
              <a:buSzPts val="2400"/>
              <a:buFont typeface="Arial"/>
              <a:buNone/>
            </a:pPr>
            <a:r>
              <a:rPr lang="en-US" sz="2400" b="1" i="0" u="none" strike="noStrike" cap="none" spc="300" dirty="0">
                <a:solidFill>
                  <a:schemeClr val="accent2">
                    <a:lumMod val="75000"/>
                  </a:schemeClr>
                </a:solidFill>
                <a:latin typeface="Calibri" panose="020F0502020204030204" pitchFamily="34" charset="0"/>
                <a:cs typeface="Calibri" panose="020F0502020204030204" pitchFamily="34" charset="0"/>
                <a:sym typeface="Arial"/>
              </a:rPr>
              <a:t>أهداف التعلم</a:t>
            </a:r>
            <a:endParaRPr lang="en-US" sz="2400" spc="300" dirty="0">
              <a:solidFill>
                <a:schemeClr val="accent2">
                  <a:lumMod val="75000"/>
                </a:schemeClr>
              </a:solidFill>
              <a:latin typeface="Calibri" panose="020F0502020204030204" pitchFamily="34" charset="0"/>
              <a:cs typeface="Calibri" panose="020F0502020204030204" pitchFamily="34" charset="0"/>
            </a:endParaRPr>
          </a:p>
        </p:txBody>
      </p:sp>
      <p:sp>
        <p:nvSpPr>
          <p:cNvPr id="4" name="Google Shape;193;p14">
            <a:extLst>
              <a:ext uri="{FF2B5EF4-FFF2-40B4-BE49-F238E27FC236}">
                <a16:creationId xmlns:a16="http://schemas.microsoft.com/office/drawing/2014/main" id="{FD7B428A-33BC-CAFA-BD13-AB11645BFC2D}"/>
              </a:ext>
            </a:extLst>
          </p:cNvPr>
          <p:cNvSpPr txBox="1"/>
          <p:nvPr/>
        </p:nvSpPr>
        <p:spPr>
          <a:xfrm>
            <a:off x="7559547" y="3175650"/>
            <a:ext cx="3836068" cy="816850"/>
          </a:xfrm>
          <a:prstGeom prst="rect">
            <a:avLst/>
          </a:prstGeom>
          <a:noFill/>
          <a:ln>
            <a:noFill/>
          </a:ln>
        </p:spPr>
        <p:txBody>
          <a:bodyPr spcFirstLastPara="1" wrap="square" lIns="91425" tIns="45700" rIns="91425" bIns="45700" anchor="t" anchorCtr="0">
            <a:spAutoFit/>
          </a:bodyPr>
          <a:lstStyle/>
          <a:p>
            <a:pPr marL="0" marR="0" lvl="0" indent="0" algn="r" rtl="1">
              <a:lnSpc>
                <a:spcPct val="107000"/>
              </a:lnSpc>
              <a:spcBef>
                <a:spcPts val="0"/>
              </a:spcBef>
              <a:spcAft>
                <a:spcPts val="0"/>
              </a:spcAft>
              <a:buClr>
                <a:srgbClr val="000000"/>
              </a:buClr>
              <a:buSzPts val="2400"/>
              <a:buFont typeface="Arial"/>
              <a:buNone/>
            </a:pPr>
            <a:r>
              <a:rPr lang="en-US" sz="2200" b="0" i="0" u="none" strike="noStrike" cap="none" dirty="0">
                <a:solidFill>
                  <a:srgbClr val="000000"/>
                </a:solidFill>
                <a:latin typeface="Calibri" panose="020F0502020204030204" pitchFamily="34" charset="0"/>
                <a:cs typeface="Calibri" panose="020F0502020204030204" pitchFamily="34" charset="0"/>
                <a:sym typeface="Arial"/>
              </a:rPr>
              <a:t>شرح كيفية تطبيق المبادئ والمعايير الأساسية للم شمل الأسرة</a:t>
            </a:r>
          </a:p>
        </p:txBody>
      </p:sp>
      <p:grpSp>
        <p:nvGrpSpPr>
          <p:cNvPr id="5" name="Google Shape;194;p14">
            <a:extLst>
              <a:ext uri="{FF2B5EF4-FFF2-40B4-BE49-F238E27FC236}">
                <a16:creationId xmlns:a16="http://schemas.microsoft.com/office/drawing/2014/main" id="{2F85FA9F-C5F2-802B-3B59-893AE2B1B37F}"/>
              </a:ext>
            </a:extLst>
          </p:cNvPr>
          <p:cNvGrpSpPr/>
          <p:nvPr/>
        </p:nvGrpSpPr>
        <p:grpSpPr>
          <a:xfrm>
            <a:off x="6689518" y="3270187"/>
            <a:ext cx="560331" cy="592814"/>
            <a:chOff x="243840" y="1676400"/>
            <a:chExt cx="701040" cy="741680"/>
          </a:xfrm>
          <a:solidFill>
            <a:schemeClr val="accent2">
              <a:lumMod val="75000"/>
            </a:schemeClr>
          </a:solidFill>
        </p:grpSpPr>
        <p:sp>
          <p:nvSpPr>
            <p:cNvPr id="6" name="Google Shape;195;p14">
              <a:extLst>
                <a:ext uri="{FF2B5EF4-FFF2-40B4-BE49-F238E27FC236}">
                  <a16:creationId xmlns:a16="http://schemas.microsoft.com/office/drawing/2014/main" id="{C3C79EEF-6009-8D55-4D92-2B905D84028A}"/>
                </a:ext>
              </a:extLst>
            </p:cNvPr>
            <p:cNvSpPr/>
            <p:nvPr/>
          </p:nvSpPr>
          <p:spPr>
            <a:xfrm>
              <a:off x="243840" y="1676400"/>
              <a:ext cx="116839" cy="741680"/>
            </a:xfrm>
            <a:prstGeom prst="rect">
              <a:avLst/>
            </a:prstGeom>
            <a:grpFill/>
            <a:ln>
              <a:noFill/>
            </a:ln>
          </p:spPr>
          <p:txBody>
            <a:bodyPr spcFirstLastPara="1" wrap="square" lIns="91425" tIns="45700" rIns="91425" bIns="45700" anchor="ctr" anchorCtr="0">
              <a:noAutofit/>
            </a:bodyPr>
            <a:lstStyle/>
            <a:p>
              <a:pPr marL="0" marR="0" lvl="0" indent="0" algn="ctr" rtl="1">
                <a:spcBef>
                  <a:spcPts val="0"/>
                </a:spcBef>
                <a:spcAft>
                  <a:spcPts val="0"/>
                </a:spcAft>
                <a:buClr>
                  <a:schemeClr val="dk1"/>
                </a:buClr>
                <a:buSzPts val="1800"/>
                <a:buFont typeface="Calibri"/>
                <a:buNone/>
              </a:pPr>
              <a:endParaRPr sz="1800" dirty="0">
                <a:solidFill>
                  <a:schemeClr val="lt1"/>
                </a:solidFill>
                <a:latin typeface="Calibri"/>
                <a:ea typeface="Calibri"/>
                <a:cs typeface="Calibri"/>
                <a:sym typeface="Calibri"/>
              </a:endParaRPr>
            </a:p>
          </p:txBody>
        </p:sp>
        <p:sp>
          <p:nvSpPr>
            <p:cNvPr id="7" name="Google Shape;196;p14">
              <a:extLst>
                <a:ext uri="{FF2B5EF4-FFF2-40B4-BE49-F238E27FC236}">
                  <a16:creationId xmlns:a16="http://schemas.microsoft.com/office/drawing/2014/main" id="{5B0CB3D9-6A62-F56F-420F-D098C95C581F}"/>
                </a:ext>
              </a:extLst>
            </p:cNvPr>
            <p:cNvSpPr/>
            <p:nvPr/>
          </p:nvSpPr>
          <p:spPr>
            <a:xfrm>
              <a:off x="314960" y="1676400"/>
              <a:ext cx="629920" cy="436880"/>
            </a:xfrm>
            <a:prstGeom prst="rect">
              <a:avLst/>
            </a:prstGeom>
            <a:grpFill/>
            <a:ln>
              <a:noFill/>
            </a:ln>
          </p:spPr>
          <p:txBody>
            <a:bodyPr spcFirstLastPara="1" wrap="square" lIns="91425" tIns="45700" rIns="91425" bIns="45700" anchor="ctr" anchorCtr="0">
              <a:noAutofit/>
            </a:bodyPr>
            <a:lstStyle/>
            <a:p>
              <a:pPr marL="0" marR="0" lvl="0" indent="0" algn="ctr" rtl="1">
                <a:spcBef>
                  <a:spcPts val="0"/>
                </a:spcBef>
                <a:spcAft>
                  <a:spcPts val="0"/>
                </a:spcAft>
                <a:buClr>
                  <a:schemeClr val="dk1"/>
                </a:buClr>
                <a:buSzPts val="1800"/>
                <a:buFont typeface="Calibri"/>
                <a:buNone/>
              </a:pPr>
              <a:endParaRPr sz="1800" dirty="0">
                <a:solidFill>
                  <a:schemeClr val="lt1"/>
                </a:solidFill>
                <a:latin typeface="Calibri"/>
                <a:ea typeface="Calibri"/>
                <a:cs typeface="Calibri"/>
                <a:sym typeface="Calibri"/>
              </a:endParaRPr>
            </a:p>
          </p:txBody>
        </p:sp>
      </p:grpSp>
    </p:spTree>
  </p:cSld>
  <p:clrMapOvr>
    <a:masterClrMapping/>
  </p:clrMapOvr>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Shape 1410"/>
        <p:cNvGrpSpPr/>
        <p:nvPr/>
      </p:nvGrpSpPr>
      <p:grpSpPr>
        <a:xfrm>
          <a:off x="0" y="0"/>
          <a:ext cx="0" cy="0"/>
          <a:chOff x="0" y="0"/>
          <a:chExt cx="0" cy="0"/>
        </a:xfrm>
      </p:grpSpPr>
      <p:sp>
        <p:nvSpPr>
          <p:cNvPr id="1411" name="Google Shape;1411;p76"/>
          <p:cNvSpPr txBox="1">
            <a:spLocks noGrp="1"/>
          </p:cNvSpPr>
          <p:nvPr>
            <p:ph type="title"/>
          </p:nvPr>
        </p:nvSpPr>
        <p:spPr>
          <a:xfrm>
            <a:off x="67243" y="120516"/>
            <a:ext cx="12080310" cy="868968"/>
          </a:xfrm>
          <a:prstGeom prst="rect">
            <a:avLst/>
          </a:prstGeom>
          <a:noFill/>
          <a:ln>
            <a:noFill/>
          </a:ln>
        </p:spPr>
        <p:txBody>
          <a:bodyPr spcFirstLastPara="1" wrap="square" lIns="91425" tIns="45700" rIns="91425" bIns="45700" anchor="ctr" anchorCtr="0">
            <a:noAutofit/>
          </a:bodyPr>
          <a:lstStyle/>
          <a:p>
            <a:pPr marL="0" lvl="0" indent="0" algn="ctr" rtl="1">
              <a:lnSpc>
                <a:spcPct val="90000"/>
              </a:lnSpc>
              <a:spcBef>
                <a:spcPts val="0"/>
              </a:spcBef>
              <a:spcAft>
                <a:spcPts val="0"/>
              </a:spcAft>
              <a:buClr>
                <a:srgbClr val="8C5F7A"/>
              </a:buClr>
              <a:buSzPct val="100000"/>
              <a:buFont typeface="Arial"/>
              <a:buNone/>
            </a:pPr>
            <a:r>
              <a:rPr lang="en-US" sz="2000" dirty="0"/>
              <a:t>ما الذي يجب مراعاته بخصوص لم شمل الأسرة والحفاظ على ال</a:t>
            </a:r>
            <a:r>
              <a:rPr lang="ar-SA" sz="2000" dirty="0"/>
              <a:t>تواصل</a:t>
            </a:r>
            <a:r>
              <a:rPr lang="en-US" sz="2000" dirty="0"/>
              <a:t> ال</a:t>
            </a:r>
            <a:r>
              <a:rPr lang="ar-SA" sz="2000" dirty="0"/>
              <a:t>أسري</a:t>
            </a:r>
            <a:r>
              <a:rPr lang="en-US" sz="2000" dirty="0"/>
              <a:t>؟</a:t>
            </a:r>
            <a:endParaRPr sz="2000" dirty="0"/>
          </a:p>
        </p:txBody>
      </p:sp>
      <p:cxnSp>
        <p:nvCxnSpPr>
          <p:cNvPr id="3" name="Straight Arrow Connector 2">
            <a:extLst>
              <a:ext uri="{FF2B5EF4-FFF2-40B4-BE49-F238E27FC236}">
                <a16:creationId xmlns:a16="http://schemas.microsoft.com/office/drawing/2014/main" id="{0817E2ED-14D7-777C-3C53-760E8615B58E}"/>
              </a:ext>
            </a:extLst>
          </p:cNvPr>
          <p:cNvCxnSpPr>
            <a:cxnSpLocks/>
          </p:cNvCxnSpPr>
          <p:nvPr/>
        </p:nvCxnSpPr>
        <p:spPr>
          <a:xfrm>
            <a:off x="676405" y="989484"/>
            <a:ext cx="0" cy="4947853"/>
          </a:xfrm>
          <a:prstGeom prst="straightConnector1">
            <a:avLst/>
          </a:prstGeom>
          <a:ln w="76200">
            <a:tailEnd type="triangle"/>
          </a:ln>
        </p:spPr>
        <p:style>
          <a:lnRef idx="1">
            <a:schemeClr val="accent1"/>
          </a:lnRef>
          <a:fillRef idx="0">
            <a:schemeClr val="accent1"/>
          </a:fillRef>
          <a:effectRef idx="0">
            <a:schemeClr val="accent1"/>
          </a:effectRef>
          <a:fontRef idx="minor">
            <a:schemeClr val="tx1"/>
          </a:fontRef>
        </p:style>
      </p:cxnSp>
      <p:sp>
        <p:nvSpPr>
          <p:cNvPr id="6" name="TextBox 5">
            <a:extLst>
              <a:ext uri="{FF2B5EF4-FFF2-40B4-BE49-F238E27FC236}">
                <a16:creationId xmlns:a16="http://schemas.microsoft.com/office/drawing/2014/main" id="{A78BA30B-25A8-D317-C413-07119570F109}"/>
              </a:ext>
            </a:extLst>
          </p:cNvPr>
          <p:cNvSpPr txBox="1"/>
          <p:nvPr/>
        </p:nvSpPr>
        <p:spPr>
          <a:xfrm>
            <a:off x="1027650" y="1447474"/>
            <a:ext cx="4589216" cy="4093428"/>
          </a:xfrm>
          <a:prstGeom prst="rect">
            <a:avLst/>
          </a:prstGeom>
          <a:noFill/>
        </p:spPr>
        <p:txBody>
          <a:bodyPr wrap="square">
            <a:spAutoFit/>
          </a:bodyPr>
          <a:lstStyle/>
          <a:p>
            <a:pPr marL="0" marR="0" lvl="0" indent="0" algn="r" rtl="1">
              <a:spcBef>
                <a:spcPts val="0"/>
              </a:spcBef>
              <a:spcAft>
                <a:spcPts val="0"/>
              </a:spcAft>
              <a:buNone/>
            </a:pPr>
            <a:r>
              <a:rPr lang="ar-SA" sz="2000" b="1" dirty="0">
                <a:solidFill>
                  <a:schemeClr val="dk1"/>
                </a:solidFill>
                <a:latin typeface="+mn-lt"/>
                <a:ea typeface="Calibri"/>
                <a:cs typeface="Calibri"/>
                <a:sym typeface="Calibri"/>
              </a:rPr>
              <a:t>إشراك </a:t>
            </a:r>
            <a:r>
              <a:rPr lang="en-GB" sz="2000" dirty="0">
                <a:solidFill>
                  <a:schemeClr val="dk1"/>
                </a:solidFill>
                <a:latin typeface="+mn-lt"/>
                <a:ea typeface="Calibri"/>
                <a:cs typeface="Calibri"/>
                <a:sym typeface="Calibri"/>
              </a:rPr>
              <a:t>أفراد مجتمع الطفل / الأسرة للاحتفال بلم شمل</a:t>
            </a:r>
          </a:p>
          <a:p>
            <a:pPr marL="0" marR="0" lvl="0" indent="0" algn="r" rtl="1">
              <a:spcBef>
                <a:spcPts val="0"/>
              </a:spcBef>
              <a:spcAft>
                <a:spcPts val="0"/>
              </a:spcAft>
              <a:buNone/>
            </a:pPr>
            <a:endParaRPr lang="en-GB" sz="2000" dirty="0">
              <a:solidFill>
                <a:schemeClr val="dk1"/>
              </a:solidFill>
              <a:latin typeface="+mn-lt"/>
              <a:ea typeface="Calibri"/>
              <a:cs typeface="Calibri"/>
              <a:sym typeface="Calibri"/>
            </a:endParaRPr>
          </a:p>
          <a:p>
            <a:pPr algn="r" rtl="1"/>
            <a:r>
              <a:rPr lang="ar-SA" sz="2000" b="1" dirty="0">
                <a:solidFill>
                  <a:schemeClr val="dk1"/>
                </a:solidFill>
                <a:latin typeface="+mn-lt"/>
                <a:ea typeface="Calibri"/>
                <a:cs typeface="Calibri"/>
                <a:sym typeface="Calibri"/>
              </a:rPr>
              <a:t>ت</a:t>
            </a:r>
            <a:r>
              <a:rPr lang="en-GB" sz="2000" b="1" dirty="0">
                <a:solidFill>
                  <a:schemeClr val="dk1"/>
                </a:solidFill>
                <a:latin typeface="+mn-lt"/>
                <a:ea typeface="Calibri"/>
                <a:cs typeface="Calibri"/>
                <a:sym typeface="Calibri"/>
              </a:rPr>
              <a:t>سل</a:t>
            </a:r>
            <a:r>
              <a:rPr lang="ar-SA" sz="2000" b="1" dirty="0">
                <a:solidFill>
                  <a:schemeClr val="dk1"/>
                </a:solidFill>
                <a:latin typeface="+mn-lt"/>
                <a:ea typeface="Calibri"/>
                <a:cs typeface="Calibri"/>
                <a:sym typeface="Calibri"/>
              </a:rPr>
              <a:t>ي</a:t>
            </a:r>
            <a:r>
              <a:rPr lang="en-GB" sz="2000" b="1" dirty="0">
                <a:solidFill>
                  <a:schemeClr val="dk1"/>
                </a:solidFill>
                <a:latin typeface="+mn-lt"/>
                <a:ea typeface="Calibri"/>
                <a:cs typeface="Calibri"/>
                <a:sym typeface="Calibri"/>
              </a:rPr>
              <a:t>م</a:t>
            </a:r>
            <a:r>
              <a:rPr lang="ar-SA" sz="2000" b="1" dirty="0">
                <a:solidFill>
                  <a:schemeClr val="dk1"/>
                </a:solidFill>
                <a:latin typeface="+mn-lt"/>
                <a:ea typeface="Calibri"/>
                <a:cs typeface="Calibri"/>
                <a:sym typeface="Calibri"/>
              </a:rPr>
              <a:t> </a:t>
            </a:r>
            <a:r>
              <a:rPr lang="en-GB" sz="2000" dirty="0">
                <a:solidFill>
                  <a:schemeClr val="dk1"/>
                </a:solidFill>
                <a:latin typeface="+mn-lt"/>
                <a:ea typeface="Calibri"/>
                <a:cs typeface="Calibri"/>
                <a:sym typeface="Calibri"/>
              </a:rPr>
              <a:t>الحالة / التوثيق لوكالة أخرى إذا تم لم شمل الطفل خارج منطقة العمليات</a:t>
            </a:r>
            <a:r>
              <a:rPr lang="ar-SA" sz="2000" dirty="0">
                <a:solidFill>
                  <a:schemeClr val="dk1"/>
                </a:solidFill>
                <a:latin typeface="+mn-lt"/>
                <a:ea typeface="Calibri"/>
                <a:cs typeface="Calibri"/>
                <a:sym typeface="Calibri"/>
              </a:rPr>
              <a:t> الخاصة بكم</a:t>
            </a:r>
            <a:endParaRPr lang="en-GB" sz="2000" dirty="0">
              <a:latin typeface="+mn-lt"/>
            </a:endParaRPr>
          </a:p>
          <a:p>
            <a:pPr marL="0" marR="0" lvl="0" indent="0" algn="r" rtl="1">
              <a:spcBef>
                <a:spcPts val="0"/>
              </a:spcBef>
              <a:spcAft>
                <a:spcPts val="0"/>
              </a:spcAft>
              <a:buNone/>
            </a:pPr>
            <a:endParaRPr lang="en-GB" sz="2000" dirty="0">
              <a:solidFill>
                <a:schemeClr val="dk1"/>
              </a:solidFill>
              <a:latin typeface="+mn-lt"/>
              <a:ea typeface="Calibri"/>
              <a:cs typeface="Calibri"/>
              <a:sym typeface="Calibri"/>
            </a:endParaRPr>
          </a:p>
          <a:p>
            <a:pPr algn="r" rtl="1"/>
            <a:r>
              <a:rPr lang="ar-SA" sz="2000" b="1" dirty="0">
                <a:solidFill>
                  <a:schemeClr val="dk1"/>
                </a:solidFill>
                <a:latin typeface="+mn-lt"/>
                <a:ea typeface="Calibri"/>
                <a:cs typeface="Calibri"/>
                <a:sym typeface="Calibri"/>
              </a:rPr>
              <a:t>إ</a:t>
            </a:r>
            <a:r>
              <a:rPr lang="en-US" sz="2000" b="1" dirty="0">
                <a:solidFill>
                  <a:schemeClr val="dk1"/>
                </a:solidFill>
                <a:latin typeface="+mn-lt"/>
                <a:ea typeface="Calibri"/>
                <a:cs typeface="Calibri"/>
                <a:sym typeface="Calibri"/>
              </a:rPr>
              <a:t>كم</a:t>
            </a:r>
            <a:r>
              <a:rPr lang="ar-SA" sz="2000" b="1" dirty="0">
                <a:solidFill>
                  <a:schemeClr val="dk1"/>
                </a:solidFill>
                <a:latin typeface="+mn-lt"/>
                <a:ea typeface="Calibri"/>
                <a:cs typeface="Calibri"/>
                <a:sym typeface="Calibri"/>
              </a:rPr>
              <a:t>ا</a:t>
            </a:r>
            <a:r>
              <a:rPr lang="en-US" sz="2000" b="1" dirty="0">
                <a:solidFill>
                  <a:schemeClr val="dk1"/>
                </a:solidFill>
                <a:latin typeface="+mn-lt"/>
                <a:ea typeface="Calibri"/>
                <a:cs typeface="Calibri"/>
                <a:sym typeface="Calibri"/>
              </a:rPr>
              <a:t>ل</a:t>
            </a:r>
            <a:r>
              <a:rPr lang="ar-SA" sz="2000" b="1" dirty="0">
                <a:solidFill>
                  <a:schemeClr val="dk1"/>
                </a:solidFill>
                <a:latin typeface="+mn-lt"/>
                <a:ea typeface="Calibri"/>
                <a:cs typeface="Calibri"/>
                <a:sym typeface="Calibri"/>
              </a:rPr>
              <a:t> </a:t>
            </a:r>
            <a:r>
              <a:rPr lang="en-US" sz="2000" dirty="0">
                <a:solidFill>
                  <a:schemeClr val="dk1"/>
                </a:solidFill>
                <a:latin typeface="+mn-lt"/>
                <a:ea typeface="Calibri"/>
                <a:cs typeface="Calibri"/>
                <a:sym typeface="Calibri"/>
              </a:rPr>
              <a:t>المراقبة والدعم</a:t>
            </a:r>
            <a:endParaRPr lang="en-US" sz="2000" dirty="0">
              <a:latin typeface="+mn-lt"/>
            </a:endParaRPr>
          </a:p>
          <a:p>
            <a:pPr marL="0" marR="0" lvl="0" indent="0" algn="r" rtl="1">
              <a:spcBef>
                <a:spcPts val="0"/>
              </a:spcBef>
              <a:spcAft>
                <a:spcPts val="0"/>
              </a:spcAft>
              <a:buNone/>
            </a:pPr>
            <a:endParaRPr lang="en-GB" sz="2000" dirty="0">
              <a:solidFill>
                <a:schemeClr val="dk1"/>
              </a:solidFill>
              <a:latin typeface="+mn-lt"/>
              <a:ea typeface="Calibri"/>
              <a:cs typeface="Calibri"/>
              <a:sym typeface="Calibri"/>
            </a:endParaRPr>
          </a:p>
          <a:p>
            <a:pPr algn="r" rtl="1"/>
            <a:r>
              <a:rPr lang="ar-SA" sz="2000" b="1" dirty="0">
                <a:solidFill>
                  <a:schemeClr val="dk1"/>
                </a:solidFill>
                <a:latin typeface="+mn-lt"/>
                <a:ea typeface="Calibri"/>
                <a:cs typeface="Calibri"/>
                <a:sym typeface="Calibri"/>
              </a:rPr>
              <a:t>التأكد </a:t>
            </a:r>
            <a:r>
              <a:rPr lang="en-GB" sz="2000" dirty="0">
                <a:solidFill>
                  <a:schemeClr val="dk1"/>
                </a:solidFill>
                <a:latin typeface="+mn-lt"/>
                <a:ea typeface="Calibri"/>
                <a:cs typeface="Calibri"/>
                <a:sym typeface="Calibri"/>
              </a:rPr>
              <a:t>أن الأسرة المضيفة أو غيرهم ممن يعيشون مع الطفل أثناء الانفصال مستعدون للم </a:t>
            </a:r>
            <a:r>
              <a:rPr lang="ar-SA" sz="2000" dirty="0">
                <a:solidFill>
                  <a:schemeClr val="dk1"/>
                </a:solidFill>
                <a:latin typeface="+mn-lt"/>
                <a:ea typeface="Calibri"/>
                <a:cs typeface="Calibri"/>
                <a:sym typeface="Calibri"/>
              </a:rPr>
              <a:t>ال</a:t>
            </a:r>
            <a:r>
              <a:rPr lang="en-GB" sz="2000" dirty="0">
                <a:solidFill>
                  <a:schemeClr val="dk1"/>
                </a:solidFill>
                <a:latin typeface="+mn-lt"/>
                <a:ea typeface="Calibri"/>
                <a:cs typeface="Calibri"/>
                <a:sym typeface="Calibri"/>
              </a:rPr>
              <a:t>شمل</a:t>
            </a:r>
            <a:endParaRPr lang="en-GB" sz="2000" dirty="0">
              <a:latin typeface="+mn-lt"/>
            </a:endParaRPr>
          </a:p>
          <a:p>
            <a:pPr marL="0" marR="0" lvl="0" indent="0" algn="r" rtl="1">
              <a:spcBef>
                <a:spcPts val="0"/>
              </a:spcBef>
              <a:spcAft>
                <a:spcPts val="0"/>
              </a:spcAft>
              <a:buNone/>
            </a:pPr>
            <a:endParaRPr lang="en-GB" sz="2000" dirty="0">
              <a:solidFill>
                <a:schemeClr val="dk1"/>
              </a:solidFill>
              <a:latin typeface="+mn-lt"/>
              <a:ea typeface="Calibri"/>
              <a:cs typeface="Calibri"/>
              <a:sym typeface="Calibri"/>
            </a:endParaRPr>
          </a:p>
          <a:p>
            <a:pPr algn="r" rtl="1"/>
            <a:r>
              <a:rPr lang="en-GB" sz="2000" dirty="0">
                <a:solidFill>
                  <a:schemeClr val="dk1"/>
                </a:solidFill>
                <a:latin typeface="+mn-lt"/>
                <a:ea typeface="Calibri"/>
                <a:cs typeface="Calibri"/>
                <a:sym typeface="Calibri"/>
              </a:rPr>
              <a:t>في حالة لم يكن لم شمل الأسرة </a:t>
            </a:r>
            <a:r>
              <a:rPr lang="ar-SA" sz="2000" dirty="0">
                <a:solidFill>
                  <a:schemeClr val="dk1"/>
                </a:solidFill>
                <a:latin typeface="+mn-lt"/>
                <a:ea typeface="Calibri"/>
                <a:cs typeface="Calibri"/>
                <a:sym typeface="Calibri"/>
              </a:rPr>
              <a:t>(بعد)</a:t>
            </a:r>
            <a:r>
              <a:rPr lang="en-GB" sz="2000" dirty="0">
                <a:solidFill>
                  <a:schemeClr val="dk1"/>
                </a:solidFill>
                <a:latin typeface="+mn-lt"/>
                <a:ea typeface="Calibri"/>
                <a:cs typeface="Calibri"/>
                <a:sym typeface="Calibri"/>
              </a:rPr>
              <a:t> ممكنًا</a:t>
            </a:r>
            <a:r>
              <a:rPr lang="ar-SA" sz="2000" dirty="0">
                <a:solidFill>
                  <a:schemeClr val="dk1"/>
                </a:solidFill>
                <a:latin typeface="+mn-lt"/>
                <a:ea typeface="Calibri"/>
                <a:cs typeface="Calibri"/>
                <a:sym typeface="Calibri"/>
              </a:rPr>
              <a:t>، </a:t>
            </a:r>
            <a:r>
              <a:rPr lang="ar-SA" sz="2000" b="1" dirty="0">
                <a:solidFill>
                  <a:schemeClr val="dk1"/>
                </a:solidFill>
                <a:latin typeface="+mn-lt"/>
                <a:ea typeface="Calibri"/>
                <a:cs typeface="Calibri"/>
                <a:sym typeface="Calibri"/>
              </a:rPr>
              <a:t>ا</a:t>
            </a:r>
            <a:r>
              <a:rPr lang="en-GB" sz="2000" b="1" dirty="0">
                <a:solidFill>
                  <a:schemeClr val="dk1"/>
                </a:solidFill>
                <a:latin typeface="+mn-lt"/>
                <a:ea typeface="Calibri"/>
                <a:cs typeface="Calibri"/>
                <a:sym typeface="Calibri"/>
              </a:rPr>
              <a:t>دعم</a:t>
            </a:r>
            <a:r>
              <a:rPr lang="ar-SA" sz="2000" b="1" dirty="0">
                <a:solidFill>
                  <a:schemeClr val="dk1"/>
                </a:solidFill>
                <a:latin typeface="+mn-lt"/>
                <a:ea typeface="Calibri"/>
                <a:cs typeface="Calibri"/>
                <a:sym typeface="Calibri"/>
              </a:rPr>
              <a:t> </a:t>
            </a:r>
            <a:r>
              <a:rPr lang="en-GB" sz="2000" dirty="0">
                <a:solidFill>
                  <a:schemeClr val="dk1"/>
                </a:solidFill>
                <a:latin typeface="+mn-lt"/>
                <a:ea typeface="Calibri"/>
                <a:cs typeface="Calibri"/>
                <a:sym typeface="Calibri"/>
              </a:rPr>
              <a:t>الطفل والأسرة للحفاظ على ال</a:t>
            </a:r>
            <a:r>
              <a:rPr lang="ar-SA" sz="2000" dirty="0">
                <a:solidFill>
                  <a:schemeClr val="dk1"/>
                </a:solidFill>
                <a:latin typeface="+mn-lt"/>
                <a:ea typeface="Calibri"/>
                <a:cs typeface="Calibri"/>
                <a:sym typeface="Calibri"/>
              </a:rPr>
              <a:t>تواصل</a:t>
            </a:r>
            <a:endParaRPr lang="en-GB" sz="2000" dirty="0">
              <a:latin typeface="+mn-lt"/>
            </a:endParaRPr>
          </a:p>
        </p:txBody>
      </p:sp>
      <p:cxnSp>
        <p:nvCxnSpPr>
          <p:cNvPr id="7" name="Straight Arrow Connector 6">
            <a:extLst>
              <a:ext uri="{FF2B5EF4-FFF2-40B4-BE49-F238E27FC236}">
                <a16:creationId xmlns:a16="http://schemas.microsoft.com/office/drawing/2014/main" id="{6A909630-4099-4ACD-271B-462B57BD750F}"/>
              </a:ext>
            </a:extLst>
          </p:cNvPr>
          <p:cNvCxnSpPr>
            <a:cxnSpLocks/>
          </p:cNvCxnSpPr>
          <p:nvPr/>
        </p:nvCxnSpPr>
        <p:spPr>
          <a:xfrm>
            <a:off x="6480132" y="989484"/>
            <a:ext cx="0" cy="4972905"/>
          </a:xfrm>
          <a:prstGeom prst="straightConnector1">
            <a:avLst/>
          </a:prstGeom>
          <a:ln w="76200">
            <a:tailEnd type="triangle"/>
          </a:ln>
        </p:spPr>
        <p:style>
          <a:lnRef idx="1">
            <a:schemeClr val="accent1"/>
          </a:lnRef>
          <a:fillRef idx="0">
            <a:schemeClr val="accent1"/>
          </a:fillRef>
          <a:effectRef idx="0">
            <a:schemeClr val="accent1"/>
          </a:effectRef>
          <a:fontRef idx="minor">
            <a:schemeClr val="tx1"/>
          </a:fontRef>
        </p:style>
      </p:cxnSp>
      <p:sp>
        <p:nvSpPr>
          <p:cNvPr id="8" name="TextBox 7">
            <a:extLst>
              <a:ext uri="{FF2B5EF4-FFF2-40B4-BE49-F238E27FC236}">
                <a16:creationId xmlns:a16="http://schemas.microsoft.com/office/drawing/2014/main" id="{89B63895-1E1A-9B3A-08C7-F99A7EAC92AF}"/>
              </a:ext>
            </a:extLst>
          </p:cNvPr>
          <p:cNvSpPr txBox="1"/>
          <p:nvPr/>
        </p:nvSpPr>
        <p:spPr>
          <a:xfrm>
            <a:off x="6875409" y="1447474"/>
            <a:ext cx="4589216" cy="4708981"/>
          </a:xfrm>
          <a:prstGeom prst="rect">
            <a:avLst/>
          </a:prstGeom>
          <a:noFill/>
        </p:spPr>
        <p:txBody>
          <a:bodyPr wrap="square">
            <a:spAutoFit/>
          </a:bodyPr>
          <a:lstStyle/>
          <a:p>
            <a:pPr marL="0" marR="0" lvl="0" indent="0" algn="r" rtl="1">
              <a:spcBef>
                <a:spcPts val="0"/>
              </a:spcBef>
              <a:spcAft>
                <a:spcPts val="0"/>
              </a:spcAft>
              <a:buNone/>
            </a:pPr>
            <a:r>
              <a:rPr lang="ar-SA" sz="2000" b="1" dirty="0">
                <a:solidFill>
                  <a:schemeClr val="dk1"/>
                </a:solidFill>
                <a:latin typeface="+mn-lt"/>
                <a:ea typeface="Calibri"/>
                <a:cs typeface="Calibri"/>
                <a:sym typeface="Calibri"/>
              </a:rPr>
              <a:t>ت</a:t>
            </a:r>
            <a:r>
              <a:rPr lang="en-GB" sz="2000" b="1" dirty="0">
                <a:solidFill>
                  <a:schemeClr val="dk1"/>
                </a:solidFill>
                <a:latin typeface="+mn-lt"/>
                <a:ea typeface="Calibri"/>
                <a:cs typeface="Calibri"/>
                <a:sym typeface="Calibri"/>
              </a:rPr>
              <a:t>حض</a:t>
            </a:r>
            <a:r>
              <a:rPr lang="ar-SA" sz="2000" b="1" dirty="0">
                <a:solidFill>
                  <a:schemeClr val="dk1"/>
                </a:solidFill>
                <a:latin typeface="+mn-lt"/>
                <a:ea typeface="Calibri"/>
                <a:cs typeface="Calibri"/>
                <a:sym typeface="Calibri"/>
              </a:rPr>
              <a:t>ير </a:t>
            </a:r>
            <a:r>
              <a:rPr lang="en-GB" sz="2000" dirty="0">
                <a:solidFill>
                  <a:schemeClr val="dk1"/>
                </a:solidFill>
                <a:latin typeface="+mn-lt"/>
                <a:ea typeface="Calibri"/>
                <a:cs typeface="Calibri"/>
                <a:sym typeface="Calibri"/>
              </a:rPr>
              <a:t>الطفل والأسرة</a:t>
            </a:r>
          </a:p>
          <a:p>
            <a:pPr marL="0" marR="0" lvl="0" indent="0" algn="r" rtl="1">
              <a:spcBef>
                <a:spcPts val="0"/>
              </a:spcBef>
              <a:spcAft>
                <a:spcPts val="0"/>
              </a:spcAft>
              <a:buNone/>
            </a:pPr>
            <a:endParaRPr lang="en-GB" sz="2000" b="1" dirty="0">
              <a:solidFill>
                <a:schemeClr val="dk1"/>
              </a:solidFill>
              <a:latin typeface="+mn-lt"/>
              <a:cs typeface="Calibri"/>
              <a:sym typeface="Calibri"/>
            </a:endParaRPr>
          </a:p>
          <a:p>
            <a:pPr algn="r" rtl="1"/>
            <a:r>
              <a:rPr lang="ar-SA" sz="2000" b="1" dirty="0">
                <a:solidFill>
                  <a:schemeClr val="dk1"/>
                </a:solidFill>
                <a:latin typeface="+mn-lt"/>
                <a:ea typeface="Calibri"/>
                <a:cs typeface="Calibri"/>
                <a:sym typeface="Calibri"/>
              </a:rPr>
              <a:t>اشرح </a:t>
            </a:r>
            <a:r>
              <a:rPr lang="en-GB" sz="2000" dirty="0">
                <a:solidFill>
                  <a:schemeClr val="dk1"/>
                </a:solidFill>
                <a:latin typeface="+mn-lt"/>
                <a:ea typeface="Calibri"/>
                <a:cs typeface="Calibri"/>
                <a:sym typeface="Calibri"/>
              </a:rPr>
              <a:t>للطفل</a:t>
            </a:r>
            <a:r>
              <a:rPr lang="ar-SA" sz="2000" dirty="0">
                <a:solidFill>
                  <a:schemeClr val="dk1"/>
                </a:solidFill>
                <a:latin typeface="+mn-lt"/>
                <a:ea typeface="Calibri"/>
                <a:cs typeface="Calibri"/>
                <a:sym typeface="Calibri"/>
              </a:rPr>
              <a:t>/ة</a:t>
            </a:r>
            <a:r>
              <a:rPr lang="en-GB" sz="2000" dirty="0">
                <a:solidFill>
                  <a:schemeClr val="dk1"/>
                </a:solidFill>
                <a:latin typeface="+mn-lt"/>
                <a:ea typeface="Calibri"/>
                <a:cs typeface="Calibri"/>
                <a:sym typeface="Calibri"/>
              </a:rPr>
              <a:t> ما يمكن أن يتوقعه</a:t>
            </a:r>
            <a:r>
              <a:rPr lang="ar-SA" sz="2000" dirty="0">
                <a:solidFill>
                  <a:schemeClr val="dk1"/>
                </a:solidFill>
                <a:latin typeface="+mn-lt"/>
                <a:ea typeface="Calibri"/>
                <a:cs typeface="Calibri"/>
                <a:sym typeface="Calibri"/>
              </a:rPr>
              <a:t>/تتوقعه</a:t>
            </a:r>
            <a:r>
              <a:rPr lang="en-GB" sz="2000" dirty="0">
                <a:solidFill>
                  <a:schemeClr val="dk1"/>
                </a:solidFill>
                <a:latin typeface="+mn-lt"/>
                <a:ea typeface="Calibri"/>
                <a:cs typeface="Calibri"/>
                <a:sym typeface="Calibri"/>
              </a:rPr>
              <a:t> بعد لم شمل الأسرة</a:t>
            </a:r>
            <a:endParaRPr lang="en-GB" sz="2000" dirty="0">
              <a:latin typeface="+mn-lt"/>
            </a:endParaRPr>
          </a:p>
          <a:p>
            <a:pPr marL="0" marR="0" lvl="0" indent="0" algn="r" rtl="1">
              <a:spcBef>
                <a:spcPts val="0"/>
              </a:spcBef>
              <a:spcAft>
                <a:spcPts val="0"/>
              </a:spcAft>
              <a:buNone/>
            </a:pPr>
            <a:endParaRPr lang="en-GB" sz="2000" dirty="0">
              <a:solidFill>
                <a:schemeClr val="dk1"/>
              </a:solidFill>
              <a:latin typeface="+mn-lt"/>
              <a:cs typeface="Calibri"/>
              <a:sym typeface="Calibri"/>
            </a:endParaRPr>
          </a:p>
          <a:p>
            <a:pPr algn="r" rtl="1"/>
            <a:r>
              <a:rPr lang="ar-SA" sz="2000" b="1" dirty="0">
                <a:solidFill>
                  <a:schemeClr val="dk1"/>
                </a:solidFill>
                <a:latin typeface="+mn-lt"/>
                <a:ea typeface="Calibri"/>
                <a:cs typeface="Calibri"/>
                <a:sym typeface="Calibri"/>
              </a:rPr>
              <a:t>ت</a:t>
            </a:r>
            <a:r>
              <a:rPr lang="en-GB" sz="2000" b="1" dirty="0">
                <a:solidFill>
                  <a:schemeClr val="dk1"/>
                </a:solidFill>
                <a:latin typeface="+mn-lt"/>
                <a:ea typeface="Calibri"/>
                <a:cs typeface="Calibri"/>
                <a:sym typeface="Calibri"/>
              </a:rPr>
              <a:t>حض</a:t>
            </a:r>
            <a:r>
              <a:rPr lang="ar-SA" sz="2000" b="1" dirty="0">
                <a:solidFill>
                  <a:schemeClr val="dk1"/>
                </a:solidFill>
                <a:latin typeface="+mn-lt"/>
                <a:ea typeface="Calibri"/>
                <a:cs typeface="Calibri"/>
                <a:sym typeface="Calibri"/>
              </a:rPr>
              <a:t>ير </a:t>
            </a:r>
            <a:r>
              <a:rPr lang="en-GB" sz="2000" dirty="0">
                <a:solidFill>
                  <a:schemeClr val="dk1"/>
                </a:solidFill>
                <a:latin typeface="+mn-lt"/>
                <a:ea typeface="Calibri"/>
                <a:cs typeface="Calibri"/>
                <a:sym typeface="Calibri"/>
              </a:rPr>
              <a:t>الأسرة وشرح ما يمكن توقعه والخدمات / الدعم الذي سيتم تقديمه</a:t>
            </a:r>
            <a:r>
              <a:rPr lang="ar-SA" sz="2000" dirty="0">
                <a:solidFill>
                  <a:schemeClr val="dk1"/>
                </a:solidFill>
                <a:latin typeface="+mn-lt"/>
                <a:ea typeface="Calibri"/>
                <a:cs typeface="Calibri"/>
                <a:sym typeface="Calibri"/>
              </a:rPr>
              <a:t> </a:t>
            </a:r>
            <a:endParaRPr lang="en-GB" sz="2000" dirty="0">
              <a:latin typeface="+mn-lt"/>
            </a:endParaRPr>
          </a:p>
          <a:p>
            <a:pPr marL="0" marR="0" lvl="0" indent="0" algn="r" rtl="1">
              <a:spcBef>
                <a:spcPts val="0"/>
              </a:spcBef>
              <a:spcAft>
                <a:spcPts val="0"/>
              </a:spcAft>
              <a:buNone/>
            </a:pPr>
            <a:endParaRPr lang="en-GB" sz="2000" dirty="0">
              <a:latin typeface="+mn-lt"/>
            </a:endParaRPr>
          </a:p>
          <a:p>
            <a:pPr algn="r" rtl="1"/>
            <a:r>
              <a:rPr lang="ar-SA" sz="2000" b="1" dirty="0">
                <a:solidFill>
                  <a:schemeClr val="dk1"/>
                </a:solidFill>
                <a:latin typeface="+mn-lt"/>
                <a:ea typeface="Calibri"/>
                <a:cs typeface="Calibri"/>
                <a:sym typeface="Calibri"/>
              </a:rPr>
              <a:t>تقديم </a:t>
            </a:r>
            <a:r>
              <a:rPr lang="ar-SA" sz="2000" dirty="0">
                <a:solidFill>
                  <a:schemeClr val="dk1"/>
                </a:solidFill>
                <a:latin typeface="+mn-lt"/>
                <a:ea typeface="Calibri"/>
                <a:cs typeface="Calibri"/>
                <a:sym typeface="Calibri"/>
              </a:rPr>
              <a:t>الدعم النفسي الاجتماعي</a:t>
            </a:r>
            <a:r>
              <a:rPr lang="en-GB" sz="2000" dirty="0">
                <a:solidFill>
                  <a:schemeClr val="dk1"/>
                </a:solidFill>
                <a:latin typeface="+mn-lt"/>
                <a:ea typeface="Calibri"/>
                <a:cs typeface="Calibri"/>
                <a:sym typeface="Calibri"/>
              </a:rPr>
              <a:t> والتوجيه للطفل و / أو الأسرة</a:t>
            </a:r>
            <a:endParaRPr lang="en-GB" sz="2000" dirty="0">
              <a:latin typeface="+mn-lt"/>
            </a:endParaRPr>
          </a:p>
          <a:p>
            <a:pPr marL="0" marR="0" lvl="0" indent="0" algn="r" rtl="1">
              <a:spcBef>
                <a:spcPts val="0"/>
              </a:spcBef>
              <a:spcAft>
                <a:spcPts val="0"/>
              </a:spcAft>
              <a:buNone/>
            </a:pPr>
            <a:endParaRPr lang="en-GB" sz="2000" dirty="0">
              <a:latin typeface="+mn-lt"/>
            </a:endParaRPr>
          </a:p>
          <a:p>
            <a:pPr algn="r" rtl="1"/>
            <a:r>
              <a:rPr lang="ar-SA" sz="2000" b="1" dirty="0">
                <a:solidFill>
                  <a:schemeClr val="dk1"/>
                </a:solidFill>
                <a:latin typeface="+mn-lt"/>
                <a:ea typeface="Calibri"/>
                <a:cs typeface="Calibri"/>
                <a:sym typeface="Calibri"/>
              </a:rPr>
              <a:t>تر</a:t>
            </a:r>
            <a:r>
              <a:rPr lang="en-US" sz="2000" b="1" dirty="0">
                <a:solidFill>
                  <a:schemeClr val="dk1"/>
                </a:solidFill>
                <a:latin typeface="+mn-lt"/>
                <a:ea typeface="Calibri"/>
                <a:cs typeface="Calibri"/>
                <a:sym typeface="Calibri"/>
              </a:rPr>
              <a:t>ت</a:t>
            </a:r>
            <a:r>
              <a:rPr lang="ar-SA" sz="2000" b="1" dirty="0">
                <a:solidFill>
                  <a:schemeClr val="dk1"/>
                </a:solidFill>
                <a:latin typeface="+mn-lt"/>
                <a:ea typeface="Calibri"/>
                <a:cs typeface="Calibri"/>
                <a:sym typeface="Calibri"/>
              </a:rPr>
              <a:t>ي</a:t>
            </a:r>
            <a:r>
              <a:rPr lang="en-US" sz="2000" b="1" dirty="0">
                <a:solidFill>
                  <a:schemeClr val="dk1"/>
                </a:solidFill>
                <a:latin typeface="+mn-lt"/>
                <a:ea typeface="Calibri"/>
                <a:cs typeface="Calibri"/>
                <a:sym typeface="Calibri"/>
              </a:rPr>
              <a:t>ب</a:t>
            </a:r>
            <a:r>
              <a:rPr lang="ar-SA" sz="2000" b="1" dirty="0">
                <a:solidFill>
                  <a:schemeClr val="dk1"/>
                </a:solidFill>
                <a:latin typeface="+mn-lt"/>
                <a:ea typeface="Calibri"/>
                <a:cs typeface="Calibri"/>
                <a:sym typeface="Calibri"/>
              </a:rPr>
              <a:t> </a:t>
            </a:r>
            <a:r>
              <a:rPr lang="en-US" sz="2000" dirty="0">
                <a:solidFill>
                  <a:schemeClr val="dk1"/>
                </a:solidFill>
                <a:latin typeface="+mn-lt"/>
                <a:ea typeface="Calibri"/>
                <a:cs typeface="Calibri"/>
                <a:sym typeface="Calibri"/>
              </a:rPr>
              <a:t>الخدمات اللوجستية</a:t>
            </a:r>
            <a:endParaRPr lang="en-US" sz="2000" dirty="0">
              <a:latin typeface="+mn-lt"/>
            </a:endParaRPr>
          </a:p>
          <a:p>
            <a:pPr marL="0" marR="0" lvl="0" indent="0" algn="r" rtl="1">
              <a:spcBef>
                <a:spcPts val="0"/>
              </a:spcBef>
              <a:spcAft>
                <a:spcPts val="0"/>
              </a:spcAft>
              <a:buNone/>
            </a:pPr>
            <a:endParaRPr lang="en-GB" sz="2000" dirty="0">
              <a:latin typeface="+mn-lt"/>
            </a:endParaRPr>
          </a:p>
          <a:p>
            <a:pPr algn="r" rtl="1"/>
            <a:r>
              <a:rPr lang="en-GB" sz="2000" b="1" dirty="0">
                <a:solidFill>
                  <a:schemeClr val="dk1"/>
                </a:solidFill>
                <a:latin typeface="+mn-lt"/>
                <a:ea typeface="Calibri"/>
                <a:cs typeface="Calibri"/>
                <a:sym typeface="Calibri"/>
              </a:rPr>
              <a:t>كن حاضرا وراقب</a:t>
            </a:r>
            <a:r>
              <a:rPr lang="ar-SA" sz="2000" b="1" dirty="0">
                <a:solidFill>
                  <a:schemeClr val="dk1"/>
                </a:solidFill>
                <a:latin typeface="+mn-lt"/>
                <a:ea typeface="Calibri"/>
                <a:cs typeface="Calibri"/>
                <a:sym typeface="Calibri"/>
              </a:rPr>
              <a:t> </a:t>
            </a:r>
            <a:r>
              <a:rPr lang="en-GB" sz="2000" dirty="0">
                <a:solidFill>
                  <a:schemeClr val="dk1"/>
                </a:solidFill>
                <a:latin typeface="+mn-lt"/>
                <a:ea typeface="Calibri"/>
                <a:cs typeface="Calibri"/>
                <a:sym typeface="Calibri"/>
              </a:rPr>
              <a:t>لم شمل الأسرة الفعلي حيثما أمكن ذلك</a:t>
            </a:r>
            <a:endParaRPr lang="en-GB" sz="2000" dirty="0">
              <a:latin typeface="+mn-lt"/>
            </a:endParaRPr>
          </a:p>
        </p:txBody>
      </p:sp>
    </p:spTree>
  </p:cSld>
  <p:clrMapOvr>
    <a:masterClrMapping/>
  </p:clrMapOvr>
</p:sld>
</file>

<file path=ppt/slides/slide107.xml><?xml version="1.0" encoding="utf-8"?>
<p:sld xmlns:a="http://schemas.openxmlformats.org/drawingml/2006/main" xmlns:r="http://schemas.openxmlformats.org/officeDocument/2006/relationships" xmlns:p="http://schemas.openxmlformats.org/presentationml/2006/main" show="0">
  <p:cSld>
    <p:spTree>
      <p:nvGrpSpPr>
        <p:cNvPr id="1" name="Shape 812"/>
        <p:cNvGrpSpPr/>
        <p:nvPr/>
      </p:nvGrpSpPr>
      <p:grpSpPr>
        <a:xfrm>
          <a:off x="0" y="0"/>
          <a:ext cx="0" cy="0"/>
          <a:chOff x="0" y="0"/>
          <a:chExt cx="0" cy="0"/>
        </a:xfrm>
      </p:grpSpPr>
      <p:sp>
        <p:nvSpPr>
          <p:cNvPr id="6" name="Title 72">
            <a:extLst>
              <a:ext uri="{FF2B5EF4-FFF2-40B4-BE49-F238E27FC236}">
                <a16:creationId xmlns:a16="http://schemas.microsoft.com/office/drawing/2014/main" id="{651A139C-7752-FE82-6B84-B69CFCBA8AE1}"/>
              </a:ext>
            </a:extLst>
          </p:cNvPr>
          <p:cNvSpPr txBox="1">
            <a:spLocks/>
          </p:cNvSpPr>
          <p:nvPr/>
        </p:nvSpPr>
        <p:spPr>
          <a:xfrm>
            <a:off x="4717457" y="2030309"/>
            <a:ext cx="5915913" cy="562168"/>
          </a:xfrm>
          <a:prstGeom prst="rect">
            <a:avLst/>
          </a:prstGeom>
        </p:spPr>
        <p:txBody>
          <a:bodyPr anchor="ctr" anchorCtr="0"/>
          <a:lstStyle>
            <a:lvl1pPr algn="l" defTabSz="914400" rtl="0" eaLnBrk="1" latinLnBrk="0" hangingPunct="1">
              <a:lnSpc>
                <a:spcPct val="90000"/>
              </a:lnSpc>
              <a:spcBef>
                <a:spcPct val="0"/>
              </a:spcBef>
              <a:buNone/>
              <a:defRPr sz="4400" kern="1200">
                <a:solidFill>
                  <a:schemeClr val="tx1"/>
                </a:solidFill>
                <a:latin typeface="Helvetica Neue" charset="0"/>
                <a:ea typeface="Helvetica Neue" charset="0"/>
                <a:cs typeface="Helvetica Neue" charset="0"/>
              </a:defRPr>
            </a:lvl1pPr>
          </a:lstStyle>
          <a:p>
            <a:pPr algn="r" rtl="1"/>
            <a:r>
              <a:rPr lang="en-CA" sz="5400" b="1" dirty="0">
                <a:solidFill>
                  <a:schemeClr val="bg1">
                    <a:lumMod val="75000"/>
                  </a:schemeClr>
                </a:solidFill>
                <a:latin typeface="Calibri" panose="020F0502020204030204" pitchFamily="34" charset="0"/>
                <a:cs typeface="Calibri" panose="020F0502020204030204" pitchFamily="34" charset="0"/>
              </a:rPr>
              <a:t>شريحة إضافية لملاحظات الميسر</a:t>
            </a:r>
          </a:p>
        </p:txBody>
      </p:sp>
    </p:spTree>
    <p:extLst>
      <p:ext uri="{BB962C8B-B14F-4D97-AF65-F5344CB8AC3E}">
        <p14:creationId xmlns:p14="http://schemas.microsoft.com/office/powerpoint/2010/main" val="1123208161"/>
      </p:ext>
    </p:extLst>
  </p:cSld>
  <p:clrMapOvr>
    <a:masterClrMapping/>
  </p:clrMapOvr>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Shape 1429"/>
        <p:cNvGrpSpPr/>
        <p:nvPr/>
      </p:nvGrpSpPr>
      <p:grpSpPr>
        <a:xfrm>
          <a:off x="0" y="0"/>
          <a:ext cx="0" cy="0"/>
          <a:chOff x="0" y="0"/>
          <a:chExt cx="0" cy="0"/>
        </a:xfrm>
      </p:grpSpPr>
      <p:sp>
        <p:nvSpPr>
          <p:cNvPr id="25" name="Rectangle: Top Corners Rounded 24">
            <a:extLst>
              <a:ext uri="{FF2B5EF4-FFF2-40B4-BE49-F238E27FC236}">
                <a16:creationId xmlns:a16="http://schemas.microsoft.com/office/drawing/2014/main" id="{CACA4688-2A8D-2741-904B-B6A8DE9267A1}"/>
              </a:ext>
            </a:extLst>
          </p:cNvPr>
          <p:cNvSpPr/>
          <p:nvPr/>
        </p:nvSpPr>
        <p:spPr>
          <a:xfrm rot="5400000">
            <a:off x="4365494" y="-1271566"/>
            <a:ext cx="2868662" cy="11599653"/>
          </a:xfrm>
          <a:prstGeom prst="round2SameRect">
            <a:avLst>
              <a:gd name="adj1" fmla="val 25924"/>
              <a:gd name="adj2" fmla="val 0"/>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430" name="Google Shape;1430;p77"/>
          <p:cNvSpPr txBox="1">
            <a:spLocks noGrp="1"/>
          </p:cNvSpPr>
          <p:nvPr>
            <p:ph type="title"/>
          </p:nvPr>
        </p:nvSpPr>
        <p:spPr>
          <a:xfrm>
            <a:off x="838200" y="120516"/>
            <a:ext cx="10515600" cy="868968"/>
          </a:xfrm>
          <a:prstGeom prst="rect">
            <a:avLst/>
          </a:prstGeom>
          <a:noFill/>
          <a:ln>
            <a:noFill/>
          </a:ln>
        </p:spPr>
        <p:txBody>
          <a:bodyPr spcFirstLastPara="1" wrap="square" lIns="91425" tIns="45700" rIns="91425" bIns="45700" anchor="ctr" anchorCtr="0">
            <a:normAutofit/>
          </a:bodyPr>
          <a:lstStyle/>
          <a:p>
            <a:pPr marL="0" lvl="0" indent="0" algn="ctr" rtl="1">
              <a:lnSpc>
                <a:spcPct val="90000"/>
              </a:lnSpc>
              <a:spcBef>
                <a:spcPts val="0"/>
              </a:spcBef>
              <a:spcAft>
                <a:spcPts val="0"/>
              </a:spcAft>
              <a:buClr>
                <a:srgbClr val="8C5F7A"/>
              </a:buClr>
              <a:buSzPts val="3200"/>
              <a:buFont typeface="Arial"/>
              <a:buNone/>
            </a:pPr>
            <a:r>
              <a:rPr lang="ar-SA" dirty="0">
                <a:highlight>
                  <a:srgbClr val="FFFF00"/>
                </a:highlight>
                <a:latin typeface="Calibri" panose="020F0502020204030204" pitchFamily="34" charset="0"/>
                <a:cs typeface="Calibri" panose="020F0502020204030204" pitchFamily="34" charset="0"/>
              </a:rPr>
              <a:t>لم شمل </a:t>
            </a:r>
            <a:r>
              <a:rPr lang="en-US" dirty="0">
                <a:highlight>
                  <a:srgbClr val="FFFF00"/>
                </a:highlight>
                <a:latin typeface="Calibri" panose="020F0502020204030204" pitchFamily="34" charset="0"/>
                <a:cs typeface="Calibri" panose="020F0502020204030204" pitchFamily="34" charset="0"/>
              </a:rPr>
              <a:t>ال</a:t>
            </a:r>
            <a:r>
              <a:rPr lang="ar-SA" dirty="0">
                <a:highlight>
                  <a:srgbClr val="FFFF00"/>
                </a:highlight>
                <a:latin typeface="Calibri" panose="020F0502020204030204" pitchFamily="34" charset="0"/>
                <a:cs typeface="Calibri" panose="020F0502020204030204" pitchFamily="34" charset="0"/>
              </a:rPr>
              <a:t>أسر</a:t>
            </a:r>
            <a:r>
              <a:rPr lang="en-US" dirty="0">
                <a:highlight>
                  <a:srgbClr val="FFFF00"/>
                </a:highlight>
                <a:latin typeface="Calibri" panose="020F0502020204030204" pitchFamily="34" charset="0"/>
                <a:cs typeface="Calibri" panose="020F0502020204030204" pitchFamily="34" charset="0"/>
              </a:rPr>
              <a:t>ة</a:t>
            </a:r>
            <a:endParaRPr dirty="0">
              <a:highlight>
                <a:srgbClr val="FFFF00"/>
              </a:highlight>
              <a:latin typeface="Calibri" panose="020F0502020204030204" pitchFamily="34" charset="0"/>
              <a:cs typeface="Calibri" panose="020F0502020204030204" pitchFamily="34" charset="0"/>
            </a:endParaRPr>
          </a:p>
        </p:txBody>
      </p:sp>
      <p:grpSp>
        <p:nvGrpSpPr>
          <p:cNvPr id="2" name="Group 1">
            <a:extLst>
              <a:ext uri="{FF2B5EF4-FFF2-40B4-BE49-F238E27FC236}">
                <a16:creationId xmlns:a16="http://schemas.microsoft.com/office/drawing/2014/main" id="{CC8B7958-DD57-89AE-4309-6186E9DF9B62}"/>
              </a:ext>
            </a:extLst>
          </p:cNvPr>
          <p:cNvGrpSpPr/>
          <p:nvPr/>
        </p:nvGrpSpPr>
        <p:grpSpPr>
          <a:xfrm>
            <a:off x="10228983" y="337468"/>
            <a:ext cx="1587872" cy="1368854"/>
            <a:chOff x="10228983" y="337468"/>
            <a:chExt cx="1587872" cy="1368854"/>
          </a:xfrm>
        </p:grpSpPr>
        <p:sp>
          <p:nvSpPr>
            <p:cNvPr id="3" name="Hexagon 2">
              <a:extLst>
                <a:ext uri="{FF2B5EF4-FFF2-40B4-BE49-F238E27FC236}">
                  <a16:creationId xmlns:a16="http://schemas.microsoft.com/office/drawing/2014/main" id="{6E1BAEA7-DAAC-0E25-E96B-3D3B74DD37E9}"/>
                </a:ext>
              </a:extLst>
            </p:cNvPr>
            <p:cNvSpPr/>
            <p:nvPr/>
          </p:nvSpPr>
          <p:spPr>
            <a:xfrm rot="1782986">
              <a:off x="10228983" y="337468"/>
              <a:ext cx="1587872" cy="1368854"/>
            </a:xfrm>
            <a:prstGeom prst="hexagon">
              <a:avLst>
                <a:gd name="adj" fmla="val 28965"/>
                <a:gd name="vf" fmla="val 115470"/>
              </a:avLst>
            </a:prstGeom>
            <a:solidFill>
              <a:schemeClr val="bg1"/>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grpSp>
          <p:nvGrpSpPr>
            <p:cNvPr id="4" name="Group 3">
              <a:extLst>
                <a:ext uri="{FF2B5EF4-FFF2-40B4-BE49-F238E27FC236}">
                  <a16:creationId xmlns:a16="http://schemas.microsoft.com/office/drawing/2014/main" id="{07BE0157-A6AB-6281-804D-AB2A5A0F287B}"/>
                </a:ext>
              </a:extLst>
            </p:cNvPr>
            <p:cNvGrpSpPr/>
            <p:nvPr/>
          </p:nvGrpSpPr>
          <p:grpSpPr>
            <a:xfrm>
              <a:off x="10621771" y="762700"/>
              <a:ext cx="562136" cy="634675"/>
              <a:chOff x="760175" y="830142"/>
              <a:chExt cx="867619" cy="979579"/>
            </a:xfrm>
          </p:grpSpPr>
          <p:sp>
            <p:nvSpPr>
              <p:cNvPr id="8" name="Rectangle 7">
                <a:extLst>
                  <a:ext uri="{FF2B5EF4-FFF2-40B4-BE49-F238E27FC236}">
                    <a16:creationId xmlns:a16="http://schemas.microsoft.com/office/drawing/2014/main" id="{A23657D1-C598-A01B-E058-872C33484F85}"/>
                  </a:ext>
                </a:extLst>
              </p:cNvPr>
              <p:cNvSpPr/>
              <p:nvPr/>
            </p:nvSpPr>
            <p:spPr>
              <a:xfrm>
                <a:off x="864636" y="830142"/>
                <a:ext cx="763158" cy="979577"/>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r>
                  <a:rPr lang="ar-SA" b="1" dirty="0">
                    <a:latin typeface="Arial" panose="020B0604020202020204" pitchFamily="34" charset="0"/>
                    <a:cs typeface="Arial" panose="020B0604020202020204" pitchFamily="34" charset="0"/>
                  </a:rPr>
                  <a:t>٩٢-٩٥</a:t>
                </a:r>
                <a:endParaRPr lang="en-CA" b="1" dirty="0">
                  <a:latin typeface="Arial" panose="020B0604020202020204" pitchFamily="34" charset="0"/>
                  <a:cs typeface="Arial" panose="020B0604020202020204" pitchFamily="34" charset="0"/>
                </a:endParaRPr>
              </a:p>
            </p:txBody>
          </p:sp>
          <p:sp>
            <p:nvSpPr>
              <p:cNvPr id="9" name="Rectangle 8">
                <a:extLst>
                  <a:ext uri="{FF2B5EF4-FFF2-40B4-BE49-F238E27FC236}">
                    <a16:creationId xmlns:a16="http://schemas.microsoft.com/office/drawing/2014/main" id="{39BD3EBC-1753-F6AB-A4C1-5C9C878AF9BD}"/>
                  </a:ext>
                </a:extLst>
              </p:cNvPr>
              <p:cNvSpPr/>
              <p:nvPr/>
            </p:nvSpPr>
            <p:spPr>
              <a:xfrm>
                <a:off x="760175" y="830144"/>
                <a:ext cx="149292" cy="979577"/>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grpSp>
        <p:grpSp>
          <p:nvGrpSpPr>
            <p:cNvPr id="5" name="Group 4">
              <a:extLst>
                <a:ext uri="{FF2B5EF4-FFF2-40B4-BE49-F238E27FC236}">
                  <a16:creationId xmlns:a16="http://schemas.microsoft.com/office/drawing/2014/main" id="{39F4FE0A-0E6E-4E5A-612B-DB4EB5A70B20}"/>
                </a:ext>
              </a:extLst>
            </p:cNvPr>
            <p:cNvGrpSpPr/>
            <p:nvPr/>
          </p:nvGrpSpPr>
          <p:grpSpPr>
            <a:xfrm>
              <a:off x="11325415" y="762701"/>
              <a:ext cx="182192" cy="634674"/>
              <a:chOff x="2121762" y="2323619"/>
              <a:chExt cx="200378" cy="825210"/>
            </a:xfrm>
          </p:grpSpPr>
          <p:sp>
            <p:nvSpPr>
              <p:cNvPr id="6" name="Isosceles Triangle 5">
                <a:extLst>
                  <a:ext uri="{FF2B5EF4-FFF2-40B4-BE49-F238E27FC236}">
                    <a16:creationId xmlns:a16="http://schemas.microsoft.com/office/drawing/2014/main" id="{D85D83B9-E50C-60FA-0131-388C43FB3478}"/>
                  </a:ext>
                </a:extLst>
              </p:cNvPr>
              <p:cNvSpPr/>
              <p:nvPr/>
            </p:nvSpPr>
            <p:spPr>
              <a:xfrm>
                <a:off x="2121763" y="2323619"/>
                <a:ext cx="200377" cy="172739"/>
              </a:xfrm>
              <a:prstGeom prst="triangle">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7" name="Rectangle 6">
                <a:extLst>
                  <a:ext uri="{FF2B5EF4-FFF2-40B4-BE49-F238E27FC236}">
                    <a16:creationId xmlns:a16="http://schemas.microsoft.com/office/drawing/2014/main" id="{B7697332-F26F-5745-4563-AA5F90CF070D}"/>
                  </a:ext>
                </a:extLst>
              </p:cNvPr>
              <p:cNvSpPr/>
              <p:nvPr/>
            </p:nvSpPr>
            <p:spPr>
              <a:xfrm>
                <a:off x="2121762" y="2496169"/>
                <a:ext cx="200377" cy="65266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grpSp>
      </p:grpSp>
      <p:sp>
        <p:nvSpPr>
          <p:cNvPr id="10" name="Google Shape;114;p9">
            <a:extLst>
              <a:ext uri="{FF2B5EF4-FFF2-40B4-BE49-F238E27FC236}">
                <a16:creationId xmlns:a16="http://schemas.microsoft.com/office/drawing/2014/main" id="{3FF36F11-8860-64DC-78E9-265B15F3D4F8}"/>
              </a:ext>
            </a:extLst>
          </p:cNvPr>
          <p:cNvSpPr txBox="1"/>
          <p:nvPr/>
        </p:nvSpPr>
        <p:spPr>
          <a:xfrm>
            <a:off x="794079" y="1219596"/>
            <a:ext cx="1559124" cy="369332"/>
          </a:xfrm>
          <a:prstGeom prst="rect">
            <a:avLst/>
          </a:prstGeom>
          <a:noFill/>
          <a:ln>
            <a:noFill/>
          </a:ln>
        </p:spPr>
        <p:txBody>
          <a:bodyPr spcFirstLastPara="1" wrap="square" lIns="91425" tIns="45700" rIns="91425" bIns="45700" anchor="t" anchorCtr="0">
            <a:spAutoFit/>
          </a:bodyPr>
          <a:lstStyle/>
          <a:p>
            <a:pPr marL="0" marR="0" lvl="0" indent="0" algn="r" rtl="1">
              <a:lnSpc>
                <a:spcPct val="100000"/>
              </a:lnSpc>
              <a:spcBef>
                <a:spcPts val="0"/>
              </a:spcBef>
              <a:spcAft>
                <a:spcPts val="0"/>
              </a:spcAft>
              <a:buClr>
                <a:srgbClr val="000000"/>
              </a:buClr>
              <a:buSzPts val="1800"/>
              <a:buFont typeface="Arial"/>
              <a:buNone/>
            </a:pPr>
            <a:r>
              <a:rPr lang="ar-SA" sz="1800" b="1" i="0" u="none" strike="noStrike" cap="none" dirty="0">
                <a:solidFill>
                  <a:schemeClr val="accent2">
                    <a:lumMod val="75000"/>
                  </a:schemeClr>
                </a:solidFill>
                <a:latin typeface="Arial"/>
                <a:ea typeface="Arial"/>
                <a:cs typeface="Arial"/>
                <a:sym typeface="Arial"/>
              </a:rPr>
              <a:t>١٥</a:t>
            </a:r>
            <a:r>
              <a:rPr lang="en-US" sz="1800" b="1" i="0" u="none" strike="noStrike" cap="none" dirty="0">
                <a:solidFill>
                  <a:schemeClr val="accent2">
                    <a:lumMod val="75000"/>
                  </a:schemeClr>
                </a:solidFill>
                <a:latin typeface="Arial"/>
                <a:ea typeface="Arial"/>
                <a:cs typeface="Arial"/>
                <a:sym typeface="Arial"/>
              </a:rPr>
              <a:t> دقيقة</a:t>
            </a:r>
            <a:endParaRPr b="1" dirty="0">
              <a:solidFill>
                <a:schemeClr val="accent2">
                  <a:lumMod val="75000"/>
                </a:schemeClr>
              </a:solidFill>
            </a:endParaRPr>
          </a:p>
        </p:txBody>
      </p:sp>
      <p:grpSp>
        <p:nvGrpSpPr>
          <p:cNvPr id="11" name="Group 10">
            <a:extLst>
              <a:ext uri="{FF2B5EF4-FFF2-40B4-BE49-F238E27FC236}">
                <a16:creationId xmlns:a16="http://schemas.microsoft.com/office/drawing/2014/main" id="{EE3F929A-43F6-C3A0-38E8-3E4C6F60256B}"/>
              </a:ext>
            </a:extLst>
          </p:cNvPr>
          <p:cNvGrpSpPr/>
          <p:nvPr/>
        </p:nvGrpSpPr>
        <p:grpSpPr>
          <a:xfrm>
            <a:off x="357066" y="1224523"/>
            <a:ext cx="369332" cy="369332"/>
            <a:chOff x="6784825" y="4717805"/>
            <a:chExt cx="1170980" cy="1170980"/>
          </a:xfrm>
        </p:grpSpPr>
        <p:sp>
          <p:nvSpPr>
            <p:cNvPr id="12" name="Oval 11">
              <a:extLst>
                <a:ext uri="{FF2B5EF4-FFF2-40B4-BE49-F238E27FC236}">
                  <a16:creationId xmlns:a16="http://schemas.microsoft.com/office/drawing/2014/main" id="{DBA6F8C7-0C7C-6411-1E5E-1FC3988660BD}"/>
                </a:ext>
              </a:extLst>
            </p:cNvPr>
            <p:cNvSpPr/>
            <p:nvPr/>
          </p:nvSpPr>
          <p:spPr>
            <a:xfrm>
              <a:off x="6784825" y="4717805"/>
              <a:ext cx="1170980" cy="1170980"/>
            </a:xfrm>
            <a:prstGeom prst="ellipse">
              <a:avLst/>
            </a:prstGeom>
            <a:solidFill>
              <a:schemeClr val="accent2">
                <a:lumMod val="75000"/>
              </a:schemeClr>
            </a:solidFill>
            <a:ln w="1270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3" name="Oval 12">
              <a:extLst>
                <a:ext uri="{FF2B5EF4-FFF2-40B4-BE49-F238E27FC236}">
                  <a16:creationId xmlns:a16="http://schemas.microsoft.com/office/drawing/2014/main" id="{3D222E0B-F6CA-407F-5A25-DB7AFB9ABF75}"/>
                </a:ext>
              </a:extLst>
            </p:cNvPr>
            <p:cNvSpPr/>
            <p:nvPr/>
          </p:nvSpPr>
          <p:spPr>
            <a:xfrm>
              <a:off x="7276868" y="5237982"/>
              <a:ext cx="189079" cy="18907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4" name="Rectangle 13">
              <a:extLst>
                <a:ext uri="{FF2B5EF4-FFF2-40B4-BE49-F238E27FC236}">
                  <a16:creationId xmlns:a16="http://schemas.microsoft.com/office/drawing/2014/main" id="{4AFB8F28-270E-DC04-DF84-665175B0B02D}"/>
                </a:ext>
              </a:extLst>
            </p:cNvPr>
            <p:cNvSpPr/>
            <p:nvPr/>
          </p:nvSpPr>
          <p:spPr>
            <a:xfrm rot="16200000">
              <a:off x="7134823" y="5040376"/>
              <a:ext cx="464812" cy="11315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5" name="Rectangle 14">
              <a:extLst>
                <a:ext uri="{FF2B5EF4-FFF2-40B4-BE49-F238E27FC236}">
                  <a16:creationId xmlns:a16="http://schemas.microsoft.com/office/drawing/2014/main" id="{1DF72BF7-BAB1-EB13-8392-F086DB1B7CEA}"/>
                </a:ext>
              </a:extLst>
            </p:cNvPr>
            <p:cNvSpPr/>
            <p:nvPr/>
          </p:nvSpPr>
          <p:spPr>
            <a:xfrm rot="13453060">
              <a:off x="7365088" y="5440995"/>
              <a:ext cx="331413" cy="10918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grpSp>
      <p:sp>
        <p:nvSpPr>
          <p:cNvPr id="23" name="Google Shape;114;p9">
            <a:extLst>
              <a:ext uri="{FF2B5EF4-FFF2-40B4-BE49-F238E27FC236}">
                <a16:creationId xmlns:a16="http://schemas.microsoft.com/office/drawing/2014/main" id="{0222C11F-DEFC-3C30-4293-83D812B1A911}"/>
              </a:ext>
            </a:extLst>
          </p:cNvPr>
          <p:cNvSpPr txBox="1"/>
          <p:nvPr/>
        </p:nvSpPr>
        <p:spPr>
          <a:xfrm>
            <a:off x="5170154" y="1678125"/>
            <a:ext cx="5449726" cy="1107955"/>
          </a:xfrm>
          <a:prstGeom prst="rect">
            <a:avLst/>
          </a:prstGeom>
          <a:noFill/>
          <a:ln>
            <a:noFill/>
          </a:ln>
        </p:spPr>
        <p:txBody>
          <a:bodyPr spcFirstLastPara="1" wrap="square" lIns="91425" tIns="45700" rIns="91425" bIns="45700" anchor="t" anchorCtr="0">
            <a:spAutoFit/>
          </a:bodyPr>
          <a:lstStyle/>
          <a:p>
            <a:pPr marL="0" marR="0" lvl="0" indent="0" algn="r" rtl="1">
              <a:lnSpc>
                <a:spcPct val="100000"/>
              </a:lnSpc>
              <a:spcBef>
                <a:spcPts val="0"/>
              </a:spcBef>
              <a:spcAft>
                <a:spcPts val="0"/>
              </a:spcAft>
              <a:buClr>
                <a:srgbClr val="000000"/>
              </a:buClr>
              <a:buSzPts val="1800"/>
              <a:buFont typeface="Arial"/>
              <a:buNone/>
            </a:pPr>
            <a:r>
              <a:rPr lang="ar-SA" sz="2200" b="1" i="0" u="none" strike="noStrike" cap="none" dirty="0">
                <a:solidFill>
                  <a:schemeClr val="tx1"/>
                </a:solidFill>
                <a:latin typeface="Calibri" panose="020F0502020204030204" pitchFamily="34" charset="0"/>
                <a:cs typeface="Calibri" panose="020F0502020204030204" pitchFamily="34" charset="0"/>
                <a:sym typeface="Arial"/>
              </a:rPr>
              <a:t>قم بم</a:t>
            </a:r>
            <a:r>
              <a:rPr lang="en-US" sz="2200" b="1" i="0" u="none" strike="noStrike" cap="none" dirty="0">
                <a:solidFill>
                  <a:schemeClr val="tx1"/>
                </a:solidFill>
                <a:latin typeface="Calibri" panose="020F0502020204030204" pitchFamily="34" charset="0"/>
                <a:cs typeface="Calibri" panose="020F0502020204030204" pitchFamily="34" charset="0"/>
                <a:sym typeface="Arial"/>
              </a:rPr>
              <a:t>قارن</a:t>
            </a:r>
            <a:r>
              <a:rPr lang="ar-SA" sz="2200" b="1" i="0" u="none" strike="noStrike" cap="none" dirty="0">
                <a:solidFill>
                  <a:schemeClr val="tx1"/>
                </a:solidFill>
                <a:latin typeface="Calibri" panose="020F0502020204030204" pitchFamily="34" charset="0"/>
                <a:cs typeface="Calibri" panose="020F0502020204030204" pitchFamily="34" charset="0"/>
                <a:sym typeface="Arial"/>
              </a:rPr>
              <a:t>ة</a:t>
            </a:r>
            <a:r>
              <a:rPr lang="en-US" sz="2200" b="1" i="0" u="none" strike="noStrike" cap="none" dirty="0">
                <a:solidFill>
                  <a:schemeClr val="tx1"/>
                </a:solidFill>
                <a:latin typeface="Calibri" panose="020F0502020204030204" pitchFamily="34" charset="0"/>
                <a:cs typeface="Calibri" panose="020F0502020204030204" pitchFamily="34" charset="0"/>
                <a:sym typeface="Arial"/>
              </a:rPr>
              <a:t> المعلومات الواردة في التحديث في السيناريو بالمعلومات المطلوبة في نموذج التحقق من الطفل ونموذج التحقق من البالغين. اجب على الاسئلة التالية:</a:t>
            </a:r>
          </a:p>
        </p:txBody>
      </p:sp>
      <p:sp>
        <p:nvSpPr>
          <p:cNvPr id="24" name="Google Shape;114;p9">
            <a:extLst>
              <a:ext uri="{FF2B5EF4-FFF2-40B4-BE49-F238E27FC236}">
                <a16:creationId xmlns:a16="http://schemas.microsoft.com/office/drawing/2014/main" id="{697FD924-A8F8-1B7A-B59F-51C6E1AF2981}"/>
              </a:ext>
            </a:extLst>
          </p:cNvPr>
          <p:cNvSpPr txBox="1"/>
          <p:nvPr/>
        </p:nvSpPr>
        <p:spPr>
          <a:xfrm>
            <a:off x="5206110" y="3324310"/>
            <a:ext cx="5415661" cy="2554505"/>
          </a:xfrm>
          <a:prstGeom prst="rect">
            <a:avLst/>
          </a:prstGeom>
          <a:noFill/>
          <a:ln>
            <a:noFill/>
          </a:ln>
        </p:spPr>
        <p:txBody>
          <a:bodyPr spcFirstLastPara="1" wrap="square" lIns="91425" tIns="45700" rIns="91425" bIns="45700" anchor="t" anchorCtr="0">
            <a:spAutoFit/>
          </a:bodyPr>
          <a:lstStyle/>
          <a:p>
            <a:pPr marR="0" lvl="0" algn="r" rtl="1">
              <a:lnSpc>
                <a:spcPct val="100000"/>
              </a:lnSpc>
              <a:spcBef>
                <a:spcPts val="0"/>
              </a:spcBef>
              <a:spcAft>
                <a:spcPts val="0"/>
              </a:spcAft>
              <a:buClr>
                <a:srgbClr val="000000"/>
              </a:buClr>
              <a:buSzPts val="1800"/>
            </a:pPr>
            <a:r>
              <a:rPr lang="ar-SA" sz="2000" i="0" u="none" strike="noStrike" cap="none" dirty="0">
                <a:solidFill>
                  <a:schemeClr val="tx1"/>
                </a:solidFill>
                <a:latin typeface="Calibri" panose="020F0502020204030204" pitchFamily="34" charset="0"/>
                <a:cs typeface="Calibri" panose="020F0502020204030204" pitchFamily="34" charset="0"/>
                <a:sym typeface="Arial"/>
              </a:rPr>
              <a:t>١.</a:t>
            </a:r>
            <a:r>
              <a:rPr lang="en-US" sz="2000" i="0" u="none" strike="noStrike" cap="none" dirty="0">
                <a:solidFill>
                  <a:schemeClr val="tx1"/>
                </a:solidFill>
                <a:latin typeface="Calibri" panose="020F0502020204030204" pitchFamily="34" charset="0"/>
                <a:cs typeface="Calibri" panose="020F0502020204030204" pitchFamily="34" charset="0"/>
                <a:sym typeface="Arial"/>
              </a:rPr>
              <a:t>هل لم شمل الأسرة في مصلحة </a:t>
            </a:r>
            <a:r>
              <a:rPr lang="ar-SA" sz="2000" i="0" u="none" strike="noStrike" cap="none" dirty="0">
                <a:solidFill>
                  <a:schemeClr val="tx1"/>
                </a:solidFill>
                <a:latin typeface="Calibri" panose="020F0502020204030204" pitchFamily="34" charset="0"/>
                <a:cs typeface="Calibri" panose="020F0502020204030204" pitchFamily="34" charset="0"/>
                <a:sym typeface="Arial"/>
              </a:rPr>
              <a:t>باسم</a:t>
            </a:r>
            <a:r>
              <a:rPr lang="en-US" sz="2000" i="0" u="none" strike="noStrike" cap="none" dirty="0">
                <a:solidFill>
                  <a:schemeClr val="tx1"/>
                </a:solidFill>
                <a:latin typeface="Calibri" panose="020F0502020204030204" pitchFamily="34" charset="0"/>
                <a:cs typeface="Calibri" panose="020F0502020204030204" pitchFamily="34" charset="0"/>
                <a:sym typeface="Arial"/>
              </a:rPr>
              <a:t>؟ اشرح اجابتك.</a:t>
            </a:r>
            <a:endParaRPr lang="ar-SA" sz="2000" i="0" u="none" strike="noStrike" cap="none" dirty="0">
              <a:solidFill>
                <a:schemeClr val="tx1"/>
              </a:solidFill>
              <a:latin typeface="Calibri" panose="020F0502020204030204" pitchFamily="34" charset="0"/>
              <a:cs typeface="Calibri" panose="020F0502020204030204" pitchFamily="34" charset="0"/>
              <a:sym typeface="Arial"/>
            </a:endParaRPr>
          </a:p>
          <a:p>
            <a:pPr marR="0" lvl="0" algn="r" rtl="1">
              <a:lnSpc>
                <a:spcPct val="100000"/>
              </a:lnSpc>
              <a:spcBef>
                <a:spcPts val="0"/>
              </a:spcBef>
              <a:spcAft>
                <a:spcPts val="0"/>
              </a:spcAft>
              <a:buClr>
                <a:srgbClr val="000000"/>
              </a:buClr>
              <a:buSzPts val="1800"/>
            </a:pPr>
            <a:r>
              <a:rPr lang="ar-SA" sz="2000" dirty="0">
                <a:solidFill>
                  <a:schemeClr val="tx1"/>
                </a:solidFill>
                <a:latin typeface="Calibri" panose="020F0502020204030204" pitchFamily="34" charset="0"/>
                <a:cs typeface="Calibri" panose="020F0502020204030204" pitchFamily="34" charset="0"/>
              </a:rPr>
              <a:t>٢.</a:t>
            </a:r>
            <a:r>
              <a:rPr lang="en-US" sz="2000" i="0" u="none" strike="noStrike" cap="none" dirty="0">
                <a:solidFill>
                  <a:schemeClr val="tx1"/>
                </a:solidFill>
                <a:latin typeface="Calibri" panose="020F0502020204030204" pitchFamily="34" charset="0"/>
                <a:cs typeface="Calibri" panose="020F0502020204030204" pitchFamily="34" charset="0"/>
                <a:sym typeface="Arial"/>
              </a:rPr>
              <a:t>كيف يمكنك تحضير الطفل والأسرة إذا كان لم الشمل في مصلحة الطفل؟</a:t>
            </a:r>
          </a:p>
          <a:p>
            <a:pPr marR="0" lvl="0" algn="r" rtl="1">
              <a:lnSpc>
                <a:spcPct val="100000"/>
              </a:lnSpc>
              <a:spcBef>
                <a:spcPts val="0"/>
              </a:spcBef>
              <a:spcAft>
                <a:spcPts val="0"/>
              </a:spcAft>
              <a:buClr>
                <a:srgbClr val="000000"/>
              </a:buClr>
              <a:buSzPts val="1800"/>
            </a:pPr>
            <a:r>
              <a:rPr lang="ar-SA" sz="2000" i="0" u="none" strike="noStrike" cap="none" dirty="0">
                <a:solidFill>
                  <a:schemeClr val="tx1"/>
                </a:solidFill>
                <a:latin typeface="Calibri" panose="020F0502020204030204" pitchFamily="34" charset="0"/>
                <a:cs typeface="Calibri" panose="020F0502020204030204" pitchFamily="34" charset="0"/>
                <a:sym typeface="Arial"/>
              </a:rPr>
              <a:t>٣.</a:t>
            </a:r>
            <a:r>
              <a:rPr lang="en-US" sz="2000" i="0" u="none" strike="noStrike" cap="none" dirty="0">
                <a:solidFill>
                  <a:schemeClr val="tx1"/>
                </a:solidFill>
                <a:latin typeface="Calibri" panose="020F0502020204030204" pitchFamily="34" charset="0"/>
                <a:cs typeface="Calibri" panose="020F0502020204030204" pitchFamily="34" charset="0"/>
                <a:sym typeface="Arial"/>
              </a:rPr>
              <a:t>ما هو نوع الدعم / المتابعة الذي يجب تقديمه على المدى القصير؟</a:t>
            </a:r>
          </a:p>
          <a:p>
            <a:pPr marR="0" lvl="0" algn="r" rtl="1">
              <a:lnSpc>
                <a:spcPct val="100000"/>
              </a:lnSpc>
              <a:spcBef>
                <a:spcPts val="0"/>
              </a:spcBef>
              <a:spcAft>
                <a:spcPts val="0"/>
              </a:spcAft>
              <a:buClr>
                <a:srgbClr val="000000"/>
              </a:buClr>
              <a:buSzPts val="1800"/>
            </a:pPr>
            <a:r>
              <a:rPr lang="ar-SA" sz="2000" i="0" u="none" strike="noStrike" cap="none" dirty="0">
                <a:solidFill>
                  <a:schemeClr val="tx1"/>
                </a:solidFill>
                <a:latin typeface="Calibri" panose="020F0502020204030204" pitchFamily="34" charset="0"/>
                <a:cs typeface="Calibri" panose="020F0502020204030204" pitchFamily="34" charset="0"/>
                <a:sym typeface="Arial"/>
              </a:rPr>
              <a:t>٤.</a:t>
            </a:r>
            <a:r>
              <a:rPr lang="en-US" sz="2000" i="0" u="none" strike="noStrike" cap="none" dirty="0">
                <a:solidFill>
                  <a:schemeClr val="tx1"/>
                </a:solidFill>
                <a:latin typeface="Calibri" panose="020F0502020204030204" pitchFamily="34" charset="0"/>
                <a:cs typeface="Calibri" panose="020F0502020204030204" pitchFamily="34" charset="0"/>
                <a:sym typeface="Arial"/>
              </a:rPr>
              <a:t>ما هو نوع الدعم / المتابعة الذي يجب تقديمه على المدى الطويل؟</a:t>
            </a:r>
          </a:p>
          <a:p>
            <a:pPr marR="0" lvl="0" algn="r" rtl="1">
              <a:lnSpc>
                <a:spcPct val="100000"/>
              </a:lnSpc>
              <a:spcBef>
                <a:spcPts val="0"/>
              </a:spcBef>
              <a:spcAft>
                <a:spcPts val="0"/>
              </a:spcAft>
              <a:buClr>
                <a:srgbClr val="000000"/>
              </a:buClr>
              <a:buSzPts val="1800"/>
            </a:pPr>
            <a:r>
              <a:rPr lang="ar-SA" sz="2000" i="0" u="none" strike="noStrike" cap="none" dirty="0">
                <a:solidFill>
                  <a:schemeClr val="tx1"/>
                </a:solidFill>
                <a:latin typeface="Calibri" panose="020F0502020204030204" pitchFamily="34" charset="0"/>
                <a:cs typeface="Calibri" panose="020F0502020204030204" pitchFamily="34" charset="0"/>
                <a:sym typeface="Arial"/>
              </a:rPr>
              <a:t>٥.</a:t>
            </a:r>
            <a:r>
              <a:rPr lang="en-US" sz="2000" i="0" u="none" strike="noStrike" cap="none" dirty="0">
                <a:solidFill>
                  <a:schemeClr val="tx1"/>
                </a:solidFill>
                <a:latin typeface="Calibri" panose="020F0502020204030204" pitchFamily="34" charset="0"/>
                <a:cs typeface="Calibri" panose="020F0502020204030204" pitchFamily="34" charset="0"/>
                <a:sym typeface="Arial"/>
              </a:rPr>
              <a:t>ما هي الجهات الفاعلة الأخرى التي يجب </a:t>
            </a:r>
            <a:r>
              <a:rPr lang="ar-SA" sz="2000" i="0" u="none" strike="noStrike" cap="none" dirty="0">
                <a:solidFill>
                  <a:schemeClr val="tx1"/>
                </a:solidFill>
                <a:latin typeface="Calibri" panose="020F0502020204030204" pitchFamily="34" charset="0"/>
                <a:cs typeface="Calibri" panose="020F0502020204030204" pitchFamily="34" charset="0"/>
                <a:sym typeface="Arial"/>
              </a:rPr>
              <a:t>إشراكها</a:t>
            </a:r>
            <a:r>
              <a:rPr lang="en-US" sz="2000" i="0" u="none" strike="noStrike" cap="none" dirty="0">
                <a:solidFill>
                  <a:schemeClr val="tx1"/>
                </a:solidFill>
                <a:latin typeface="Calibri" panose="020F0502020204030204" pitchFamily="34" charset="0"/>
                <a:cs typeface="Calibri" panose="020F0502020204030204" pitchFamily="34" charset="0"/>
                <a:sym typeface="Arial"/>
              </a:rPr>
              <a:t>؟</a:t>
            </a:r>
          </a:p>
        </p:txBody>
      </p:sp>
      <p:grpSp>
        <p:nvGrpSpPr>
          <p:cNvPr id="26" name="Group 25">
            <a:extLst>
              <a:ext uri="{FF2B5EF4-FFF2-40B4-BE49-F238E27FC236}">
                <a16:creationId xmlns:a16="http://schemas.microsoft.com/office/drawing/2014/main" id="{479A310B-B484-A3A5-9F88-2B749E92F789}"/>
              </a:ext>
            </a:extLst>
          </p:cNvPr>
          <p:cNvGrpSpPr/>
          <p:nvPr/>
        </p:nvGrpSpPr>
        <p:grpSpPr>
          <a:xfrm rot="20104804">
            <a:off x="249501" y="2162135"/>
            <a:ext cx="4384339" cy="2914952"/>
            <a:chOff x="7208925" y="2604220"/>
            <a:chExt cx="1168511" cy="776891"/>
          </a:xfrm>
        </p:grpSpPr>
        <p:sp>
          <p:nvSpPr>
            <p:cNvPr id="27" name="Rectangle 26">
              <a:extLst>
                <a:ext uri="{FF2B5EF4-FFF2-40B4-BE49-F238E27FC236}">
                  <a16:creationId xmlns:a16="http://schemas.microsoft.com/office/drawing/2014/main" id="{14CD95A5-DAED-6645-2B1F-204B6F72AD9A}"/>
                </a:ext>
              </a:extLst>
            </p:cNvPr>
            <p:cNvSpPr/>
            <p:nvPr/>
          </p:nvSpPr>
          <p:spPr>
            <a:xfrm>
              <a:off x="7425584" y="2840091"/>
              <a:ext cx="716280" cy="541020"/>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8" name="Google Shape;315;p4">
              <a:extLst>
                <a:ext uri="{FF2B5EF4-FFF2-40B4-BE49-F238E27FC236}">
                  <a16:creationId xmlns:a16="http://schemas.microsoft.com/office/drawing/2014/main" id="{B99FC527-EB99-DE4D-0833-25AB9FBC8794}"/>
                </a:ext>
              </a:extLst>
            </p:cNvPr>
            <p:cNvSpPr/>
            <p:nvPr/>
          </p:nvSpPr>
          <p:spPr>
            <a:xfrm>
              <a:off x="7208925" y="2953324"/>
              <a:ext cx="356816" cy="356815"/>
            </a:xfrm>
            <a:prstGeom prst="ellipse">
              <a:avLst/>
            </a:prstGeom>
            <a:solidFill>
              <a:schemeClr val="accent2">
                <a:lumMod val="75000"/>
              </a:schemeClr>
            </a:solidFill>
            <a:ln w="38100">
              <a:solidFill>
                <a:schemeClr val="bg1"/>
              </a:solidFill>
            </a:ln>
          </p:spPr>
          <p:txBody>
            <a:bodyPr spcFirstLastPara="1" wrap="square" lIns="91425" tIns="45700" rIns="91425" bIns="45700" anchor="ctr" anchorCtr="0">
              <a:noAutofit/>
            </a:bodyPr>
            <a:lstStyle/>
            <a:p>
              <a:pPr marL="0" marR="0" lvl="0" indent="0" algn="ctr" rtl="1">
                <a:spcBef>
                  <a:spcPts val="0"/>
                </a:spcBef>
                <a:spcAft>
                  <a:spcPts val="0"/>
                </a:spcAft>
                <a:buNone/>
              </a:pPr>
              <a:endParaRPr sz="1800" dirty="0">
                <a:solidFill>
                  <a:schemeClr val="lt1"/>
                </a:solidFill>
                <a:latin typeface="Calibri"/>
                <a:ea typeface="Calibri"/>
                <a:cs typeface="Calibri"/>
                <a:sym typeface="Calibri"/>
              </a:endParaRPr>
            </a:p>
          </p:txBody>
        </p:sp>
        <p:sp>
          <p:nvSpPr>
            <p:cNvPr id="29" name="Google Shape;315;p4">
              <a:extLst>
                <a:ext uri="{FF2B5EF4-FFF2-40B4-BE49-F238E27FC236}">
                  <a16:creationId xmlns:a16="http://schemas.microsoft.com/office/drawing/2014/main" id="{1987FBE0-AA45-94CE-27E8-EF2DC9212CB2}"/>
                </a:ext>
              </a:extLst>
            </p:cNvPr>
            <p:cNvSpPr/>
            <p:nvPr/>
          </p:nvSpPr>
          <p:spPr>
            <a:xfrm>
              <a:off x="7622905" y="2604220"/>
              <a:ext cx="356816" cy="356815"/>
            </a:xfrm>
            <a:prstGeom prst="ellipse">
              <a:avLst/>
            </a:prstGeom>
            <a:solidFill>
              <a:schemeClr val="accent2">
                <a:lumMod val="75000"/>
              </a:schemeClr>
            </a:solidFill>
            <a:ln w="38100">
              <a:solidFill>
                <a:schemeClr val="bg1"/>
              </a:solidFill>
            </a:ln>
          </p:spPr>
          <p:txBody>
            <a:bodyPr spcFirstLastPara="1" wrap="square" lIns="91425" tIns="45700" rIns="91425" bIns="45700" anchor="ctr" anchorCtr="0">
              <a:noAutofit/>
            </a:bodyPr>
            <a:lstStyle/>
            <a:p>
              <a:pPr marL="0" marR="0" lvl="0" indent="0" algn="ctr" rtl="1">
                <a:spcBef>
                  <a:spcPts val="0"/>
                </a:spcBef>
                <a:spcAft>
                  <a:spcPts val="0"/>
                </a:spcAft>
                <a:buNone/>
              </a:pPr>
              <a:endParaRPr sz="1800" dirty="0">
                <a:solidFill>
                  <a:schemeClr val="lt1"/>
                </a:solidFill>
                <a:latin typeface="Calibri"/>
                <a:ea typeface="Calibri"/>
                <a:cs typeface="Calibri"/>
                <a:sym typeface="Calibri"/>
              </a:endParaRPr>
            </a:p>
          </p:txBody>
        </p:sp>
        <p:sp>
          <p:nvSpPr>
            <p:cNvPr id="30" name="Google Shape;315;p4">
              <a:extLst>
                <a:ext uri="{FF2B5EF4-FFF2-40B4-BE49-F238E27FC236}">
                  <a16:creationId xmlns:a16="http://schemas.microsoft.com/office/drawing/2014/main" id="{90566D6E-89D6-3FA6-7146-4A7A914E069D}"/>
                </a:ext>
              </a:extLst>
            </p:cNvPr>
            <p:cNvSpPr/>
            <p:nvPr/>
          </p:nvSpPr>
          <p:spPr>
            <a:xfrm>
              <a:off x="8020620" y="2955992"/>
              <a:ext cx="356816" cy="356815"/>
            </a:xfrm>
            <a:prstGeom prst="ellipse">
              <a:avLst/>
            </a:prstGeom>
            <a:solidFill>
              <a:schemeClr val="accent2">
                <a:lumMod val="75000"/>
              </a:schemeClr>
            </a:solidFill>
            <a:ln w="38100">
              <a:solidFill>
                <a:schemeClr val="bg1"/>
              </a:solidFill>
            </a:ln>
          </p:spPr>
          <p:txBody>
            <a:bodyPr spcFirstLastPara="1" wrap="square" lIns="91425" tIns="45700" rIns="91425" bIns="45700" anchor="ctr" anchorCtr="0">
              <a:noAutofit/>
            </a:bodyPr>
            <a:lstStyle/>
            <a:p>
              <a:pPr marL="0" marR="0" lvl="0" indent="0" algn="ctr" rtl="1">
                <a:spcBef>
                  <a:spcPts val="0"/>
                </a:spcBef>
                <a:spcAft>
                  <a:spcPts val="0"/>
                </a:spcAft>
                <a:buNone/>
              </a:pPr>
              <a:endParaRPr sz="1800" dirty="0">
                <a:solidFill>
                  <a:schemeClr val="lt1"/>
                </a:solidFill>
                <a:latin typeface="Calibri"/>
                <a:ea typeface="Calibri"/>
                <a:cs typeface="Calibri"/>
                <a:sym typeface="Calibri"/>
              </a:endParaRPr>
            </a:p>
          </p:txBody>
        </p:sp>
        <p:sp>
          <p:nvSpPr>
            <p:cNvPr id="31" name="Rectangle: Single Corner Snipped 30">
              <a:extLst>
                <a:ext uri="{FF2B5EF4-FFF2-40B4-BE49-F238E27FC236}">
                  <a16:creationId xmlns:a16="http://schemas.microsoft.com/office/drawing/2014/main" id="{FC8308B1-2EED-D0FE-20F0-A40314F7DDCA}"/>
                </a:ext>
              </a:extLst>
            </p:cNvPr>
            <p:cNvSpPr/>
            <p:nvPr/>
          </p:nvSpPr>
          <p:spPr>
            <a:xfrm rot="3546506">
              <a:off x="7635233" y="3164183"/>
              <a:ext cx="115589" cy="149251"/>
            </a:xfrm>
            <a:prstGeom prst="snip1Rect">
              <a:avLst>
                <a:gd name="adj" fmla="val 23266"/>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32" name="Rectangle: Single Corner Snipped 31">
              <a:extLst>
                <a:ext uri="{FF2B5EF4-FFF2-40B4-BE49-F238E27FC236}">
                  <a16:creationId xmlns:a16="http://schemas.microsoft.com/office/drawing/2014/main" id="{A604443E-FCC0-B682-A6E1-FD643403FBDF}"/>
                </a:ext>
              </a:extLst>
            </p:cNvPr>
            <p:cNvSpPr/>
            <p:nvPr/>
          </p:nvSpPr>
          <p:spPr>
            <a:xfrm rot="17435470">
              <a:off x="7817713" y="3021002"/>
              <a:ext cx="115589" cy="149251"/>
            </a:xfrm>
            <a:prstGeom prst="snip1Rect">
              <a:avLst>
                <a:gd name="adj" fmla="val 23266"/>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grpSp>
    </p:spTree>
  </p:cSld>
  <p:clrMapOvr>
    <a:masterClrMapping/>
  </p:clrMapOvr>
</p:sld>
</file>

<file path=ppt/slides/slide109.xml><?xml version="1.0" encoding="utf-8"?>
<p:sld xmlns:a="http://schemas.openxmlformats.org/drawingml/2006/main" xmlns:r="http://schemas.openxmlformats.org/officeDocument/2006/relationships" xmlns:p="http://schemas.openxmlformats.org/presentationml/2006/main" show="0">
  <p:cSld>
    <p:spTree>
      <p:nvGrpSpPr>
        <p:cNvPr id="1" name="Shape 812"/>
        <p:cNvGrpSpPr/>
        <p:nvPr/>
      </p:nvGrpSpPr>
      <p:grpSpPr>
        <a:xfrm>
          <a:off x="0" y="0"/>
          <a:ext cx="0" cy="0"/>
          <a:chOff x="0" y="0"/>
          <a:chExt cx="0" cy="0"/>
        </a:xfrm>
      </p:grpSpPr>
      <p:sp>
        <p:nvSpPr>
          <p:cNvPr id="6" name="Title 72">
            <a:extLst>
              <a:ext uri="{FF2B5EF4-FFF2-40B4-BE49-F238E27FC236}">
                <a16:creationId xmlns:a16="http://schemas.microsoft.com/office/drawing/2014/main" id="{651A139C-7752-FE82-6B84-B69CFCBA8AE1}"/>
              </a:ext>
            </a:extLst>
          </p:cNvPr>
          <p:cNvSpPr txBox="1">
            <a:spLocks/>
          </p:cNvSpPr>
          <p:nvPr/>
        </p:nvSpPr>
        <p:spPr>
          <a:xfrm>
            <a:off x="4856942" y="2402268"/>
            <a:ext cx="5915913" cy="562168"/>
          </a:xfrm>
          <a:prstGeom prst="rect">
            <a:avLst/>
          </a:prstGeom>
        </p:spPr>
        <p:txBody>
          <a:bodyPr anchor="ctr" anchorCtr="0"/>
          <a:lstStyle>
            <a:lvl1pPr algn="l" defTabSz="914400" rtl="0" eaLnBrk="1" latinLnBrk="0" hangingPunct="1">
              <a:lnSpc>
                <a:spcPct val="90000"/>
              </a:lnSpc>
              <a:spcBef>
                <a:spcPct val="0"/>
              </a:spcBef>
              <a:buNone/>
              <a:defRPr sz="4400" kern="1200">
                <a:solidFill>
                  <a:schemeClr val="tx1"/>
                </a:solidFill>
                <a:latin typeface="Helvetica Neue" charset="0"/>
                <a:ea typeface="Helvetica Neue" charset="0"/>
                <a:cs typeface="Helvetica Neue" charset="0"/>
              </a:defRPr>
            </a:lvl1pPr>
          </a:lstStyle>
          <a:p>
            <a:pPr algn="r" rtl="1"/>
            <a:r>
              <a:rPr lang="en-CA" sz="5400" b="1" dirty="0">
                <a:solidFill>
                  <a:schemeClr val="bg1">
                    <a:lumMod val="75000"/>
                  </a:schemeClr>
                </a:solidFill>
                <a:latin typeface="Calibri" panose="020F0502020204030204" pitchFamily="34" charset="0"/>
                <a:cs typeface="Calibri" panose="020F0502020204030204" pitchFamily="34" charset="0"/>
              </a:rPr>
              <a:t>شريحة إضافية لملاحظات الميسر</a:t>
            </a:r>
          </a:p>
        </p:txBody>
      </p:sp>
    </p:spTree>
    <p:extLst>
      <p:ext uri="{BB962C8B-B14F-4D97-AF65-F5344CB8AC3E}">
        <p14:creationId xmlns:p14="http://schemas.microsoft.com/office/powerpoint/2010/main" val="22867004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386"/>
        <p:cNvGrpSpPr/>
        <p:nvPr/>
      </p:nvGrpSpPr>
      <p:grpSpPr>
        <a:xfrm>
          <a:off x="0" y="0"/>
          <a:ext cx="0" cy="0"/>
          <a:chOff x="0" y="0"/>
          <a:chExt cx="0" cy="0"/>
        </a:xfrm>
      </p:grpSpPr>
      <p:sp>
        <p:nvSpPr>
          <p:cNvPr id="2" name="Oval 1">
            <a:extLst>
              <a:ext uri="{FF2B5EF4-FFF2-40B4-BE49-F238E27FC236}">
                <a16:creationId xmlns:a16="http://schemas.microsoft.com/office/drawing/2014/main" id="{8C1CC6E1-4FEA-6548-BA3E-789540888554}"/>
              </a:ext>
            </a:extLst>
          </p:cNvPr>
          <p:cNvSpPr/>
          <p:nvPr/>
        </p:nvSpPr>
        <p:spPr>
          <a:xfrm>
            <a:off x="3962080" y="1776217"/>
            <a:ext cx="4444948" cy="4444948"/>
          </a:xfrm>
          <a:prstGeom prst="ellipse">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grpSp>
        <p:nvGrpSpPr>
          <p:cNvPr id="387" name="Google Shape;387;p9"/>
          <p:cNvGrpSpPr/>
          <p:nvPr/>
        </p:nvGrpSpPr>
        <p:grpSpPr>
          <a:xfrm>
            <a:off x="5460827" y="2881417"/>
            <a:ext cx="1264920" cy="1937178"/>
            <a:chOff x="697842" y="3315817"/>
            <a:chExt cx="514964" cy="822818"/>
          </a:xfrm>
        </p:grpSpPr>
        <p:sp>
          <p:nvSpPr>
            <p:cNvPr id="388" name="Google Shape;388;p9"/>
            <p:cNvSpPr/>
            <p:nvPr/>
          </p:nvSpPr>
          <p:spPr>
            <a:xfrm>
              <a:off x="697842" y="3826277"/>
              <a:ext cx="514964" cy="312358"/>
            </a:xfrm>
            <a:prstGeom prst="trapezoid">
              <a:avLst>
                <a:gd name="adj" fmla="val 33947"/>
              </a:avLst>
            </a:prstGeom>
            <a:solidFill>
              <a:srgbClr val="8C5F7A"/>
            </a:solidFill>
            <a:ln>
              <a:noFill/>
            </a:ln>
          </p:spPr>
          <p:txBody>
            <a:bodyPr spcFirstLastPara="1" wrap="square" lIns="91425" tIns="45700" rIns="91425" bIns="45700" anchor="ctr" anchorCtr="0">
              <a:noAutofit/>
            </a:bodyPr>
            <a:lstStyle/>
            <a:p>
              <a:pPr marL="0" marR="0" lvl="0" indent="0" algn="ctr" rtl="1">
                <a:lnSpc>
                  <a:spcPct val="100000"/>
                </a:lnSpc>
                <a:spcBef>
                  <a:spcPts val="0"/>
                </a:spcBef>
                <a:spcAft>
                  <a:spcPts val="0"/>
                </a:spcAft>
                <a:buClr>
                  <a:schemeClr val="lt1"/>
                </a:buClr>
                <a:buSzPts val="1800"/>
                <a:buFont typeface="Calibri"/>
                <a:buNone/>
              </a:pPr>
              <a:endParaRPr sz="1800" b="0" i="0" u="none" strike="noStrike" cap="none" dirty="0">
                <a:solidFill>
                  <a:srgbClr val="FFFFFF"/>
                </a:solidFill>
                <a:latin typeface="Calibri"/>
                <a:ea typeface="Calibri"/>
                <a:cs typeface="Calibri"/>
                <a:sym typeface="Calibri"/>
              </a:endParaRPr>
            </a:p>
          </p:txBody>
        </p:sp>
        <p:sp>
          <p:nvSpPr>
            <p:cNvPr id="389" name="Google Shape;389;p9"/>
            <p:cNvSpPr/>
            <p:nvPr/>
          </p:nvSpPr>
          <p:spPr>
            <a:xfrm>
              <a:off x="776140" y="3745391"/>
              <a:ext cx="362490" cy="393243"/>
            </a:xfrm>
            <a:prstGeom prst="round2SameRect">
              <a:avLst>
                <a:gd name="adj1" fmla="val 50000"/>
                <a:gd name="adj2" fmla="val 0"/>
              </a:avLst>
            </a:prstGeom>
            <a:solidFill>
              <a:srgbClr val="8C5F7A"/>
            </a:solidFill>
            <a:ln>
              <a:noFill/>
            </a:ln>
          </p:spPr>
          <p:txBody>
            <a:bodyPr spcFirstLastPara="1" wrap="square" lIns="91425" tIns="45700" rIns="91425" bIns="45700" anchor="ctr" anchorCtr="0">
              <a:noAutofit/>
            </a:bodyPr>
            <a:lstStyle/>
            <a:p>
              <a:pPr marL="0" marR="0" lvl="0" indent="0" algn="ctr" rtl="1">
                <a:lnSpc>
                  <a:spcPct val="100000"/>
                </a:lnSpc>
                <a:spcBef>
                  <a:spcPts val="0"/>
                </a:spcBef>
                <a:spcAft>
                  <a:spcPts val="0"/>
                </a:spcAft>
                <a:buClr>
                  <a:schemeClr val="lt1"/>
                </a:buClr>
                <a:buSzPts val="1800"/>
                <a:buFont typeface="Calibri"/>
                <a:buNone/>
              </a:pPr>
              <a:endParaRPr sz="1800" b="0" i="0" u="none" strike="noStrike" cap="none" dirty="0">
                <a:solidFill>
                  <a:srgbClr val="FFFFFF"/>
                </a:solidFill>
                <a:latin typeface="Calibri"/>
                <a:ea typeface="Calibri"/>
                <a:cs typeface="Calibri"/>
                <a:sym typeface="Calibri"/>
              </a:endParaRPr>
            </a:p>
          </p:txBody>
        </p:sp>
        <p:sp>
          <p:nvSpPr>
            <p:cNvPr id="390" name="Google Shape;390;p9"/>
            <p:cNvSpPr/>
            <p:nvPr/>
          </p:nvSpPr>
          <p:spPr>
            <a:xfrm>
              <a:off x="772020" y="3315817"/>
              <a:ext cx="366610" cy="366610"/>
            </a:xfrm>
            <a:prstGeom prst="ellipse">
              <a:avLst/>
            </a:prstGeom>
            <a:solidFill>
              <a:srgbClr val="8C5F7A"/>
            </a:solidFill>
            <a:ln>
              <a:noFill/>
            </a:ln>
          </p:spPr>
          <p:txBody>
            <a:bodyPr spcFirstLastPara="1" wrap="square" lIns="91425" tIns="45700" rIns="91425" bIns="45700" anchor="ctr" anchorCtr="0">
              <a:noAutofit/>
            </a:bodyPr>
            <a:lstStyle/>
            <a:p>
              <a:pPr marL="0" marR="0" lvl="0" indent="0" algn="ctr" rtl="1">
                <a:lnSpc>
                  <a:spcPct val="100000"/>
                </a:lnSpc>
                <a:spcBef>
                  <a:spcPts val="0"/>
                </a:spcBef>
                <a:spcAft>
                  <a:spcPts val="0"/>
                </a:spcAft>
                <a:buClr>
                  <a:schemeClr val="lt1"/>
                </a:buClr>
                <a:buSzPts val="1800"/>
                <a:buFont typeface="Calibri"/>
                <a:buNone/>
              </a:pPr>
              <a:endParaRPr sz="1800" b="1" i="0" u="none" strike="noStrike" cap="none" dirty="0">
                <a:solidFill>
                  <a:srgbClr val="FFFFFF"/>
                </a:solidFill>
                <a:latin typeface="Arial"/>
                <a:ea typeface="Arial"/>
                <a:cs typeface="Arial"/>
                <a:sym typeface="Arial"/>
              </a:endParaRPr>
            </a:p>
          </p:txBody>
        </p:sp>
      </p:grpSp>
      <p:sp>
        <p:nvSpPr>
          <p:cNvPr id="391" name="Google Shape;391;p9"/>
          <p:cNvSpPr/>
          <p:nvPr/>
        </p:nvSpPr>
        <p:spPr>
          <a:xfrm>
            <a:off x="3419189" y="3079097"/>
            <a:ext cx="900514" cy="1541819"/>
          </a:xfrm>
          <a:custGeom>
            <a:avLst/>
            <a:gdLst/>
            <a:ahLst/>
            <a:cxnLst/>
            <a:rect l="l" t="t" r="r" b="b"/>
            <a:pathLst>
              <a:path w="985520" h="1778000" extrusionOk="0">
                <a:moveTo>
                  <a:pt x="264160" y="0"/>
                </a:moveTo>
                <a:lnTo>
                  <a:pt x="873760" y="0"/>
                </a:lnTo>
                <a:lnTo>
                  <a:pt x="528320" y="701040"/>
                </a:lnTo>
                <a:lnTo>
                  <a:pt x="985520" y="701040"/>
                </a:lnTo>
                <a:lnTo>
                  <a:pt x="406400" y="1778000"/>
                </a:lnTo>
                <a:lnTo>
                  <a:pt x="426720" y="1005840"/>
                </a:lnTo>
                <a:lnTo>
                  <a:pt x="0" y="1005840"/>
                </a:lnTo>
                <a:lnTo>
                  <a:pt x="264160" y="0"/>
                </a:lnTo>
                <a:close/>
              </a:path>
            </a:pathLst>
          </a:custGeom>
          <a:solidFill>
            <a:srgbClr val="8C5F7A"/>
          </a:solidFill>
          <a:ln>
            <a:noFill/>
          </a:ln>
        </p:spPr>
        <p:txBody>
          <a:bodyPr spcFirstLastPara="1" wrap="square" lIns="91425" tIns="45700" rIns="91425" bIns="45700" anchor="ctr" anchorCtr="0">
            <a:noAutofit/>
          </a:bodyPr>
          <a:lstStyle/>
          <a:p>
            <a:pPr marL="0" marR="0" lvl="0" indent="0" algn="ctr" rtl="1">
              <a:lnSpc>
                <a:spcPct val="100000"/>
              </a:lnSpc>
              <a:spcBef>
                <a:spcPts val="0"/>
              </a:spcBef>
              <a:spcAft>
                <a:spcPts val="0"/>
              </a:spcAft>
              <a:buClr>
                <a:schemeClr val="lt1"/>
              </a:buClr>
              <a:buSzPts val="1800"/>
              <a:buFont typeface="Calibri"/>
              <a:buNone/>
            </a:pPr>
            <a:endParaRPr sz="1800" b="0" i="0" u="none" strike="noStrike" cap="none" dirty="0">
              <a:solidFill>
                <a:srgbClr val="FFFFFF"/>
              </a:solidFill>
              <a:latin typeface="Calibri"/>
              <a:ea typeface="Calibri"/>
              <a:cs typeface="Calibri"/>
              <a:sym typeface="Calibri"/>
            </a:endParaRPr>
          </a:p>
        </p:txBody>
      </p:sp>
      <p:sp>
        <p:nvSpPr>
          <p:cNvPr id="392" name="Google Shape;392;p9"/>
          <p:cNvSpPr/>
          <p:nvPr/>
        </p:nvSpPr>
        <p:spPr>
          <a:xfrm>
            <a:off x="4588227" y="1769758"/>
            <a:ext cx="384810" cy="837065"/>
          </a:xfrm>
          <a:custGeom>
            <a:avLst/>
            <a:gdLst/>
            <a:ahLst/>
            <a:cxnLst/>
            <a:rect l="l" t="t" r="r" b="b"/>
            <a:pathLst>
              <a:path w="985520" h="1778000" extrusionOk="0">
                <a:moveTo>
                  <a:pt x="264160" y="0"/>
                </a:moveTo>
                <a:lnTo>
                  <a:pt x="873760" y="0"/>
                </a:lnTo>
                <a:lnTo>
                  <a:pt x="528320" y="701040"/>
                </a:lnTo>
                <a:lnTo>
                  <a:pt x="985520" y="701040"/>
                </a:lnTo>
                <a:lnTo>
                  <a:pt x="406400" y="1778000"/>
                </a:lnTo>
                <a:lnTo>
                  <a:pt x="426720" y="1005840"/>
                </a:lnTo>
                <a:lnTo>
                  <a:pt x="0" y="1005840"/>
                </a:lnTo>
                <a:lnTo>
                  <a:pt x="264160" y="0"/>
                </a:lnTo>
                <a:close/>
              </a:path>
            </a:pathLst>
          </a:custGeom>
          <a:solidFill>
            <a:srgbClr val="8C5F7A"/>
          </a:solidFill>
          <a:ln>
            <a:noFill/>
          </a:ln>
        </p:spPr>
        <p:txBody>
          <a:bodyPr spcFirstLastPara="1" wrap="square" lIns="91425" tIns="45700" rIns="91425" bIns="45700" anchor="ctr" anchorCtr="0">
            <a:noAutofit/>
          </a:bodyPr>
          <a:lstStyle/>
          <a:p>
            <a:pPr marL="0" marR="0" lvl="0" indent="0" algn="ctr" rtl="1">
              <a:lnSpc>
                <a:spcPct val="100000"/>
              </a:lnSpc>
              <a:spcBef>
                <a:spcPts val="0"/>
              </a:spcBef>
              <a:spcAft>
                <a:spcPts val="0"/>
              </a:spcAft>
              <a:buClr>
                <a:schemeClr val="lt1"/>
              </a:buClr>
              <a:buSzPts val="1800"/>
              <a:buFont typeface="Calibri"/>
              <a:buNone/>
            </a:pPr>
            <a:endParaRPr sz="1800" b="0" i="0" u="none" strike="noStrike" cap="none" dirty="0">
              <a:solidFill>
                <a:srgbClr val="FFFFFF"/>
              </a:solidFill>
              <a:latin typeface="Calibri"/>
              <a:ea typeface="Calibri"/>
              <a:cs typeface="Calibri"/>
              <a:sym typeface="Calibri"/>
            </a:endParaRPr>
          </a:p>
        </p:txBody>
      </p:sp>
      <p:sp>
        <p:nvSpPr>
          <p:cNvPr id="393" name="Google Shape;393;p9"/>
          <p:cNvSpPr/>
          <p:nvPr/>
        </p:nvSpPr>
        <p:spPr>
          <a:xfrm>
            <a:off x="4490348" y="5102383"/>
            <a:ext cx="580568" cy="1269341"/>
          </a:xfrm>
          <a:custGeom>
            <a:avLst/>
            <a:gdLst/>
            <a:ahLst/>
            <a:cxnLst/>
            <a:rect l="l" t="t" r="r" b="b"/>
            <a:pathLst>
              <a:path w="985520" h="1778000" extrusionOk="0">
                <a:moveTo>
                  <a:pt x="264160" y="0"/>
                </a:moveTo>
                <a:lnTo>
                  <a:pt x="873760" y="0"/>
                </a:lnTo>
                <a:lnTo>
                  <a:pt x="528320" y="701040"/>
                </a:lnTo>
                <a:lnTo>
                  <a:pt x="985520" y="701040"/>
                </a:lnTo>
                <a:lnTo>
                  <a:pt x="406400" y="1778000"/>
                </a:lnTo>
                <a:lnTo>
                  <a:pt x="426720" y="1005840"/>
                </a:lnTo>
                <a:lnTo>
                  <a:pt x="0" y="1005840"/>
                </a:lnTo>
                <a:lnTo>
                  <a:pt x="264160" y="0"/>
                </a:lnTo>
                <a:close/>
              </a:path>
            </a:pathLst>
          </a:custGeom>
          <a:solidFill>
            <a:srgbClr val="8C5F7A"/>
          </a:solidFill>
          <a:ln>
            <a:noFill/>
          </a:ln>
        </p:spPr>
        <p:txBody>
          <a:bodyPr spcFirstLastPara="1" wrap="square" lIns="91425" tIns="45700" rIns="91425" bIns="45700" anchor="ctr" anchorCtr="0">
            <a:noAutofit/>
          </a:bodyPr>
          <a:lstStyle/>
          <a:p>
            <a:pPr marL="0" marR="0" lvl="0" indent="0" algn="ctr" rtl="1">
              <a:lnSpc>
                <a:spcPct val="100000"/>
              </a:lnSpc>
              <a:spcBef>
                <a:spcPts val="0"/>
              </a:spcBef>
              <a:spcAft>
                <a:spcPts val="0"/>
              </a:spcAft>
              <a:buClr>
                <a:schemeClr val="lt1"/>
              </a:buClr>
              <a:buSzPts val="1800"/>
              <a:buFont typeface="Calibri"/>
              <a:buNone/>
            </a:pPr>
            <a:endParaRPr sz="1800" b="0" i="0" u="none" strike="noStrike" cap="none" dirty="0">
              <a:solidFill>
                <a:srgbClr val="FFFFFF"/>
              </a:solidFill>
              <a:latin typeface="Calibri"/>
              <a:ea typeface="Calibri"/>
              <a:cs typeface="Calibri"/>
              <a:sym typeface="Calibri"/>
            </a:endParaRPr>
          </a:p>
        </p:txBody>
      </p:sp>
      <p:sp>
        <p:nvSpPr>
          <p:cNvPr id="394" name="Google Shape;394;p9"/>
          <p:cNvSpPr/>
          <p:nvPr/>
        </p:nvSpPr>
        <p:spPr>
          <a:xfrm>
            <a:off x="6949395" y="4922606"/>
            <a:ext cx="1062071" cy="1628893"/>
          </a:xfrm>
          <a:custGeom>
            <a:avLst/>
            <a:gdLst/>
            <a:ahLst/>
            <a:cxnLst/>
            <a:rect l="l" t="t" r="r" b="b"/>
            <a:pathLst>
              <a:path w="985520" h="1778000" extrusionOk="0">
                <a:moveTo>
                  <a:pt x="264160" y="0"/>
                </a:moveTo>
                <a:lnTo>
                  <a:pt x="873760" y="0"/>
                </a:lnTo>
                <a:lnTo>
                  <a:pt x="528320" y="701040"/>
                </a:lnTo>
                <a:lnTo>
                  <a:pt x="985520" y="701040"/>
                </a:lnTo>
                <a:lnTo>
                  <a:pt x="406400" y="1778000"/>
                </a:lnTo>
                <a:lnTo>
                  <a:pt x="426720" y="1005840"/>
                </a:lnTo>
                <a:lnTo>
                  <a:pt x="0" y="1005840"/>
                </a:lnTo>
                <a:lnTo>
                  <a:pt x="264160" y="0"/>
                </a:lnTo>
                <a:close/>
              </a:path>
            </a:pathLst>
          </a:custGeom>
          <a:solidFill>
            <a:srgbClr val="8C5F7A"/>
          </a:solidFill>
          <a:ln>
            <a:noFill/>
          </a:ln>
        </p:spPr>
        <p:txBody>
          <a:bodyPr spcFirstLastPara="1" wrap="square" lIns="91425" tIns="45700" rIns="91425" bIns="45700" anchor="ctr" anchorCtr="0">
            <a:noAutofit/>
          </a:bodyPr>
          <a:lstStyle/>
          <a:p>
            <a:pPr marL="0" marR="0" lvl="0" indent="0" algn="ctr" rtl="1">
              <a:lnSpc>
                <a:spcPct val="100000"/>
              </a:lnSpc>
              <a:spcBef>
                <a:spcPts val="0"/>
              </a:spcBef>
              <a:spcAft>
                <a:spcPts val="0"/>
              </a:spcAft>
              <a:buClr>
                <a:schemeClr val="lt1"/>
              </a:buClr>
              <a:buSzPts val="1800"/>
              <a:buFont typeface="Calibri"/>
              <a:buNone/>
            </a:pPr>
            <a:endParaRPr sz="1800" b="0" i="0" u="none" strike="noStrike" cap="none" dirty="0">
              <a:solidFill>
                <a:srgbClr val="FFFFFF"/>
              </a:solidFill>
              <a:latin typeface="Calibri"/>
              <a:ea typeface="Calibri"/>
              <a:cs typeface="Calibri"/>
              <a:sym typeface="Calibri"/>
            </a:endParaRPr>
          </a:p>
        </p:txBody>
      </p:sp>
      <p:sp>
        <p:nvSpPr>
          <p:cNvPr id="395" name="Google Shape;395;p9"/>
          <p:cNvSpPr/>
          <p:nvPr/>
        </p:nvSpPr>
        <p:spPr>
          <a:xfrm>
            <a:off x="7245197" y="1566071"/>
            <a:ext cx="900514" cy="1628894"/>
          </a:xfrm>
          <a:custGeom>
            <a:avLst/>
            <a:gdLst/>
            <a:ahLst/>
            <a:cxnLst/>
            <a:rect l="l" t="t" r="r" b="b"/>
            <a:pathLst>
              <a:path w="985520" h="1778000" extrusionOk="0">
                <a:moveTo>
                  <a:pt x="264160" y="0"/>
                </a:moveTo>
                <a:lnTo>
                  <a:pt x="873760" y="0"/>
                </a:lnTo>
                <a:lnTo>
                  <a:pt x="528320" y="701040"/>
                </a:lnTo>
                <a:lnTo>
                  <a:pt x="985520" y="701040"/>
                </a:lnTo>
                <a:lnTo>
                  <a:pt x="406400" y="1778000"/>
                </a:lnTo>
                <a:lnTo>
                  <a:pt x="426720" y="1005840"/>
                </a:lnTo>
                <a:lnTo>
                  <a:pt x="0" y="1005840"/>
                </a:lnTo>
                <a:lnTo>
                  <a:pt x="264160" y="0"/>
                </a:lnTo>
                <a:close/>
              </a:path>
            </a:pathLst>
          </a:custGeom>
          <a:solidFill>
            <a:srgbClr val="8C5F7A"/>
          </a:solidFill>
          <a:ln>
            <a:noFill/>
          </a:ln>
        </p:spPr>
        <p:txBody>
          <a:bodyPr spcFirstLastPara="1" wrap="square" lIns="91425" tIns="45700" rIns="91425" bIns="45700" anchor="ctr" anchorCtr="0">
            <a:noAutofit/>
          </a:bodyPr>
          <a:lstStyle/>
          <a:p>
            <a:pPr marL="0" marR="0" lvl="0" indent="0" algn="ctr" rtl="1">
              <a:lnSpc>
                <a:spcPct val="100000"/>
              </a:lnSpc>
              <a:spcBef>
                <a:spcPts val="0"/>
              </a:spcBef>
              <a:spcAft>
                <a:spcPts val="0"/>
              </a:spcAft>
              <a:buClr>
                <a:schemeClr val="lt1"/>
              </a:buClr>
              <a:buSzPts val="1800"/>
              <a:buFont typeface="Calibri"/>
              <a:buNone/>
            </a:pPr>
            <a:endParaRPr sz="1800" b="0" i="0" u="none" strike="noStrike" cap="none" dirty="0">
              <a:solidFill>
                <a:srgbClr val="FFFFFF"/>
              </a:solidFill>
              <a:latin typeface="Calibri"/>
              <a:ea typeface="Calibri"/>
              <a:cs typeface="Calibri"/>
              <a:sym typeface="Calibri"/>
            </a:endParaRPr>
          </a:p>
        </p:txBody>
      </p:sp>
      <p:sp>
        <p:nvSpPr>
          <p:cNvPr id="396" name="Google Shape;396;p9"/>
          <p:cNvSpPr/>
          <p:nvPr/>
        </p:nvSpPr>
        <p:spPr>
          <a:xfrm>
            <a:off x="8293222" y="3429000"/>
            <a:ext cx="580568" cy="1269341"/>
          </a:xfrm>
          <a:custGeom>
            <a:avLst/>
            <a:gdLst/>
            <a:ahLst/>
            <a:cxnLst/>
            <a:rect l="l" t="t" r="r" b="b"/>
            <a:pathLst>
              <a:path w="985520" h="1778000" extrusionOk="0">
                <a:moveTo>
                  <a:pt x="264160" y="0"/>
                </a:moveTo>
                <a:lnTo>
                  <a:pt x="873760" y="0"/>
                </a:lnTo>
                <a:lnTo>
                  <a:pt x="528320" y="701040"/>
                </a:lnTo>
                <a:lnTo>
                  <a:pt x="985520" y="701040"/>
                </a:lnTo>
                <a:lnTo>
                  <a:pt x="406400" y="1778000"/>
                </a:lnTo>
                <a:lnTo>
                  <a:pt x="426720" y="1005840"/>
                </a:lnTo>
                <a:lnTo>
                  <a:pt x="0" y="1005840"/>
                </a:lnTo>
                <a:lnTo>
                  <a:pt x="264160" y="0"/>
                </a:lnTo>
                <a:close/>
              </a:path>
            </a:pathLst>
          </a:custGeom>
          <a:solidFill>
            <a:srgbClr val="8C5F7A"/>
          </a:solidFill>
          <a:ln>
            <a:noFill/>
          </a:ln>
        </p:spPr>
        <p:txBody>
          <a:bodyPr spcFirstLastPara="1" wrap="square" lIns="91425" tIns="45700" rIns="91425" bIns="45700" anchor="ctr" anchorCtr="0">
            <a:noAutofit/>
          </a:bodyPr>
          <a:lstStyle/>
          <a:p>
            <a:pPr marL="0" marR="0" lvl="0" indent="0" algn="ctr" rtl="1">
              <a:lnSpc>
                <a:spcPct val="100000"/>
              </a:lnSpc>
              <a:spcBef>
                <a:spcPts val="0"/>
              </a:spcBef>
              <a:spcAft>
                <a:spcPts val="0"/>
              </a:spcAft>
              <a:buClr>
                <a:schemeClr val="lt1"/>
              </a:buClr>
              <a:buSzPts val="1800"/>
              <a:buFont typeface="Calibri"/>
              <a:buNone/>
            </a:pPr>
            <a:endParaRPr sz="1800" b="0" i="0" u="none" strike="noStrike" cap="none" dirty="0">
              <a:solidFill>
                <a:srgbClr val="FFFFFF"/>
              </a:solidFill>
              <a:latin typeface="Calibri"/>
              <a:ea typeface="Calibri"/>
              <a:cs typeface="Calibri"/>
              <a:sym typeface="Calibri"/>
            </a:endParaRPr>
          </a:p>
        </p:txBody>
      </p:sp>
      <p:sp>
        <p:nvSpPr>
          <p:cNvPr id="403" name="Google Shape;403;p9"/>
          <p:cNvSpPr txBox="1">
            <a:spLocks noGrp="1"/>
          </p:cNvSpPr>
          <p:nvPr>
            <p:ph type="title"/>
          </p:nvPr>
        </p:nvSpPr>
        <p:spPr>
          <a:xfrm>
            <a:off x="838200" y="120516"/>
            <a:ext cx="10515600" cy="868968"/>
          </a:xfrm>
          <a:prstGeom prst="rect">
            <a:avLst/>
          </a:prstGeom>
          <a:noFill/>
          <a:ln>
            <a:noFill/>
          </a:ln>
        </p:spPr>
        <p:txBody>
          <a:bodyPr spcFirstLastPara="1" wrap="square" lIns="91425" tIns="45700" rIns="91425" bIns="45700" anchor="ctr" anchorCtr="0">
            <a:normAutofit/>
          </a:bodyPr>
          <a:lstStyle/>
          <a:p>
            <a:pPr marL="0" lvl="0" indent="0" algn="ctr" rtl="1">
              <a:lnSpc>
                <a:spcPct val="90000"/>
              </a:lnSpc>
              <a:spcBef>
                <a:spcPts val="0"/>
              </a:spcBef>
              <a:spcAft>
                <a:spcPts val="0"/>
              </a:spcAft>
              <a:buClr>
                <a:srgbClr val="8C5F7A"/>
              </a:buClr>
              <a:buSzPts val="3200"/>
              <a:buFont typeface="Arial"/>
              <a:buNone/>
            </a:pPr>
            <a:r>
              <a:rPr lang="en-CA" dirty="0">
                <a:latin typeface="Calibri" panose="020F0502020204030204" pitchFamily="34" charset="0"/>
                <a:cs typeface="Calibri" panose="020F0502020204030204" pitchFamily="34" charset="0"/>
              </a:rPr>
              <a:t>مخاطر حماية الطفل</a:t>
            </a:r>
            <a:endParaRPr dirty="0">
              <a:latin typeface="Calibri" panose="020F0502020204030204" pitchFamily="34" charset="0"/>
              <a:cs typeface="Calibri" panose="020F0502020204030204" pitchFamily="34" charset="0"/>
            </a:endParaRPr>
          </a:p>
        </p:txBody>
      </p:sp>
    </p:spTree>
  </p:cSld>
  <p:clrMapOvr>
    <a:masterClrMapping/>
  </p:clrMapOvr>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Shape 1446"/>
        <p:cNvGrpSpPr/>
        <p:nvPr/>
      </p:nvGrpSpPr>
      <p:grpSpPr>
        <a:xfrm>
          <a:off x="0" y="0"/>
          <a:ext cx="0" cy="0"/>
          <a:chOff x="0" y="0"/>
          <a:chExt cx="0" cy="0"/>
        </a:xfrm>
      </p:grpSpPr>
      <p:sp>
        <p:nvSpPr>
          <p:cNvPr id="1447" name="Google Shape;1447;p78"/>
          <p:cNvSpPr/>
          <p:nvPr/>
        </p:nvSpPr>
        <p:spPr>
          <a:xfrm>
            <a:off x="0" y="-1"/>
            <a:ext cx="12192000" cy="985520"/>
          </a:xfrm>
          <a:prstGeom prst="rect">
            <a:avLst/>
          </a:prstGeom>
          <a:solidFill>
            <a:srgbClr val="EEE7EB"/>
          </a:solidFill>
          <a:ln>
            <a:noFill/>
          </a:ln>
        </p:spPr>
        <p:txBody>
          <a:bodyPr spcFirstLastPara="1" wrap="square" lIns="91425" tIns="45700" rIns="91425" bIns="45700" anchor="ctr" anchorCtr="0">
            <a:noAutofit/>
          </a:bodyPr>
          <a:lstStyle/>
          <a:p>
            <a:pPr marL="0" marR="0" lvl="0" indent="0" algn="ctr" rtl="1">
              <a:lnSpc>
                <a:spcPct val="100000"/>
              </a:lnSpc>
              <a:spcBef>
                <a:spcPts val="0"/>
              </a:spcBef>
              <a:spcAft>
                <a:spcPts val="0"/>
              </a:spcAft>
              <a:buClr>
                <a:schemeClr val="lt1"/>
              </a:buClr>
              <a:buSzPts val="1800"/>
              <a:buFont typeface="Calibri"/>
              <a:buNone/>
            </a:pPr>
            <a:endParaRPr sz="1800" b="0" i="0" u="none" strike="noStrike" cap="none" dirty="0">
              <a:solidFill>
                <a:srgbClr val="FFFFFF"/>
              </a:solidFill>
              <a:latin typeface="Calibri"/>
              <a:ea typeface="Calibri"/>
              <a:cs typeface="Calibri"/>
              <a:sym typeface="Calibri"/>
            </a:endParaRPr>
          </a:p>
        </p:txBody>
      </p:sp>
      <p:sp>
        <p:nvSpPr>
          <p:cNvPr id="1448" name="Google Shape;1448;p78"/>
          <p:cNvSpPr txBox="1">
            <a:spLocks noGrp="1"/>
          </p:cNvSpPr>
          <p:nvPr>
            <p:ph type="title"/>
          </p:nvPr>
        </p:nvSpPr>
        <p:spPr>
          <a:xfrm>
            <a:off x="838200" y="120516"/>
            <a:ext cx="10515600" cy="868968"/>
          </a:xfrm>
          <a:prstGeom prst="rect">
            <a:avLst/>
          </a:prstGeom>
          <a:noFill/>
          <a:ln>
            <a:noFill/>
          </a:ln>
        </p:spPr>
        <p:txBody>
          <a:bodyPr spcFirstLastPara="1" wrap="square" lIns="91425" tIns="45700" rIns="91425" bIns="45700" anchor="ctr" anchorCtr="0">
            <a:normAutofit/>
          </a:bodyPr>
          <a:lstStyle/>
          <a:p>
            <a:pPr marL="0" lvl="0" indent="0" algn="ctr" rtl="1">
              <a:lnSpc>
                <a:spcPct val="90000"/>
              </a:lnSpc>
              <a:spcBef>
                <a:spcPts val="0"/>
              </a:spcBef>
              <a:spcAft>
                <a:spcPts val="0"/>
              </a:spcAft>
              <a:buClr>
                <a:srgbClr val="8C5F7A"/>
              </a:buClr>
              <a:buSzPts val="3200"/>
              <a:buFont typeface="Arial"/>
              <a:buNone/>
            </a:pPr>
            <a:r>
              <a:rPr lang="en-US" dirty="0">
                <a:latin typeface="Calibri" panose="020F0502020204030204" pitchFamily="34" charset="0"/>
                <a:cs typeface="Calibri" panose="020F0502020204030204" pitchFamily="34" charset="0"/>
                <a:sym typeface="Arial"/>
              </a:rPr>
              <a:t>نقاط التعلم الأساسية</a:t>
            </a:r>
            <a:endParaRPr dirty="0">
              <a:latin typeface="Calibri" panose="020F0502020204030204" pitchFamily="34" charset="0"/>
              <a:cs typeface="Calibri" panose="020F0502020204030204" pitchFamily="34" charset="0"/>
            </a:endParaRPr>
          </a:p>
        </p:txBody>
      </p:sp>
      <p:sp>
        <p:nvSpPr>
          <p:cNvPr id="1449" name="Google Shape;1449;p78"/>
          <p:cNvSpPr/>
          <p:nvPr/>
        </p:nvSpPr>
        <p:spPr>
          <a:xfrm>
            <a:off x="2125664" y="2009697"/>
            <a:ext cx="1051560" cy="1051560"/>
          </a:xfrm>
          <a:prstGeom prst="star5">
            <a:avLst>
              <a:gd name="adj" fmla="val 28143"/>
              <a:gd name="hf" fmla="val 105146"/>
              <a:gd name="vf" fmla="val 110557"/>
            </a:avLst>
          </a:prstGeom>
          <a:solidFill>
            <a:srgbClr val="8C5F7A"/>
          </a:solidFill>
          <a:ln>
            <a:noFill/>
          </a:ln>
        </p:spPr>
        <p:txBody>
          <a:bodyPr spcFirstLastPara="1" wrap="square" lIns="91425" tIns="45700" rIns="91425" bIns="45700" anchor="ctr" anchorCtr="0">
            <a:noAutofit/>
          </a:bodyPr>
          <a:lstStyle/>
          <a:p>
            <a:pPr marL="0" marR="0" lvl="0" indent="0" algn="ctr" rtl="1">
              <a:lnSpc>
                <a:spcPct val="100000"/>
              </a:lnSpc>
              <a:spcBef>
                <a:spcPts val="0"/>
              </a:spcBef>
              <a:spcAft>
                <a:spcPts val="0"/>
              </a:spcAft>
              <a:buClr>
                <a:schemeClr val="lt1"/>
              </a:buClr>
              <a:buSzPts val="1800"/>
              <a:buFont typeface="Calibri"/>
              <a:buNone/>
            </a:pPr>
            <a:endParaRPr sz="1800" b="0" i="0" u="none" strike="noStrike" cap="none" dirty="0">
              <a:solidFill>
                <a:srgbClr val="FFFFFF"/>
              </a:solidFill>
              <a:latin typeface="Calibri"/>
              <a:ea typeface="Calibri"/>
              <a:cs typeface="Calibri"/>
              <a:sym typeface="Calibri"/>
            </a:endParaRPr>
          </a:p>
        </p:txBody>
      </p:sp>
      <p:sp>
        <p:nvSpPr>
          <p:cNvPr id="1450" name="Google Shape;1450;p78"/>
          <p:cNvSpPr/>
          <p:nvPr/>
        </p:nvSpPr>
        <p:spPr>
          <a:xfrm>
            <a:off x="5570220" y="2009697"/>
            <a:ext cx="1051560" cy="1051560"/>
          </a:xfrm>
          <a:prstGeom prst="star5">
            <a:avLst>
              <a:gd name="adj" fmla="val 28143"/>
              <a:gd name="hf" fmla="val 105146"/>
              <a:gd name="vf" fmla="val 110557"/>
            </a:avLst>
          </a:prstGeom>
          <a:solidFill>
            <a:srgbClr val="8C5F7A"/>
          </a:solidFill>
          <a:ln>
            <a:noFill/>
          </a:ln>
        </p:spPr>
        <p:txBody>
          <a:bodyPr spcFirstLastPara="1" wrap="square" lIns="91425" tIns="45700" rIns="91425" bIns="45700" anchor="ctr" anchorCtr="0">
            <a:noAutofit/>
          </a:bodyPr>
          <a:lstStyle/>
          <a:p>
            <a:pPr marL="0" marR="0" lvl="0" indent="0" algn="ctr" rtl="1">
              <a:lnSpc>
                <a:spcPct val="100000"/>
              </a:lnSpc>
              <a:spcBef>
                <a:spcPts val="0"/>
              </a:spcBef>
              <a:spcAft>
                <a:spcPts val="0"/>
              </a:spcAft>
              <a:buClr>
                <a:schemeClr val="lt1"/>
              </a:buClr>
              <a:buSzPts val="1800"/>
              <a:buFont typeface="Calibri"/>
              <a:buNone/>
            </a:pPr>
            <a:endParaRPr sz="1800" b="0" i="0" u="none" strike="noStrike" cap="none" dirty="0">
              <a:solidFill>
                <a:srgbClr val="FFFFFF"/>
              </a:solidFill>
              <a:latin typeface="Calibri"/>
              <a:ea typeface="Calibri"/>
              <a:cs typeface="Calibri"/>
              <a:sym typeface="Calibri"/>
            </a:endParaRPr>
          </a:p>
        </p:txBody>
      </p:sp>
      <p:sp>
        <p:nvSpPr>
          <p:cNvPr id="1451" name="Google Shape;1451;p78"/>
          <p:cNvSpPr/>
          <p:nvPr/>
        </p:nvSpPr>
        <p:spPr>
          <a:xfrm>
            <a:off x="9088152" y="2009697"/>
            <a:ext cx="1051560" cy="1051560"/>
          </a:xfrm>
          <a:prstGeom prst="star5">
            <a:avLst>
              <a:gd name="adj" fmla="val 28143"/>
              <a:gd name="hf" fmla="val 105146"/>
              <a:gd name="vf" fmla="val 110557"/>
            </a:avLst>
          </a:prstGeom>
          <a:solidFill>
            <a:srgbClr val="8C5F7A"/>
          </a:solidFill>
          <a:ln>
            <a:noFill/>
          </a:ln>
        </p:spPr>
        <p:txBody>
          <a:bodyPr spcFirstLastPara="1" wrap="square" lIns="91425" tIns="45700" rIns="91425" bIns="45700" anchor="ctr" anchorCtr="0">
            <a:noAutofit/>
          </a:bodyPr>
          <a:lstStyle/>
          <a:p>
            <a:pPr marL="0" marR="0" lvl="0" indent="0" algn="ctr" rtl="1">
              <a:lnSpc>
                <a:spcPct val="100000"/>
              </a:lnSpc>
              <a:spcBef>
                <a:spcPts val="0"/>
              </a:spcBef>
              <a:spcAft>
                <a:spcPts val="0"/>
              </a:spcAft>
              <a:buClr>
                <a:schemeClr val="lt1"/>
              </a:buClr>
              <a:buSzPts val="1800"/>
              <a:buFont typeface="Calibri"/>
              <a:buNone/>
            </a:pPr>
            <a:endParaRPr sz="1800" b="0" i="0" u="none" strike="noStrike" cap="none" dirty="0">
              <a:solidFill>
                <a:srgbClr val="FFFFFF"/>
              </a:solidFill>
              <a:latin typeface="Calibri"/>
              <a:ea typeface="Calibri"/>
              <a:cs typeface="Calibri"/>
              <a:sym typeface="Calibri"/>
            </a:endParaRPr>
          </a:p>
        </p:txBody>
      </p:sp>
      <p:sp>
        <p:nvSpPr>
          <p:cNvPr id="1452" name="Google Shape;1452;p78"/>
          <p:cNvSpPr txBox="1"/>
          <p:nvPr/>
        </p:nvSpPr>
        <p:spPr>
          <a:xfrm>
            <a:off x="1466062" y="3547208"/>
            <a:ext cx="2370763" cy="923289"/>
          </a:xfrm>
          <a:prstGeom prst="rect">
            <a:avLst/>
          </a:prstGeom>
          <a:noFill/>
          <a:ln>
            <a:noFill/>
          </a:ln>
        </p:spPr>
        <p:txBody>
          <a:bodyPr spcFirstLastPara="1" wrap="square" lIns="91425" tIns="45700" rIns="91425" bIns="45700" anchor="t" anchorCtr="0">
            <a:spAutoFit/>
          </a:bodyPr>
          <a:lstStyle/>
          <a:p>
            <a:pPr marL="0" marR="0" lvl="0" indent="0" algn="ctr" rtl="1">
              <a:lnSpc>
                <a:spcPct val="100000"/>
              </a:lnSpc>
              <a:spcBef>
                <a:spcPts val="0"/>
              </a:spcBef>
              <a:spcAft>
                <a:spcPts val="0"/>
              </a:spcAft>
              <a:buClr>
                <a:srgbClr val="000000"/>
              </a:buClr>
              <a:buSzPts val="2400"/>
              <a:buFont typeface="Helvetica Neue"/>
              <a:buNone/>
            </a:pPr>
            <a:r>
              <a:rPr lang="en-US" sz="1800" b="0" i="0" u="none" strike="noStrike" cap="none" dirty="0">
                <a:solidFill>
                  <a:srgbClr val="000000"/>
                </a:solidFill>
                <a:latin typeface="Calibri" panose="020F0502020204030204" pitchFamily="34" charset="0"/>
                <a:ea typeface="Helvetica Neue"/>
                <a:cs typeface="Calibri" panose="020F0502020204030204" pitchFamily="34" charset="0"/>
                <a:sym typeface="Helvetica Neue"/>
              </a:rPr>
              <a:t>يعد لم شمل الأسرة عمومًا الهدف النهائي م</a:t>
            </a:r>
            <a:r>
              <a:rPr lang="ar-SA" sz="1800" b="0" i="0" u="none" strike="noStrike" cap="none" dirty="0">
                <a:solidFill>
                  <a:srgbClr val="000000"/>
                </a:solidFill>
                <a:latin typeface="Calibri" panose="020F0502020204030204" pitchFamily="34" charset="0"/>
                <a:ea typeface="Helvetica Neue"/>
                <a:cs typeface="Calibri" panose="020F0502020204030204" pitchFamily="34" charset="0"/>
                <a:sym typeface="Helvetica Neue"/>
              </a:rPr>
              <a:t>ن تعقب الأسرة ولم الشمل</a:t>
            </a:r>
            <a:r>
              <a:rPr lang="en-US" sz="1800" b="0" i="0" u="none" strike="noStrike" cap="none" dirty="0">
                <a:solidFill>
                  <a:srgbClr val="000000"/>
                </a:solidFill>
                <a:latin typeface="Calibri" panose="020F0502020204030204" pitchFamily="34" charset="0"/>
                <a:ea typeface="Helvetica Neue"/>
                <a:cs typeface="Calibri" panose="020F0502020204030204" pitchFamily="34" charset="0"/>
                <a:sym typeface="Helvetica Neue"/>
              </a:rPr>
              <a:t>.</a:t>
            </a:r>
            <a:endParaRPr sz="1800" dirty="0">
              <a:latin typeface="Calibri" panose="020F0502020204030204" pitchFamily="34" charset="0"/>
              <a:cs typeface="Calibri" panose="020F0502020204030204" pitchFamily="34" charset="0"/>
            </a:endParaRPr>
          </a:p>
        </p:txBody>
      </p:sp>
      <p:sp>
        <p:nvSpPr>
          <p:cNvPr id="1453" name="Google Shape;1453;p78"/>
          <p:cNvSpPr txBox="1"/>
          <p:nvPr/>
        </p:nvSpPr>
        <p:spPr>
          <a:xfrm>
            <a:off x="4592036" y="3547208"/>
            <a:ext cx="3007928" cy="1200288"/>
          </a:xfrm>
          <a:prstGeom prst="rect">
            <a:avLst/>
          </a:prstGeom>
          <a:noFill/>
          <a:ln>
            <a:noFill/>
          </a:ln>
        </p:spPr>
        <p:txBody>
          <a:bodyPr spcFirstLastPara="1" wrap="square" lIns="91425" tIns="45700" rIns="91425" bIns="45700" anchor="t" anchorCtr="0">
            <a:spAutoFit/>
          </a:bodyPr>
          <a:lstStyle/>
          <a:p>
            <a:pPr marL="0" marR="0" lvl="0" indent="0" algn="ctr" rtl="1">
              <a:lnSpc>
                <a:spcPct val="100000"/>
              </a:lnSpc>
              <a:spcBef>
                <a:spcPts val="0"/>
              </a:spcBef>
              <a:spcAft>
                <a:spcPts val="0"/>
              </a:spcAft>
              <a:buClr>
                <a:srgbClr val="000000"/>
              </a:buClr>
              <a:buSzPts val="2400"/>
              <a:buFont typeface="Helvetica Neue"/>
              <a:buNone/>
            </a:pPr>
            <a:r>
              <a:rPr lang="ar-SA" sz="1800" dirty="0">
                <a:latin typeface="Calibri" panose="020F0502020204030204" pitchFamily="34" charset="0"/>
                <a:ea typeface="Helvetica Neue"/>
                <a:cs typeface="Calibri" panose="020F0502020204030204" pitchFamily="34" charset="0"/>
                <a:sym typeface="Helvetica Neue"/>
              </a:rPr>
              <a:t>ت</a:t>
            </a:r>
            <a:r>
              <a:rPr lang="en-US" sz="1800" b="0" i="0" u="none" strike="noStrike" cap="none" dirty="0">
                <a:solidFill>
                  <a:srgbClr val="000000"/>
                </a:solidFill>
                <a:latin typeface="Calibri" panose="020F0502020204030204" pitchFamily="34" charset="0"/>
                <a:ea typeface="Helvetica Neue"/>
                <a:cs typeface="Calibri" panose="020F0502020204030204" pitchFamily="34" charset="0"/>
                <a:sym typeface="Helvetica Neue"/>
              </a:rPr>
              <a:t>حتاج بعض الأطفال والأسر إلى دعم إضافي ، على سبيل المثال عندما تكون فترة الانفصال طويلة أو عندما تكون أسباب الانفصال صعبة.</a:t>
            </a:r>
            <a:endParaRPr sz="1800" dirty="0">
              <a:latin typeface="Calibri" panose="020F0502020204030204" pitchFamily="34" charset="0"/>
              <a:cs typeface="Calibri" panose="020F0502020204030204" pitchFamily="34" charset="0"/>
            </a:endParaRPr>
          </a:p>
        </p:txBody>
      </p:sp>
      <p:sp>
        <p:nvSpPr>
          <p:cNvPr id="1454" name="Google Shape;1454;p78"/>
          <p:cNvSpPr txBox="1"/>
          <p:nvPr/>
        </p:nvSpPr>
        <p:spPr>
          <a:xfrm>
            <a:off x="8188779" y="3547208"/>
            <a:ext cx="2850306" cy="646290"/>
          </a:xfrm>
          <a:prstGeom prst="rect">
            <a:avLst/>
          </a:prstGeom>
          <a:noFill/>
          <a:ln>
            <a:noFill/>
          </a:ln>
        </p:spPr>
        <p:txBody>
          <a:bodyPr spcFirstLastPara="1" wrap="square" lIns="91425" tIns="45700" rIns="91425" bIns="45700" anchor="t" anchorCtr="0">
            <a:spAutoFit/>
          </a:bodyPr>
          <a:lstStyle/>
          <a:p>
            <a:pPr marL="0" marR="0" lvl="0" indent="0" algn="ctr" rtl="1">
              <a:lnSpc>
                <a:spcPct val="100000"/>
              </a:lnSpc>
              <a:spcBef>
                <a:spcPts val="0"/>
              </a:spcBef>
              <a:spcAft>
                <a:spcPts val="0"/>
              </a:spcAft>
              <a:buClr>
                <a:srgbClr val="000000"/>
              </a:buClr>
              <a:buSzPts val="2400"/>
              <a:buFont typeface="Helvetica Neue"/>
              <a:buNone/>
            </a:pPr>
            <a:r>
              <a:rPr lang="en-US" sz="1800" b="0" i="0" u="none" strike="noStrike" cap="none" dirty="0">
                <a:solidFill>
                  <a:srgbClr val="000000"/>
                </a:solidFill>
                <a:latin typeface="Calibri" panose="020F0502020204030204" pitchFamily="34" charset="0"/>
                <a:ea typeface="Helvetica Neue"/>
                <a:cs typeface="Calibri" panose="020F0502020204030204" pitchFamily="34" charset="0"/>
                <a:sym typeface="Helvetica Neue"/>
              </a:rPr>
              <a:t>يمكن ل</a:t>
            </a:r>
            <a:r>
              <a:rPr lang="ar-SA" sz="1800" b="0" i="0" u="none" strike="noStrike" cap="none" dirty="0">
                <a:solidFill>
                  <a:srgbClr val="000000"/>
                </a:solidFill>
                <a:latin typeface="Calibri" panose="020F0502020204030204" pitchFamily="34" charset="0"/>
                <a:ea typeface="Helvetica Neue"/>
                <a:cs typeface="Calibri" panose="020F0502020204030204" pitchFamily="34" charset="0"/>
                <a:sym typeface="Helvetica Neue"/>
              </a:rPr>
              <a:t>أخصائي</a:t>
            </a:r>
            <a:r>
              <a:rPr lang="en-US" sz="1800" b="0" i="0" u="none" strike="noStrike" cap="none" dirty="0">
                <a:solidFill>
                  <a:srgbClr val="000000"/>
                </a:solidFill>
                <a:latin typeface="Calibri" panose="020F0502020204030204" pitchFamily="34" charset="0"/>
                <a:ea typeface="Helvetica Neue"/>
                <a:cs typeface="Calibri" panose="020F0502020204030204" pitchFamily="34" charset="0"/>
                <a:sym typeface="Helvetica Neue"/>
              </a:rPr>
              <a:t> الحالة دعم تنظيم </a:t>
            </a:r>
            <a:r>
              <a:rPr lang="ar-SA" sz="1800" b="0" i="0" u="none" strike="noStrike" cap="none" dirty="0">
                <a:solidFill>
                  <a:srgbClr val="000000"/>
                </a:solidFill>
                <a:latin typeface="Calibri" panose="020F0502020204030204" pitchFamily="34" charset="0"/>
                <a:ea typeface="Helvetica Neue"/>
                <a:cs typeface="Calibri" panose="020F0502020204030204" pitchFamily="34" charset="0"/>
                <a:sym typeface="Helvetica Neue"/>
              </a:rPr>
              <a:t>ا</a:t>
            </a:r>
            <a:r>
              <a:rPr lang="en-US" sz="1800" b="0" i="0" u="none" strike="noStrike" cap="none" dirty="0">
                <a:solidFill>
                  <a:srgbClr val="000000"/>
                </a:solidFill>
                <a:latin typeface="Calibri" panose="020F0502020204030204" pitchFamily="34" charset="0"/>
                <a:ea typeface="Helvetica Neue"/>
                <a:cs typeface="Calibri" panose="020F0502020204030204" pitchFamily="34" charset="0"/>
                <a:sym typeface="Helvetica Neue"/>
              </a:rPr>
              <a:t>ح</a:t>
            </a:r>
            <a:r>
              <a:rPr lang="ar-SA" sz="1800" b="0" i="0" u="none" strike="noStrike" cap="none" dirty="0">
                <a:solidFill>
                  <a:srgbClr val="000000"/>
                </a:solidFill>
                <a:latin typeface="Calibri" panose="020F0502020204030204" pitchFamily="34" charset="0"/>
                <a:ea typeface="Helvetica Neue"/>
                <a:cs typeface="Calibri" panose="020F0502020204030204" pitchFamily="34" charset="0"/>
                <a:sym typeface="Helvetica Neue"/>
              </a:rPr>
              <a:t>ت</a:t>
            </a:r>
            <a:r>
              <a:rPr lang="en-US" sz="1800" b="0" i="0" u="none" strike="noStrike" cap="none" dirty="0">
                <a:solidFill>
                  <a:srgbClr val="000000"/>
                </a:solidFill>
                <a:latin typeface="Calibri" panose="020F0502020204030204" pitchFamily="34" charset="0"/>
                <a:ea typeface="Helvetica Neue"/>
                <a:cs typeface="Calibri" panose="020F0502020204030204" pitchFamily="34" charset="0"/>
                <a:sym typeface="Helvetica Neue"/>
              </a:rPr>
              <a:t>ف</a:t>
            </a:r>
            <a:r>
              <a:rPr lang="ar-SA" sz="1800" b="0" i="0" u="none" strike="noStrike" cap="none" dirty="0">
                <a:solidFill>
                  <a:srgbClr val="000000"/>
                </a:solidFill>
                <a:latin typeface="Calibri" panose="020F0502020204030204" pitchFamily="34" charset="0"/>
                <a:ea typeface="Helvetica Neue"/>
                <a:cs typeface="Calibri" panose="020F0502020204030204" pitchFamily="34" charset="0"/>
                <a:sym typeface="Helvetica Neue"/>
              </a:rPr>
              <a:t>ا</a:t>
            </a:r>
            <a:r>
              <a:rPr lang="en-US" sz="1800" b="0" i="0" u="none" strike="noStrike" cap="none" dirty="0">
                <a:solidFill>
                  <a:srgbClr val="000000"/>
                </a:solidFill>
                <a:latin typeface="Calibri" panose="020F0502020204030204" pitchFamily="34" charset="0"/>
                <a:ea typeface="Helvetica Neue"/>
                <a:cs typeface="Calibri" panose="020F0502020204030204" pitchFamily="34" charset="0"/>
                <a:sym typeface="Helvetica Neue"/>
              </a:rPr>
              <a:t>ل خلال لم شمل الأسرة.</a:t>
            </a:r>
            <a:endParaRPr sz="1800" dirty="0">
              <a:latin typeface="Calibri" panose="020F0502020204030204" pitchFamily="34" charset="0"/>
              <a:cs typeface="Calibri" panose="020F0502020204030204" pitchFamily="34" charset="0"/>
            </a:endParaRPr>
          </a:p>
        </p:txBody>
      </p:sp>
    </p:spTree>
  </p:cSld>
  <p:clrMapOvr>
    <a:masterClrMapping/>
  </p:clrMapOvr>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Shape 1459"/>
        <p:cNvGrpSpPr/>
        <p:nvPr/>
      </p:nvGrpSpPr>
      <p:grpSpPr>
        <a:xfrm>
          <a:off x="0" y="0"/>
          <a:ext cx="0" cy="0"/>
          <a:chOff x="0" y="0"/>
          <a:chExt cx="0" cy="0"/>
        </a:xfrm>
      </p:grpSpPr>
      <p:sp>
        <p:nvSpPr>
          <p:cNvPr id="1460" name="Google Shape;1460;p79"/>
          <p:cNvSpPr txBox="1">
            <a:spLocks noGrp="1"/>
          </p:cNvSpPr>
          <p:nvPr>
            <p:ph type="title"/>
          </p:nvPr>
        </p:nvSpPr>
        <p:spPr>
          <a:xfrm>
            <a:off x="781145" y="3099692"/>
            <a:ext cx="4015311" cy="562168"/>
          </a:xfrm>
          <a:prstGeom prst="rect">
            <a:avLst/>
          </a:prstGeom>
          <a:noFill/>
          <a:ln>
            <a:noFill/>
          </a:ln>
        </p:spPr>
        <p:txBody>
          <a:bodyPr spcFirstLastPara="1" wrap="square" lIns="91425" tIns="45700" rIns="91425" bIns="45700" anchor="ctr" anchorCtr="0">
            <a:noAutofit/>
          </a:bodyPr>
          <a:lstStyle/>
          <a:p>
            <a:pPr marL="0" lvl="0" indent="0" algn="r" rtl="1">
              <a:lnSpc>
                <a:spcPct val="90000"/>
              </a:lnSpc>
              <a:spcBef>
                <a:spcPts val="0"/>
              </a:spcBef>
              <a:spcAft>
                <a:spcPts val="0"/>
              </a:spcAft>
              <a:buClr>
                <a:schemeClr val="lt1"/>
              </a:buClr>
              <a:buSzPts val="4800"/>
              <a:buFont typeface="Garamond"/>
              <a:buNone/>
            </a:pPr>
            <a:r>
              <a:rPr lang="en-US" sz="2400" dirty="0">
                <a:latin typeface="Calibri" panose="020F0502020204030204" pitchFamily="34" charset="0"/>
                <a:cs typeface="Calibri" panose="020F0502020204030204" pitchFamily="34" charset="0"/>
              </a:rPr>
              <a:t>الجلسة </a:t>
            </a:r>
            <a:r>
              <a:rPr lang="ar-SA" sz="2400" dirty="0">
                <a:latin typeface="Calibri" panose="020F0502020204030204" pitchFamily="34" charset="0"/>
                <a:cs typeface="Calibri" panose="020F0502020204030204" pitchFamily="34" charset="0"/>
              </a:rPr>
              <a:t>٥.٥</a:t>
            </a:r>
            <a:br>
              <a:rPr lang="en-US" sz="2400" dirty="0">
                <a:latin typeface="Calibri" panose="020F0502020204030204" pitchFamily="34" charset="0"/>
                <a:cs typeface="Calibri" panose="020F0502020204030204" pitchFamily="34" charset="0"/>
              </a:rPr>
            </a:br>
            <a:r>
              <a:rPr lang="en-US" sz="2400" dirty="0">
                <a:latin typeface="Calibri" panose="020F0502020204030204" pitchFamily="34" charset="0"/>
                <a:cs typeface="Calibri" panose="020F0502020204030204" pitchFamily="34" charset="0"/>
              </a:rPr>
              <a:t> </a:t>
            </a:r>
            <a:br>
              <a:rPr lang="en-US" dirty="0">
                <a:latin typeface="Calibri" panose="020F0502020204030204" pitchFamily="34" charset="0"/>
                <a:cs typeface="Calibri" panose="020F0502020204030204" pitchFamily="34" charset="0"/>
              </a:rPr>
            </a:br>
            <a:r>
              <a:rPr lang="en-US" dirty="0">
                <a:latin typeface="Calibri" panose="020F0502020204030204" pitchFamily="34" charset="0"/>
                <a:cs typeface="Calibri" panose="020F0502020204030204" pitchFamily="34" charset="0"/>
              </a:rPr>
              <a:t>إعادة الدمج</a:t>
            </a:r>
            <a:endParaRPr dirty="0">
              <a:latin typeface="Calibri" panose="020F0502020204030204" pitchFamily="34" charset="0"/>
              <a:cs typeface="Calibri" panose="020F0502020204030204" pitchFamily="34" charset="0"/>
            </a:endParaRPr>
          </a:p>
        </p:txBody>
      </p:sp>
      <p:sp>
        <p:nvSpPr>
          <p:cNvPr id="3" name="Google Shape;191;p14">
            <a:extLst>
              <a:ext uri="{FF2B5EF4-FFF2-40B4-BE49-F238E27FC236}">
                <a16:creationId xmlns:a16="http://schemas.microsoft.com/office/drawing/2014/main" id="{704FFABC-193A-C6F7-168F-5F05220D634A}"/>
              </a:ext>
            </a:extLst>
          </p:cNvPr>
          <p:cNvSpPr txBox="1"/>
          <p:nvPr/>
        </p:nvSpPr>
        <p:spPr>
          <a:xfrm>
            <a:off x="6689519" y="2343095"/>
            <a:ext cx="4544766" cy="400069"/>
          </a:xfrm>
          <a:prstGeom prst="rect">
            <a:avLst/>
          </a:prstGeom>
          <a:noFill/>
          <a:ln>
            <a:noFill/>
          </a:ln>
        </p:spPr>
        <p:txBody>
          <a:bodyPr spcFirstLastPara="1" wrap="square" lIns="91425" tIns="45700" rIns="91425" bIns="45700" anchor="t" anchorCtr="0">
            <a:spAutoFit/>
          </a:bodyPr>
          <a:lstStyle/>
          <a:p>
            <a:pPr marL="0" marR="0" lvl="0" indent="0" algn="ctr" rtl="1">
              <a:lnSpc>
                <a:spcPct val="100000"/>
              </a:lnSpc>
              <a:spcBef>
                <a:spcPts val="0"/>
              </a:spcBef>
              <a:spcAft>
                <a:spcPts val="0"/>
              </a:spcAft>
              <a:buClr>
                <a:srgbClr val="1D8CC8"/>
              </a:buClr>
              <a:buSzPts val="2400"/>
              <a:buFont typeface="Arial"/>
              <a:buNone/>
            </a:pPr>
            <a:r>
              <a:rPr lang="en-US" sz="2000" b="1" i="0" u="none" strike="noStrike" cap="none" spc="300" dirty="0">
                <a:solidFill>
                  <a:schemeClr val="accent2">
                    <a:lumMod val="75000"/>
                  </a:schemeClr>
                </a:solidFill>
                <a:latin typeface="Calibri" panose="020F0502020204030204" pitchFamily="34" charset="0"/>
                <a:cs typeface="Calibri" panose="020F0502020204030204" pitchFamily="34" charset="0"/>
                <a:sym typeface="Arial"/>
              </a:rPr>
              <a:t>أهداف التعلم</a:t>
            </a:r>
            <a:endParaRPr lang="en-US" sz="2000" spc="300" dirty="0">
              <a:solidFill>
                <a:schemeClr val="accent2">
                  <a:lumMod val="75000"/>
                </a:schemeClr>
              </a:solidFill>
              <a:latin typeface="Calibri" panose="020F0502020204030204" pitchFamily="34" charset="0"/>
              <a:cs typeface="Calibri" panose="020F0502020204030204" pitchFamily="34" charset="0"/>
            </a:endParaRPr>
          </a:p>
        </p:txBody>
      </p:sp>
      <p:sp>
        <p:nvSpPr>
          <p:cNvPr id="4" name="Google Shape;193;p14">
            <a:extLst>
              <a:ext uri="{FF2B5EF4-FFF2-40B4-BE49-F238E27FC236}">
                <a16:creationId xmlns:a16="http://schemas.microsoft.com/office/drawing/2014/main" id="{D146D3E0-F497-DA8A-7ECA-9BA957A3637C}"/>
              </a:ext>
            </a:extLst>
          </p:cNvPr>
          <p:cNvSpPr txBox="1"/>
          <p:nvPr/>
        </p:nvSpPr>
        <p:spPr>
          <a:xfrm>
            <a:off x="7559547" y="3380776"/>
            <a:ext cx="3836068" cy="454571"/>
          </a:xfrm>
          <a:prstGeom prst="rect">
            <a:avLst/>
          </a:prstGeom>
          <a:noFill/>
          <a:ln>
            <a:noFill/>
          </a:ln>
        </p:spPr>
        <p:txBody>
          <a:bodyPr spcFirstLastPara="1" wrap="square" lIns="91425" tIns="45700" rIns="91425" bIns="45700" anchor="t" anchorCtr="0">
            <a:spAutoFit/>
          </a:bodyPr>
          <a:lstStyle/>
          <a:p>
            <a:pPr marL="0" marR="0" lvl="0" indent="0" algn="r" rtl="1">
              <a:lnSpc>
                <a:spcPct val="107000"/>
              </a:lnSpc>
              <a:spcBef>
                <a:spcPts val="0"/>
              </a:spcBef>
              <a:spcAft>
                <a:spcPts val="0"/>
              </a:spcAft>
              <a:buClr>
                <a:srgbClr val="000000"/>
              </a:buClr>
              <a:buSzPts val="2400"/>
              <a:buFont typeface="Arial"/>
              <a:buNone/>
            </a:pPr>
            <a:r>
              <a:rPr lang="ar-SA" sz="2200" dirty="0">
                <a:latin typeface="Calibri" panose="020F0502020204030204" pitchFamily="34" charset="0"/>
                <a:cs typeface="Calibri" panose="020F0502020204030204" pitchFamily="34" charset="0"/>
              </a:rPr>
              <a:t>و</a:t>
            </a:r>
            <a:r>
              <a:rPr lang="en-US" sz="2200" b="0" i="0" u="none" strike="noStrike" cap="none" dirty="0">
                <a:solidFill>
                  <a:srgbClr val="000000"/>
                </a:solidFill>
                <a:latin typeface="Calibri" panose="020F0502020204030204" pitchFamily="34" charset="0"/>
                <a:cs typeface="Calibri" panose="020F0502020204030204" pitchFamily="34" charset="0"/>
                <a:sym typeface="Arial"/>
              </a:rPr>
              <a:t>ضع قائمة بمبادئ ومعايير إعادة الدمج</a:t>
            </a:r>
          </a:p>
        </p:txBody>
      </p:sp>
      <p:grpSp>
        <p:nvGrpSpPr>
          <p:cNvPr id="5" name="Google Shape;194;p14">
            <a:extLst>
              <a:ext uri="{FF2B5EF4-FFF2-40B4-BE49-F238E27FC236}">
                <a16:creationId xmlns:a16="http://schemas.microsoft.com/office/drawing/2014/main" id="{26A1195B-F202-6AE1-5CC0-2EC6D8818DA9}"/>
              </a:ext>
            </a:extLst>
          </p:cNvPr>
          <p:cNvGrpSpPr/>
          <p:nvPr/>
        </p:nvGrpSpPr>
        <p:grpSpPr>
          <a:xfrm>
            <a:off x="6689518" y="3475313"/>
            <a:ext cx="560331" cy="592814"/>
            <a:chOff x="243840" y="1676400"/>
            <a:chExt cx="701040" cy="741680"/>
          </a:xfrm>
          <a:solidFill>
            <a:schemeClr val="accent2">
              <a:lumMod val="75000"/>
            </a:schemeClr>
          </a:solidFill>
        </p:grpSpPr>
        <p:sp>
          <p:nvSpPr>
            <p:cNvPr id="6" name="Google Shape;195;p14">
              <a:extLst>
                <a:ext uri="{FF2B5EF4-FFF2-40B4-BE49-F238E27FC236}">
                  <a16:creationId xmlns:a16="http://schemas.microsoft.com/office/drawing/2014/main" id="{55D24DA6-1A86-074C-66A5-8EC8AD02AEA2}"/>
                </a:ext>
              </a:extLst>
            </p:cNvPr>
            <p:cNvSpPr/>
            <p:nvPr/>
          </p:nvSpPr>
          <p:spPr>
            <a:xfrm>
              <a:off x="243840" y="1676400"/>
              <a:ext cx="116839" cy="741680"/>
            </a:xfrm>
            <a:prstGeom prst="rect">
              <a:avLst/>
            </a:prstGeom>
            <a:grpFill/>
            <a:ln>
              <a:noFill/>
            </a:ln>
          </p:spPr>
          <p:txBody>
            <a:bodyPr spcFirstLastPara="1" wrap="square" lIns="91425" tIns="45700" rIns="91425" bIns="45700" anchor="ctr" anchorCtr="0">
              <a:noAutofit/>
            </a:bodyPr>
            <a:lstStyle/>
            <a:p>
              <a:pPr marL="0" marR="0" lvl="0" indent="0" algn="ctr" rtl="1">
                <a:spcBef>
                  <a:spcPts val="0"/>
                </a:spcBef>
                <a:spcAft>
                  <a:spcPts val="0"/>
                </a:spcAft>
                <a:buClr>
                  <a:schemeClr val="dk1"/>
                </a:buClr>
                <a:buSzPts val="1800"/>
                <a:buFont typeface="Calibri"/>
                <a:buNone/>
              </a:pPr>
              <a:endParaRPr sz="1800" dirty="0">
                <a:solidFill>
                  <a:schemeClr val="lt1"/>
                </a:solidFill>
                <a:latin typeface="Calibri"/>
                <a:ea typeface="Calibri"/>
                <a:cs typeface="Calibri"/>
                <a:sym typeface="Calibri"/>
              </a:endParaRPr>
            </a:p>
          </p:txBody>
        </p:sp>
        <p:sp>
          <p:nvSpPr>
            <p:cNvPr id="7" name="Google Shape;196;p14">
              <a:extLst>
                <a:ext uri="{FF2B5EF4-FFF2-40B4-BE49-F238E27FC236}">
                  <a16:creationId xmlns:a16="http://schemas.microsoft.com/office/drawing/2014/main" id="{C689D423-9586-FBC9-1302-7250AB7BAAB7}"/>
                </a:ext>
              </a:extLst>
            </p:cNvPr>
            <p:cNvSpPr/>
            <p:nvPr/>
          </p:nvSpPr>
          <p:spPr>
            <a:xfrm>
              <a:off x="314960" y="1676400"/>
              <a:ext cx="629920" cy="436880"/>
            </a:xfrm>
            <a:prstGeom prst="rect">
              <a:avLst/>
            </a:prstGeom>
            <a:grpFill/>
            <a:ln>
              <a:noFill/>
            </a:ln>
          </p:spPr>
          <p:txBody>
            <a:bodyPr spcFirstLastPara="1" wrap="square" lIns="91425" tIns="45700" rIns="91425" bIns="45700" anchor="ctr" anchorCtr="0">
              <a:noAutofit/>
            </a:bodyPr>
            <a:lstStyle/>
            <a:p>
              <a:pPr marL="0" marR="0" lvl="0" indent="0" algn="ctr" rtl="1">
                <a:spcBef>
                  <a:spcPts val="0"/>
                </a:spcBef>
                <a:spcAft>
                  <a:spcPts val="0"/>
                </a:spcAft>
                <a:buClr>
                  <a:schemeClr val="dk1"/>
                </a:buClr>
                <a:buSzPts val="1800"/>
                <a:buFont typeface="Calibri"/>
                <a:buNone/>
              </a:pPr>
              <a:endParaRPr sz="1800" dirty="0">
                <a:solidFill>
                  <a:schemeClr val="lt1"/>
                </a:solidFill>
                <a:latin typeface="Calibri"/>
                <a:ea typeface="Calibri"/>
                <a:cs typeface="Calibri"/>
                <a:sym typeface="Calibri"/>
              </a:endParaRPr>
            </a:p>
          </p:txBody>
        </p:sp>
      </p:grpSp>
    </p:spTree>
  </p:cSld>
  <p:clrMapOvr>
    <a:masterClrMapping/>
  </p:clrMapOvr>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Shape 1470"/>
        <p:cNvGrpSpPr/>
        <p:nvPr/>
      </p:nvGrpSpPr>
      <p:grpSpPr>
        <a:xfrm>
          <a:off x="0" y="0"/>
          <a:ext cx="0" cy="0"/>
          <a:chOff x="0" y="0"/>
          <a:chExt cx="0" cy="0"/>
        </a:xfrm>
      </p:grpSpPr>
      <p:sp>
        <p:nvSpPr>
          <p:cNvPr id="1471" name="Google Shape;1471;p80"/>
          <p:cNvSpPr txBox="1">
            <a:spLocks noGrp="1"/>
          </p:cNvSpPr>
          <p:nvPr>
            <p:ph type="title"/>
          </p:nvPr>
        </p:nvSpPr>
        <p:spPr>
          <a:xfrm>
            <a:off x="419100" y="120516"/>
            <a:ext cx="11353800" cy="868968"/>
          </a:xfrm>
          <a:prstGeom prst="rect">
            <a:avLst/>
          </a:prstGeom>
          <a:noFill/>
          <a:ln>
            <a:noFill/>
          </a:ln>
        </p:spPr>
        <p:txBody>
          <a:bodyPr spcFirstLastPara="1" wrap="square" lIns="91425" tIns="45700" rIns="91425" bIns="45700" anchor="ctr" anchorCtr="0">
            <a:noAutofit/>
          </a:bodyPr>
          <a:lstStyle/>
          <a:p>
            <a:pPr marL="0" lvl="0" indent="0" algn="ctr" rtl="1">
              <a:lnSpc>
                <a:spcPct val="90000"/>
              </a:lnSpc>
              <a:spcBef>
                <a:spcPts val="0"/>
              </a:spcBef>
              <a:spcAft>
                <a:spcPts val="0"/>
              </a:spcAft>
              <a:buClr>
                <a:srgbClr val="8C5F7A"/>
              </a:buClr>
              <a:buSzPct val="100000"/>
              <a:buFont typeface="Arial"/>
              <a:buNone/>
            </a:pPr>
            <a:r>
              <a:rPr lang="en-US" sz="2400" b="1" dirty="0">
                <a:latin typeface="Calibri" panose="020F0502020204030204" pitchFamily="34" charset="0"/>
                <a:cs typeface="Calibri" panose="020F0502020204030204" pitchFamily="34" charset="0"/>
              </a:rPr>
              <a:t>ما الذي يجب مراعاته بخصوص الأطفال </a:t>
            </a:r>
            <a:r>
              <a:rPr lang="ar-SA" sz="2400" b="1" dirty="0">
                <a:latin typeface="Calibri" panose="020F0502020204030204" pitchFamily="34" charset="0"/>
                <a:cs typeface="Calibri" panose="020F0502020204030204" pitchFamily="34" charset="0"/>
              </a:rPr>
              <a:t>المنفصلين و</a:t>
            </a:r>
            <a:r>
              <a:rPr lang="en-US" sz="2400" b="1" dirty="0">
                <a:latin typeface="Calibri" panose="020F0502020204030204" pitchFamily="34" charset="0"/>
                <a:cs typeface="Calibri" panose="020F0502020204030204" pitchFamily="34" charset="0"/>
              </a:rPr>
              <a:t> غير المصحوبين كجزء من عملية إعادة ا</a:t>
            </a:r>
            <a:r>
              <a:rPr lang="ar-SA" sz="2400" b="1" dirty="0">
                <a:latin typeface="Calibri" panose="020F0502020204030204" pitchFamily="34" charset="0"/>
                <a:cs typeface="Calibri" panose="020F0502020204030204" pitchFamily="34" charset="0"/>
              </a:rPr>
              <a:t>ل</a:t>
            </a:r>
            <a:r>
              <a:rPr lang="en-US" sz="2400" b="1" dirty="0">
                <a:latin typeface="Calibri" panose="020F0502020204030204" pitchFamily="34" charset="0"/>
                <a:cs typeface="Calibri" panose="020F0502020204030204" pitchFamily="34" charset="0"/>
              </a:rPr>
              <a:t>دمج؟</a:t>
            </a:r>
            <a:endParaRPr sz="2400" dirty="0">
              <a:latin typeface="Calibri" panose="020F0502020204030204" pitchFamily="34" charset="0"/>
              <a:cs typeface="Calibri" panose="020F0502020204030204" pitchFamily="34" charset="0"/>
            </a:endParaRPr>
          </a:p>
        </p:txBody>
      </p:sp>
      <p:sp>
        <p:nvSpPr>
          <p:cNvPr id="4" name="TextBox 3">
            <a:extLst>
              <a:ext uri="{FF2B5EF4-FFF2-40B4-BE49-F238E27FC236}">
                <a16:creationId xmlns:a16="http://schemas.microsoft.com/office/drawing/2014/main" id="{9FF0C3CF-113A-5542-5F3E-3897FBF1011F}"/>
              </a:ext>
            </a:extLst>
          </p:cNvPr>
          <p:cNvSpPr txBox="1"/>
          <p:nvPr/>
        </p:nvSpPr>
        <p:spPr>
          <a:xfrm>
            <a:off x="4195532" y="1755958"/>
            <a:ext cx="3800936" cy="2862322"/>
          </a:xfrm>
          <a:prstGeom prst="rect">
            <a:avLst/>
          </a:prstGeom>
          <a:noFill/>
        </p:spPr>
        <p:txBody>
          <a:bodyPr wrap="square">
            <a:spAutoFit/>
          </a:bodyPr>
          <a:lstStyle/>
          <a:p>
            <a:pPr algn="r" rtl="1"/>
            <a:r>
              <a:rPr lang="ar-SA" sz="1800" dirty="0">
                <a:solidFill>
                  <a:schemeClr val="tx1"/>
                </a:solidFill>
                <a:latin typeface="+mn-lt"/>
                <a:ea typeface="Calibri"/>
                <a:cs typeface="Calibri"/>
                <a:sym typeface="Calibri"/>
              </a:rPr>
              <a:t>الدعم النفسي و الاجتماعي</a:t>
            </a:r>
            <a:r>
              <a:rPr lang="en-US" sz="1800" dirty="0">
                <a:solidFill>
                  <a:schemeClr val="tx1"/>
                </a:solidFill>
                <a:latin typeface="+mn-lt"/>
                <a:ea typeface="Calibri"/>
                <a:cs typeface="Calibri"/>
                <a:sym typeface="Calibri"/>
              </a:rPr>
              <a:t> </a:t>
            </a:r>
            <a:r>
              <a:rPr lang="ar-SA" sz="1800" dirty="0">
                <a:solidFill>
                  <a:schemeClr val="tx1"/>
                </a:solidFill>
                <a:latin typeface="+mn-lt"/>
                <a:ea typeface="Calibri"/>
                <a:cs typeface="Calibri"/>
                <a:sym typeface="Calibri"/>
              </a:rPr>
              <a:t>ال</a:t>
            </a:r>
            <a:r>
              <a:rPr lang="en-US" sz="1800" dirty="0">
                <a:solidFill>
                  <a:schemeClr val="tx1"/>
                </a:solidFill>
                <a:latin typeface="+mn-lt"/>
                <a:ea typeface="Calibri"/>
                <a:cs typeface="Calibri"/>
                <a:sym typeface="Calibri"/>
              </a:rPr>
              <a:t>منظم </a:t>
            </a:r>
            <a:r>
              <a:rPr lang="ar-SA" sz="1800" dirty="0">
                <a:solidFill>
                  <a:schemeClr val="tx1"/>
                </a:solidFill>
                <a:latin typeface="+mn-lt"/>
                <a:ea typeface="Calibri"/>
                <a:cs typeface="Calibri"/>
                <a:sym typeface="Calibri"/>
              </a:rPr>
              <a:t>للوالدين</a:t>
            </a:r>
            <a:r>
              <a:rPr lang="en-US" sz="1800" dirty="0">
                <a:solidFill>
                  <a:schemeClr val="tx1"/>
                </a:solidFill>
                <a:latin typeface="+mn-lt"/>
                <a:ea typeface="Calibri"/>
                <a:cs typeface="Calibri"/>
                <a:sym typeface="Calibri"/>
              </a:rPr>
              <a:t> والأطفال في حالة وجود مشاكل سلوكية أو تحديات للطفل و / أو الأسرة لإعادة التكيف</a:t>
            </a:r>
          </a:p>
          <a:p>
            <a:pPr algn="r" rtl="1"/>
            <a:endParaRPr lang="en-US" sz="1800" dirty="0">
              <a:solidFill>
                <a:schemeClr val="tx1"/>
              </a:solidFill>
              <a:latin typeface="+mn-lt"/>
              <a:cs typeface="Calibri"/>
              <a:sym typeface="Calibri"/>
            </a:endParaRPr>
          </a:p>
          <a:p>
            <a:pPr algn="r" rtl="1"/>
            <a:r>
              <a:rPr lang="en-US" sz="1800" dirty="0">
                <a:solidFill>
                  <a:schemeClr val="tx1"/>
                </a:solidFill>
                <a:latin typeface="+mn-lt"/>
                <a:ea typeface="Calibri"/>
                <a:cs typeface="Calibri"/>
                <a:sym typeface="Calibri"/>
              </a:rPr>
              <a:t>تدريب مهارات </a:t>
            </a:r>
            <a:r>
              <a:rPr lang="ar-SA" sz="1800" dirty="0">
                <a:solidFill>
                  <a:schemeClr val="tx1"/>
                </a:solidFill>
                <a:latin typeface="+mn-lt"/>
                <a:ea typeface="Calibri"/>
                <a:cs typeface="Calibri"/>
                <a:sym typeface="Calibri"/>
              </a:rPr>
              <a:t>ال</a:t>
            </a:r>
            <a:r>
              <a:rPr lang="en-US" sz="1800" dirty="0">
                <a:solidFill>
                  <a:schemeClr val="tx1"/>
                </a:solidFill>
                <a:latin typeface="+mn-lt"/>
                <a:ea typeface="Calibri"/>
                <a:cs typeface="Calibri"/>
                <a:sym typeface="Calibri"/>
              </a:rPr>
              <a:t>حيا</a:t>
            </a:r>
            <a:r>
              <a:rPr lang="ar-SA" sz="1800" dirty="0">
                <a:solidFill>
                  <a:schemeClr val="tx1"/>
                </a:solidFill>
                <a:latin typeface="+mn-lt"/>
                <a:ea typeface="Calibri"/>
                <a:cs typeface="Calibri"/>
                <a:sym typeface="Calibri"/>
              </a:rPr>
              <a:t>ة</a:t>
            </a:r>
            <a:endParaRPr lang="en-US" sz="1800" dirty="0">
              <a:solidFill>
                <a:schemeClr val="tx1"/>
              </a:solidFill>
              <a:latin typeface="+mn-lt"/>
            </a:endParaRPr>
          </a:p>
          <a:p>
            <a:pPr marL="0" marR="0" lvl="0" indent="0" algn="r" rtl="1">
              <a:spcBef>
                <a:spcPts val="0"/>
              </a:spcBef>
              <a:spcAft>
                <a:spcPts val="0"/>
              </a:spcAft>
              <a:buNone/>
            </a:pPr>
            <a:endParaRPr lang="en-US" sz="1800" dirty="0">
              <a:solidFill>
                <a:schemeClr val="tx1"/>
              </a:solidFill>
              <a:latin typeface="+mn-lt"/>
              <a:ea typeface="Calibri"/>
              <a:cs typeface="Calibri"/>
              <a:sym typeface="Calibri"/>
            </a:endParaRPr>
          </a:p>
          <a:p>
            <a:pPr algn="r" rtl="1"/>
            <a:r>
              <a:rPr lang="en-US" sz="1800" dirty="0">
                <a:solidFill>
                  <a:schemeClr val="tx1"/>
                </a:solidFill>
                <a:latin typeface="+mn-lt"/>
                <a:ea typeface="Calibri"/>
                <a:cs typeface="Calibri"/>
                <a:sym typeface="Calibri"/>
              </a:rPr>
              <a:t>الوصول المستمر إلى الخدمات المتخصصة عند الضرورة وعلى النحو المنصوص عليه في خطة الحالة</a:t>
            </a:r>
            <a:r>
              <a:rPr lang="ar-SA" sz="1800" dirty="0">
                <a:solidFill>
                  <a:schemeClr val="tx1"/>
                </a:solidFill>
                <a:latin typeface="+mn-lt"/>
                <a:ea typeface="Calibri"/>
                <a:cs typeface="Calibri"/>
                <a:sym typeface="Calibri"/>
              </a:rPr>
              <a:t> </a:t>
            </a:r>
            <a:endParaRPr lang="en-US" sz="1800" dirty="0">
              <a:solidFill>
                <a:schemeClr val="tx1"/>
              </a:solidFill>
              <a:latin typeface="+mn-lt"/>
            </a:endParaRPr>
          </a:p>
          <a:p>
            <a:pPr marL="0" marR="0" lvl="0" indent="0" algn="r" rtl="1">
              <a:spcBef>
                <a:spcPts val="0"/>
              </a:spcBef>
              <a:spcAft>
                <a:spcPts val="0"/>
              </a:spcAft>
              <a:buNone/>
            </a:pPr>
            <a:endParaRPr lang="en-US" sz="1800" dirty="0">
              <a:solidFill>
                <a:schemeClr val="tx1"/>
              </a:solidFill>
              <a:latin typeface="+mn-lt"/>
              <a:ea typeface="Calibri"/>
              <a:cs typeface="Calibri"/>
              <a:sym typeface="Calibri"/>
            </a:endParaRPr>
          </a:p>
        </p:txBody>
      </p:sp>
      <p:grpSp>
        <p:nvGrpSpPr>
          <p:cNvPr id="5" name="Group 4">
            <a:extLst>
              <a:ext uri="{FF2B5EF4-FFF2-40B4-BE49-F238E27FC236}">
                <a16:creationId xmlns:a16="http://schemas.microsoft.com/office/drawing/2014/main" id="{902573D3-E820-F549-7DBB-8BB56F9FF0B0}"/>
              </a:ext>
            </a:extLst>
          </p:cNvPr>
          <p:cNvGrpSpPr/>
          <p:nvPr/>
        </p:nvGrpSpPr>
        <p:grpSpPr>
          <a:xfrm>
            <a:off x="945692" y="3992608"/>
            <a:ext cx="2593819" cy="1604885"/>
            <a:chOff x="2730502" y="3370322"/>
            <a:chExt cx="2844327" cy="1759883"/>
          </a:xfrm>
        </p:grpSpPr>
        <p:grpSp>
          <p:nvGrpSpPr>
            <p:cNvPr id="6" name="Google Shape;573;p19">
              <a:extLst>
                <a:ext uri="{FF2B5EF4-FFF2-40B4-BE49-F238E27FC236}">
                  <a16:creationId xmlns:a16="http://schemas.microsoft.com/office/drawing/2014/main" id="{147E5585-D859-559D-9073-5CD0ACD1C518}"/>
                </a:ext>
              </a:extLst>
            </p:cNvPr>
            <p:cNvGrpSpPr/>
            <p:nvPr/>
          </p:nvGrpSpPr>
          <p:grpSpPr>
            <a:xfrm>
              <a:off x="2730502" y="4519147"/>
              <a:ext cx="328579" cy="611056"/>
              <a:chOff x="3524508" y="2679091"/>
              <a:chExt cx="327409" cy="608880"/>
            </a:xfrm>
          </p:grpSpPr>
          <p:sp>
            <p:nvSpPr>
              <p:cNvPr id="21" name="Google Shape;574;p19">
                <a:extLst>
                  <a:ext uri="{FF2B5EF4-FFF2-40B4-BE49-F238E27FC236}">
                    <a16:creationId xmlns:a16="http://schemas.microsoft.com/office/drawing/2014/main" id="{FCFF4D7F-8564-70A9-B401-9CB7E3CEB8A6}"/>
                  </a:ext>
                </a:extLst>
              </p:cNvPr>
              <p:cNvSpPr/>
              <p:nvPr/>
            </p:nvSpPr>
            <p:spPr>
              <a:xfrm>
                <a:off x="3526909" y="3062732"/>
                <a:ext cx="323729" cy="225239"/>
              </a:xfrm>
              <a:prstGeom prst="round2SameRect">
                <a:avLst>
                  <a:gd name="adj1" fmla="val 50000"/>
                  <a:gd name="adj2" fmla="val 0"/>
                </a:avLst>
              </a:prstGeom>
              <a:solidFill>
                <a:srgbClr val="8C5F7A"/>
              </a:solidFill>
              <a:ln>
                <a:noFill/>
              </a:ln>
            </p:spPr>
            <p:txBody>
              <a:bodyPr spcFirstLastPara="1" wrap="square" lIns="91425" tIns="45700" rIns="91425" bIns="45700" anchor="ctr" anchorCtr="0">
                <a:noAutofit/>
              </a:bodyPr>
              <a:lstStyle/>
              <a:p>
                <a:pPr marL="0" marR="0" lvl="0" indent="0" algn="ctr" rtl="1">
                  <a:spcBef>
                    <a:spcPts val="0"/>
                  </a:spcBef>
                  <a:spcAft>
                    <a:spcPts val="0"/>
                  </a:spcAft>
                  <a:buNone/>
                </a:pPr>
                <a:endParaRPr sz="1800" dirty="0">
                  <a:solidFill>
                    <a:schemeClr val="lt1"/>
                  </a:solidFill>
                  <a:latin typeface="Calibri"/>
                  <a:ea typeface="Calibri"/>
                  <a:cs typeface="Calibri"/>
                  <a:sym typeface="Calibri"/>
                </a:endParaRPr>
              </a:p>
            </p:txBody>
          </p:sp>
          <p:sp>
            <p:nvSpPr>
              <p:cNvPr id="22" name="Google Shape;575;p19">
                <a:extLst>
                  <a:ext uri="{FF2B5EF4-FFF2-40B4-BE49-F238E27FC236}">
                    <a16:creationId xmlns:a16="http://schemas.microsoft.com/office/drawing/2014/main" id="{1B944800-DF58-4F7F-82D4-245C55AE3BF4}"/>
                  </a:ext>
                </a:extLst>
              </p:cNvPr>
              <p:cNvSpPr/>
              <p:nvPr/>
            </p:nvSpPr>
            <p:spPr>
              <a:xfrm>
                <a:off x="3524508" y="2679091"/>
                <a:ext cx="327409" cy="327409"/>
              </a:xfrm>
              <a:prstGeom prst="ellipse">
                <a:avLst/>
              </a:prstGeom>
              <a:solidFill>
                <a:srgbClr val="8C5F7A"/>
              </a:solidFill>
              <a:ln>
                <a:noFill/>
              </a:ln>
            </p:spPr>
            <p:txBody>
              <a:bodyPr spcFirstLastPara="1" wrap="square" lIns="91425" tIns="45700" rIns="91425" bIns="45700" anchor="ctr" anchorCtr="0">
                <a:noAutofit/>
              </a:bodyPr>
              <a:lstStyle/>
              <a:p>
                <a:pPr marL="0" marR="0" lvl="0" indent="0" algn="ctr" rtl="1">
                  <a:spcBef>
                    <a:spcPts val="0"/>
                  </a:spcBef>
                  <a:spcAft>
                    <a:spcPts val="0"/>
                  </a:spcAft>
                  <a:buNone/>
                </a:pPr>
                <a:endParaRPr sz="1800" b="1" dirty="0">
                  <a:solidFill>
                    <a:schemeClr val="lt1"/>
                  </a:solidFill>
                  <a:latin typeface="Arial"/>
                  <a:ea typeface="Arial"/>
                  <a:cs typeface="Arial"/>
                  <a:sym typeface="Arial"/>
                </a:endParaRPr>
              </a:p>
            </p:txBody>
          </p:sp>
        </p:grpSp>
        <p:sp>
          <p:nvSpPr>
            <p:cNvPr id="7" name="Google Shape;579;p19">
              <a:extLst>
                <a:ext uri="{FF2B5EF4-FFF2-40B4-BE49-F238E27FC236}">
                  <a16:creationId xmlns:a16="http://schemas.microsoft.com/office/drawing/2014/main" id="{ED2B1E85-2ADE-4A52-D8FC-4CF362B1EE20}"/>
                </a:ext>
              </a:extLst>
            </p:cNvPr>
            <p:cNvSpPr/>
            <p:nvPr/>
          </p:nvSpPr>
          <p:spPr>
            <a:xfrm>
              <a:off x="3654737" y="4527442"/>
              <a:ext cx="328579" cy="602761"/>
            </a:xfrm>
            <a:prstGeom prst="round2SameRect">
              <a:avLst>
                <a:gd name="adj1" fmla="val 50000"/>
                <a:gd name="adj2" fmla="val 0"/>
              </a:avLst>
            </a:prstGeom>
            <a:solidFill>
              <a:schemeClr val="accent2">
                <a:lumMod val="40000"/>
                <a:lumOff val="60000"/>
              </a:schemeClr>
            </a:solidFill>
            <a:ln>
              <a:noFill/>
            </a:ln>
          </p:spPr>
          <p:txBody>
            <a:bodyPr spcFirstLastPara="1" wrap="square" lIns="91425" tIns="45700" rIns="91425" bIns="45700" anchor="ctr" anchorCtr="0">
              <a:noAutofit/>
            </a:bodyPr>
            <a:lstStyle/>
            <a:p>
              <a:pPr marL="0" marR="0" lvl="0" indent="0" algn="ctr" rtl="1">
                <a:spcBef>
                  <a:spcPts val="0"/>
                </a:spcBef>
                <a:spcAft>
                  <a:spcPts val="0"/>
                </a:spcAft>
                <a:buNone/>
              </a:pPr>
              <a:endParaRPr sz="1800" dirty="0">
                <a:solidFill>
                  <a:schemeClr val="lt1"/>
                </a:solidFill>
                <a:latin typeface="Calibri"/>
                <a:ea typeface="Calibri"/>
                <a:cs typeface="Calibri"/>
                <a:sym typeface="Calibri"/>
              </a:endParaRPr>
            </a:p>
          </p:txBody>
        </p:sp>
        <p:sp>
          <p:nvSpPr>
            <p:cNvPr id="8" name="Google Shape;580;p19">
              <a:extLst>
                <a:ext uri="{FF2B5EF4-FFF2-40B4-BE49-F238E27FC236}">
                  <a16:creationId xmlns:a16="http://schemas.microsoft.com/office/drawing/2014/main" id="{97B94E12-F6DA-1454-F559-35C0FAC82C1F}"/>
                </a:ext>
              </a:extLst>
            </p:cNvPr>
            <p:cNvSpPr/>
            <p:nvPr/>
          </p:nvSpPr>
          <p:spPr>
            <a:xfrm>
              <a:off x="3652328" y="4142431"/>
              <a:ext cx="328579" cy="328579"/>
            </a:xfrm>
            <a:prstGeom prst="ellipse">
              <a:avLst/>
            </a:prstGeom>
            <a:solidFill>
              <a:schemeClr val="accent2">
                <a:lumMod val="40000"/>
                <a:lumOff val="60000"/>
              </a:schemeClr>
            </a:solidFill>
            <a:ln>
              <a:noFill/>
            </a:ln>
          </p:spPr>
          <p:txBody>
            <a:bodyPr spcFirstLastPara="1" wrap="square" lIns="91425" tIns="45700" rIns="91425" bIns="45700" anchor="ctr" anchorCtr="0">
              <a:noAutofit/>
            </a:bodyPr>
            <a:lstStyle/>
            <a:p>
              <a:pPr marL="0" marR="0" lvl="0" indent="0" algn="ctr" rtl="1">
                <a:spcBef>
                  <a:spcPts val="0"/>
                </a:spcBef>
                <a:spcAft>
                  <a:spcPts val="0"/>
                </a:spcAft>
                <a:buNone/>
              </a:pPr>
              <a:endParaRPr sz="1800" b="1" dirty="0">
                <a:solidFill>
                  <a:schemeClr val="lt1"/>
                </a:solidFill>
                <a:latin typeface="Arial"/>
                <a:ea typeface="Arial"/>
                <a:cs typeface="Arial"/>
                <a:sym typeface="Arial"/>
              </a:endParaRPr>
            </a:p>
          </p:txBody>
        </p:sp>
        <p:grpSp>
          <p:nvGrpSpPr>
            <p:cNvPr id="9" name="Google Shape;581;p19">
              <a:extLst>
                <a:ext uri="{FF2B5EF4-FFF2-40B4-BE49-F238E27FC236}">
                  <a16:creationId xmlns:a16="http://schemas.microsoft.com/office/drawing/2014/main" id="{133C70DB-5C4F-330F-A649-42A41C92D04A}"/>
                </a:ext>
              </a:extLst>
            </p:cNvPr>
            <p:cNvGrpSpPr/>
            <p:nvPr/>
          </p:nvGrpSpPr>
          <p:grpSpPr>
            <a:xfrm>
              <a:off x="3191744" y="3992689"/>
              <a:ext cx="328579" cy="1137514"/>
              <a:chOff x="3524508" y="2679091"/>
              <a:chExt cx="327409" cy="1133463"/>
            </a:xfrm>
          </p:grpSpPr>
          <p:sp>
            <p:nvSpPr>
              <p:cNvPr id="19" name="Google Shape;582;p19">
                <a:extLst>
                  <a:ext uri="{FF2B5EF4-FFF2-40B4-BE49-F238E27FC236}">
                    <a16:creationId xmlns:a16="http://schemas.microsoft.com/office/drawing/2014/main" id="{65762C62-35C5-9574-FB91-6706D1A9B6C1}"/>
                  </a:ext>
                </a:extLst>
              </p:cNvPr>
              <p:cNvSpPr/>
              <p:nvPr/>
            </p:nvSpPr>
            <p:spPr>
              <a:xfrm>
                <a:off x="3526909" y="3062730"/>
                <a:ext cx="323729" cy="749824"/>
              </a:xfrm>
              <a:prstGeom prst="round2SameRect">
                <a:avLst>
                  <a:gd name="adj1" fmla="val 50000"/>
                  <a:gd name="adj2" fmla="val 0"/>
                </a:avLst>
              </a:prstGeom>
              <a:solidFill>
                <a:srgbClr val="8C5F7A"/>
              </a:solidFill>
              <a:ln>
                <a:noFill/>
              </a:ln>
            </p:spPr>
            <p:txBody>
              <a:bodyPr spcFirstLastPara="1" wrap="square" lIns="91425" tIns="45700" rIns="91425" bIns="45700" anchor="ctr" anchorCtr="0">
                <a:noAutofit/>
              </a:bodyPr>
              <a:lstStyle/>
              <a:p>
                <a:pPr marL="0" marR="0" lvl="0" indent="0" algn="ctr" rtl="1">
                  <a:spcBef>
                    <a:spcPts val="0"/>
                  </a:spcBef>
                  <a:spcAft>
                    <a:spcPts val="0"/>
                  </a:spcAft>
                  <a:buNone/>
                </a:pPr>
                <a:endParaRPr sz="1800" dirty="0">
                  <a:solidFill>
                    <a:schemeClr val="lt1"/>
                  </a:solidFill>
                  <a:latin typeface="Calibri"/>
                  <a:ea typeface="Calibri"/>
                  <a:cs typeface="Calibri"/>
                  <a:sym typeface="Calibri"/>
                </a:endParaRPr>
              </a:p>
            </p:txBody>
          </p:sp>
          <p:sp>
            <p:nvSpPr>
              <p:cNvPr id="20" name="Google Shape;583;p19">
                <a:extLst>
                  <a:ext uri="{FF2B5EF4-FFF2-40B4-BE49-F238E27FC236}">
                    <a16:creationId xmlns:a16="http://schemas.microsoft.com/office/drawing/2014/main" id="{13AC098A-9789-D992-F6A4-31985C92B817}"/>
                  </a:ext>
                </a:extLst>
              </p:cNvPr>
              <p:cNvSpPr/>
              <p:nvPr/>
            </p:nvSpPr>
            <p:spPr>
              <a:xfrm>
                <a:off x="3524508" y="2679091"/>
                <a:ext cx="327409" cy="327409"/>
              </a:xfrm>
              <a:prstGeom prst="ellipse">
                <a:avLst/>
              </a:prstGeom>
              <a:solidFill>
                <a:srgbClr val="8C5F7A"/>
              </a:solidFill>
              <a:ln>
                <a:noFill/>
              </a:ln>
            </p:spPr>
            <p:txBody>
              <a:bodyPr spcFirstLastPara="1" wrap="square" lIns="91425" tIns="45700" rIns="91425" bIns="45700" anchor="ctr" anchorCtr="0">
                <a:noAutofit/>
              </a:bodyPr>
              <a:lstStyle/>
              <a:p>
                <a:pPr marL="0" marR="0" lvl="0" indent="0" algn="ctr" rtl="1">
                  <a:spcBef>
                    <a:spcPts val="0"/>
                  </a:spcBef>
                  <a:spcAft>
                    <a:spcPts val="0"/>
                  </a:spcAft>
                  <a:buNone/>
                </a:pPr>
                <a:endParaRPr sz="1800" b="1" dirty="0">
                  <a:solidFill>
                    <a:schemeClr val="lt1"/>
                  </a:solidFill>
                  <a:latin typeface="Arial"/>
                  <a:ea typeface="Arial"/>
                  <a:cs typeface="Arial"/>
                  <a:sym typeface="Arial"/>
                </a:endParaRPr>
              </a:p>
            </p:txBody>
          </p:sp>
        </p:grpSp>
        <p:grpSp>
          <p:nvGrpSpPr>
            <p:cNvPr id="10" name="Group 9">
              <a:extLst>
                <a:ext uri="{FF2B5EF4-FFF2-40B4-BE49-F238E27FC236}">
                  <a16:creationId xmlns:a16="http://schemas.microsoft.com/office/drawing/2014/main" id="{06B10008-A738-8EC1-32E9-4824808B5E13}"/>
                </a:ext>
              </a:extLst>
            </p:cNvPr>
            <p:cNvGrpSpPr/>
            <p:nvPr/>
          </p:nvGrpSpPr>
          <p:grpSpPr>
            <a:xfrm>
              <a:off x="4179248" y="3370322"/>
              <a:ext cx="1395581" cy="1759883"/>
              <a:chOff x="3969442" y="4105390"/>
              <a:chExt cx="648257" cy="817478"/>
            </a:xfrm>
            <a:solidFill>
              <a:schemeClr val="accent2">
                <a:lumMod val="75000"/>
              </a:schemeClr>
            </a:solidFill>
          </p:grpSpPr>
          <p:grpSp>
            <p:nvGrpSpPr>
              <p:cNvPr id="11" name="Group 10">
                <a:extLst>
                  <a:ext uri="{FF2B5EF4-FFF2-40B4-BE49-F238E27FC236}">
                    <a16:creationId xmlns:a16="http://schemas.microsoft.com/office/drawing/2014/main" id="{B1A1B9B0-B286-FE62-98E5-EAA667B2667A}"/>
                  </a:ext>
                </a:extLst>
              </p:cNvPr>
              <p:cNvGrpSpPr/>
              <p:nvPr/>
            </p:nvGrpSpPr>
            <p:grpSpPr>
              <a:xfrm>
                <a:off x="4364250" y="4105390"/>
                <a:ext cx="253449" cy="817478"/>
                <a:chOff x="4045582" y="1684320"/>
                <a:chExt cx="350098" cy="1129211"/>
              </a:xfrm>
              <a:grpFill/>
            </p:grpSpPr>
            <p:sp>
              <p:nvSpPr>
                <p:cNvPr id="17" name="Round Same Side Corner Rectangle 21">
                  <a:extLst>
                    <a:ext uri="{FF2B5EF4-FFF2-40B4-BE49-F238E27FC236}">
                      <a16:creationId xmlns:a16="http://schemas.microsoft.com/office/drawing/2014/main" id="{A854B048-5ED5-F56F-DAE1-3EAB0F4159C0}"/>
                    </a:ext>
                  </a:extLst>
                </p:cNvPr>
                <p:cNvSpPr/>
                <p:nvPr/>
              </p:nvSpPr>
              <p:spPr>
                <a:xfrm>
                  <a:off x="4045582" y="2069359"/>
                  <a:ext cx="350098" cy="744172"/>
                </a:xfrm>
                <a:prstGeom prst="round2SameRect">
                  <a:avLst>
                    <a:gd name="adj1" fmla="val 500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8" name="Oval 17">
                  <a:extLst>
                    <a:ext uri="{FF2B5EF4-FFF2-40B4-BE49-F238E27FC236}">
                      <a16:creationId xmlns:a16="http://schemas.microsoft.com/office/drawing/2014/main" id="{465F0118-9F68-A97C-785A-8962C43F458C}"/>
                    </a:ext>
                  </a:extLst>
                </p:cNvPr>
                <p:cNvSpPr/>
                <p:nvPr/>
              </p:nvSpPr>
              <p:spPr>
                <a:xfrm>
                  <a:off x="4064379" y="1684320"/>
                  <a:ext cx="328890" cy="32889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grpSp>
          <p:grpSp>
            <p:nvGrpSpPr>
              <p:cNvPr id="12" name="Group 11">
                <a:extLst>
                  <a:ext uri="{FF2B5EF4-FFF2-40B4-BE49-F238E27FC236}">
                    <a16:creationId xmlns:a16="http://schemas.microsoft.com/office/drawing/2014/main" id="{79A9AE0B-34F0-976D-CC5F-7133EBEED010}"/>
                  </a:ext>
                </a:extLst>
              </p:cNvPr>
              <p:cNvGrpSpPr/>
              <p:nvPr/>
            </p:nvGrpSpPr>
            <p:grpSpPr>
              <a:xfrm>
                <a:off x="3969442" y="4105390"/>
                <a:ext cx="363228" cy="817478"/>
                <a:chOff x="3000654" y="1516217"/>
                <a:chExt cx="245039" cy="551483"/>
              </a:xfrm>
              <a:grpFill/>
            </p:grpSpPr>
            <p:grpSp>
              <p:nvGrpSpPr>
                <p:cNvPr id="13" name="Group 12">
                  <a:extLst>
                    <a:ext uri="{FF2B5EF4-FFF2-40B4-BE49-F238E27FC236}">
                      <a16:creationId xmlns:a16="http://schemas.microsoft.com/office/drawing/2014/main" id="{0963B73D-9239-0164-7043-BAA8BBCC374C}"/>
                    </a:ext>
                  </a:extLst>
                </p:cNvPr>
                <p:cNvGrpSpPr/>
                <p:nvPr/>
              </p:nvGrpSpPr>
              <p:grpSpPr>
                <a:xfrm>
                  <a:off x="3036509" y="1516217"/>
                  <a:ext cx="172158" cy="551483"/>
                  <a:chOff x="4043172" y="1684320"/>
                  <a:chExt cx="352508" cy="1129211"/>
                </a:xfrm>
                <a:grpFill/>
              </p:grpSpPr>
              <p:sp>
                <p:nvSpPr>
                  <p:cNvPr id="15" name="Round Same Side Corner Rectangle 21">
                    <a:extLst>
                      <a:ext uri="{FF2B5EF4-FFF2-40B4-BE49-F238E27FC236}">
                        <a16:creationId xmlns:a16="http://schemas.microsoft.com/office/drawing/2014/main" id="{B9FB25E1-D6C5-4EFB-9BEA-31396F639C60}"/>
                      </a:ext>
                    </a:extLst>
                  </p:cNvPr>
                  <p:cNvSpPr/>
                  <p:nvPr/>
                </p:nvSpPr>
                <p:spPr>
                  <a:xfrm>
                    <a:off x="4045582" y="2069359"/>
                    <a:ext cx="350098" cy="744172"/>
                  </a:xfrm>
                  <a:prstGeom prst="round2SameRect">
                    <a:avLst>
                      <a:gd name="adj1" fmla="val 500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6" name="Oval 15">
                    <a:extLst>
                      <a:ext uri="{FF2B5EF4-FFF2-40B4-BE49-F238E27FC236}">
                        <a16:creationId xmlns:a16="http://schemas.microsoft.com/office/drawing/2014/main" id="{E572A149-99E6-8284-1989-B9AD1C5781D9}"/>
                      </a:ext>
                    </a:extLst>
                  </p:cNvPr>
                  <p:cNvSpPr/>
                  <p:nvPr/>
                </p:nvSpPr>
                <p:spPr>
                  <a:xfrm>
                    <a:off x="4043172" y="1684320"/>
                    <a:ext cx="328891" cy="32889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grpSp>
            <p:sp>
              <p:nvSpPr>
                <p:cNvPr id="14" name="Flowchart: Manual Operation 13">
                  <a:extLst>
                    <a:ext uri="{FF2B5EF4-FFF2-40B4-BE49-F238E27FC236}">
                      <a16:creationId xmlns:a16="http://schemas.microsoft.com/office/drawing/2014/main" id="{F27DC720-300A-7557-8AB1-7941552392FE}"/>
                    </a:ext>
                  </a:extLst>
                </p:cNvPr>
                <p:cNvSpPr/>
                <p:nvPr/>
              </p:nvSpPr>
              <p:spPr>
                <a:xfrm rot="10800000">
                  <a:off x="3000654" y="1805724"/>
                  <a:ext cx="245039" cy="261975"/>
                </a:xfrm>
                <a:prstGeom prst="flowChartManualOperati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grpSp>
        </p:grpSp>
      </p:grpSp>
      <p:grpSp>
        <p:nvGrpSpPr>
          <p:cNvPr id="23" name="Group 22">
            <a:extLst>
              <a:ext uri="{FF2B5EF4-FFF2-40B4-BE49-F238E27FC236}">
                <a16:creationId xmlns:a16="http://schemas.microsoft.com/office/drawing/2014/main" id="{7A24A415-CC80-1F1C-81F8-BD941BD473B2}"/>
              </a:ext>
            </a:extLst>
          </p:cNvPr>
          <p:cNvGrpSpPr/>
          <p:nvPr/>
        </p:nvGrpSpPr>
        <p:grpSpPr>
          <a:xfrm>
            <a:off x="1910077" y="4618280"/>
            <a:ext cx="301837" cy="900776"/>
            <a:chOff x="9652516" y="4828436"/>
            <a:chExt cx="301837" cy="900776"/>
          </a:xfrm>
        </p:grpSpPr>
        <p:sp>
          <p:nvSpPr>
            <p:cNvPr id="24" name="Google Shape;579;p19">
              <a:extLst>
                <a:ext uri="{FF2B5EF4-FFF2-40B4-BE49-F238E27FC236}">
                  <a16:creationId xmlns:a16="http://schemas.microsoft.com/office/drawing/2014/main" id="{083C1B3D-3FA2-E8ED-6686-5C0933084C2A}"/>
                </a:ext>
              </a:extLst>
            </p:cNvPr>
            <p:cNvSpPr/>
            <p:nvPr/>
          </p:nvSpPr>
          <p:spPr>
            <a:xfrm>
              <a:off x="9654713" y="5179538"/>
              <a:ext cx="299640" cy="549674"/>
            </a:xfrm>
            <a:prstGeom prst="round2SameRect">
              <a:avLst>
                <a:gd name="adj1" fmla="val 50000"/>
                <a:gd name="adj2" fmla="val 0"/>
              </a:avLst>
            </a:prstGeom>
            <a:solidFill>
              <a:srgbClr val="8C5F7A"/>
            </a:solidFill>
            <a:ln>
              <a:noFill/>
            </a:ln>
          </p:spPr>
          <p:txBody>
            <a:bodyPr spcFirstLastPara="1" wrap="square" lIns="91425" tIns="45700" rIns="91425" bIns="45700" anchor="ctr" anchorCtr="0">
              <a:noAutofit/>
            </a:bodyPr>
            <a:lstStyle/>
            <a:p>
              <a:pPr marL="0" marR="0" lvl="0" indent="0" algn="ctr" rtl="1">
                <a:spcBef>
                  <a:spcPts val="0"/>
                </a:spcBef>
                <a:spcAft>
                  <a:spcPts val="0"/>
                </a:spcAft>
                <a:buNone/>
              </a:pPr>
              <a:endParaRPr sz="1800" dirty="0">
                <a:solidFill>
                  <a:schemeClr val="lt1"/>
                </a:solidFill>
                <a:latin typeface="Calibri"/>
                <a:ea typeface="Calibri"/>
                <a:cs typeface="Calibri"/>
                <a:sym typeface="Calibri"/>
              </a:endParaRPr>
            </a:p>
          </p:txBody>
        </p:sp>
        <p:sp>
          <p:nvSpPr>
            <p:cNvPr id="25" name="Google Shape;580;p19">
              <a:extLst>
                <a:ext uri="{FF2B5EF4-FFF2-40B4-BE49-F238E27FC236}">
                  <a16:creationId xmlns:a16="http://schemas.microsoft.com/office/drawing/2014/main" id="{78329FF9-07F9-C501-FBBA-51363D7235FA}"/>
                </a:ext>
              </a:extLst>
            </p:cNvPr>
            <p:cNvSpPr/>
            <p:nvPr/>
          </p:nvSpPr>
          <p:spPr>
            <a:xfrm>
              <a:off x="9652516" y="4828436"/>
              <a:ext cx="299640" cy="299640"/>
            </a:xfrm>
            <a:prstGeom prst="ellipse">
              <a:avLst/>
            </a:prstGeom>
            <a:solidFill>
              <a:srgbClr val="8C5F7A"/>
            </a:solidFill>
            <a:ln>
              <a:noFill/>
            </a:ln>
          </p:spPr>
          <p:txBody>
            <a:bodyPr spcFirstLastPara="1" wrap="square" lIns="91425" tIns="45700" rIns="91425" bIns="45700" anchor="ctr" anchorCtr="0">
              <a:noAutofit/>
            </a:bodyPr>
            <a:lstStyle/>
            <a:p>
              <a:pPr marL="0" marR="0" lvl="0" indent="0" algn="ctr" rtl="1">
                <a:spcBef>
                  <a:spcPts val="0"/>
                </a:spcBef>
                <a:spcAft>
                  <a:spcPts val="0"/>
                </a:spcAft>
                <a:buNone/>
              </a:pPr>
              <a:endParaRPr sz="1800" b="1" dirty="0">
                <a:solidFill>
                  <a:schemeClr val="lt1"/>
                </a:solidFill>
                <a:latin typeface="Arial"/>
                <a:ea typeface="Arial"/>
                <a:cs typeface="Arial"/>
                <a:sym typeface="Arial"/>
              </a:endParaRPr>
            </a:p>
          </p:txBody>
        </p:sp>
      </p:grpSp>
      <p:sp>
        <p:nvSpPr>
          <p:cNvPr id="26" name="TextBox 25">
            <a:extLst>
              <a:ext uri="{FF2B5EF4-FFF2-40B4-BE49-F238E27FC236}">
                <a16:creationId xmlns:a16="http://schemas.microsoft.com/office/drawing/2014/main" id="{5638BF03-677A-F3AF-A483-1280D09B2E2C}"/>
              </a:ext>
            </a:extLst>
          </p:cNvPr>
          <p:cNvSpPr txBox="1"/>
          <p:nvPr/>
        </p:nvSpPr>
        <p:spPr>
          <a:xfrm>
            <a:off x="8557808" y="1447474"/>
            <a:ext cx="2804170" cy="3416320"/>
          </a:xfrm>
          <a:prstGeom prst="rect">
            <a:avLst/>
          </a:prstGeom>
          <a:noFill/>
        </p:spPr>
        <p:txBody>
          <a:bodyPr wrap="square">
            <a:spAutoFit/>
          </a:bodyPr>
          <a:lstStyle/>
          <a:p>
            <a:pPr algn="r" rtl="1"/>
            <a:r>
              <a:rPr lang="en-US" sz="1800" dirty="0">
                <a:solidFill>
                  <a:schemeClr val="tx1"/>
                </a:solidFill>
                <a:latin typeface="+mn-lt"/>
                <a:ea typeface="Calibri"/>
                <a:cs typeface="Calibri"/>
                <a:sym typeface="Calibri"/>
              </a:rPr>
              <a:t>إحالة ودعم الأنشطة المجتمعية للطفل</a:t>
            </a:r>
            <a:endParaRPr lang="en-US" sz="1800" dirty="0">
              <a:solidFill>
                <a:schemeClr val="tx1"/>
              </a:solidFill>
              <a:latin typeface="+mn-lt"/>
            </a:endParaRPr>
          </a:p>
          <a:p>
            <a:pPr marL="0" marR="0" lvl="0" indent="0" algn="r" rtl="1">
              <a:spcBef>
                <a:spcPts val="0"/>
              </a:spcBef>
              <a:spcAft>
                <a:spcPts val="0"/>
              </a:spcAft>
              <a:buNone/>
            </a:pPr>
            <a:endParaRPr lang="en-US" sz="1800" dirty="0">
              <a:solidFill>
                <a:schemeClr val="tx1"/>
              </a:solidFill>
              <a:latin typeface="+mn-lt"/>
              <a:ea typeface="Calibri"/>
              <a:cs typeface="Calibri"/>
              <a:sym typeface="Calibri"/>
            </a:endParaRPr>
          </a:p>
          <a:p>
            <a:pPr algn="r" rtl="1"/>
            <a:r>
              <a:rPr lang="en-US" sz="1800" dirty="0">
                <a:solidFill>
                  <a:schemeClr val="tx1"/>
                </a:solidFill>
                <a:latin typeface="+mn-lt"/>
                <a:ea typeface="Calibri"/>
                <a:cs typeface="Calibri"/>
                <a:sym typeface="Calibri"/>
              </a:rPr>
              <a:t>الالتحاق بالمدارس أو الفرص التعليمية</a:t>
            </a:r>
            <a:endParaRPr lang="en-US" sz="1800" dirty="0">
              <a:solidFill>
                <a:schemeClr val="tx1"/>
              </a:solidFill>
              <a:latin typeface="+mn-lt"/>
            </a:endParaRPr>
          </a:p>
          <a:p>
            <a:pPr marL="0" marR="0" lvl="0" indent="0" algn="r" rtl="1">
              <a:spcBef>
                <a:spcPts val="0"/>
              </a:spcBef>
              <a:spcAft>
                <a:spcPts val="0"/>
              </a:spcAft>
              <a:buNone/>
            </a:pPr>
            <a:endParaRPr lang="en-US" sz="1800" dirty="0">
              <a:solidFill>
                <a:schemeClr val="tx1"/>
              </a:solidFill>
              <a:latin typeface="+mn-lt"/>
              <a:ea typeface="Calibri"/>
              <a:cs typeface="Calibri"/>
              <a:sym typeface="Calibri"/>
            </a:endParaRPr>
          </a:p>
          <a:p>
            <a:pPr algn="r" rtl="1"/>
            <a:r>
              <a:rPr lang="en-US" sz="1800" dirty="0">
                <a:solidFill>
                  <a:schemeClr val="tx1"/>
                </a:solidFill>
                <a:latin typeface="+mn-lt"/>
                <a:ea typeface="Calibri"/>
                <a:cs typeface="Calibri"/>
                <a:sym typeface="Calibri"/>
              </a:rPr>
              <a:t>تدريب مهارات </a:t>
            </a:r>
            <a:r>
              <a:rPr lang="ar-SA" sz="1800" dirty="0">
                <a:solidFill>
                  <a:schemeClr val="tx1"/>
                </a:solidFill>
                <a:latin typeface="+mn-lt"/>
                <a:ea typeface="Calibri"/>
                <a:cs typeface="Calibri"/>
                <a:sym typeface="Calibri"/>
              </a:rPr>
              <a:t>ال</a:t>
            </a:r>
            <a:r>
              <a:rPr lang="en-US" sz="1800" dirty="0">
                <a:solidFill>
                  <a:schemeClr val="tx1"/>
                </a:solidFill>
                <a:latin typeface="+mn-lt"/>
                <a:ea typeface="Calibri"/>
                <a:cs typeface="Calibri"/>
                <a:sym typeface="Calibri"/>
              </a:rPr>
              <a:t>حيا</a:t>
            </a:r>
            <a:r>
              <a:rPr lang="ar-SA" sz="1800" dirty="0">
                <a:solidFill>
                  <a:schemeClr val="tx1"/>
                </a:solidFill>
                <a:latin typeface="+mn-lt"/>
                <a:ea typeface="Calibri"/>
                <a:cs typeface="Calibri"/>
                <a:sym typeface="Calibri"/>
              </a:rPr>
              <a:t>ة</a:t>
            </a:r>
            <a:endParaRPr lang="en-US" sz="1800" dirty="0">
              <a:solidFill>
                <a:schemeClr val="tx1"/>
              </a:solidFill>
              <a:latin typeface="+mn-lt"/>
            </a:endParaRPr>
          </a:p>
          <a:p>
            <a:pPr marL="0" marR="0" lvl="0" indent="0" algn="r" rtl="1">
              <a:spcBef>
                <a:spcPts val="0"/>
              </a:spcBef>
              <a:spcAft>
                <a:spcPts val="0"/>
              </a:spcAft>
              <a:buNone/>
            </a:pPr>
            <a:endParaRPr lang="en-US" sz="1800" dirty="0">
              <a:solidFill>
                <a:schemeClr val="tx1"/>
              </a:solidFill>
              <a:latin typeface="+mn-lt"/>
              <a:ea typeface="Calibri"/>
              <a:cs typeface="Calibri"/>
              <a:sym typeface="Calibri"/>
            </a:endParaRPr>
          </a:p>
          <a:p>
            <a:pPr algn="r" rtl="1"/>
            <a:r>
              <a:rPr lang="en-US" sz="1800" dirty="0">
                <a:solidFill>
                  <a:schemeClr val="tx1"/>
                </a:solidFill>
                <a:latin typeface="+mn-lt"/>
                <a:ea typeface="Calibri"/>
                <a:cs typeface="Calibri"/>
                <a:sym typeface="Calibri"/>
              </a:rPr>
              <a:t>المراقبة المستمرة والمتابعة / التكرار المحدد بناءً على قابلية التأثر والاحتياجات: ليتم دمجها في خطة الحالة</a:t>
            </a:r>
            <a:endParaRPr lang="en-US" sz="1800" dirty="0">
              <a:solidFill>
                <a:schemeClr val="tx1"/>
              </a:solidFill>
              <a:latin typeface="+mn-lt"/>
            </a:endParaRPr>
          </a:p>
        </p:txBody>
      </p:sp>
    </p:spTree>
  </p:cSld>
  <p:clrMapOvr>
    <a:masterClrMapping/>
  </p:clrMapOvr>
</p:sld>
</file>

<file path=ppt/slides/slide113.xml><?xml version="1.0" encoding="utf-8"?>
<p:sld xmlns:a="http://schemas.openxmlformats.org/drawingml/2006/main" xmlns:r="http://schemas.openxmlformats.org/officeDocument/2006/relationships" xmlns:p="http://schemas.openxmlformats.org/presentationml/2006/main" show="0">
  <p:cSld>
    <p:spTree>
      <p:nvGrpSpPr>
        <p:cNvPr id="1" name="Shape 812"/>
        <p:cNvGrpSpPr/>
        <p:nvPr/>
      </p:nvGrpSpPr>
      <p:grpSpPr>
        <a:xfrm>
          <a:off x="0" y="0"/>
          <a:ext cx="0" cy="0"/>
          <a:chOff x="0" y="0"/>
          <a:chExt cx="0" cy="0"/>
        </a:xfrm>
      </p:grpSpPr>
      <p:sp>
        <p:nvSpPr>
          <p:cNvPr id="6" name="Title 72">
            <a:extLst>
              <a:ext uri="{FF2B5EF4-FFF2-40B4-BE49-F238E27FC236}">
                <a16:creationId xmlns:a16="http://schemas.microsoft.com/office/drawing/2014/main" id="{651A139C-7752-FE82-6B84-B69CFCBA8AE1}"/>
              </a:ext>
            </a:extLst>
          </p:cNvPr>
          <p:cNvSpPr txBox="1">
            <a:spLocks/>
          </p:cNvSpPr>
          <p:nvPr/>
        </p:nvSpPr>
        <p:spPr>
          <a:xfrm>
            <a:off x="5120413" y="1751339"/>
            <a:ext cx="5915913" cy="562168"/>
          </a:xfrm>
          <a:prstGeom prst="rect">
            <a:avLst/>
          </a:prstGeom>
        </p:spPr>
        <p:txBody>
          <a:bodyPr anchor="ctr" anchorCtr="0"/>
          <a:lstStyle>
            <a:lvl1pPr algn="l" defTabSz="914400" rtl="0" eaLnBrk="1" latinLnBrk="0" hangingPunct="1">
              <a:lnSpc>
                <a:spcPct val="90000"/>
              </a:lnSpc>
              <a:spcBef>
                <a:spcPct val="0"/>
              </a:spcBef>
              <a:buNone/>
              <a:defRPr sz="4400" kern="1200">
                <a:solidFill>
                  <a:schemeClr val="tx1"/>
                </a:solidFill>
                <a:latin typeface="Helvetica Neue" charset="0"/>
                <a:ea typeface="Helvetica Neue" charset="0"/>
                <a:cs typeface="Helvetica Neue" charset="0"/>
              </a:defRPr>
            </a:lvl1pPr>
          </a:lstStyle>
          <a:p>
            <a:pPr algn="r" rtl="1"/>
            <a:r>
              <a:rPr lang="en-CA" sz="5400" b="1" dirty="0">
                <a:solidFill>
                  <a:schemeClr val="bg1">
                    <a:lumMod val="75000"/>
                  </a:schemeClr>
                </a:solidFill>
                <a:latin typeface="Calibri" panose="020F0502020204030204" pitchFamily="34" charset="0"/>
                <a:cs typeface="Calibri" panose="020F0502020204030204" pitchFamily="34" charset="0"/>
              </a:rPr>
              <a:t>شريحة إضافية لملاحظات الميسر</a:t>
            </a:r>
          </a:p>
        </p:txBody>
      </p:sp>
    </p:spTree>
    <p:extLst>
      <p:ext uri="{BB962C8B-B14F-4D97-AF65-F5344CB8AC3E}">
        <p14:creationId xmlns:p14="http://schemas.microsoft.com/office/powerpoint/2010/main" val="684994385"/>
      </p:ext>
    </p:extLst>
  </p:cSld>
  <p:clrMapOvr>
    <a:masterClrMapping/>
  </p:clrMapOvr>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Shape 1498"/>
        <p:cNvGrpSpPr/>
        <p:nvPr/>
      </p:nvGrpSpPr>
      <p:grpSpPr>
        <a:xfrm>
          <a:off x="0" y="0"/>
          <a:ext cx="0" cy="0"/>
          <a:chOff x="0" y="0"/>
          <a:chExt cx="0" cy="0"/>
        </a:xfrm>
      </p:grpSpPr>
      <p:sp>
        <p:nvSpPr>
          <p:cNvPr id="1499" name="Google Shape;1499;p81"/>
          <p:cNvSpPr/>
          <p:nvPr/>
        </p:nvSpPr>
        <p:spPr>
          <a:xfrm>
            <a:off x="0" y="-1"/>
            <a:ext cx="12192000" cy="985520"/>
          </a:xfrm>
          <a:prstGeom prst="rect">
            <a:avLst/>
          </a:prstGeom>
          <a:solidFill>
            <a:srgbClr val="EEE7EB"/>
          </a:solidFill>
          <a:ln>
            <a:noFill/>
          </a:ln>
        </p:spPr>
        <p:txBody>
          <a:bodyPr spcFirstLastPara="1" wrap="square" lIns="91425" tIns="45700" rIns="91425" bIns="45700" anchor="ctr" anchorCtr="0">
            <a:noAutofit/>
          </a:bodyPr>
          <a:lstStyle/>
          <a:p>
            <a:pPr marL="0" marR="0" lvl="0" indent="0" algn="ctr" rtl="1">
              <a:lnSpc>
                <a:spcPct val="100000"/>
              </a:lnSpc>
              <a:spcBef>
                <a:spcPts val="0"/>
              </a:spcBef>
              <a:spcAft>
                <a:spcPts val="0"/>
              </a:spcAft>
              <a:buClr>
                <a:schemeClr val="lt1"/>
              </a:buClr>
              <a:buSzPts val="1800"/>
              <a:buFont typeface="Calibri"/>
              <a:buNone/>
            </a:pPr>
            <a:endParaRPr sz="1800" b="0" i="0" u="none" strike="noStrike" cap="none" dirty="0">
              <a:solidFill>
                <a:srgbClr val="FFFFFF"/>
              </a:solidFill>
              <a:latin typeface="Calibri"/>
              <a:ea typeface="Calibri"/>
              <a:cs typeface="Calibri"/>
              <a:sym typeface="Calibri"/>
            </a:endParaRPr>
          </a:p>
        </p:txBody>
      </p:sp>
      <p:sp>
        <p:nvSpPr>
          <p:cNvPr id="1500" name="Google Shape;1500;p81"/>
          <p:cNvSpPr txBox="1">
            <a:spLocks noGrp="1"/>
          </p:cNvSpPr>
          <p:nvPr>
            <p:ph type="title"/>
          </p:nvPr>
        </p:nvSpPr>
        <p:spPr>
          <a:xfrm>
            <a:off x="838200" y="120516"/>
            <a:ext cx="10515600" cy="868968"/>
          </a:xfrm>
          <a:prstGeom prst="rect">
            <a:avLst/>
          </a:prstGeom>
          <a:noFill/>
          <a:ln>
            <a:noFill/>
          </a:ln>
        </p:spPr>
        <p:txBody>
          <a:bodyPr spcFirstLastPara="1" wrap="square" lIns="91425" tIns="45700" rIns="91425" bIns="45700" anchor="ctr" anchorCtr="0">
            <a:normAutofit/>
          </a:bodyPr>
          <a:lstStyle/>
          <a:p>
            <a:pPr marL="0" lvl="0" indent="0" algn="ctr" rtl="1">
              <a:lnSpc>
                <a:spcPct val="90000"/>
              </a:lnSpc>
              <a:spcBef>
                <a:spcPts val="0"/>
              </a:spcBef>
              <a:spcAft>
                <a:spcPts val="0"/>
              </a:spcAft>
              <a:buClr>
                <a:srgbClr val="8C5F7A"/>
              </a:buClr>
              <a:buSzPts val="3200"/>
              <a:buFont typeface="Arial"/>
              <a:buNone/>
            </a:pPr>
            <a:r>
              <a:rPr lang="en-US" dirty="0">
                <a:latin typeface="Calibri" panose="020F0502020204030204" pitchFamily="34" charset="0"/>
                <a:cs typeface="Calibri" panose="020F0502020204030204" pitchFamily="34" charset="0"/>
                <a:sym typeface="Arial"/>
              </a:rPr>
              <a:t>نقاط التعلم الأساسية</a:t>
            </a:r>
            <a:endParaRPr dirty="0">
              <a:latin typeface="Calibri" panose="020F0502020204030204" pitchFamily="34" charset="0"/>
              <a:cs typeface="Calibri" panose="020F0502020204030204" pitchFamily="34" charset="0"/>
            </a:endParaRPr>
          </a:p>
        </p:txBody>
      </p:sp>
      <p:sp>
        <p:nvSpPr>
          <p:cNvPr id="1501" name="Google Shape;1501;p81"/>
          <p:cNvSpPr/>
          <p:nvPr/>
        </p:nvSpPr>
        <p:spPr>
          <a:xfrm>
            <a:off x="5570220" y="2123544"/>
            <a:ext cx="1051560" cy="1051560"/>
          </a:xfrm>
          <a:prstGeom prst="star5">
            <a:avLst>
              <a:gd name="adj" fmla="val 28143"/>
              <a:gd name="hf" fmla="val 105146"/>
              <a:gd name="vf" fmla="val 110557"/>
            </a:avLst>
          </a:prstGeom>
          <a:solidFill>
            <a:srgbClr val="8C5F7A"/>
          </a:solidFill>
          <a:ln>
            <a:noFill/>
          </a:ln>
        </p:spPr>
        <p:txBody>
          <a:bodyPr spcFirstLastPara="1" wrap="square" lIns="91425" tIns="45700" rIns="91425" bIns="45700" anchor="ctr" anchorCtr="0">
            <a:noAutofit/>
          </a:bodyPr>
          <a:lstStyle/>
          <a:p>
            <a:pPr marL="0" marR="0" lvl="0" indent="0" algn="ctr" rtl="1">
              <a:lnSpc>
                <a:spcPct val="100000"/>
              </a:lnSpc>
              <a:spcBef>
                <a:spcPts val="0"/>
              </a:spcBef>
              <a:spcAft>
                <a:spcPts val="0"/>
              </a:spcAft>
              <a:buClr>
                <a:schemeClr val="lt1"/>
              </a:buClr>
              <a:buSzPts val="1800"/>
              <a:buFont typeface="Calibri"/>
              <a:buNone/>
            </a:pPr>
            <a:endParaRPr sz="1800" b="0" i="0" u="none" strike="noStrike" cap="none" dirty="0">
              <a:solidFill>
                <a:srgbClr val="FFFFFF"/>
              </a:solidFill>
              <a:latin typeface="Calibri"/>
              <a:ea typeface="Calibri"/>
              <a:cs typeface="Calibri"/>
              <a:sym typeface="Calibri"/>
            </a:endParaRPr>
          </a:p>
        </p:txBody>
      </p:sp>
      <p:sp>
        <p:nvSpPr>
          <p:cNvPr id="1502" name="Google Shape;1502;p81"/>
          <p:cNvSpPr txBox="1"/>
          <p:nvPr/>
        </p:nvSpPr>
        <p:spPr>
          <a:xfrm>
            <a:off x="3510893" y="3682897"/>
            <a:ext cx="5170214" cy="1200288"/>
          </a:xfrm>
          <a:prstGeom prst="rect">
            <a:avLst/>
          </a:prstGeom>
          <a:noFill/>
          <a:ln>
            <a:noFill/>
          </a:ln>
        </p:spPr>
        <p:txBody>
          <a:bodyPr spcFirstLastPara="1" wrap="square" lIns="91425" tIns="45700" rIns="91425" bIns="45700" anchor="t" anchorCtr="0">
            <a:spAutoFit/>
          </a:bodyPr>
          <a:lstStyle/>
          <a:p>
            <a:pPr marL="0" marR="0" lvl="0" indent="0" algn="ctr" rtl="1">
              <a:lnSpc>
                <a:spcPct val="100000"/>
              </a:lnSpc>
              <a:spcBef>
                <a:spcPts val="0"/>
              </a:spcBef>
              <a:spcAft>
                <a:spcPts val="0"/>
              </a:spcAft>
              <a:buClr>
                <a:srgbClr val="000000"/>
              </a:buClr>
              <a:buSzPts val="2400"/>
              <a:buFont typeface="Helvetica Neue"/>
              <a:buNone/>
            </a:pPr>
            <a:r>
              <a:rPr lang="en-US" sz="1800" b="0" i="0" u="none" strike="noStrike" cap="none" dirty="0">
                <a:solidFill>
                  <a:srgbClr val="000000"/>
                </a:solidFill>
                <a:latin typeface="Calibri" panose="020F0502020204030204" pitchFamily="34" charset="0"/>
                <a:ea typeface="Helvetica Neue"/>
                <a:cs typeface="Calibri" panose="020F0502020204030204" pitchFamily="34" charset="0"/>
                <a:sym typeface="Helvetica Neue"/>
              </a:rPr>
              <a:t>يعد دعم إعادة الدمج جزءًا أساسيًا من إدارة الحالة وعادةً ما يتضمن المراقبة والمتابعة و </a:t>
            </a:r>
            <a:r>
              <a:rPr lang="ar-SA" sz="1800" b="0" i="0" u="none" strike="noStrike" cap="none" dirty="0">
                <a:solidFill>
                  <a:srgbClr val="000000"/>
                </a:solidFill>
                <a:latin typeface="Calibri" panose="020F0502020204030204" pitchFamily="34" charset="0"/>
                <a:ea typeface="Helvetica Neue"/>
                <a:cs typeface="Calibri" panose="020F0502020204030204" pitchFamily="34" charset="0"/>
                <a:sym typeface="Helvetica Neue"/>
              </a:rPr>
              <a:t>(</a:t>
            </a:r>
            <a:r>
              <a:rPr lang="en-US" sz="1800" b="0" i="0" u="none" strike="noStrike" cap="none" dirty="0">
                <a:solidFill>
                  <a:srgbClr val="000000"/>
                </a:solidFill>
                <a:latin typeface="Calibri" panose="020F0502020204030204" pitchFamily="34" charset="0"/>
                <a:ea typeface="Helvetica Neue"/>
                <a:cs typeface="Calibri" panose="020F0502020204030204" pitchFamily="34" charset="0"/>
                <a:sym typeface="Helvetica Neue"/>
              </a:rPr>
              <a:t>الإحالة إلى</a:t>
            </a:r>
            <a:r>
              <a:rPr lang="ar-SA" sz="1800" b="0" i="0" u="none" strike="noStrike" cap="none" dirty="0">
                <a:solidFill>
                  <a:srgbClr val="000000"/>
                </a:solidFill>
                <a:latin typeface="Calibri" panose="020F0502020204030204" pitchFamily="34" charset="0"/>
                <a:ea typeface="Helvetica Neue"/>
                <a:cs typeface="Calibri" panose="020F0502020204030204" pitchFamily="34" charset="0"/>
                <a:sym typeface="Helvetica Neue"/>
              </a:rPr>
              <a:t>)</a:t>
            </a:r>
            <a:r>
              <a:rPr lang="en-US" sz="1800" b="0" i="0" u="none" strike="noStrike" cap="none" dirty="0">
                <a:solidFill>
                  <a:srgbClr val="000000"/>
                </a:solidFill>
                <a:latin typeface="Calibri" panose="020F0502020204030204" pitchFamily="34" charset="0"/>
                <a:ea typeface="Helvetica Neue"/>
                <a:cs typeface="Calibri" panose="020F0502020204030204" pitchFamily="34" charset="0"/>
                <a:sym typeface="Helvetica Neue"/>
              </a:rPr>
              <a:t> </a:t>
            </a:r>
            <a:r>
              <a:rPr lang="ar-SA" sz="1800" b="0" i="0" u="none" strike="noStrike" cap="none" dirty="0">
                <a:solidFill>
                  <a:srgbClr val="000000"/>
                </a:solidFill>
                <a:latin typeface="Calibri" panose="020F0502020204030204" pitchFamily="34" charset="0"/>
                <a:ea typeface="Helvetica Neue"/>
                <a:cs typeface="Calibri" panose="020F0502020204030204" pitchFamily="34" charset="0"/>
                <a:sym typeface="Helvetica Neue"/>
              </a:rPr>
              <a:t>الدعم النفسي الاجتماعي</a:t>
            </a:r>
            <a:r>
              <a:rPr lang="en-US" sz="1800" b="0" i="0" u="none" strike="noStrike" cap="none" dirty="0">
                <a:solidFill>
                  <a:srgbClr val="000000"/>
                </a:solidFill>
                <a:latin typeface="Calibri" panose="020F0502020204030204" pitchFamily="34" charset="0"/>
                <a:ea typeface="Helvetica Neue"/>
                <a:cs typeface="Calibri" panose="020F0502020204030204" pitchFamily="34" charset="0"/>
                <a:sym typeface="Helvetica Neue"/>
              </a:rPr>
              <a:t> والتدريب على مهارات الحيا</a:t>
            </a:r>
            <a:r>
              <a:rPr lang="ar-SA" sz="1800" b="0" i="0" u="none" strike="noStrike" cap="none" dirty="0">
                <a:solidFill>
                  <a:srgbClr val="000000"/>
                </a:solidFill>
                <a:latin typeface="Calibri" panose="020F0502020204030204" pitchFamily="34" charset="0"/>
                <a:ea typeface="Helvetica Neue"/>
                <a:cs typeface="Calibri" panose="020F0502020204030204" pitchFamily="34" charset="0"/>
                <a:sym typeface="Helvetica Neue"/>
              </a:rPr>
              <a:t>ة</a:t>
            </a:r>
            <a:r>
              <a:rPr lang="en-US" sz="1800" b="0" i="0" u="none" strike="noStrike" cap="none" dirty="0">
                <a:solidFill>
                  <a:srgbClr val="000000"/>
                </a:solidFill>
                <a:latin typeface="Calibri" panose="020F0502020204030204" pitchFamily="34" charset="0"/>
                <a:ea typeface="Helvetica Neue"/>
                <a:cs typeface="Calibri" panose="020F0502020204030204" pitchFamily="34" charset="0"/>
                <a:sym typeface="Helvetica Neue"/>
              </a:rPr>
              <a:t> و / أو </a:t>
            </a:r>
            <a:r>
              <a:rPr lang="ar-SA" sz="1800" b="0" i="0" u="none" strike="noStrike" cap="none" dirty="0">
                <a:solidFill>
                  <a:srgbClr val="000000"/>
                </a:solidFill>
                <a:latin typeface="Calibri" panose="020F0502020204030204" pitchFamily="34" charset="0"/>
                <a:ea typeface="Helvetica Neue"/>
                <a:cs typeface="Calibri" panose="020F0502020204030204" pitchFamily="34" charset="0"/>
                <a:sym typeface="Helvetica Neue"/>
              </a:rPr>
              <a:t>المساعدة النقدية و القسائم</a:t>
            </a:r>
            <a:r>
              <a:rPr lang="en-US" sz="1800" b="0" i="0" u="none" strike="noStrike" cap="none" dirty="0">
                <a:solidFill>
                  <a:srgbClr val="000000"/>
                </a:solidFill>
                <a:latin typeface="Calibri" panose="020F0502020204030204" pitchFamily="34" charset="0"/>
                <a:ea typeface="Helvetica Neue"/>
                <a:cs typeface="Calibri" panose="020F0502020204030204" pitchFamily="34" charset="0"/>
                <a:sym typeface="Helvetica Neue"/>
              </a:rPr>
              <a:t> على أساس كل حالة على حدة</a:t>
            </a:r>
            <a:endParaRPr sz="1800" dirty="0">
              <a:latin typeface="Calibri" panose="020F0502020204030204" pitchFamily="34" charset="0"/>
              <a:cs typeface="Calibri" panose="020F0502020204030204" pitchFamily="34" charset="0"/>
            </a:endParaRPr>
          </a:p>
        </p:txBody>
      </p:sp>
    </p:spTree>
  </p:cSld>
  <p:clrMapOvr>
    <a:masterClrMapping/>
  </p:clrMapOvr>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Shape 1507"/>
        <p:cNvGrpSpPr/>
        <p:nvPr/>
      </p:nvGrpSpPr>
      <p:grpSpPr>
        <a:xfrm>
          <a:off x="0" y="0"/>
          <a:ext cx="0" cy="0"/>
          <a:chOff x="0" y="0"/>
          <a:chExt cx="0" cy="0"/>
        </a:xfrm>
      </p:grpSpPr>
      <p:sp>
        <p:nvSpPr>
          <p:cNvPr id="1508" name="Google Shape;1508;p82"/>
          <p:cNvSpPr txBox="1">
            <a:spLocks noGrp="1"/>
          </p:cNvSpPr>
          <p:nvPr>
            <p:ph type="title"/>
          </p:nvPr>
        </p:nvSpPr>
        <p:spPr>
          <a:xfrm>
            <a:off x="796385" y="3099692"/>
            <a:ext cx="4015311" cy="562168"/>
          </a:xfrm>
          <a:prstGeom prst="rect">
            <a:avLst/>
          </a:prstGeom>
          <a:noFill/>
          <a:ln>
            <a:noFill/>
          </a:ln>
        </p:spPr>
        <p:txBody>
          <a:bodyPr spcFirstLastPara="1" wrap="square" lIns="91425" tIns="45700" rIns="91425" bIns="45700" anchor="ctr" anchorCtr="0">
            <a:noAutofit/>
          </a:bodyPr>
          <a:lstStyle/>
          <a:p>
            <a:pPr marL="0" lvl="0" indent="0" algn="r" rtl="1">
              <a:lnSpc>
                <a:spcPct val="90000"/>
              </a:lnSpc>
              <a:spcBef>
                <a:spcPts val="0"/>
              </a:spcBef>
              <a:spcAft>
                <a:spcPts val="0"/>
              </a:spcAft>
              <a:buClr>
                <a:schemeClr val="lt1"/>
              </a:buClr>
              <a:buSzPts val="4800"/>
              <a:buFont typeface="Garamond"/>
              <a:buNone/>
            </a:pPr>
            <a:r>
              <a:rPr lang="en-US" sz="2400" dirty="0">
                <a:latin typeface="Calibri" panose="020F0502020204030204" pitchFamily="34" charset="0"/>
                <a:cs typeface="Calibri" panose="020F0502020204030204" pitchFamily="34" charset="0"/>
              </a:rPr>
              <a:t>الجلسة </a:t>
            </a:r>
            <a:r>
              <a:rPr lang="ar-SA" sz="2400" dirty="0">
                <a:latin typeface="Calibri" panose="020F0502020204030204" pitchFamily="34" charset="0"/>
                <a:cs typeface="Calibri" panose="020F0502020204030204" pitchFamily="34" charset="0"/>
              </a:rPr>
              <a:t>٦</a:t>
            </a:r>
            <a:br>
              <a:rPr lang="en-US" sz="2400" dirty="0">
                <a:latin typeface="Calibri" panose="020F0502020204030204" pitchFamily="34" charset="0"/>
                <a:cs typeface="Calibri" panose="020F0502020204030204" pitchFamily="34" charset="0"/>
              </a:rPr>
            </a:br>
            <a:r>
              <a:rPr lang="en-US" sz="2400" dirty="0">
                <a:latin typeface="Calibri" panose="020F0502020204030204" pitchFamily="34" charset="0"/>
                <a:cs typeface="Calibri" panose="020F0502020204030204" pitchFamily="34" charset="0"/>
              </a:rPr>
              <a:t> </a:t>
            </a:r>
            <a:br>
              <a:rPr lang="en-US" dirty="0">
                <a:latin typeface="Calibri" panose="020F0502020204030204" pitchFamily="34" charset="0"/>
                <a:cs typeface="Calibri" panose="020F0502020204030204" pitchFamily="34" charset="0"/>
              </a:rPr>
            </a:br>
            <a:r>
              <a:rPr lang="en-US" dirty="0">
                <a:latin typeface="Calibri" panose="020F0502020204030204" pitchFamily="34" charset="0"/>
                <a:cs typeface="Calibri" panose="020F0502020204030204" pitchFamily="34" charset="0"/>
              </a:rPr>
              <a:t>المتابعة والمراجعة</a:t>
            </a:r>
            <a:endParaRPr dirty="0">
              <a:latin typeface="Calibri" panose="020F0502020204030204" pitchFamily="34" charset="0"/>
              <a:cs typeface="Calibri" panose="020F0502020204030204" pitchFamily="34" charset="0"/>
            </a:endParaRPr>
          </a:p>
        </p:txBody>
      </p:sp>
      <p:sp>
        <p:nvSpPr>
          <p:cNvPr id="3" name="Google Shape;191;p14">
            <a:extLst>
              <a:ext uri="{FF2B5EF4-FFF2-40B4-BE49-F238E27FC236}">
                <a16:creationId xmlns:a16="http://schemas.microsoft.com/office/drawing/2014/main" id="{207BCBD2-B101-8164-1B91-31450D96794F}"/>
              </a:ext>
            </a:extLst>
          </p:cNvPr>
          <p:cNvSpPr txBox="1"/>
          <p:nvPr/>
        </p:nvSpPr>
        <p:spPr>
          <a:xfrm>
            <a:off x="6689519" y="1219591"/>
            <a:ext cx="4544766" cy="400069"/>
          </a:xfrm>
          <a:prstGeom prst="rect">
            <a:avLst/>
          </a:prstGeom>
          <a:noFill/>
          <a:ln>
            <a:noFill/>
          </a:ln>
        </p:spPr>
        <p:txBody>
          <a:bodyPr spcFirstLastPara="1" wrap="square" lIns="91425" tIns="45700" rIns="91425" bIns="45700" anchor="t" anchorCtr="0">
            <a:spAutoFit/>
          </a:bodyPr>
          <a:lstStyle/>
          <a:p>
            <a:pPr marL="0" marR="0" lvl="0" indent="0" algn="ctr" rtl="1">
              <a:lnSpc>
                <a:spcPct val="100000"/>
              </a:lnSpc>
              <a:spcBef>
                <a:spcPts val="0"/>
              </a:spcBef>
              <a:spcAft>
                <a:spcPts val="0"/>
              </a:spcAft>
              <a:buClr>
                <a:srgbClr val="1D8CC8"/>
              </a:buClr>
              <a:buSzPts val="2400"/>
              <a:buFont typeface="Arial"/>
              <a:buNone/>
            </a:pPr>
            <a:r>
              <a:rPr lang="en-US" sz="2000" b="1" i="0" u="none" strike="noStrike" cap="none" spc="300" dirty="0">
                <a:solidFill>
                  <a:schemeClr val="accent2">
                    <a:lumMod val="75000"/>
                  </a:schemeClr>
                </a:solidFill>
                <a:latin typeface="Calibri" panose="020F0502020204030204" pitchFamily="34" charset="0"/>
                <a:cs typeface="Calibri" panose="020F0502020204030204" pitchFamily="34" charset="0"/>
                <a:sym typeface="Arial"/>
              </a:rPr>
              <a:t>أهداف التعلم</a:t>
            </a:r>
            <a:endParaRPr lang="en-US" sz="2000" spc="300" dirty="0">
              <a:solidFill>
                <a:schemeClr val="accent2">
                  <a:lumMod val="75000"/>
                </a:schemeClr>
              </a:solidFill>
              <a:latin typeface="Calibri" panose="020F0502020204030204" pitchFamily="34" charset="0"/>
              <a:cs typeface="Calibri" panose="020F0502020204030204" pitchFamily="34" charset="0"/>
            </a:endParaRPr>
          </a:p>
        </p:txBody>
      </p:sp>
      <p:sp>
        <p:nvSpPr>
          <p:cNvPr id="4" name="Google Shape;193;p14">
            <a:extLst>
              <a:ext uri="{FF2B5EF4-FFF2-40B4-BE49-F238E27FC236}">
                <a16:creationId xmlns:a16="http://schemas.microsoft.com/office/drawing/2014/main" id="{449D7F20-2CFE-2061-C87C-70C86279EBC8}"/>
              </a:ext>
            </a:extLst>
          </p:cNvPr>
          <p:cNvSpPr txBox="1"/>
          <p:nvPr/>
        </p:nvSpPr>
        <p:spPr>
          <a:xfrm>
            <a:off x="7559547" y="2257272"/>
            <a:ext cx="3836068" cy="2628243"/>
          </a:xfrm>
          <a:prstGeom prst="rect">
            <a:avLst/>
          </a:prstGeom>
          <a:noFill/>
          <a:ln>
            <a:noFill/>
          </a:ln>
        </p:spPr>
        <p:txBody>
          <a:bodyPr spcFirstLastPara="1" wrap="square" lIns="91425" tIns="45700" rIns="91425" bIns="45700" anchor="t" anchorCtr="0">
            <a:spAutoFit/>
          </a:bodyPr>
          <a:lstStyle/>
          <a:p>
            <a:pPr marL="0" marR="0" lvl="0" indent="0" algn="r" rtl="1">
              <a:lnSpc>
                <a:spcPct val="107000"/>
              </a:lnSpc>
              <a:spcBef>
                <a:spcPts val="0"/>
              </a:spcBef>
              <a:spcAft>
                <a:spcPts val="0"/>
              </a:spcAft>
              <a:buClr>
                <a:srgbClr val="000000"/>
              </a:buClr>
              <a:buSzPts val="2400"/>
              <a:buFont typeface="Arial"/>
              <a:buNone/>
            </a:pPr>
            <a:r>
              <a:rPr lang="ar-SA" sz="2200" b="0" i="0" u="none" strike="noStrike" cap="none" dirty="0">
                <a:solidFill>
                  <a:srgbClr val="000000"/>
                </a:solidFill>
                <a:latin typeface="Calibri" panose="020F0502020204030204" pitchFamily="34" charset="0"/>
                <a:cs typeface="Calibri" panose="020F0502020204030204" pitchFamily="34" charset="0"/>
                <a:sym typeface="Arial"/>
              </a:rPr>
              <a:t>و</a:t>
            </a:r>
            <a:r>
              <a:rPr lang="en-US" sz="2200" b="0" i="0" u="none" strike="noStrike" cap="none" dirty="0">
                <a:solidFill>
                  <a:srgbClr val="000000"/>
                </a:solidFill>
                <a:latin typeface="Calibri" panose="020F0502020204030204" pitchFamily="34" charset="0"/>
                <a:cs typeface="Calibri" panose="020F0502020204030204" pitchFamily="34" charset="0"/>
                <a:sym typeface="Arial"/>
              </a:rPr>
              <a:t>ضع قائمة باعتبارات خاصة للأطفال</a:t>
            </a:r>
            <a:r>
              <a:rPr lang="ar-SA" sz="2200" b="0" i="0" u="none" strike="noStrike" cap="none" dirty="0">
                <a:solidFill>
                  <a:srgbClr val="000000"/>
                </a:solidFill>
                <a:latin typeface="Calibri" panose="020F0502020204030204" pitchFamily="34" charset="0"/>
                <a:cs typeface="Calibri" panose="020F0502020204030204" pitchFamily="34" charset="0"/>
                <a:sym typeface="Arial"/>
              </a:rPr>
              <a:t> المنفصلين و</a:t>
            </a:r>
            <a:r>
              <a:rPr lang="en-US" sz="2200" b="0" i="0" u="none" strike="noStrike" cap="none" dirty="0">
                <a:solidFill>
                  <a:srgbClr val="000000"/>
                </a:solidFill>
                <a:latin typeface="Calibri" panose="020F0502020204030204" pitchFamily="34" charset="0"/>
                <a:cs typeface="Calibri" panose="020F0502020204030204" pitchFamily="34" charset="0"/>
                <a:sym typeface="Arial"/>
              </a:rPr>
              <a:t> غير المصحوبين فيما يتعلق بالمتابعة ومراجعة الحالة</a:t>
            </a:r>
          </a:p>
          <a:p>
            <a:pPr marL="0" marR="0" lvl="0" indent="0" algn="r" rtl="1">
              <a:lnSpc>
                <a:spcPct val="107000"/>
              </a:lnSpc>
              <a:spcBef>
                <a:spcPts val="0"/>
              </a:spcBef>
              <a:spcAft>
                <a:spcPts val="0"/>
              </a:spcAft>
              <a:buClr>
                <a:srgbClr val="000000"/>
              </a:buClr>
              <a:buSzPts val="2400"/>
              <a:buFont typeface="Arial"/>
              <a:buNone/>
            </a:pPr>
            <a:endParaRPr lang="en-US" sz="2200" b="0" i="0" u="none" strike="noStrike" cap="none" dirty="0">
              <a:solidFill>
                <a:srgbClr val="000000"/>
              </a:solidFill>
              <a:latin typeface="Calibri" panose="020F0502020204030204" pitchFamily="34" charset="0"/>
              <a:cs typeface="Calibri" panose="020F0502020204030204" pitchFamily="34" charset="0"/>
              <a:sym typeface="Arial"/>
            </a:endParaRPr>
          </a:p>
          <a:p>
            <a:pPr marL="0" marR="0" lvl="0" indent="0" algn="r" rtl="1">
              <a:lnSpc>
                <a:spcPct val="107000"/>
              </a:lnSpc>
              <a:spcBef>
                <a:spcPts val="0"/>
              </a:spcBef>
              <a:spcAft>
                <a:spcPts val="0"/>
              </a:spcAft>
              <a:buClr>
                <a:srgbClr val="000000"/>
              </a:buClr>
              <a:buSzPts val="2400"/>
              <a:buFont typeface="Arial"/>
              <a:buNone/>
            </a:pPr>
            <a:r>
              <a:rPr lang="ar-SA" sz="2200" dirty="0">
                <a:latin typeface="Calibri" panose="020F0502020204030204" pitchFamily="34" charset="0"/>
                <a:cs typeface="Calibri" panose="020F0502020204030204" pitchFamily="34" charset="0"/>
              </a:rPr>
              <a:t>ت</a:t>
            </a:r>
            <a:r>
              <a:rPr lang="en-US" sz="2200" b="0" i="0" u="none" strike="noStrike" cap="none" dirty="0">
                <a:solidFill>
                  <a:srgbClr val="000000"/>
                </a:solidFill>
                <a:latin typeface="Calibri" panose="020F0502020204030204" pitchFamily="34" charset="0"/>
                <a:cs typeface="Calibri" panose="020F0502020204030204" pitchFamily="34" charset="0"/>
                <a:sym typeface="Arial"/>
              </a:rPr>
              <a:t>ذكر المتطلبات الموصى بها لمتابعة الأطفال في أماكن الرعاية البديلة وكيفية الاستجابة للمخاوف العاجلة.</a:t>
            </a:r>
          </a:p>
        </p:txBody>
      </p:sp>
      <p:grpSp>
        <p:nvGrpSpPr>
          <p:cNvPr id="5" name="Google Shape;194;p14">
            <a:extLst>
              <a:ext uri="{FF2B5EF4-FFF2-40B4-BE49-F238E27FC236}">
                <a16:creationId xmlns:a16="http://schemas.microsoft.com/office/drawing/2014/main" id="{91125B01-D6B4-59A4-A592-511E4CCF9059}"/>
              </a:ext>
            </a:extLst>
          </p:cNvPr>
          <p:cNvGrpSpPr/>
          <p:nvPr/>
        </p:nvGrpSpPr>
        <p:grpSpPr>
          <a:xfrm>
            <a:off x="6689518" y="2351809"/>
            <a:ext cx="560331" cy="592814"/>
            <a:chOff x="243840" y="1676400"/>
            <a:chExt cx="701040" cy="741680"/>
          </a:xfrm>
          <a:solidFill>
            <a:schemeClr val="accent2">
              <a:lumMod val="75000"/>
            </a:schemeClr>
          </a:solidFill>
        </p:grpSpPr>
        <p:sp>
          <p:nvSpPr>
            <p:cNvPr id="6" name="Google Shape;195;p14">
              <a:extLst>
                <a:ext uri="{FF2B5EF4-FFF2-40B4-BE49-F238E27FC236}">
                  <a16:creationId xmlns:a16="http://schemas.microsoft.com/office/drawing/2014/main" id="{09236404-551A-F8F5-86DE-13B111FD2B57}"/>
                </a:ext>
              </a:extLst>
            </p:cNvPr>
            <p:cNvSpPr/>
            <p:nvPr/>
          </p:nvSpPr>
          <p:spPr>
            <a:xfrm>
              <a:off x="243840" y="1676400"/>
              <a:ext cx="116839" cy="741680"/>
            </a:xfrm>
            <a:prstGeom prst="rect">
              <a:avLst/>
            </a:prstGeom>
            <a:grpFill/>
            <a:ln>
              <a:noFill/>
            </a:ln>
          </p:spPr>
          <p:txBody>
            <a:bodyPr spcFirstLastPara="1" wrap="square" lIns="91425" tIns="45700" rIns="91425" bIns="45700" anchor="ctr" anchorCtr="0">
              <a:noAutofit/>
            </a:bodyPr>
            <a:lstStyle/>
            <a:p>
              <a:pPr marL="0" marR="0" lvl="0" indent="0" algn="ctr" rtl="1">
                <a:spcBef>
                  <a:spcPts val="0"/>
                </a:spcBef>
                <a:spcAft>
                  <a:spcPts val="0"/>
                </a:spcAft>
                <a:buClr>
                  <a:schemeClr val="dk1"/>
                </a:buClr>
                <a:buSzPts val="1800"/>
                <a:buFont typeface="Calibri"/>
                <a:buNone/>
              </a:pPr>
              <a:endParaRPr sz="1800" dirty="0">
                <a:solidFill>
                  <a:schemeClr val="lt1"/>
                </a:solidFill>
                <a:latin typeface="Calibri"/>
                <a:ea typeface="Calibri"/>
                <a:cs typeface="Calibri"/>
                <a:sym typeface="Calibri"/>
              </a:endParaRPr>
            </a:p>
          </p:txBody>
        </p:sp>
        <p:sp>
          <p:nvSpPr>
            <p:cNvPr id="7" name="Google Shape;196;p14">
              <a:extLst>
                <a:ext uri="{FF2B5EF4-FFF2-40B4-BE49-F238E27FC236}">
                  <a16:creationId xmlns:a16="http://schemas.microsoft.com/office/drawing/2014/main" id="{EA35D695-651D-B331-FFAF-BF4E3FB1CA34}"/>
                </a:ext>
              </a:extLst>
            </p:cNvPr>
            <p:cNvSpPr/>
            <p:nvPr/>
          </p:nvSpPr>
          <p:spPr>
            <a:xfrm>
              <a:off x="314960" y="1676400"/>
              <a:ext cx="629920" cy="436880"/>
            </a:xfrm>
            <a:prstGeom prst="rect">
              <a:avLst/>
            </a:prstGeom>
            <a:grpFill/>
            <a:ln>
              <a:noFill/>
            </a:ln>
          </p:spPr>
          <p:txBody>
            <a:bodyPr spcFirstLastPara="1" wrap="square" lIns="91425" tIns="45700" rIns="91425" bIns="45700" anchor="ctr" anchorCtr="0">
              <a:noAutofit/>
            </a:bodyPr>
            <a:lstStyle/>
            <a:p>
              <a:pPr marL="0" marR="0" lvl="0" indent="0" algn="ctr" rtl="1">
                <a:spcBef>
                  <a:spcPts val="0"/>
                </a:spcBef>
                <a:spcAft>
                  <a:spcPts val="0"/>
                </a:spcAft>
                <a:buClr>
                  <a:schemeClr val="dk1"/>
                </a:buClr>
                <a:buSzPts val="1800"/>
                <a:buFont typeface="Calibri"/>
                <a:buNone/>
              </a:pPr>
              <a:endParaRPr sz="1800" dirty="0">
                <a:solidFill>
                  <a:schemeClr val="lt1"/>
                </a:solidFill>
                <a:latin typeface="Calibri"/>
                <a:ea typeface="Calibri"/>
                <a:cs typeface="Calibri"/>
                <a:sym typeface="Calibri"/>
              </a:endParaRPr>
            </a:p>
          </p:txBody>
        </p:sp>
      </p:grpSp>
      <p:grpSp>
        <p:nvGrpSpPr>
          <p:cNvPr id="8" name="Google Shape;194;p14">
            <a:extLst>
              <a:ext uri="{FF2B5EF4-FFF2-40B4-BE49-F238E27FC236}">
                <a16:creationId xmlns:a16="http://schemas.microsoft.com/office/drawing/2014/main" id="{2ECE1F13-8E69-C1A2-ABD3-C96A91757B08}"/>
              </a:ext>
            </a:extLst>
          </p:cNvPr>
          <p:cNvGrpSpPr/>
          <p:nvPr/>
        </p:nvGrpSpPr>
        <p:grpSpPr>
          <a:xfrm>
            <a:off x="6689518" y="3783034"/>
            <a:ext cx="560331" cy="592814"/>
            <a:chOff x="243840" y="1676400"/>
            <a:chExt cx="701040" cy="741680"/>
          </a:xfrm>
          <a:solidFill>
            <a:schemeClr val="accent2">
              <a:lumMod val="75000"/>
            </a:schemeClr>
          </a:solidFill>
        </p:grpSpPr>
        <p:sp>
          <p:nvSpPr>
            <p:cNvPr id="9" name="Google Shape;195;p14">
              <a:extLst>
                <a:ext uri="{FF2B5EF4-FFF2-40B4-BE49-F238E27FC236}">
                  <a16:creationId xmlns:a16="http://schemas.microsoft.com/office/drawing/2014/main" id="{6AA636A3-FF98-324E-91BD-C706B3D555AF}"/>
                </a:ext>
              </a:extLst>
            </p:cNvPr>
            <p:cNvSpPr/>
            <p:nvPr/>
          </p:nvSpPr>
          <p:spPr>
            <a:xfrm>
              <a:off x="243840" y="1676400"/>
              <a:ext cx="116839" cy="741680"/>
            </a:xfrm>
            <a:prstGeom prst="rect">
              <a:avLst/>
            </a:prstGeom>
            <a:grpFill/>
            <a:ln>
              <a:noFill/>
            </a:ln>
          </p:spPr>
          <p:txBody>
            <a:bodyPr spcFirstLastPara="1" wrap="square" lIns="91425" tIns="45700" rIns="91425" bIns="45700" anchor="ctr" anchorCtr="0">
              <a:noAutofit/>
            </a:bodyPr>
            <a:lstStyle/>
            <a:p>
              <a:pPr marL="0" marR="0" lvl="0" indent="0" algn="ctr" rtl="1">
                <a:spcBef>
                  <a:spcPts val="0"/>
                </a:spcBef>
                <a:spcAft>
                  <a:spcPts val="0"/>
                </a:spcAft>
                <a:buClr>
                  <a:schemeClr val="dk1"/>
                </a:buClr>
                <a:buSzPts val="1800"/>
                <a:buFont typeface="Calibri"/>
                <a:buNone/>
              </a:pPr>
              <a:endParaRPr sz="1800" dirty="0">
                <a:solidFill>
                  <a:schemeClr val="lt1"/>
                </a:solidFill>
                <a:latin typeface="Calibri"/>
                <a:ea typeface="Calibri"/>
                <a:cs typeface="Calibri"/>
                <a:sym typeface="Calibri"/>
              </a:endParaRPr>
            </a:p>
          </p:txBody>
        </p:sp>
        <p:sp>
          <p:nvSpPr>
            <p:cNvPr id="10" name="Google Shape;196;p14">
              <a:extLst>
                <a:ext uri="{FF2B5EF4-FFF2-40B4-BE49-F238E27FC236}">
                  <a16:creationId xmlns:a16="http://schemas.microsoft.com/office/drawing/2014/main" id="{AD6BD01A-91E1-A552-F0A6-3863CE15E33C}"/>
                </a:ext>
              </a:extLst>
            </p:cNvPr>
            <p:cNvSpPr/>
            <p:nvPr/>
          </p:nvSpPr>
          <p:spPr>
            <a:xfrm>
              <a:off x="314960" y="1676400"/>
              <a:ext cx="629920" cy="436880"/>
            </a:xfrm>
            <a:prstGeom prst="rect">
              <a:avLst/>
            </a:prstGeom>
            <a:grpFill/>
            <a:ln>
              <a:noFill/>
            </a:ln>
          </p:spPr>
          <p:txBody>
            <a:bodyPr spcFirstLastPara="1" wrap="square" lIns="91425" tIns="45700" rIns="91425" bIns="45700" anchor="ctr" anchorCtr="0">
              <a:noAutofit/>
            </a:bodyPr>
            <a:lstStyle/>
            <a:p>
              <a:pPr marL="0" marR="0" lvl="0" indent="0" algn="ctr" rtl="1">
                <a:spcBef>
                  <a:spcPts val="0"/>
                </a:spcBef>
                <a:spcAft>
                  <a:spcPts val="0"/>
                </a:spcAft>
                <a:buClr>
                  <a:schemeClr val="dk1"/>
                </a:buClr>
                <a:buSzPts val="1800"/>
                <a:buFont typeface="Calibri"/>
                <a:buNone/>
              </a:pPr>
              <a:endParaRPr sz="1800" dirty="0">
                <a:solidFill>
                  <a:schemeClr val="lt1"/>
                </a:solidFill>
                <a:latin typeface="Calibri"/>
                <a:ea typeface="Calibri"/>
                <a:cs typeface="Calibri"/>
                <a:sym typeface="Calibri"/>
              </a:endParaRPr>
            </a:p>
          </p:txBody>
        </p:sp>
      </p:grpSp>
    </p:spTree>
  </p:cSld>
  <p:clrMapOvr>
    <a:masterClrMapping/>
  </p:clrMapOvr>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Shape 1521"/>
        <p:cNvGrpSpPr/>
        <p:nvPr/>
      </p:nvGrpSpPr>
      <p:grpSpPr>
        <a:xfrm>
          <a:off x="0" y="0"/>
          <a:ext cx="0" cy="0"/>
          <a:chOff x="0" y="0"/>
          <a:chExt cx="0" cy="0"/>
        </a:xfrm>
      </p:grpSpPr>
      <p:sp>
        <p:nvSpPr>
          <p:cNvPr id="1522" name="Google Shape;1522;p83"/>
          <p:cNvSpPr txBox="1">
            <a:spLocks noGrp="1"/>
          </p:cNvSpPr>
          <p:nvPr>
            <p:ph type="title"/>
          </p:nvPr>
        </p:nvSpPr>
        <p:spPr>
          <a:xfrm>
            <a:off x="0" y="120516"/>
            <a:ext cx="12192000" cy="868968"/>
          </a:xfrm>
          <a:prstGeom prst="rect">
            <a:avLst/>
          </a:prstGeom>
          <a:noFill/>
          <a:ln>
            <a:noFill/>
          </a:ln>
        </p:spPr>
        <p:txBody>
          <a:bodyPr spcFirstLastPara="1" wrap="square" lIns="91425" tIns="45700" rIns="91425" bIns="45700" anchor="ctr" anchorCtr="0">
            <a:noAutofit/>
          </a:bodyPr>
          <a:lstStyle/>
          <a:p>
            <a:pPr marL="0" lvl="0" indent="0" algn="ctr" rtl="1">
              <a:lnSpc>
                <a:spcPct val="90000"/>
              </a:lnSpc>
              <a:spcBef>
                <a:spcPts val="0"/>
              </a:spcBef>
              <a:spcAft>
                <a:spcPts val="0"/>
              </a:spcAft>
              <a:buClr>
                <a:srgbClr val="8C5F7A"/>
              </a:buClr>
              <a:buSzPct val="100000"/>
              <a:buFont typeface="Arial"/>
              <a:buNone/>
            </a:pPr>
            <a:r>
              <a:rPr lang="en-US" sz="2400" dirty="0">
                <a:latin typeface="Calibri" panose="020F0502020204030204" pitchFamily="34" charset="0"/>
                <a:cs typeface="Calibri" panose="020F0502020204030204" pitchFamily="34" charset="0"/>
              </a:rPr>
              <a:t>في أي ظروف يجب أن تكون هناك مراجعة لحالة الأطفال</a:t>
            </a:r>
            <a:r>
              <a:rPr lang="ar-SA" sz="2400" dirty="0">
                <a:latin typeface="Calibri" panose="020F0502020204030204" pitchFamily="34" charset="0"/>
                <a:cs typeface="Calibri" panose="020F0502020204030204" pitchFamily="34" charset="0"/>
              </a:rPr>
              <a:t> المنفصلين و</a:t>
            </a:r>
            <a:r>
              <a:rPr lang="en-US" sz="2400" dirty="0">
                <a:latin typeface="Calibri" panose="020F0502020204030204" pitchFamily="34" charset="0"/>
                <a:cs typeface="Calibri" panose="020F0502020204030204" pitchFamily="34" charset="0"/>
              </a:rPr>
              <a:t>غير المصحوبين على وجه التحديد؟</a:t>
            </a:r>
            <a:endParaRPr sz="2400" dirty="0">
              <a:latin typeface="Calibri" panose="020F0502020204030204" pitchFamily="34" charset="0"/>
              <a:cs typeface="Calibri" panose="020F0502020204030204" pitchFamily="34" charset="0"/>
            </a:endParaRPr>
          </a:p>
        </p:txBody>
      </p:sp>
      <p:sp>
        <p:nvSpPr>
          <p:cNvPr id="1526" name="Google Shape;1526;p83"/>
          <p:cNvSpPr txBox="1"/>
          <p:nvPr/>
        </p:nvSpPr>
        <p:spPr>
          <a:xfrm>
            <a:off x="996725" y="1456778"/>
            <a:ext cx="4867703" cy="479935"/>
          </a:xfrm>
          <a:prstGeom prst="rect">
            <a:avLst/>
          </a:prstGeom>
          <a:noFill/>
          <a:ln>
            <a:noFill/>
          </a:ln>
        </p:spPr>
        <p:txBody>
          <a:bodyPr spcFirstLastPara="1" wrap="square" lIns="380925" tIns="60950" rIns="60950" bIns="60950" anchor="ctr" anchorCtr="0">
            <a:noAutofit/>
          </a:bodyPr>
          <a:lstStyle/>
          <a:p>
            <a:pPr marL="0" marR="0" lvl="0" indent="0" algn="r" rtl="1">
              <a:lnSpc>
                <a:spcPct val="90000"/>
              </a:lnSpc>
              <a:spcBef>
                <a:spcPts val="0"/>
              </a:spcBef>
              <a:spcAft>
                <a:spcPts val="0"/>
              </a:spcAft>
              <a:buClr>
                <a:schemeClr val="lt1"/>
              </a:buClr>
              <a:buSzPts val="2400"/>
              <a:buFont typeface="Calibri"/>
              <a:buNone/>
            </a:pPr>
            <a:r>
              <a:rPr lang="en-US" sz="2000" dirty="0">
                <a:solidFill>
                  <a:schemeClr val="tx1"/>
                </a:solidFill>
                <a:latin typeface="+mn-lt"/>
                <a:ea typeface="Calibri"/>
                <a:cs typeface="Calibri"/>
                <a:sym typeface="Calibri"/>
              </a:rPr>
              <a:t>بعد لم شمل الأسرة (بترتيب أو </a:t>
            </a:r>
            <a:r>
              <a:rPr lang="ar-SA" sz="2000" dirty="0">
                <a:solidFill>
                  <a:schemeClr val="tx1"/>
                </a:solidFill>
                <a:latin typeface="+mn-lt"/>
                <a:ea typeface="Calibri"/>
                <a:cs typeface="Calibri"/>
                <a:sym typeface="Calibri"/>
              </a:rPr>
              <a:t>تلقائية)</a:t>
            </a:r>
            <a:endParaRPr sz="2000" dirty="0">
              <a:solidFill>
                <a:schemeClr val="tx1"/>
              </a:solidFill>
              <a:latin typeface="+mn-lt"/>
            </a:endParaRPr>
          </a:p>
        </p:txBody>
      </p:sp>
      <p:sp>
        <p:nvSpPr>
          <p:cNvPr id="1529" name="Google Shape;1529;p83"/>
          <p:cNvSpPr txBox="1"/>
          <p:nvPr/>
        </p:nvSpPr>
        <p:spPr>
          <a:xfrm>
            <a:off x="996725" y="2577472"/>
            <a:ext cx="4867704" cy="479935"/>
          </a:xfrm>
          <a:prstGeom prst="rect">
            <a:avLst/>
          </a:prstGeom>
          <a:noFill/>
          <a:ln>
            <a:noFill/>
          </a:ln>
        </p:spPr>
        <p:txBody>
          <a:bodyPr spcFirstLastPara="1" wrap="square" lIns="380925" tIns="60950" rIns="60950" bIns="60950" anchor="ctr" anchorCtr="0">
            <a:noAutofit/>
          </a:bodyPr>
          <a:lstStyle/>
          <a:p>
            <a:pPr marL="0" marR="0" lvl="0" indent="0" algn="r" rtl="1">
              <a:lnSpc>
                <a:spcPct val="90000"/>
              </a:lnSpc>
              <a:spcBef>
                <a:spcPts val="0"/>
              </a:spcBef>
              <a:spcAft>
                <a:spcPts val="0"/>
              </a:spcAft>
              <a:buClr>
                <a:schemeClr val="lt1"/>
              </a:buClr>
              <a:buSzPts val="2400"/>
              <a:buFont typeface="Calibri"/>
              <a:buNone/>
            </a:pPr>
            <a:r>
              <a:rPr lang="en-US" sz="2000" dirty="0">
                <a:solidFill>
                  <a:schemeClr val="tx1"/>
                </a:solidFill>
                <a:latin typeface="+mn-lt"/>
                <a:ea typeface="Calibri"/>
                <a:cs typeface="Calibri"/>
                <a:sym typeface="Calibri"/>
              </a:rPr>
              <a:t>معلومات الت</a:t>
            </a:r>
            <a:r>
              <a:rPr lang="ar-SA" sz="2000" dirty="0">
                <a:solidFill>
                  <a:schemeClr val="tx1"/>
                </a:solidFill>
                <a:latin typeface="+mn-lt"/>
                <a:ea typeface="Calibri"/>
                <a:cs typeface="Calibri"/>
                <a:sym typeface="Calibri"/>
              </a:rPr>
              <a:t>عقب</a:t>
            </a:r>
            <a:r>
              <a:rPr lang="en-US" sz="2000" dirty="0">
                <a:solidFill>
                  <a:schemeClr val="tx1"/>
                </a:solidFill>
                <a:latin typeface="+mn-lt"/>
                <a:ea typeface="Calibri"/>
                <a:cs typeface="Calibri"/>
                <a:sym typeface="Calibri"/>
              </a:rPr>
              <a:t> الجديدة / الإضافية</a:t>
            </a:r>
            <a:endParaRPr sz="2000" dirty="0">
              <a:solidFill>
                <a:schemeClr val="tx1"/>
              </a:solidFill>
              <a:latin typeface="+mn-lt"/>
            </a:endParaRPr>
          </a:p>
        </p:txBody>
      </p:sp>
      <p:sp>
        <p:nvSpPr>
          <p:cNvPr id="1532" name="Google Shape;1532;p83"/>
          <p:cNvSpPr txBox="1"/>
          <p:nvPr/>
        </p:nvSpPr>
        <p:spPr>
          <a:xfrm>
            <a:off x="996725" y="3784024"/>
            <a:ext cx="4867703" cy="399812"/>
          </a:xfrm>
          <a:prstGeom prst="rect">
            <a:avLst/>
          </a:prstGeom>
          <a:noFill/>
          <a:ln>
            <a:noFill/>
          </a:ln>
        </p:spPr>
        <p:txBody>
          <a:bodyPr spcFirstLastPara="1" wrap="square" lIns="380925" tIns="60950" rIns="60950" bIns="60950" anchor="ctr" anchorCtr="0">
            <a:noAutofit/>
          </a:bodyPr>
          <a:lstStyle/>
          <a:p>
            <a:pPr marL="0" marR="0" lvl="0" indent="0" algn="r" rtl="1">
              <a:lnSpc>
                <a:spcPct val="90000"/>
              </a:lnSpc>
              <a:spcBef>
                <a:spcPts val="0"/>
              </a:spcBef>
              <a:spcAft>
                <a:spcPts val="0"/>
              </a:spcAft>
              <a:buClr>
                <a:schemeClr val="lt1"/>
              </a:buClr>
              <a:buSzPts val="2400"/>
              <a:buFont typeface="Calibri"/>
              <a:buNone/>
            </a:pPr>
            <a:r>
              <a:rPr lang="en-US" sz="2000" dirty="0">
                <a:solidFill>
                  <a:schemeClr val="tx1"/>
                </a:solidFill>
                <a:latin typeface="+mn-lt"/>
                <a:ea typeface="Calibri"/>
                <a:cs typeface="Calibri"/>
                <a:sym typeface="Calibri"/>
              </a:rPr>
              <a:t>يعرب الطفل عن رغبته</a:t>
            </a:r>
            <a:r>
              <a:rPr lang="ar-SA" sz="2000" dirty="0">
                <a:solidFill>
                  <a:schemeClr val="tx1"/>
                </a:solidFill>
                <a:latin typeface="+mn-lt"/>
                <a:ea typeface="Calibri"/>
                <a:cs typeface="Calibri"/>
                <a:sym typeface="Calibri"/>
              </a:rPr>
              <a:t>/ها</a:t>
            </a:r>
            <a:r>
              <a:rPr lang="en-US" sz="2000" dirty="0">
                <a:solidFill>
                  <a:schemeClr val="tx1"/>
                </a:solidFill>
                <a:latin typeface="+mn-lt"/>
                <a:ea typeface="Calibri"/>
                <a:cs typeface="Calibri"/>
                <a:sym typeface="Calibri"/>
              </a:rPr>
              <a:t> في </a:t>
            </a:r>
            <a:r>
              <a:rPr lang="ar-SA" sz="2000" dirty="0">
                <a:solidFill>
                  <a:schemeClr val="tx1"/>
                </a:solidFill>
                <a:latin typeface="+mn-lt"/>
                <a:ea typeface="Calibri"/>
                <a:cs typeface="Calibri"/>
                <a:sym typeface="Calibri"/>
              </a:rPr>
              <a:t>تعقب شخص آخر من</a:t>
            </a:r>
            <a:r>
              <a:rPr lang="en-US" sz="2000" dirty="0">
                <a:solidFill>
                  <a:schemeClr val="tx1"/>
                </a:solidFill>
                <a:latin typeface="+mn-lt"/>
                <a:ea typeface="Calibri"/>
                <a:cs typeface="Calibri"/>
                <a:sym typeface="Calibri"/>
              </a:rPr>
              <a:t> أفراد </a:t>
            </a:r>
            <a:r>
              <a:rPr lang="ar-SA" sz="2000" dirty="0">
                <a:solidFill>
                  <a:schemeClr val="tx1"/>
                </a:solidFill>
                <a:latin typeface="+mn-lt"/>
                <a:ea typeface="Calibri"/>
                <a:cs typeface="Calibri"/>
                <a:sym typeface="Calibri"/>
              </a:rPr>
              <a:t>الأسرة</a:t>
            </a:r>
            <a:endParaRPr sz="2000" dirty="0">
              <a:solidFill>
                <a:schemeClr val="tx1"/>
              </a:solidFill>
              <a:latin typeface="+mn-lt"/>
              <a:ea typeface="Calibri"/>
              <a:cs typeface="Calibri"/>
              <a:sym typeface="Calibri"/>
            </a:endParaRPr>
          </a:p>
        </p:txBody>
      </p:sp>
      <p:sp>
        <p:nvSpPr>
          <p:cNvPr id="1535" name="Google Shape;1535;p83"/>
          <p:cNvSpPr txBox="1"/>
          <p:nvPr/>
        </p:nvSpPr>
        <p:spPr>
          <a:xfrm>
            <a:off x="996725" y="4910453"/>
            <a:ext cx="4867704" cy="479935"/>
          </a:xfrm>
          <a:prstGeom prst="rect">
            <a:avLst/>
          </a:prstGeom>
          <a:noFill/>
          <a:ln>
            <a:noFill/>
          </a:ln>
        </p:spPr>
        <p:txBody>
          <a:bodyPr spcFirstLastPara="1" wrap="square" lIns="380925" tIns="60950" rIns="60950" bIns="60950" anchor="ctr" anchorCtr="0">
            <a:noAutofit/>
          </a:bodyPr>
          <a:lstStyle/>
          <a:p>
            <a:pPr marL="0" marR="0" lvl="0" indent="0" algn="r" rtl="1">
              <a:lnSpc>
                <a:spcPct val="90000"/>
              </a:lnSpc>
              <a:spcBef>
                <a:spcPts val="0"/>
              </a:spcBef>
              <a:spcAft>
                <a:spcPts val="0"/>
              </a:spcAft>
              <a:buClr>
                <a:schemeClr val="lt1"/>
              </a:buClr>
              <a:buSzPts val="2400"/>
              <a:buFont typeface="Calibri"/>
              <a:buNone/>
            </a:pPr>
            <a:r>
              <a:rPr lang="en-US" sz="2000" dirty="0">
                <a:solidFill>
                  <a:schemeClr val="tx1"/>
                </a:solidFill>
                <a:latin typeface="+mn-lt"/>
                <a:ea typeface="Calibri"/>
                <a:cs typeface="Calibri"/>
                <a:sym typeface="Calibri"/>
              </a:rPr>
              <a:t>وفاة الوالدين / أفراد الأسرة الآخرين الذين يتم تعقبهم</a:t>
            </a:r>
            <a:endParaRPr sz="2000" dirty="0">
              <a:solidFill>
                <a:schemeClr val="tx1"/>
              </a:solidFill>
              <a:latin typeface="+mn-lt"/>
              <a:ea typeface="Calibri"/>
              <a:cs typeface="Calibri"/>
              <a:sym typeface="Calibri"/>
            </a:endParaRPr>
          </a:p>
        </p:txBody>
      </p:sp>
      <p:sp>
        <p:nvSpPr>
          <p:cNvPr id="1541" name="Google Shape;1541;p83"/>
          <p:cNvSpPr txBox="1"/>
          <p:nvPr/>
        </p:nvSpPr>
        <p:spPr>
          <a:xfrm>
            <a:off x="3445939" y="6391179"/>
            <a:ext cx="9640013" cy="743386"/>
          </a:xfrm>
          <a:prstGeom prst="rect">
            <a:avLst/>
          </a:prstGeom>
          <a:noFill/>
          <a:ln>
            <a:noFill/>
          </a:ln>
        </p:spPr>
        <p:txBody>
          <a:bodyPr spcFirstLastPara="1" wrap="square" lIns="380925" tIns="60950" rIns="60950" bIns="60950" anchor="ctr" anchorCtr="0">
            <a:noAutofit/>
          </a:bodyPr>
          <a:lstStyle/>
          <a:p>
            <a:pPr marL="0" marR="0" lvl="0" indent="0" algn="r" rtl="1">
              <a:lnSpc>
                <a:spcPct val="90000"/>
              </a:lnSpc>
              <a:spcBef>
                <a:spcPts val="0"/>
              </a:spcBef>
              <a:spcAft>
                <a:spcPts val="0"/>
              </a:spcAft>
              <a:buClr>
                <a:schemeClr val="lt1"/>
              </a:buClr>
              <a:buSzPts val="2400"/>
              <a:buFont typeface="Calibri"/>
              <a:buNone/>
            </a:pPr>
            <a:endParaRPr sz="1800" dirty="0">
              <a:solidFill>
                <a:schemeClr val="tx1"/>
              </a:solidFill>
              <a:latin typeface="+mn-lt"/>
              <a:ea typeface="Calibri"/>
              <a:cs typeface="Calibri"/>
              <a:sym typeface="Calibri"/>
            </a:endParaRPr>
          </a:p>
        </p:txBody>
      </p:sp>
      <p:cxnSp>
        <p:nvCxnSpPr>
          <p:cNvPr id="3" name="Straight Connector 2">
            <a:extLst>
              <a:ext uri="{FF2B5EF4-FFF2-40B4-BE49-F238E27FC236}">
                <a16:creationId xmlns:a16="http://schemas.microsoft.com/office/drawing/2014/main" id="{274DA28F-C283-3A5A-3CF2-37A858B8FD7E}"/>
              </a:ext>
            </a:extLst>
          </p:cNvPr>
          <p:cNvCxnSpPr/>
          <p:nvPr/>
        </p:nvCxnSpPr>
        <p:spPr>
          <a:xfrm>
            <a:off x="838200" y="989484"/>
            <a:ext cx="0" cy="5007555"/>
          </a:xfrm>
          <a:prstGeom prst="line">
            <a:avLst/>
          </a:prstGeom>
          <a:ln w="3810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sp>
        <p:nvSpPr>
          <p:cNvPr id="1527" name="Google Shape;1527;p83"/>
          <p:cNvSpPr/>
          <p:nvPr/>
        </p:nvSpPr>
        <p:spPr>
          <a:xfrm>
            <a:off x="615657" y="1426396"/>
            <a:ext cx="445086" cy="445086"/>
          </a:xfrm>
          <a:prstGeom prst="ellipse">
            <a:avLst/>
          </a:prstGeom>
          <a:solidFill>
            <a:schemeClr val="lt1"/>
          </a:solidFill>
          <a:ln w="38100" cap="flat" cmpd="sng">
            <a:solidFill>
              <a:schemeClr val="accent2">
                <a:lumMod val="75000"/>
              </a:schemeClr>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r" rtl="1">
              <a:spcBef>
                <a:spcPts val="0"/>
              </a:spcBef>
              <a:spcAft>
                <a:spcPts val="0"/>
              </a:spcAft>
              <a:buNone/>
            </a:pPr>
            <a:endParaRPr dirty="0"/>
          </a:p>
        </p:txBody>
      </p:sp>
      <p:sp>
        <p:nvSpPr>
          <p:cNvPr id="4" name="Google Shape;1527;p83">
            <a:extLst>
              <a:ext uri="{FF2B5EF4-FFF2-40B4-BE49-F238E27FC236}">
                <a16:creationId xmlns:a16="http://schemas.microsoft.com/office/drawing/2014/main" id="{29830C01-DB46-6AF1-8C30-147DCA758DAF}"/>
              </a:ext>
            </a:extLst>
          </p:cNvPr>
          <p:cNvSpPr/>
          <p:nvPr/>
        </p:nvSpPr>
        <p:spPr>
          <a:xfrm>
            <a:off x="615657" y="2588324"/>
            <a:ext cx="445086" cy="445086"/>
          </a:xfrm>
          <a:prstGeom prst="ellipse">
            <a:avLst/>
          </a:prstGeom>
          <a:solidFill>
            <a:schemeClr val="lt1"/>
          </a:solidFill>
          <a:ln w="38100" cap="flat" cmpd="sng">
            <a:solidFill>
              <a:schemeClr val="accent2">
                <a:lumMod val="75000"/>
              </a:schemeClr>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r" rtl="1">
              <a:spcBef>
                <a:spcPts val="0"/>
              </a:spcBef>
              <a:spcAft>
                <a:spcPts val="0"/>
              </a:spcAft>
              <a:buNone/>
            </a:pPr>
            <a:endParaRPr dirty="0"/>
          </a:p>
        </p:txBody>
      </p:sp>
      <p:sp>
        <p:nvSpPr>
          <p:cNvPr id="5" name="Google Shape;1527;p83">
            <a:extLst>
              <a:ext uri="{FF2B5EF4-FFF2-40B4-BE49-F238E27FC236}">
                <a16:creationId xmlns:a16="http://schemas.microsoft.com/office/drawing/2014/main" id="{DFFF8957-80BE-1CDD-57AA-A52A52C326F7}"/>
              </a:ext>
            </a:extLst>
          </p:cNvPr>
          <p:cNvSpPr/>
          <p:nvPr/>
        </p:nvSpPr>
        <p:spPr>
          <a:xfrm>
            <a:off x="615657" y="3750252"/>
            <a:ext cx="445086" cy="445086"/>
          </a:xfrm>
          <a:prstGeom prst="ellipse">
            <a:avLst/>
          </a:prstGeom>
          <a:solidFill>
            <a:schemeClr val="lt1"/>
          </a:solidFill>
          <a:ln w="38100" cap="flat" cmpd="sng">
            <a:solidFill>
              <a:schemeClr val="accent2">
                <a:lumMod val="75000"/>
              </a:schemeClr>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r" rtl="1">
              <a:spcBef>
                <a:spcPts val="0"/>
              </a:spcBef>
              <a:spcAft>
                <a:spcPts val="0"/>
              </a:spcAft>
              <a:buNone/>
            </a:pPr>
            <a:endParaRPr dirty="0"/>
          </a:p>
        </p:txBody>
      </p:sp>
      <p:sp>
        <p:nvSpPr>
          <p:cNvPr id="6" name="Google Shape;1527;p83">
            <a:extLst>
              <a:ext uri="{FF2B5EF4-FFF2-40B4-BE49-F238E27FC236}">
                <a16:creationId xmlns:a16="http://schemas.microsoft.com/office/drawing/2014/main" id="{F13B04CA-3BAB-1319-BE3A-7C1CA9347D86}"/>
              </a:ext>
            </a:extLst>
          </p:cNvPr>
          <p:cNvSpPr/>
          <p:nvPr/>
        </p:nvSpPr>
        <p:spPr>
          <a:xfrm>
            <a:off x="615657" y="4912179"/>
            <a:ext cx="445086" cy="445086"/>
          </a:xfrm>
          <a:prstGeom prst="ellipse">
            <a:avLst/>
          </a:prstGeom>
          <a:solidFill>
            <a:schemeClr val="lt1"/>
          </a:solidFill>
          <a:ln w="38100" cap="flat" cmpd="sng">
            <a:solidFill>
              <a:schemeClr val="accent2">
                <a:lumMod val="75000"/>
              </a:schemeClr>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r" rtl="1">
              <a:spcBef>
                <a:spcPts val="0"/>
              </a:spcBef>
              <a:spcAft>
                <a:spcPts val="0"/>
              </a:spcAft>
              <a:buNone/>
            </a:pPr>
            <a:endParaRPr dirty="0"/>
          </a:p>
        </p:txBody>
      </p:sp>
      <p:sp>
        <p:nvSpPr>
          <p:cNvPr id="7" name="Google Shape;1526;p83">
            <a:extLst>
              <a:ext uri="{FF2B5EF4-FFF2-40B4-BE49-F238E27FC236}">
                <a16:creationId xmlns:a16="http://schemas.microsoft.com/office/drawing/2014/main" id="{A6550B53-D6F9-A75B-F9DF-7A7DF043BA39}"/>
              </a:ext>
            </a:extLst>
          </p:cNvPr>
          <p:cNvSpPr txBox="1"/>
          <p:nvPr/>
        </p:nvSpPr>
        <p:spPr>
          <a:xfrm>
            <a:off x="6486097" y="1325880"/>
            <a:ext cx="4867703" cy="851616"/>
          </a:xfrm>
          <a:prstGeom prst="rect">
            <a:avLst/>
          </a:prstGeom>
          <a:noFill/>
          <a:ln>
            <a:noFill/>
          </a:ln>
        </p:spPr>
        <p:txBody>
          <a:bodyPr spcFirstLastPara="1" wrap="square" lIns="380925" tIns="60950" rIns="60950" bIns="60950" anchor="ctr" anchorCtr="0">
            <a:noAutofit/>
          </a:bodyPr>
          <a:lstStyle/>
          <a:p>
            <a:pPr marL="0" marR="0" lvl="0" indent="0" algn="r" rtl="1">
              <a:lnSpc>
                <a:spcPct val="90000"/>
              </a:lnSpc>
              <a:spcBef>
                <a:spcPts val="0"/>
              </a:spcBef>
              <a:spcAft>
                <a:spcPts val="0"/>
              </a:spcAft>
              <a:buClr>
                <a:schemeClr val="lt1"/>
              </a:buClr>
              <a:buSzPts val="2400"/>
              <a:buFont typeface="Calibri"/>
              <a:buNone/>
            </a:pPr>
            <a:r>
              <a:rPr lang="en-US" sz="2000" dirty="0">
                <a:solidFill>
                  <a:schemeClr val="tx1"/>
                </a:solidFill>
                <a:latin typeface="+mn-lt"/>
                <a:ea typeface="Calibri"/>
                <a:cs typeface="Calibri"/>
                <a:sym typeface="Calibri"/>
              </a:rPr>
              <a:t>الوالدين / أفراد الأسرة الآخرين </a:t>
            </a:r>
            <a:r>
              <a:rPr lang="ar-SA" sz="2000" dirty="0">
                <a:solidFill>
                  <a:schemeClr val="tx1"/>
                </a:solidFill>
                <a:latin typeface="+mn-lt"/>
                <a:ea typeface="Calibri"/>
                <a:cs typeface="Calibri"/>
                <a:sym typeface="Calibri"/>
              </a:rPr>
              <a:t>ال</a:t>
            </a:r>
            <a:r>
              <a:rPr lang="en-US" sz="2000" dirty="0">
                <a:solidFill>
                  <a:schemeClr val="tx1"/>
                </a:solidFill>
                <a:latin typeface="+mn-lt"/>
                <a:ea typeface="Calibri"/>
                <a:cs typeface="Calibri"/>
                <a:sym typeface="Calibri"/>
              </a:rPr>
              <a:t>غير قادرين على رعاية الطفل ، على سبيل المثال بسبب مرض خطير</a:t>
            </a:r>
          </a:p>
        </p:txBody>
      </p:sp>
      <p:sp>
        <p:nvSpPr>
          <p:cNvPr id="8" name="Google Shape;1529;p83">
            <a:extLst>
              <a:ext uri="{FF2B5EF4-FFF2-40B4-BE49-F238E27FC236}">
                <a16:creationId xmlns:a16="http://schemas.microsoft.com/office/drawing/2014/main" id="{28E4F768-ED07-EE45-7EC5-0F90E8133D73}"/>
              </a:ext>
            </a:extLst>
          </p:cNvPr>
          <p:cNvSpPr txBox="1"/>
          <p:nvPr/>
        </p:nvSpPr>
        <p:spPr>
          <a:xfrm>
            <a:off x="6486097" y="2718398"/>
            <a:ext cx="4867704" cy="868968"/>
          </a:xfrm>
          <a:prstGeom prst="rect">
            <a:avLst/>
          </a:prstGeom>
          <a:noFill/>
          <a:ln>
            <a:noFill/>
          </a:ln>
        </p:spPr>
        <p:txBody>
          <a:bodyPr spcFirstLastPara="1" wrap="square" lIns="380925" tIns="60950" rIns="60950" bIns="60950" anchor="ctr" anchorCtr="0">
            <a:noAutofit/>
          </a:bodyPr>
          <a:lstStyle/>
          <a:p>
            <a:pPr marL="0" marR="0" lvl="0" indent="0" algn="r" rtl="1">
              <a:lnSpc>
                <a:spcPct val="90000"/>
              </a:lnSpc>
              <a:spcBef>
                <a:spcPts val="0"/>
              </a:spcBef>
              <a:spcAft>
                <a:spcPts val="0"/>
              </a:spcAft>
              <a:buClr>
                <a:schemeClr val="lt1"/>
              </a:buClr>
              <a:buSzPts val="2400"/>
              <a:buFont typeface="Calibri"/>
              <a:buNone/>
            </a:pPr>
            <a:r>
              <a:rPr lang="en-US" sz="2000" dirty="0">
                <a:solidFill>
                  <a:schemeClr val="tx1"/>
                </a:solidFill>
                <a:latin typeface="+mn-lt"/>
                <a:ea typeface="Calibri"/>
                <a:cs typeface="Calibri"/>
                <a:sym typeface="Calibri"/>
              </a:rPr>
              <a:t>علامات </a:t>
            </a:r>
            <a:r>
              <a:rPr lang="ar-SA" sz="2000" dirty="0">
                <a:solidFill>
                  <a:schemeClr val="tx1"/>
                </a:solidFill>
                <a:latin typeface="+mn-lt"/>
                <a:ea typeface="Calibri"/>
                <a:cs typeface="Calibri"/>
                <a:sym typeface="Calibri"/>
              </a:rPr>
              <a:t>الإساءة </a:t>
            </a:r>
            <a:r>
              <a:rPr lang="en-US" sz="2000" dirty="0">
                <a:solidFill>
                  <a:schemeClr val="tx1"/>
                </a:solidFill>
                <a:latin typeface="+mn-lt"/>
                <a:ea typeface="Calibri"/>
                <a:cs typeface="Calibri"/>
                <a:sym typeface="Calibri"/>
              </a:rPr>
              <a:t>أو العنف أو الاستغلال في ترتيب الرعاية أو بعد لم الشمل التي تتطلب متابعة وإجراءات عاجلة</a:t>
            </a:r>
          </a:p>
        </p:txBody>
      </p:sp>
      <p:sp>
        <p:nvSpPr>
          <p:cNvPr id="9" name="Google Shape;1532;p83">
            <a:extLst>
              <a:ext uri="{FF2B5EF4-FFF2-40B4-BE49-F238E27FC236}">
                <a16:creationId xmlns:a16="http://schemas.microsoft.com/office/drawing/2014/main" id="{D31178E6-80E0-FCD9-E767-FB42DDF725E5}"/>
              </a:ext>
            </a:extLst>
          </p:cNvPr>
          <p:cNvSpPr txBox="1"/>
          <p:nvPr/>
        </p:nvSpPr>
        <p:spPr>
          <a:xfrm>
            <a:off x="6486097" y="4087761"/>
            <a:ext cx="4867703" cy="1232025"/>
          </a:xfrm>
          <a:prstGeom prst="rect">
            <a:avLst/>
          </a:prstGeom>
          <a:noFill/>
          <a:ln>
            <a:noFill/>
          </a:ln>
        </p:spPr>
        <p:txBody>
          <a:bodyPr spcFirstLastPara="1" wrap="square" lIns="380925" tIns="60950" rIns="60950" bIns="60950" anchor="ctr" anchorCtr="0">
            <a:noAutofit/>
          </a:bodyPr>
          <a:lstStyle/>
          <a:p>
            <a:pPr marL="0" marR="0" lvl="0" indent="0" algn="r" rtl="1">
              <a:lnSpc>
                <a:spcPct val="90000"/>
              </a:lnSpc>
              <a:spcBef>
                <a:spcPts val="0"/>
              </a:spcBef>
              <a:spcAft>
                <a:spcPts val="0"/>
              </a:spcAft>
              <a:buClr>
                <a:schemeClr val="lt1"/>
              </a:buClr>
              <a:buSzPts val="2400"/>
              <a:buFont typeface="Calibri"/>
              <a:buNone/>
            </a:pPr>
            <a:r>
              <a:rPr lang="en-US" sz="2000" dirty="0">
                <a:solidFill>
                  <a:schemeClr val="tx1"/>
                </a:solidFill>
                <a:latin typeface="+mn-lt"/>
                <a:ea typeface="Calibri"/>
                <a:cs typeface="Calibri"/>
                <a:sym typeface="Calibri"/>
              </a:rPr>
              <a:t>تعبر الأسرة عن صعوبات في توفير رعاية جيدة للطفل بعد لم الشمل ، على سبيل المثال بسبب الصعوبات الاقتصادية المستمرة</a:t>
            </a:r>
          </a:p>
        </p:txBody>
      </p:sp>
      <p:cxnSp>
        <p:nvCxnSpPr>
          <p:cNvPr id="11" name="Straight Connector 10">
            <a:extLst>
              <a:ext uri="{FF2B5EF4-FFF2-40B4-BE49-F238E27FC236}">
                <a16:creationId xmlns:a16="http://schemas.microsoft.com/office/drawing/2014/main" id="{48692974-D415-4E22-F4FC-441E60D8F57A}"/>
              </a:ext>
            </a:extLst>
          </p:cNvPr>
          <p:cNvCxnSpPr/>
          <p:nvPr/>
        </p:nvCxnSpPr>
        <p:spPr>
          <a:xfrm>
            <a:off x="6327572" y="989484"/>
            <a:ext cx="0" cy="5007555"/>
          </a:xfrm>
          <a:prstGeom prst="line">
            <a:avLst/>
          </a:prstGeom>
          <a:ln w="3810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sp>
        <p:nvSpPr>
          <p:cNvPr id="12" name="Google Shape;1527;p83">
            <a:extLst>
              <a:ext uri="{FF2B5EF4-FFF2-40B4-BE49-F238E27FC236}">
                <a16:creationId xmlns:a16="http://schemas.microsoft.com/office/drawing/2014/main" id="{4EB736AD-BC37-978A-17C0-CCCBCC694C17}"/>
              </a:ext>
            </a:extLst>
          </p:cNvPr>
          <p:cNvSpPr/>
          <p:nvPr/>
        </p:nvSpPr>
        <p:spPr>
          <a:xfrm>
            <a:off x="6105029" y="1426396"/>
            <a:ext cx="445086" cy="445086"/>
          </a:xfrm>
          <a:prstGeom prst="ellipse">
            <a:avLst/>
          </a:prstGeom>
          <a:solidFill>
            <a:schemeClr val="lt1"/>
          </a:solidFill>
          <a:ln w="38100" cap="flat" cmpd="sng">
            <a:solidFill>
              <a:schemeClr val="accent2">
                <a:lumMod val="75000"/>
              </a:schemeClr>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r" rtl="1">
              <a:spcBef>
                <a:spcPts val="0"/>
              </a:spcBef>
              <a:spcAft>
                <a:spcPts val="0"/>
              </a:spcAft>
              <a:buNone/>
            </a:pPr>
            <a:endParaRPr dirty="0"/>
          </a:p>
        </p:txBody>
      </p:sp>
      <p:sp>
        <p:nvSpPr>
          <p:cNvPr id="13" name="Google Shape;1527;p83">
            <a:extLst>
              <a:ext uri="{FF2B5EF4-FFF2-40B4-BE49-F238E27FC236}">
                <a16:creationId xmlns:a16="http://schemas.microsoft.com/office/drawing/2014/main" id="{F83C865E-735F-E857-0EEC-08CF2B6D2373}"/>
              </a:ext>
            </a:extLst>
          </p:cNvPr>
          <p:cNvSpPr/>
          <p:nvPr/>
        </p:nvSpPr>
        <p:spPr>
          <a:xfrm>
            <a:off x="6105029" y="2863846"/>
            <a:ext cx="445086" cy="445086"/>
          </a:xfrm>
          <a:prstGeom prst="ellipse">
            <a:avLst/>
          </a:prstGeom>
          <a:solidFill>
            <a:schemeClr val="lt1"/>
          </a:solidFill>
          <a:ln w="38100" cap="flat" cmpd="sng">
            <a:solidFill>
              <a:schemeClr val="accent2">
                <a:lumMod val="75000"/>
              </a:schemeClr>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r" rtl="1">
              <a:spcBef>
                <a:spcPts val="0"/>
              </a:spcBef>
              <a:spcAft>
                <a:spcPts val="0"/>
              </a:spcAft>
              <a:buNone/>
            </a:pPr>
            <a:endParaRPr dirty="0"/>
          </a:p>
        </p:txBody>
      </p:sp>
      <p:sp>
        <p:nvSpPr>
          <p:cNvPr id="14" name="Google Shape;1527;p83">
            <a:extLst>
              <a:ext uri="{FF2B5EF4-FFF2-40B4-BE49-F238E27FC236}">
                <a16:creationId xmlns:a16="http://schemas.microsoft.com/office/drawing/2014/main" id="{20EFA8A8-4145-88B5-4A1C-7A3F3278DA29}"/>
              </a:ext>
            </a:extLst>
          </p:cNvPr>
          <p:cNvSpPr/>
          <p:nvPr/>
        </p:nvSpPr>
        <p:spPr>
          <a:xfrm>
            <a:off x="6105029" y="4270190"/>
            <a:ext cx="445086" cy="445086"/>
          </a:xfrm>
          <a:prstGeom prst="ellipse">
            <a:avLst/>
          </a:prstGeom>
          <a:solidFill>
            <a:schemeClr val="lt1"/>
          </a:solidFill>
          <a:ln w="38100" cap="flat" cmpd="sng">
            <a:solidFill>
              <a:schemeClr val="accent2">
                <a:lumMod val="75000"/>
              </a:schemeClr>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r" rtl="1">
              <a:spcBef>
                <a:spcPts val="0"/>
              </a:spcBef>
              <a:spcAft>
                <a:spcPts val="0"/>
              </a:spcAft>
              <a:buNone/>
            </a:pPr>
            <a:endParaRPr dirty="0"/>
          </a:p>
        </p:txBody>
      </p:sp>
    </p:spTree>
  </p:cSld>
  <p:clrMapOvr>
    <a:masterClrMapping/>
  </p:clrMapOvr>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Shape 1550"/>
        <p:cNvGrpSpPr/>
        <p:nvPr/>
      </p:nvGrpSpPr>
      <p:grpSpPr>
        <a:xfrm>
          <a:off x="0" y="0"/>
          <a:ext cx="0" cy="0"/>
          <a:chOff x="0" y="0"/>
          <a:chExt cx="0" cy="0"/>
        </a:xfrm>
      </p:grpSpPr>
      <p:sp>
        <p:nvSpPr>
          <p:cNvPr id="1551" name="Google Shape;1551;p84"/>
          <p:cNvSpPr txBox="1">
            <a:spLocks noGrp="1"/>
          </p:cNvSpPr>
          <p:nvPr>
            <p:ph type="title"/>
          </p:nvPr>
        </p:nvSpPr>
        <p:spPr>
          <a:xfrm>
            <a:off x="838200" y="120516"/>
            <a:ext cx="10515600" cy="868968"/>
          </a:xfrm>
          <a:prstGeom prst="rect">
            <a:avLst/>
          </a:prstGeom>
          <a:noFill/>
          <a:ln>
            <a:noFill/>
          </a:ln>
        </p:spPr>
        <p:txBody>
          <a:bodyPr spcFirstLastPara="1" wrap="square" lIns="91425" tIns="45700" rIns="91425" bIns="45700" anchor="ctr" anchorCtr="0">
            <a:normAutofit/>
          </a:bodyPr>
          <a:lstStyle/>
          <a:p>
            <a:pPr marL="0" lvl="0" indent="0" algn="ctr" rtl="1">
              <a:lnSpc>
                <a:spcPct val="90000"/>
              </a:lnSpc>
              <a:spcBef>
                <a:spcPts val="0"/>
              </a:spcBef>
              <a:spcAft>
                <a:spcPts val="0"/>
              </a:spcAft>
              <a:buClr>
                <a:srgbClr val="8C5F7A"/>
              </a:buClr>
              <a:buSzPts val="3200"/>
              <a:buFont typeface="Arial"/>
              <a:buNone/>
            </a:pPr>
            <a:r>
              <a:rPr lang="en-US" dirty="0">
                <a:latin typeface="Calibri" panose="020F0502020204030204" pitchFamily="34" charset="0"/>
                <a:cs typeface="Calibri" panose="020F0502020204030204" pitchFamily="34" charset="0"/>
              </a:rPr>
              <a:t>مؤتمرات الحالة</a:t>
            </a:r>
            <a:endParaRPr dirty="0">
              <a:latin typeface="Calibri" panose="020F0502020204030204" pitchFamily="34" charset="0"/>
              <a:cs typeface="Calibri" panose="020F0502020204030204" pitchFamily="34" charset="0"/>
            </a:endParaRPr>
          </a:p>
        </p:txBody>
      </p:sp>
      <p:sp>
        <p:nvSpPr>
          <p:cNvPr id="4" name="TextBox 3">
            <a:extLst>
              <a:ext uri="{FF2B5EF4-FFF2-40B4-BE49-F238E27FC236}">
                <a16:creationId xmlns:a16="http://schemas.microsoft.com/office/drawing/2014/main" id="{09FC3042-AA96-5348-C143-089661BCD739}"/>
              </a:ext>
            </a:extLst>
          </p:cNvPr>
          <p:cNvSpPr txBox="1"/>
          <p:nvPr/>
        </p:nvSpPr>
        <p:spPr>
          <a:xfrm>
            <a:off x="1304227" y="2068587"/>
            <a:ext cx="5616507" cy="3200876"/>
          </a:xfrm>
          <a:prstGeom prst="rect">
            <a:avLst/>
          </a:prstGeom>
          <a:noFill/>
        </p:spPr>
        <p:txBody>
          <a:bodyPr wrap="square">
            <a:spAutoFit/>
          </a:bodyPr>
          <a:lstStyle/>
          <a:p>
            <a:pPr algn="r" rtl="1"/>
            <a:r>
              <a:rPr lang="en-US" sz="2000" b="1" dirty="0">
                <a:solidFill>
                  <a:schemeClr val="accent2">
                    <a:lumMod val="75000"/>
                  </a:schemeClr>
                </a:solidFill>
                <a:latin typeface="Calibri" panose="020F0502020204030204" pitchFamily="34" charset="0"/>
                <a:cs typeface="Calibri" panose="020F0502020204030204" pitchFamily="34" charset="0"/>
              </a:rPr>
              <a:t>اجتماعات رسمية متعددة القطاعات / بين الوكالات</a:t>
            </a:r>
            <a:r>
              <a:rPr lang="ar-SA" sz="2000" b="1" dirty="0">
                <a:solidFill>
                  <a:schemeClr val="accent2">
                    <a:lumMod val="75000"/>
                  </a:schemeClr>
                </a:solidFill>
                <a:latin typeface="Calibri" panose="020F0502020204030204" pitchFamily="34" charset="0"/>
                <a:cs typeface="Calibri" panose="020F0502020204030204" pitchFamily="34" charset="0"/>
              </a:rPr>
              <a:t> للتخطيط  للحالة ول</a:t>
            </a:r>
            <a:r>
              <a:rPr lang="en-US" sz="2000" b="1" dirty="0">
                <a:solidFill>
                  <a:schemeClr val="accent2">
                    <a:lumMod val="75000"/>
                  </a:schemeClr>
                </a:solidFill>
                <a:latin typeface="Calibri" panose="020F0502020204030204" pitchFamily="34" charset="0"/>
                <a:cs typeface="Calibri" panose="020F0502020204030204" pitchFamily="34" charset="0"/>
              </a:rPr>
              <a:t>مراجعة </a:t>
            </a:r>
            <a:r>
              <a:rPr lang="ar-SA" sz="2000" b="1" dirty="0">
                <a:solidFill>
                  <a:schemeClr val="accent2">
                    <a:lumMod val="75000"/>
                  </a:schemeClr>
                </a:solidFill>
                <a:latin typeface="Calibri" panose="020F0502020204030204" pitchFamily="34" charset="0"/>
                <a:cs typeface="Calibri" panose="020F0502020204030204" pitchFamily="34" charset="0"/>
              </a:rPr>
              <a:t>ال</a:t>
            </a:r>
            <a:r>
              <a:rPr lang="en-US" sz="2000" b="1" dirty="0">
                <a:solidFill>
                  <a:schemeClr val="accent2">
                    <a:lumMod val="75000"/>
                  </a:schemeClr>
                </a:solidFill>
                <a:latin typeface="Calibri" panose="020F0502020204030204" pitchFamily="34" charset="0"/>
                <a:cs typeface="Calibri" panose="020F0502020204030204" pitchFamily="34" charset="0"/>
              </a:rPr>
              <a:t>حالات المعقدة للغاية</a:t>
            </a:r>
            <a:endParaRPr lang="en-US" sz="2000" dirty="0">
              <a:solidFill>
                <a:schemeClr val="tx1"/>
              </a:solidFill>
              <a:latin typeface="Calibri" panose="020F0502020204030204" pitchFamily="34" charset="0"/>
              <a:ea typeface="Calibri"/>
              <a:cs typeface="Calibri" panose="020F0502020204030204" pitchFamily="34" charset="0"/>
              <a:sym typeface="Calibri"/>
            </a:endParaRPr>
          </a:p>
          <a:p>
            <a:pPr marL="0" marR="0" lvl="0" indent="0" algn="r" rtl="1">
              <a:lnSpc>
                <a:spcPct val="90000"/>
              </a:lnSpc>
              <a:spcBef>
                <a:spcPts val="0"/>
              </a:spcBef>
              <a:spcAft>
                <a:spcPts val="0"/>
              </a:spcAft>
              <a:buClr>
                <a:schemeClr val="lt1"/>
              </a:buClr>
              <a:buSzPts val="2400"/>
              <a:buFont typeface="Calibri"/>
              <a:buNone/>
            </a:pPr>
            <a:endParaRPr lang="en-US" sz="2000" dirty="0">
              <a:solidFill>
                <a:schemeClr val="tx1"/>
              </a:solidFill>
              <a:latin typeface="Calibri" panose="020F0502020204030204" pitchFamily="34" charset="0"/>
              <a:ea typeface="Calibri"/>
              <a:cs typeface="Calibri" panose="020F0502020204030204" pitchFamily="34" charset="0"/>
              <a:sym typeface="Calibri"/>
            </a:endParaRPr>
          </a:p>
          <a:p>
            <a:pPr marL="0" marR="0" lvl="0" indent="0" algn="r" rtl="1">
              <a:lnSpc>
                <a:spcPct val="90000"/>
              </a:lnSpc>
              <a:spcBef>
                <a:spcPts val="0"/>
              </a:spcBef>
              <a:spcAft>
                <a:spcPts val="0"/>
              </a:spcAft>
              <a:buClr>
                <a:schemeClr val="lt1"/>
              </a:buClr>
              <a:buSzPts val="2400"/>
              <a:buFont typeface="Calibri"/>
              <a:buNone/>
            </a:pPr>
            <a:r>
              <a:rPr lang="en-US" sz="2000" dirty="0">
                <a:solidFill>
                  <a:schemeClr val="tx1"/>
                </a:solidFill>
                <a:latin typeface="Calibri" panose="020F0502020204030204" pitchFamily="34" charset="0"/>
                <a:ea typeface="Calibri"/>
                <a:cs typeface="Calibri" panose="020F0502020204030204" pitchFamily="34" charset="0"/>
                <a:sym typeface="Calibri"/>
              </a:rPr>
              <a:t>الغرض من ذلك هو استكشاف خيارات الخدمة متعددة القطاعات / المشتركة بين الوكالات ، ووضع خطة عمل مشتركة ، واتخاذ قرارات رسمية لصالح الطفل.</a:t>
            </a:r>
          </a:p>
          <a:p>
            <a:pPr marL="0" marR="0" lvl="0" indent="0" algn="r" rtl="1">
              <a:lnSpc>
                <a:spcPct val="90000"/>
              </a:lnSpc>
              <a:spcBef>
                <a:spcPts val="0"/>
              </a:spcBef>
              <a:spcAft>
                <a:spcPts val="0"/>
              </a:spcAft>
              <a:buClr>
                <a:schemeClr val="lt1"/>
              </a:buClr>
              <a:buSzPts val="2400"/>
              <a:buFont typeface="Calibri"/>
              <a:buNone/>
            </a:pPr>
            <a:endParaRPr lang="en-US" sz="2000" dirty="0">
              <a:solidFill>
                <a:schemeClr val="tx1"/>
              </a:solidFill>
              <a:latin typeface="Calibri" panose="020F0502020204030204" pitchFamily="34" charset="0"/>
              <a:ea typeface="Calibri"/>
              <a:cs typeface="Calibri" panose="020F0502020204030204" pitchFamily="34" charset="0"/>
              <a:sym typeface="Calibri"/>
            </a:endParaRPr>
          </a:p>
          <a:p>
            <a:pPr algn="r" rtl="1">
              <a:lnSpc>
                <a:spcPct val="90000"/>
              </a:lnSpc>
              <a:buClr>
                <a:schemeClr val="lt1"/>
              </a:buClr>
              <a:buSzPts val="2400"/>
            </a:pPr>
            <a:r>
              <a:rPr lang="en-US" sz="2000" dirty="0">
                <a:solidFill>
                  <a:schemeClr val="tx1"/>
                </a:solidFill>
                <a:latin typeface="Calibri" panose="020F0502020204030204" pitchFamily="34" charset="0"/>
                <a:ea typeface="Calibri"/>
                <a:cs typeface="Calibri" panose="020F0502020204030204" pitchFamily="34" charset="0"/>
                <a:sym typeface="Calibri"/>
              </a:rPr>
              <a:t>يجب البحث عن آراء الطفل والأسرة ولكن مشاركتهم ، إذا تم الاتفاق عليها ، تتطلب تخطيطًا ودعمًا دقيقين</a:t>
            </a:r>
          </a:p>
          <a:p>
            <a:pPr marL="0" marR="0" lvl="0" indent="0" algn="r" rtl="1">
              <a:lnSpc>
                <a:spcPct val="90000"/>
              </a:lnSpc>
              <a:spcBef>
                <a:spcPts val="0"/>
              </a:spcBef>
              <a:spcAft>
                <a:spcPts val="0"/>
              </a:spcAft>
              <a:buClr>
                <a:schemeClr val="lt1"/>
              </a:buClr>
              <a:buSzPts val="2400"/>
              <a:buFont typeface="Calibri"/>
              <a:buNone/>
            </a:pPr>
            <a:endParaRPr lang="en-US" sz="2000" dirty="0">
              <a:solidFill>
                <a:schemeClr val="tx1"/>
              </a:solidFill>
              <a:latin typeface="Calibri" panose="020F0502020204030204" pitchFamily="34" charset="0"/>
              <a:ea typeface="Calibri"/>
              <a:cs typeface="Calibri" panose="020F0502020204030204" pitchFamily="34" charset="0"/>
              <a:sym typeface="Calibri"/>
            </a:endParaRPr>
          </a:p>
          <a:p>
            <a:pPr algn="r" rtl="1">
              <a:lnSpc>
                <a:spcPct val="90000"/>
              </a:lnSpc>
              <a:buClr>
                <a:schemeClr val="lt1"/>
              </a:buClr>
              <a:buSzPts val="2400"/>
            </a:pPr>
            <a:r>
              <a:rPr lang="en-US" sz="2000" dirty="0">
                <a:solidFill>
                  <a:schemeClr val="tx1"/>
                </a:solidFill>
                <a:latin typeface="Calibri" panose="020F0502020204030204" pitchFamily="34" charset="0"/>
                <a:ea typeface="Calibri"/>
                <a:cs typeface="Calibri" panose="020F0502020204030204" pitchFamily="34" charset="0"/>
                <a:sym typeface="Calibri"/>
              </a:rPr>
              <a:t>يجب توثيقه</a:t>
            </a:r>
            <a:r>
              <a:rPr lang="ar-SA" sz="2000" dirty="0">
                <a:solidFill>
                  <a:schemeClr val="tx1"/>
                </a:solidFill>
                <a:latin typeface="Calibri" panose="020F0502020204030204" pitchFamily="34" charset="0"/>
                <a:ea typeface="Calibri"/>
                <a:cs typeface="Calibri" panose="020F0502020204030204" pitchFamily="34" charset="0"/>
                <a:sym typeface="Calibri"/>
              </a:rPr>
              <a:t>ا</a:t>
            </a:r>
            <a:r>
              <a:rPr lang="en-US" sz="2000" dirty="0">
                <a:solidFill>
                  <a:schemeClr val="tx1"/>
                </a:solidFill>
                <a:latin typeface="Calibri" panose="020F0502020204030204" pitchFamily="34" charset="0"/>
                <a:ea typeface="Calibri"/>
                <a:cs typeface="Calibri" panose="020F0502020204030204" pitchFamily="34" charset="0"/>
                <a:sym typeface="Calibri"/>
              </a:rPr>
              <a:t> بتقرير / محضر</a:t>
            </a:r>
          </a:p>
        </p:txBody>
      </p:sp>
      <p:grpSp>
        <p:nvGrpSpPr>
          <p:cNvPr id="30" name="Group 29">
            <a:extLst>
              <a:ext uri="{FF2B5EF4-FFF2-40B4-BE49-F238E27FC236}">
                <a16:creationId xmlns:a16="http://schemas.microsoft.com/office/drawing/2014/main" id="{10CE327E-FCE7-6269-7E28-86B18568D627}"/>
              </a:ext>
            </a:extLst>
          </p:cNvPr>
          <p:cNvGrpSpPr/>
          <p:nvPr/>
        </p:nvGrpSpPr>
        <p:grpSpPr>
          <a:xfrm>
            <a:off x="7558018" y="2199215"/>
            <a:ext cx="2786179" cy="2967944"/>
            <a:chOff x="7892902" y="1235921"/>
            <a:chExt cx="1061882" cy="1131157"/>
          </a:xfrm>
          <a:solidFill>
            <a:schemeClr val="accent2">
              <a:lumMod val="75000"/>
            </a:schemeClr>
          </a:solidFill>
        </p:grpSpPr>
        <p:sp>
          <p:nvSpPr>
            <p:cNvPr id="31" name="Arrow: Down 30">
              <a:extLst>
                <a:ext uri="{FF2B5EF4-FFF2-40B4-BE49-F238E27FC236}">
                  <a16:creationId xmlns:a16="http://schemas.microsoft.com/office/drawing/2014/main" id="{19D95550-D80E-255B-6257-01E751611DD9}"/>
                </a:ext>
              </a:extLst>
            </p:cNvPr>
            <p:cNvSpPr/>
            <p:nvPr/>
          </p:nvSpPr>
          <p:spPr>
            <a:xfrm rot="5400000">
              <a:off x="8306379" y="1225937"/>
              <a:ext cx="303317" cy="323285"/>
            </a:xfrm>
            <a:prstGeom prst="downArrow">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32" name="Arrow: Bent 31">
              <a:extLst>
                <a:ext uri="{FF2B5EF4-FFF2-40B4-BE49-F238E27FC236}">
                  <a16:creationId xmlns:a16="http://schemas.microsoft.com/office/drawing/2014/main" id="{4BE053E6-4A16-9A71-65BF-643BB8CA1BAE}"/>
                </a:ext>
              </a:extLst>
            </p:cNvPr>
            <p:cNvSpPr/>
            <p:nvPr/>
          </p:nvSpPr>
          <p:spPr>
            <a:xfrm flipV="1">
              <a:off x="7964825" y="1317951"/>
              <a:ext cx="663141" cy="675035"/>
            </a:xfrm>
            <a:prstGeom prst="bentArrow">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solidFill>
                  <a:schemeClr val="tx1"/>
                </a:solidFill>
              </a:endParaRPr>
            </a:p>
          </p:txBody>
        </p:sp>
        <p:sp>
          <p:nvSpPr>
            <p:cNvPr id="33" name="Arrow: Bent 32">
              <a:extLst>
                <a:ext uri="{FF2B5EF4-FFF2-40B4-BE49-F238E27FC236}">
                  <a16:creationId xmlns:a16="http://schemas.microsoft.com/office/drawing/2014/main" id="{26DE0023-8B11-2700-7DEB-E578B215A44D}"/>
                </a:ext>
              </a:extLst>
            </p:cNvPr>
            <p:cNvSpPr/>
            <p:nvPr/>
          </p:nvSpPr>
          <p:spPr>
            <a:xfrm flipH="1" flipV="1">
              <a:off x="8394122" y="1670575"/>
              <a:ext cx="541443" cy="675035"/>
            </a:xfrm>
            <a:prstGeom prst="bentArrow">
              <a:avLst>
                <a:gd name="adj1" fmla="val 31450"/>
                <a:gd name="adj2" fmla="val 28225"/>
                <a:gd name="adj3" fmla="val 25000"/>
                <a:gd name="adj4" fmla="val 4375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solidFill>
                  <a:schemeClr val="tx1"/>
                </a:solidFill>
              </a:endParaRPr>
            </a:p>
          </p:txBody>
        </p:sp>
        <p:sp>
          <p:nvSpPr>
            <p:cNvPr id="34" name="Plus Sign 33">
              <a:extLst>
                <a:ext uri="{FF2B5EF4-FFF2-40B4-BE49-F238E27FC236}">
                  <a16:creationId xmlns:a16="http://schemas.microsoft.com/office/drawing/2014/main" id="{A29FFD7A-74EA-EA7E-1AAA-368ECE57F650}"/>
                </a:ext>
              </a:extLst>
            </p:cNvPr>
            <p:cNvSpPr/>
            <p:nvPr/>
          </p:nvSpPr>
          <p:spPr>
            <a:xfrm rot="2700000">
              <a:off x="7897288" y="1984220"/>
              <a:ext cx="378472" cy="387244"/>
            </a:xfrm>
            <a:prstGeom prst="mathPlus">
              <a:avLst>
                <a:gd name="adj1" fmla="val 20406"/>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35" name="Circle: Hollow 34">
              <a:extLst>
                <a:ext uri="{FF2B5EF4-FFF2-40B4-BE49-F238E27FC236}">
                  <a16:creationId xmlns:a16="http://schemas.microsoft.com/office/drawing/2014/main" id="{09FA70F1-49E0-A908-B9FE-3FF9A94EB948}"/>
                </a:ext>
              </a:extLst>
            </p:cNvPr>
            <p:cNvSpPr/>
            <p:nvPr/>
          </p:nvSpPr>
          <p:spPr>
            <a:xfrm>
              <a:off x="8741260" y="1268041"/>
              <a:ext cx="213524" cy="213524"/>
            </a:xfrm>
            <a:prstGeom prst="donut">
              <a:avLst>
                <a:gd name="adj" fmla="val 32185"/>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solidFill>
                  <a:schemeClr val="tx1"/>
                </a:solidFill>
              </a:endParaRPr>
            </a:p>
          </p:txBody>
        </p:sp>
      </p:grpSp>
    </p:spTree>
  </p:cSld>
  <p:clrMapOvr>
    <a:masterClrMapping/>
  </p:clrMapOvr>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Shape 1565"/>
        <p:cNvGrpSpPr/>
        <p:nvPr/>
      </p:nvGrpSpPr>
      <p:grpSpPr>
        <a:xfrm>
          <a:off x="0" y="0"/>
          <a:ext cx="0" cy="0"/>
          <a:chOff x="0" y="0"/>
          <a:chExt cx="0" cy="0"/>
        </a:xfrm>
      </p:grpSpPr>
      <p:sp>
        <p:nvSpPr>
          <p:cNvPr id="1566" name="Google Shape;1566;p85"/>
          <p:cNvSpPr txBox="1">
            <a:spLocks noGrp="1"/>
          </p:cNvSpPr>
          <p:nvPr>
            <p:ph type="title"/>
          </p:nvPr>
        </p:nvSpPr>
        <p:spPr>
          <a:xfrm>
            <a:off x="0" y="120516"/>
            <a:ext cx="12192000" cy="868968"/>
          </a:xfrm>
          <a:prstGeom prst="rect">
            <a:avLst/>
          </a:prstGeom>
          <a:noFill/>
          <a:ln>
            <a:noFill/>
          </a:ln>
        </p:spPr>
        <p:txBody>
          <a:bodyPr spcFirstLastPara="1" wrap="square" lIns="91425" tIns="45700" rIns="91425" bIns="45700" anchor="ctr" anchorCtr="0">
            <a:noAutofit/>
          </a:bodyPr>
          <a:lstStyle/>
          <a:p>
            <a:pPr marL="0" lvl="0" indent="0" algn="ctr" rtl="1">
              <a:lnSpc>
                <a:spcPct val="90000"/>
              </a:lnSpc>
              <a:spcBef>
                <a:spcPts val="0"/>
              </a:spcBef>
              <a:spcAft>
                <a:spcPts val="0"/>
              </a:spcAft>
              <a:buClr>
                <a:srgbClr val="8C5F7A"/>
              </a:buClr>
              <a:buSzPct val="100000"/>
              <a:buFont typeface="Arial"/>
              <a:buNone/>
            </a:pPr>
            <a:r>
              <a:rPr lang="en-US" sz="2300" dirty="0">
                <a:latin typeface="Calibri" panose="020F0502020204030204" pitchFamily="34" charset="0"/>
                <a:cs typeface="Calibri" panose="020F0502020204030204" pitchFamily="34" charset="0"/>
              </a:rPr>
              <a:t>ما الذي يجب مراعاته أثناء متابعة ومراجعة مكان الرعاية؟</a:t>
            </a:r>
            <a:endParaRPr sz="2300" dirty="0">
              <a:latin typeface="Calibri" panose="020F0502020204030204" pitchFamily="34" charset="0"/>
              <a:cs typeface="Calibri" panose="020F0502020204030204" pitchFamily="34" charset="0"/>
            </a:endParaRPr>
          </a:p>
        </p:txBody>
      </p:sp>
      <p:sp>
        <p:nvSpPr>
          <p:cNvPr id="4" name="TextBox 3">
            <a:extLst>
              <a:ext uri="{FF2B5EF4-FFF2-40B4-BE49-F238E27FC236}">
                <a16:creationId xmlns:a16="http://schemas.microsoft.com/office/drawing/2014/main" id="{E0044F5D-18D8-3793-5535-311A8CDCFDD4}"/>
              </a:ext>
            </a:extLst>
          </p:cNvPr>
          <p:cNvSpPr txBox="1"/>
          <p:nvPr/>
        </p:nvSpPr>
        <p:spPr>
          <a:xfrm>
            <a:off x="2101723" y="1808781"/>
            <a:ext cx="2137801" cy="2834622"/>
          </a:xfrm>
          <a:prstGeom prst="rect">
            <a:avLst/>
          </a:prstGeom>
          <a:noFill/>
        </p:spPr>
        <p:txBody>
          <a:bodyPr wrap="square">
            <a:spAutoFit/>
          </a:bodyPr>
          <a:lstStyle/>
          <a:p>
            <a:pPr marL="0" marR="0" lvl="0" indent="0" algn="r" rtl="1">
              <a:lnSpc>
                <a:spcPct val="90000"/>
              </a:lnSpc>
              <a:spcBef>
                <a:spcPts val="0"/>
              </a:spcBef>
              <a:spcAft>
                <a:spcPts val="0"/>
              </a:spcAft>
              <a:buClr>
                <a:schemeClr val="lt1"/>
              </a:buClr>
              <a:buSzPts val="2400"/>
              <a:buFont typeface="Calibri"/>
              <a:buNone/>
            </a:pPr>
            <a:r>
              <a:rPr lang="ar-SA" sz="2200" b="1" dirty="0">
                <a:solidFill>
                  <a:schemeClr val="accent2">
                    <a:lumMod val="75000"/>
                  </a:schemeClr>
                </a:solidFill>
                <a:latin typeface="+mn-lt"/>
                <a:ea typeface="Calibri"/>
                <a:cs typeface="Calibri"/>
                <a:sym typeface="Calibri"/>
              </a:rPr>
              <a:t>ال</a:t>
            </a:r>
            <a:r>
              <a:rPr lang="en-US" sz="2200" b="1" dirty="0">
                <a:solidFill>
                  <a:schemeClr val="accent2">
                    <a:lumMod val="75000"/>
                  </a:schemeClr>
                </a:solidFill>
                <a:latin typeface="+mn-lt"/>
                <a:ea typeface="Calibri"/>
                <a:cs typeface="Calibri"/>
                <a:sym typeface="Calibri"/>
              </a:rPr>
              <a:t>توقيت</a:t>
            </a:r>
          </a:p>
          <a:p>
            <a:pPr marL="0" marR="0" lvl="0" indent="0" algn="r" rtl="1">
              <a:lnSpc>
                <a:spcPct val="90000"/>
              </a:lnSpc>
              <a:spcBef>
                <a:spcPts val="0"/>
              </a:spcBef>
              <a:spcAft>
                <a:spcPts val="0"/>
              </a:spcAft>
              <a:buClr>
                <a:schemeClr val="lt1"/>
              </a:buClr>
              <a:buSzPts val="2400"/>
              <a:buFont typeface="Calibri"/>
              <a:buNone/>
            </a:pPr>
            <a:endParaRPr lang="en-US" sz="2200" dirty="0">
              <a:solidFill>
                <a:schemeClr val="tx1"/>
              </a:solidFill>
              <a:latin typeface="+mn-lt"/>
              <a:ea typeface="Calibri"/>
              <a:cs typeface="Calibri"/>
              <a:sym typeface="Calibri"/>
            </a:endParaRPr>
          </a:p>
          <a:p>
            <a:pPr marL="0" marR="0" lvl="0" indent="0" algn="r" rtl="1">
              <a:lnSpc>
                <a:spcPct val="90000"/>
              </a:lnSpc>
              <a:spcBef>
                <a:spcPts val="0"/>
              </a:spcBef>
              <a:spcAft>
                <a:spcPts val="0"/>
              </a:spcAft>
              <a:buClr>
                <a:schemeClr val="lt1"/>
              </a:buClr>
              <a:buSzPts val="2400"/>
              <a:buFont typeface="Calibri"/>
              <a:buNone/>
            </a:pPr>
            <a:r>
              <a:rPr lang="en-US" sz="2200" dirty="0">
                <a:solidFill>
                  <a:schemeClr val="tx1"/>
                </a:solidFill>
                <a:latin typeface="+mn-lt"/>
                <a:ea typeface="Calibri"/>
                <a:cs typeface="Calibri"/>
                <a:sym typeface="Calibri"/>
              </a:rPr>
              <a:t>توصي مجموعة أدوات </a:t>
            </a:r>
            <a:r>
              <a:rPr lang="ar-SA" sz="2200" dirty="0">
                <a:solidFill>
                  <a:schemeClr val="tx1"/>
                </a:solidFill>
                <a:latin typeface="+mn-lt"/>
                <a:ea typeface="Calibri"/>
                <a:cs typeface="Calibri"/>
                <a:sym typeface="Calibri"/>
              </a:rPr>
              <a:t>الرعاية البديلة في حالات الطوارىء</a:t>
            </a:r>
            <a:r>
              <a:rPr lang="en-US" sz="2200" dirty="0">
                <a:solidFill>
                  <a:schemeClr val="tx1"/>
                </a:solidFill>
                <a:latin typeface="+mn-lt"/>
                <a:ea typeface="Calibri"/>
                <a:cs typeface="Calibri"/>
                <a:sym typeface="Calibri"/>
              </a:rPr>
              <a:t> بإجراء مراجعات "رسمية" ل</a:t>
            </a:r>
            <a:r>
              <a:rPr lang="ar-SA" sz="2200" dirty="0">
                <a:solidFill>
                  <a:schemeClr val="tx1"/>
                </a:solidFill>
                <a:latin typeface="+mn-lt"/>
                <a:ea typeface="Calibri"/>
                <a:cs typeface="Calibri"/>
                <a:sym typeface="Calibri"/>
              </a:rPr>
              <a:t>مكان الرعاية</a:t>
            </a:r>
            <a:r>
              <a:rPr lang="en-US" sz="2200" dirty="0">
                <a:solidFill>
                  <a:schemeClr val="tx1"/>
                </a:solidFill>
                <a:latin typeface="+mn-lt"/>
                <a:ea typeface="Calibri"/>
                <a:cs typeface="Calibri"/>
                <a:sym typeface="Calibri"/>
              </a:rPr>
              <a:t> كل 12 أسبوعًا</a:t>
            </a:r>
          </a:p>
        </p:txBody>
      </p:sp>
      <p:sp>
        <p:nvSpPr>
          <p:cNvPr id="22" name="TextBox 21">
            <a:extLst>
              <a:ext uri="{FF2B5EF4-FFF2-40B4-BE49-F238E27FC236}">
                <a16:creationId xmlns:a16="http://schemas.microsoft.com/office/drawing/2014/main" id="{BFD83E4E-D96E-C67E-0310-79CDD6CDB9BD}"/>
              </a:ext>
            </a:extLst>
          </p:cNvPr>
          <p:cNvSpPr txBox="1"/>
          <p:nvPr/>
        </p:nvSpPr>
        <p:spPr>
          <a:xfrm>
            <a:off x="6436918" y="1808781"/>
            <a:ext cx="4811339" cy="3748719"/>
          </a:xfrm>
          <a:prstGeom prst="rect">
            <a:avLst/>
          </a:prstGeom>
          <a:noFill/>
        </p:spPr>
        <p:txBody>
          <a:bodyPr wrap="square">
            <a:spAutoFit/>
          </a:bodyPr>
          <a:lstStyle/>
          <a:p>
            <a:pPr marL="0" marR="0" lvl="0" indent="0" algn="r" rtl="1">
              <a:lnSpc>
                <a:spcPct val="90000"/>
              </a:lnSpc>
              <a:spcBef>
                <a:spcPts val="0"/>
              </a:spcBef>
              <a:spcAft>
                <a:spcPts val="0"/>
              </a:spcAft>
              <a:buClr>
                <a:schemeClr val="lt1"/>
              </a:buClr>
              <a:buSzPts val="2400"/>
              <a:buFont typeface="Calibri"/>
              <a:buNone/>
            </a:pPr>
            <a:r>
              <a:rPr lang="en-US" sz="2200" b="1" dirty="0">
                <a:solidFill>
                  <a:schemeClr val="accent2">
                    <a:lumMod val="75000"/>
                  </a:schemeClr>
                </a:solidFill>
                <a:latin typeface="+mn-lt"/>
                <a:ea typeface="Calibri"/>
                <a:cs typeface="Calibri"/>
                <a:sym typeface="Calibri"/>
              </a:rPr>
              <a:t>الح</a:t>
            </a:r>
            <a:r>
              <a:rPr lang="ar-SA" sz="2200" b="1" dirty="0">
                <a:solidFill>
                  <a:schemeClr val="accent2">
                    <a:lumMod val="75000"/>
                  </a:schemeClr>
                </a:solidFill>
                <a:latin typeface="+mn-lt"/>
                <a:ea typeface="Calibri"/>
                <a:cs typeface="Calibri"/>
                <a:sym typeface="Calibri"/>
              </a:rPr>
              <a:t>ضور</a:t>
            </a:r>
            <a:endParaRPr lang="en-US" sz="2200" b="1" dirty="0">
              <a:solidFill>
                <a:schemeClr val="accent2">
                  <a:lumMod val="75000"/>
                </a:schemeClr>
              </a:solidFill>
              <a:latin typeface="+mn-lt"/>
              <a:ea typeface="Calibri"/>
              <a:cs typeface="Calibri"/>
              <a:sym typeface="Calibri"/>
            </a:endParaRPr>
          </a:p>
          <a:p>
            <a:pPr marL="0" marR="0" lvl="0" indent="0" algn="r" rtl="1">
              <a:lnSpc>
                <a:spcPct val="90000"/>
              </a:lnSpc>
              <a:spcBef>
                <a:spcPts val="0"/>
              </a:spcBef>
              <a:spcAft>
                <a:spcPts val="0"/>
              </a:spcAft>
              <a:buClr>
                <a:schemeClr val="lt1"/>
              </a:buClr>
              <a:buSzPts val="2400"/>
              <a:buFont typeface="Calibri"/>
              <a:buNone/>
            </a:pPr>
            <a:endParaRPr lang="en-US" sz="2200" dirty="0">
              <a:solidFill>
                <a:schemeClr val="tx1"/>
              </a:solidFill>
              <a:latin typeface="+mn-lt"/>
              <a:ea typeface="Calibri"/>
              <a:cs typeface="Calibri"/>
              <a:sym typeface="Calibri"/>
            </a:endParaRPr>
          </a:p>
          <a:p>
            <a:pPr marR="0" lvl="0" algn="r" rtl="1">
              <a:lnSpc>
                <a:spcPct val="90000"/>
              </a:lnSpc>
              <a:spcBef>
                <a:spcPts val="0"/>
              </a:spcBef>
              <a:spcAft>
                <a:spcPts val="0"/>
              </a:spcAft>
              <a:buClr>
                <a:schemeClr val="lt1"/>
              </a:buClr>
              <a:buSzPts val="2400"/>
            </a:pPr>
            <a:r>
              <a:rPr lang="ar-SA" sz="2200" dirty="0">
                <a:solidFill>
                  <a:schemeClr val="tx1"/>
                </a:solidFill>
                <a:latin typeface="+mn-lt"/>
                <a:ea typeface="Calibri"/>
                <a:cs typeface="Calibri"/>
                <a:sym typeface="Calibri"/>
              </a:rPr>
              <a:t>ال</a:t>
            </a:r>
            <a:r>
              <a:rPr lang="en-US" sz="2200" dirty="0">
                <a:solidFill>
                  <a:schemeClr val="tx1"/>
                </a:solidFill>
                <a:latin typeface="+mn-lt"/>
                <a:ea typeface="Calibri"/>
                <a:cs typeface="Calibri"/>
                <a:sym typeface="Calibri"/>
              </a:rPr>
              <a:t>طفل</a:t>
            </a:r>
          </a:p>
          <a:p>
            <a:pPr marR="0" lvl="0" algn="r" rtl="1">
              <a:lnSpc>
                <a:spcPct val="90000"/>
              </a:lnSpc>
              <a:spcBef>
                <a:spcPts val="0"/>
              </a:spcBef>
              <a:spcAft>
                <a:spcPts val="0"/>
              </a:spcAft>
              <a:buClr>
                <a:schemeClr val="lt1"/>
              </a:buClr>
              <a:buSzPts val="2400"/>
            </a:pPr>
            <a:endParaRPr lang="en-US" sz="2200" dirty="0">
              <a:solidFill>
                <a:schemeClr val="tx1"/>
              </a:solidFill>
              <a:latin typeface="+mn-lt"/>
              <a:ea typeface="Calibri"/>
              <a:cs typeface="Calibri"/>
              <a:sym typeface="Calibri"/>
            </a:endParaRPr>
          </a:p>
          <a:p>
            <a:pPr marR="0" lvl="0" algn="r" rtl="1">
              <a:lnSpc>
                <a:spcPct val="90000"/>
              </a:lnSpc>
              <a:spcBef>
                <a:spcPts val="0"/>
              </a:spcBef>
              <a:spcAft>
                <a:spcPts val="0"/>
              </a:spcAft>
              <a:buClr>
                <a:schemeClr val="lt1"/>
              </a:buClr>
              <a:buSzPts val="2400"/>
            </a:pPr>
            <a:r>
              <a:rPr lang="en-US" sz="2200" dirty="0">
                <a:solidFill>
                  <a:schemeClr val="tx1"/>
                </a:solidFill>
                <a:latin typeface="+mn-lt"/>
                <a:ea typeface="Calibri"/>
                <a:cs typeface="Calibri"/>
                <a:sym typeface="Calibri"/>
              </a:rPr>
              <a:t>مقدم الرعاية / الوالد ووصي الطفل</a:t>
            </a:r>
          </a:p>
          <a:p>
            <a:pPr marR="0" lvl="0" algn="r" rtl="1">
              <a:lnSpc>
                <a:spcPct val="90000"/>
              </a:lnSpc>
              <a:spcBef>
                <a:spcPts val="0"/>
              </a:spcBef>
              <a:spcAft>
                <a:spcPts val="0"/>
              </a:spcAft>
              <a:buClr>
                <a:schemeClr val="lt1"/>
              </a:buClr>
              <a:buSzPts val="2400"/>
            </a:pPr>
            <a:endParaRPr lang="en-US" sz="2200" dirty="0">
              <a:solidFill>
                <a:schemeClr val="tx1"/>
              </a:solidFill>
              <a:latin typeface="+mn-lt"/>
              <a:ea typeface="Calibri"/>
              <a:cs typeface="Calibri"/>
              <a:sym typeface="Calibri"/>
            </a:endParaRPr>
          </a:p>
          <a:p>
            <a:pPr marR="0" lvl="0" algn="r" rtl="1">
              <a:lnSpc>
                <a:spcPct val="90000"/>
              </a:lnSpc>
              <a:spcBef>
                <a:spcPts val="0"/>
              </a:spcBef>
              <a:spcAft>
                <a:spcPts val="0"/>
              </a:spcAft>
              <a:buClr>
                <a:schemeClr val="lt1"/>
              </a:buClr>
              <a:buSzPts val="2400"/>
            </a:pPr>
            <a:r>
              <a:rPr lang="en-US" sz="2200" dirty="0">
                <a:solidFill>
                  <a:schemeClr val="tx1"/>
                </a:solidFill>
                <a:latin typeface="+mn-lt"/>
                <a:ea typeface="Calibri"/>
                <a:cs typeface="Calibri"/>
                <a:sym typeface="Calibri"/>
              </a:rPr>
              <a:t>إذا كان لديه / لديها ، أخصائي حالة واحد (ومشرف)</a:t>
            </a:r>
          </a:p>
          <a:p>
            <a:pPr marR="0" lvl="0" algn="r" rtl="1">
              <a:lnSpc>
                <a:spcPct val="90000"/>
              </a:lnSpc>
              <a:spcBef>
                <a:spcPts val="0"/>
              </a:spcBef>
              <a:spcAft>
                <a:spcPts val="0"/>
              </a:spcAft>
              <a:buClr>
                <a:schemeClr val="lt1"/>
              </a:buClr>
              <a:buSzPts val="2400"/>
            </a:pPr>
            <a:endParaRPr lang="en-US" sz="2200" dirty="0">
              <a:solidFill>
                <a:schemeClr val="tx1"/>
              </a:solidFill>
              <a:latin typeface="+mn-lt"/>
              <a:ea typeface="Calibri"/>
              <a:cs typeface="Calibri"/>
              <a:sym typeface="Calibri"/>
            </a:endParaRPr>
          </a:p>
          <a:p>
            <a:pPr marR="0" lvl="0" algn="r" rtl="1">
              <a:lnSpc>
                <a:spcPct val="90000"/>
              </a:lnSpc>
              <a:spcBef>
                <a:spcPts val="0"/>
              </a:spcBef>
              <a:spcAft>
                <a:spcPts val="0"/>
              </a:spcAft>
              <a:buClr>
                <a:schemeClr val="lt1"/>
              </a:buClr>
              <a:buSzPts val="2400"/>
            </a:pPr>
            <a:r>
              <a:rPr lang="en-US" sz="2200" dirty="0">
                <a:solidFill>
                  <a:schemeClr val="tx1"/>
                </a:solidFill>
                <a:latin typeface="+mn-lt"/>
                <a:ea typeface="Calibri"/>
                <a:cs typeface="Calibri"/>
                <a:sym typeface="Calibri"/>
              </a:rPr>
              <a:t>قد تتم دعوة البالغين أو المهنيين المعنيين الآخرين</a:t>
            </a:r>
          </a:p>
          <a:p>
            <a:pPr marR="0" lvl="0" algn="r" rtl="1">
              <a:lnSpc>
                <a:spcPct val="90000"/>
              </a:lnSpc>
              <a:spcBef>
                <a:spcPts val="0"/>
              </a:spcBef>
              <a:spcAft>
                <a:spcPts val="0"/>
              </a:spcAft>
              <a:buClr>
                <a:schemeClr val="lt1"/>
              </a:buClr>
              <a:buSzPts val="2400"/>
            </a:pPr>
            <a:endParaRPr lang="en-US" sz="2200" dirty="0">
              <a:solidFill>
                <a:schemeClr val="tx1"/>
              </a:solidFill>
              <a:latin typeface="+mn-lt"/>
              <a:ea typeface="Calibri"/>
              <a:cs typeface="Calibri"/>
              <a:sym typeface="Calibri"/>
            </a:endParaRPr>
          </a:p>
          <a:p>
            <a:pPr marR="0" lvl="0" algn="r" rtl="1">
              <a:lnSpc>
                <a:spcPct val="90000"/>
              </a:lnSpc>
              <a:spcBef>
                <a:spcPts val="0"/>
              </a:spcBef>
              <a:spcAft>
                <a:spcPts val="0"/>
              </a:spcAft>
              <a:buClr>
                <a:schemeClr val="lt1"/>
              </a:buClr>
              <a:buSzPts val="2400"/>
            </a:pPr>
            <a:r>
              <a:rPr lang="en-US" sz="2200" dirty="0">
                <a:solidFill>
                  <a:schemeClr val="tx1"/>
                </a:solidFill>
                <a:latin typeface="+mn-lt"/>
                <a:ea typeface="Calibri"/>
                <a:cs typeface="Calibri"/>
                <a:sym typeface="Calibri"/>
              </a:rPr>
              <a:t>يمكن للطفل أن يطلب حضور شخص معين</a:t>
            </a:r>
          </a:p>
        </p:txBody>
      </p:sp>
      <p:grpSp>
        <p:nvGrpSpPr>
          <p:cNvPr id="23" name="Group 22">
            <a:extLst>
              <a:ext uri="{FF2B5EF4-FFF2-40B4-BE49-F238E27FC236}">
                <a16:creationId xmlns:a16="http://schemas.microsoft.com/office/drawing/2014/main" id="{28F665D9-9C24-B0AF-E228-34906D6C9B29}"/>
              </a:ext>
            </a:extLst>
          </p:cNvPr>
          <p:cNvGrpSpPr/>
          <p:nvPr/>
        </p:nvGrpSpPr>
        <p:grpSpPr>
          <a:xfrm>
            <a:off x="625435" y="1733475"/>
            <a:ext cx="1090968" cy="1090968"/>
            <a:chOff x="6784825" y="4717805"/>
            <a:chExt cx="1170980" cy="1170980"/>
          </a:xfrm>
        </p:grpSpPr>
        <p:sp>
          <p:nvSpPr>
            <p:cNvPr id="24" name="Oval 23">
              <a:extLst>
                <a:ext uri="{FF2B5EF4-FFF2-40B4-BE49-F238E27FC236}">
                  <a16:creationId xmlns:a16="http://schemas.microsoft.com/office/drawing/2014/main" id="{6A33FAFB-6784-3D41-5FBE-6FBACA86BC07}"/>
                </a:ext>
              </a:extLst>
            </p:cNvPr>
            <p:cNvSpPr/>
            <p:nvPr/>
          </p:nvSpPr>
          <p:spPr>
            <a:xfrm>
              <a:off x="6784825" y="4717805"/>
              <a:ext cx="1170980" cy="1170980"/>
            </a:xfrm>
            <a:prstGeom prst="ellipse">
              <a:avLst/>
            </a:prstGeom>
            <a:solidFill>
              <a:schemeClr val="accent2">
                <a:lumMod val="75000"/>
              </a:schemeClr>
            </a:solidFill>
            <a:ln w="1270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5" name="Oval 24">
              <a:extLst>
                <a:ext uri="{FF2B5EF4-FFF2-40B4-BE49-F238E27FC236}">
                  <a16:creationId xmlns:a16="http://schemas.microsoft.com/office/drawing/2014/main" id="{8BE6E8C8-AD53-D41A-8671-FC4A5B4BFAB0}"/>
                </a:ext>
              </a:extLst>
            </p:cNvPr>
            <p:cNvSpPr/>
            <p:nvPr/>
          </p:nvSpPr>
          <p:spPr>
            <a:xfrm>
              <a:off x="7276868" y="5237982"/>
              <a:ext cx="189079" cy="18907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6" name="Rectangle 25">
              <a:extLst>
                <a:ext uri="{FF2B5EF4-FFF2-40B4-BE49-F238E27FC236}">
                  <a16:creationId xmlns:a16="http://schemas.microsoft.com/office/drawing/2014/main" id="{CA7819F3-F020-F564-FD9A-AB88D9DE58F6}"/>
                </a:ext>
              </a:extLst>
            </p:cNvPr>
            <p:cNvSpPr/>
            <p:nvPr/>
          </p:nvSpPr>
          <p:spPr>
            <a:xfrm rot="16200000">
              <a:off x="7134823" y="5040376"/>
              <a:ext cx="464812" cy="11315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7" name="Rectangle 26">
              <a:extLst>
                <a:ext uri="{FF2B5EF4-FFF2-40B4-BE49-F238E27FC236}">
                  <a16:creationId xmlns:a16="http://schemas.microsoft.com/office/drawing/2014/main" id="{B9912B6E-9C22-0B78-BA58-C9FE414A4877}"/>
                </a:ext>
              </a:extLst>
            </p:cNvPr>
            <p:cNvSpPr/>
            <p:nvPr/>
          </p:nvSpPr>
          <p:spPr>
            <a:xfrm rot="13453060">
              <a:off x="7365088" y="5440995"/>
              <a:ext cx="331413" cy="10918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grpSp>
      <p:grpSp>
        <p:nvGrpSpPr>
          <p:cNvPr id="29" name="Group 28">
            <a:extLst>
              <a:ext uri="{FF2B5EF4-FFF2-40B4-BE49-F238E27FC236}">
                <a16:creationId xmlns:a16="http://schemas.microsoft.com/office/drawing/2014/main" id="{E19D30CC-BBEB-3ED4-F477-66AF2D4B0D2E}"/>
              </a:ext>
            </a:extLst>
          </p:cNvPr>
          <p:cNvGrpSpPr/>
          <p:nvPr/>
        </p:nvGrpSpPr>
        <p:grpSpPr>
          <a:xfrm>
            <a:off x="5295792" y="3031589"/>
            <a:ext cx="254176" cy="819822"/>
            <a:chOff x="4045581" y="1684320"/>
            <a:chExt cx="350098" cy="1129211"/>
          </a:xfrm>
          <a:solidFill>
            <a:schemeClr val="accent2">
              <a:lumMod val="75000"/>
            </a:schemeClr>
          </a:solidFill>
        </p:grpSpPr>
        <p:sp>
          <p:nvSpPr>
            <p:cNvPr id="46" name="Round Same Side Corner Rectangle 21">
              <a:extLst>
                <a:ext uri="{FF2B5EF4-FFF2-40B4-BE49-F238E27FC236}">
                  <a16:creationId xmlns:a16="http://schemas.microsoft.com/office/drawing/2014/main" id="{D707C826-1134-130B-F124-4C637E6A5D4F}"/>
                </a:ext>
              </a:extLst>
            </p:cNvPr>
            <p:cNvSpPr/>
            <p:nvPr/>
          </p:nvSpPr>
          <p:spPr>
            <a:xfrm>
              <a:off x="4045581" y="2069359"/>
              <a:ext cx="350098" cy="744172"/>
            </a:xfrm>
            <a:prstGeom prst="round2SameRect">
              <a:avLst>
                <a:gd name="adj1" fmla="val 500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47" name="Oval 46">
              <a:extLst>
                <a:ext uri="{FF2B5EF4-FFF2-40B4-BE49-F238E27FC236}">
                  <a16:creationId xmlns:a16="http://schemas.microsoft.com/office/drawing/2014/main" id="{B6E7F83C-9589-0C9C-36F2-6C3F65803BB7}"/>
                </a:ext>
              </a:extLst>
            </p:cNvPr>
            <p:cNvSpPr/>
            <p:nvPr/>
          </p:nvSpPr>
          <p:spPr>
            <a:xfrm>
              <a:off x="4064379" y="1684320"/>
              <a:ext cx="328890" cy="32889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grpSp>
      <p:grpSp>
        <p:nvGrpSpPr>
          <p:cNvPr id="31" name="Group 30">
            <a:extLst>
              <a:ext uri="{FF2B5EF4-FFF2-40B4-BE49-F238E27FC236}">
                <a16:creationId xmlns:a16="http://schemas.microsoft.com/office/drawing/2014/main" id="{0CD384E6-B75B-C8DB-040F-929E3214A5B4}"/>
              </a:ext>
            </a:extLst>
          </p:cNvPr>
          <p:cNvGrpSpPr/>
          <p:nvPr/>
        </p:nvGrpSpPr>
        <p:grpSpPr>
          <a:xfrm>
            <a:off x="5723744" y="1708691"/>
            <a:ext cx="254176" cy="819822"/>
            <a:chOff x="4045581" y="1684320"/>
            <a:chExt cx="350098" cy="1129211"/>
          </a:xfrm>
          <a:solidFill>
            <a:schemeClr val="accent2">
              <a:lumMod val="75000"/>
            </a:schemeClr>
          </a:solidFill>
        </p:grpSpPr>
        <p:sp>
          <p:nvSpPr>
            <p:cNvPr id="40" name="Round Same Side Corner Rectangle 21">
              <a:extLst>
                <a:ext uri="{FF2B5EF4-FFF2-40B4-BE49-F238E27FC236}">
                  <a16:creationId xmlns:a16="http://schemas.microsoft.com/office/drawing/2014/main" id="{A485552B-CF20-3CFA-5F3D-E1217EDEC46B}"/>
                </a:ext>
              </a:extLst>
            </p:cNvPr>
            <p:cNvSpPr/>
            <p:nvPr/>
          </p:nvSpPr>
          <p:spPr>
            <a:xfrm>
              <a:off x="4045581" y="2069359"/>
              <a:ext cx="350098" cy="744172"/>
            </a:xfrm>
            <a:prstGeom prst="round2SameRect">
              <a:avLst>
                <a:gd name="adj1" fmla="val 500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41" name="Oval 40">
              <a:extLst>
                <a:ext uri="{FF2B5EF4-FFF2-40B4-BE49-F238E27FC236}">
                  <a16:creationId xmlns:a16="http://schemas.microsoft.com/office/drawing/2014/main" id="{97A0A789-8E4D-A762-A74C-575D2351B734}"/>
                </a:ext>
              </a:extLst>
            </p:cNvPr>
            <p:cNvSpPr/>
            <p:nvPr/>
          </p:nvSpPr>
          <p:spPr>
            <a:xfrm>
              <a:off x="4064379" y="1684320"/>
              <a:ext cx="328890" cy="32889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grpSp>
      <p:grpSp>
        <p:nvGrpSpPr>
          <p:cNvPr id="33" name="Group 32">
            <a:extLst>
              <a:ext uri="{FF2B5EF4-FFF2-40B4-BE49-F238E27FC236}">
                <a16:creationId xmlns:a16="http://schemas.microsoft.com/office/drawing/2014/main" id="{DA4EDCC2-58C9-8BBA-A08C-46C4C93CC84D}"/>
              </a:ext>
            </a:extLst>
          </p:cNvPr>
          <p:cNvGrpSpPr/>
          <p:nvPr/>
        </p:nvGrpSpPr>
        <p:grpSpPr>
          <a:xfrm>
            <a:off x="5636727" y="2663008"/>
            <a:ext cx="364270" cy="819822"/>
            <a:chOff x="3000654" y="1516217"/>
            <a:chExt cx="245039" cy="551483"/>
          </a:xfrm>
          <a:solidFill>
            <a:schemeClr val="accent2">
              <a:lumMod val="75000"/>
            </a:schemeClr>
          </a:solidFill>
        </p:grpSpPr>
        <p:grpSp>
          <p:nvGrpSpPr>
            <p:cNvPr id="34" name="Group 33">
              <a:extLst>
                <a:ext uri="{FF2B5EF4-FFF2-40B4-BE49-F238E27FC236}">
                  <a16:creationId xmlns:a16="http://schemas.microsoft.com/office/drawing/2014/main" id="{E8024A55-CAA2-E2E2-71C2-C5C656AE3988}"/>
                </a:ext>
              </a:extLst>
            </p:cNvPr>
            <p:cNvGrpSpPr/>
            <p:nvPr/>
          </p:nvGrpSpPr>
          <p:grpSpPr>
            <a:xfrm>
              <a:off x="3036509" y="1516217"/>
              <a:ext cx="172158" cy="551483"/>
              <a:chOff x="4043172" y="1684320"/>
              <a:chExt cx="352508" cy="1129211"/>
            </a:xfrm>
            <a:grpFill/>
          </p:grpSpPr>
          <p:sp>
            <p:nvSpPr>
              <p:cNvPr id="36" name="Round Same Side Corner Rectangle 21">
                <a:extLst>
                  <a:ext uri="{FF2B5EF4-FFF2-40B4-BE49-F238E27FC236}">
                    <a16:creationId xmlns:a16="http://schemas.microsoft.com/office/drawing/2014/main" id="{411BA671-6901-C60A-C930-0F1CA5177D08}"/>
                  </a:ext>
                </a:extLst>
              </p:cNvPr>
              <p:cNvSpPr/>
              <p:nvPr/>
            </p:nvSpPr>
            <p:spPr>
              <a:xfrm>
                <a:off x="4045582" y="2069359"/>
                <a:ext cx="350098" cy="744172"/>
              </a:xfrm>
              <a:prstGeom prst="round2SameRect">
                <a:avLst>
                  <a:gd name="adj1" fmla="val 500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37" name="Oval 36">
                <a:extLst>
                  <a:ext uri="{FF2B5EF4-FFF2-40B4-BE49-F238E27FC236}">
                    <a16:creationId xmlns:a16="http://schemas.microsoft.com/office/drawing/2014/main" id="{667D67EC-F08F-56A4-C395-98FAE9CA7846}"/>
                  </a:ext>
                </a:extLst>
              </p:cNvPr>
              <p:cNvSpPr/>
              <p:nvPr/>
            </p:nvSpPr>
            <p:spPr>
              <a:xfrm>
                <a:off x="4043172" y="1684320"/>
                <a:ext cx="328891" cy="32889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grpSp>
        <p:sp>
          <p:nvSpPr>
            <p:cNvPr id="35" name="Flowchart: Manual Operation 34">
              <a:extLst>
                <a:ext uri="{FF2B5EF4-FFF2-40B4-BE49-F238E27FC236}">
                  <a16:creationId xmlns:a16="http://schemas.microsoft.com/office/drawing/2014/main" id="{56548A22-F8E2-0C92-5911-04741C53F216}"/>
                </a:ext>
              </a:extLst>
            </p:cNvPr>
            <p:cNvSpPr/>
            <p:nvPr/>
          </p:nvSpPr>
          <p:spPr>
            <a:xfrm rot="10800000">
              <a:off x="3000654" y="1805724"/>
              <a:ext cx="245039" cy="261975"/>
            </a:xfrm>
            <a:prstGeom prst="flowChartManualOperati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grpSp>
      <p:grpSp>
        <p:nvGrpSpPr>
          <p:cNvPr id="48" name="Group 47">
            <a:extLst>
              <a:ext uri="{FF2B5EF4-FFF2-40B4-BE49-F238E27FC236}">
                <a16:creationId xmlns:a16="http://schemas.microsoft.com/office/drawing/2014/main" id="{0158D204-966C-F96D-F226-BC29BE10FE95}"/>
              </a:ext>
            </a:extLst>
          </p:cNvPr>
          <p:cNvGrpSpPr/>
          <p:nvPr/>
        </p:nvGrpSpPr>
        <p:grpSpPr>
          <a:xfrm>
            <a:off x="5033127" y="2012719"/>
            <a:ext cx="574977" cy="771711"/>
            <a:chOff x="5438539" y="7646118"/>
            <a:chExt cx="814830" cy="1093633"/>
          </a:xfrm>
          <a:solidFill>
            <a:schemeClr val="accent2">
              <a:lumMod val="75000"/>
            </a:schemeClr>
          </a:solidFill>
        </p:grpSpPr>
        <p:sp>
          <p:nvSpPr>
            <p:cNvPr id="49" name="Round Same Side Corner Rectangle 21">
              <a:extLst>
                <a:ext uri="{FF2B5EF4-FFF2-40B4-BE49-F238E27FC236}">
                  <a16:creationId xmlns:a16="http://schemas.microsoft.com/office/drawing/2014/main" id="{6C99D6E4-0CB7-19A6-46D4-C76A46CC1A4B}"/>
                </a:ext>
              </a:extLst>
            </p:cNvPr>
            <p:cNvSpPr/>
            <p:nvPr/>
          </p:nvSpPr>
          <p:spPr>
            <a:xfrm>
              <a:off x="5440940" y="8395605"/>
              <a:ext cx="323729" cy="344146"/>
            </a:xfrm>
            <a:prstGeom prst="round2SameRect">
              <a:avLst>
                <a:gd name="adj1" fmla="val 500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50" name="Oval 49">
              <a:extLst>
                <a:ext uri="{FF2B5EF4-FFF2-40B4-BE49-F238E27FC236}">
                  <a16:creationId xmlns:a16="http://schemas.microsoft.com/office/drawing/2014/main" id="{05578C79-E420-65CE-6DB2-53D1545789BC}"/>
                </a:ext>
              </a:extLst>
            </p:cNvPr>
            <p:cNvSpPr/>
            <p:nvPr/>
          </p:nvSpPr>
          <p:spPr>
            <a:xfrm>
              <a:off x="5438539" y="8011964"/>
              <a:ext cx="327409" cy="327409"/>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51" name="Round Same Side Corner Rectangle 23">
              <a:extLst>
                <a:ext uri="{FF2B5EF4-FFF2-40B4-BE49-F238E27FC236}">
                  <a16:creationId xmlns:a16="http://schemas.microsoft.com/office/drawing/2014/main" id="{CFF6B0E8-9046-BEF4-10FE-66725C0EA940}"/>
                </a:ext>
              </a:extLst>
            </p:cNvPr>
            <p:cNvSpPr/>
            <p:nvPr/>
          </p:nvSpPr>
          <p:spPr>
            <a:xfrm>
              <a:off x="5928360" y="8029758"/>
              <a:ext cx="323730" cy="709993"/>
            </a:xfrm>
            <a:prstGeom prst="round2SameRect">
              <a:avLst>
                <a:gd name="adj1" fmla="val 500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52" name="Oval 51">
              <a:extLst>
                <a:ext uri="{FF2B5EF4-FFF2-40B4-BE49-F238E27FC236}">
                  <a16:creationId xmlns:a16="http://schemas.microsoft.com/office/drawing/2014/main" id="{7D055A9A-1AD7-59B3-3A12-72AB7C1A3D3C}"/>
                </a:ext>
              </a:extLst>
            </p:cNvPr>
            <p:cNvSpPr/>
            <p:nvPr/>
          </p:nvSpPr>
          <p:spPr>
            <a:xfrm>
              <a:off x="5925959" y="7646118"/>
              <a:ext cx="327410" cy="327409"/>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53" name="Round Same Side Corner Rectangle 25">
              <a:extLst>
                <a:ext uri="{FF2B5EF4-FFF2-40B4-BE49-F238E27FC236}">
                  <a16:creationId xmlns:a16="http://schemas.microsoft.com/office/drawing/2014/main" id="{292B9430-BC87-69FF-7376-EE6E0F26AAA6}"/>
                </a:ext>
              </a:extLst>
            </p:cNvPr>
            <p:cNvSpPr/>
            <p:nvPr/>
          </p:nvSpPr>
          <p:spPr>
            <a:xfrm rot="12859561">
              <a:off x="5864557" y="8125814"/>
              <a:ext cx="101108" cy="244001"/>
            </a:xfrm>
            <a:prstGeom prst="round2SameRect">
              <a:avLst>
                <a:gd name="adj1" fmla="val 493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54" name="Round Same Side Corner Rectangle 26">
              <a:extLst>
                <a:ext uri="{FF2B5EF4-FFF2-40B4-BE49-F238E27FC236}">
                  <a16:creationId xmlns:a16="http://schemas.microsoft.com/office/drawing/2014/main" id="{06CAFE82-0978-3A7F-A950-8881CFD12BE3}"/>
                </a:ext>
              </a:extLst>
            </p:cNvPr>
            <p:cNvSpPr/>
            <p:nvPr/>
          </p:nvSpPr>
          <p:spPr>
            <a:xfrm rot="14101202">
              <a:off x="5757134" y="8268990"/>
              <a:ext cx="101108" cy="165176"/>
            </a:xfrm>
            <a:prstGeom prst="round2SameRect">
              <a:avLst>
                <a:gd name="adj1" fmla="val 493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grpSp>
    </p:spTree>
  </p:cSld>
  <p:clrMapOvr>
    <a:masterClrMapping/>
  </p:clrMapOvr>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Shape 1573"/>
        <p:cNvGrpSpPr/>
        <p:nvPr/>
      </p:nvGrpSpPr>
      <p:grpSpPr>
        <a:xfrm>
          <a:off x="0" y="0"/>
          <a:ext cx="0" cy="0"/>
          <a:chOff x="0" y="0"/>
          <a:chExt cx="0" cy="0"/>
        </a:xfrm>
      </p:grpSpPr>
      <p:sp>
        <p:nvSpPr>
          <p:cNvPr id="1574" name="Google Shape;1574;p86"/>
          <p:cNvSpPr txBox="1">
            <a:spLocks noGrp="1"/>
          </p:cNvSpPr>
          <p:nvPr>
            <p:ph type="title"/>
          </p:nvPr>
        </p:nvSpPr>
        <p:spPr>
          <a:xfrm>
            <a:off x="838200" y="120516"/>
            <a:ext cx="10515600" cy="868968"/>
          </a:xfrm>
          <a:prstGeom prst="rect">
            <a:avLst/>
          </a:prstGeom>
          <a:noFill/>
          <a:ln>
            <a:noFill/>
          </a:ln>
        </p:spPr>
        <p:txBody>
          <a:bodyPr spcFirstLastPara="1" wrap="square" lIns="91425" tIns="45700" rIns="91425" bIns="45700" anchor="ctr" anchorCtr="0">
            <a:normAutofit/>
          </a:bodyPr>
          <a:lstStyle/>
          <a:p>
            <a:pPr marL="0" lvl="0" indent="0" algn="ctr" rtl="1">
              <a:lnSpc>
                <a:spcPct val="90000"/>
              </a:lnSpc>
              <a:spcBef>
                <a:spcPts val="0"/>
              </a:spcBef>
              <a:spcAft>
                <a:spcPts val="0"/>
              </a:spcAft>
              <a:buClr>
                <a:srgbClr val="8C5F7A"/>
              </a:buClr>
              <a:buSzPts val="3200"/>
              <a:buFont typeface="Arial"/>
              <a:buNone/>
            </a:pPr>
            <a:r>
              <a:rPr lang="en-US" dirty="0">
                <a:latin typeface="Calibri" panose="020F0502020204030204" pitchFamily="34" charset="0"/>
                <a:cs typeface="Calibri" panose="020F0502020204030204" pitchFamily="34" charset="0"/>
              </a:rPr>
              <a:t>يجب أن تغطي مراجعة مكان الرعاية ما يلي:</a:t>
            </a:r>
            <a:endParaRPr dirty="0">
              <a:latin typeface="Calibri" panose="020F0502020204030204" pitchFamily="34" charset="0"/>
              <a:cs typeface="Calibri" panose="020F0502020204030204" pitchFamily="34" charset="0"/>
            </a:endParaRPr>
          </a:p>
        </p:txBody>
      </p:sp>
      <p:grpSp>
        <p:nvGrpSpPr>
          <p:cNvPr id="2" name="Group 1">
            <a:extLst>
              <a:ext uri="{FF2B5EF4-FFF2-40B4-BE49-F238E27FC236}">
                <a16:creationId xmlns:a16="http://schemas.microsoft.com/office/drawing/2014/main" id="{31E99C2B-ADD6-FE30-0EE4-206AD51213FB}"/>
              </a:ext>
            </a:extLst>
          </p:cNvPr>
          <p:cNvGrpSpPr/>
          <p:nvPr/>
        </p:nvGrpSpPr>
        <p:grpSpPr>
          <a:xfrm>
            <a:off x="879205" y="1790515"/>
            <a:ext cx="3383703" cy="3105774"/>
            <a:chOff x="6955476" y="4970817"/>
            <a:chExt cx="500332" cy="459236"/>
          </a:xfrm>
          <a:solidFill>
            <a:schemeClr val="accent2">
              <a:lumMod val="20000"/>
              <a:lumOff val="80000"/>
            </a:schemeClr>
          </a:solidFill>
        </p:grpSpPr>
        <p:sp>
          <p:nvSpPr>
            <p:cNvPr id="3" name="Trapezoid 2">
              <a:extLst>
                <a:ext uri="{FF2B5EF4-FFF2-40B4-BE49-F238E27FC236}">
                  <a16:creationId xmlns:a16="http://schemas.microsoft.com/office/drawing/2014/main" id="{A9F4A831-BB8B-B0EB-167C-F6E71BDCE028}"/>
                </a:ext>
              </a:extLst>
            </p:cNvPr>
            <p:cNvSpPr/>
            <p:nvPr/>
          </p:nvSpPr>
          <p:spPr>
            <a:xfrm>
              <a:off x="6955476" y="4970817"/>
              <a:ext cx="500332" cy="200981"/>
            </a:xfrm>
            <a:prstGeom prst="trapezoid">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4" name="Rectangle 3">
              <a:extLst>
                <a:ext uri="{FF2B5EF4-FFF2-40B4-BE49-F238E27FC236}">
                  <a16:creationId xmlns:a16="http://schemas.microsoft.com/office/drawing/2014/main" id="{7FEECB39-D91E-E3A2-F69D-21CD8D4FEAE2}"/>
                </a:ext>
              </a:extLst>
            </p:cNvPr>
            <p:cNvSpPr/>
            <p:nvPr/>
          </p:nvSpPr>
          <p:spPr>
            <a:xfrm>
              <a:off x="6998813" y="5171798"/>
              <a:ext cx="413659" cy="25825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grpSp>
      <p:grpSp>
        <p:nvGrpSpPr>
          <p:cNvPr id="5" name="Group 4">
            <a:extLst>
              <a:ext uri="{FF2B5EF4-FFF2-40B4-BE49-F238E27FC236}">
                <a16:creationId xmlns:a16="http://schemas.microsoft.com/office/drawing/2014/main" id="{EC09AB3F-BEA9-75AF-3852-BAB3C0F2D527}"/>
              </a:ext>
            </a:extLst>
          </p:cNvPr>
          <p:cNvGrpSpPr/>
          <p:nvPr/>
        </p:nvGrpSpPr>
        <p:grpSpPr>
          <a:xfrm>
            <a:off x="2090594" y="2564578"/>
            <a:ext cx="1707617" cy="3046201"/>
            <a:chOff x="5102983" y="1330093"/>
            <a:chExt cx="611190" cy="1090296"/>
          </a:xfrm>
          <a:solidFill>
            <a:schemeClr val="accent2">
              <a:lumMod val="75000"/>
            </a:schemeClr>
          </a:solidFill>
        </p:grpSpPr>
        <p:grpSp>
          <p:nvGrpSpPr>
            <p:cNvPr id="6" name="Group 5">
              <a:extLst>
                <a:ext uri="{FF2B5EF4-FFF2-40B4-BE49-F238E27FC236}">
                  <a16:creationId xmlns:a16="http://schemas.microsoft.com/office/drawing/2014/main" id="{CE9EE981-FC50-7B8D-8583-853130FF5233}"/>
                </a:ext>
              </a:extLst>
            </p:cNvPr>
            <p:cNvGrpSpPr/>
            <p:nvPr/>
          </p:nvGrpSpPr>
          <p:grpSpPr>
            <a:xfrm>
              <a:off x="5157952" y="1808115"/>
              <a:ext cx="241654" cy="277569"/>
              <a:chOff x="2968390" y="1782471"/>
              <a:chExt cx="241654" cy="277569"/>
            </a:xfrm>
            <a:grpFill/>
          </p:grpSpPr>
          <p:sp>
            <p:nvSpPr>
              <p:cNvPr id="14" name="Round Same Side Corner Rectangle 25">
                <a:extLst>
                  <a:ext uri="{FF2B5EF4-FFF2-40B4-BE49-F238E27FC236}">
                    <a16:creationId xmlns:a16="http://schemas.microsoft.com/office/drawing/2014/main" id="{707B1E99-7236-FABF-F130-47B5341586D6}"/>
                  </a:ext>
                </a:extLst>
              </p:cNvPr>
              <p:cNvSpPr/>
              <p:nvPr/>
            </p:nvSpPr>
            <p:spPr>
              <a:xfrm rot="12859561">
                <a:off x="3108478" y="1782471"/>
                <a:ext cx="101566" cy="245105"/>
              </a:xfrm>
              <a:prstGeom prst="round2SameRect">
                <a:avLst>
                  <a:gd name="adj1" fmla="val 493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5" name="Round Same Side Corner Rectangle 26">
                <a:extLst>
                  <a:ext uri="{FF2B5EF4-FFF2-40B4-BE49-F238E27FC236}">
                    <a16:creationId xmlns:a16="http://schemas.microsoft.com/office/drawing/2014/main" id="{1478917C-1926-7653-960A-5B36BEC7F419}"/>
                  </a:ext>
                </a:extLst>
              </p:cNvPr>
              <p:cNvSpPr/>
              <p:nvPr/>
            </p:nvSpPr>
            <p:spPr>
              <a:xfrm rot="14101202">
                <a:off x="3000569" y="1926295"/>
                <a:ext cx="101566" cy="165924"/>
              </a:xfrm>
              <a:prstGeom prst="round2SameRect">
                <a:avLst>
                  <a:gd name="adj1" fmla="val 493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grpSp>
        <p:sp>
          <p:nvSpPr>
            <p:cNvPr id="7" name="Rectangle 6">
              <a:extLst>
                <a:ext uri="{FF2B5EF4-FFF2-40B4-BE49-F238E27FC236}">
                  <a16:creationId xmlns:a16="http://schemas.microsoft.com/office/drawing/2014/main" id="{445EA109-D366-DF14-07C6-741CEBD182F8}"/>
                </a:ext>
              </a:extLst>
            </p:cNvPr>
            <p:cNvSpPr/>
            <p:nvPr/>
          </p:nvSpPr>
          <p:spPr>
            <a:xfrm rot="20505316">
              <a:off x="5102983" y="1656859"/>
              <a:ext cx="45719" cy="35487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8" name="Round Same Side Corner Rectangle 26">
              <a:extLst>
                <a:ext uri="{FF2B5EF4-FFF2-40B4-BE49-F238E27FC236}">
                  <a16:creationId xmlns:a16="http://schemas.microsoft.com/office/drawing/2014/main" id="{27DE7285-6CD1-E62F-16E4-6C59FF6A9862}"/>
                </a:ext>
              </a:extLst>
            </p:cNvPr>
            <p:cNvSpPr/>
            <p:nvPr/>
          </p:nvSpPr>
          <p:spPr>
            <a:xfrm rot="16535945">
              <a:off x="5265161" y="1680146"/>
              <a:ext cx="101003" cy="279895"/>
            </a:xfrm>
            <a:prstGeom prst="round2SameRect">
              <a:avLst>
                <a:gd name="adj1" fmla="val 493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cxnSp>
          <p:nvCxnSpPr>
            <p:cNvPr id="9" name="Straight Arrow Connector 8">
              <a:extLst>
                <a:ext uri="{FF2B5EF4-FFF2-40B4-BE49-F238E27FC236}">
                  <a16:creationId xmlns:a16="http://schemas.microsoft.com/office/drawing/2014/main" id="{D58D0A6E-BD6D-377A-E277-7ABB71326100}"/>
                </a:ext>
              </a:extLst>
            </p:cNvPr>
            <p:cNvCxnSpPr>
              <a:cxnSpLocks/>
            </p:cNvCxnSpPr>
            <p:nvPr/>
          </p:nvCxnSpPr>
          <p:spPr>
            <a:xfrm flipH="1">
              <a:off x="5175388" y="1694718"/>
              <a:ext cx="74812" cy="109302"/>
            </a:xfrm>
            <a:prstGeom prst="straightConnector1">
              <a:avLst/>
            </a:prstGeom>
            <a:grpFill/>
            <a:ln w="28575">
              <a:solidFill>
                <a:schemeClr val="accent2">
                  <a:lumMod val="75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grpSp>
          <p:nvGrpSpPr>
            <p:cNvPr id="10" name="Group 9">
              <a:extLst>
                <a:ext uri="{FF2B5EF4-FFF2-40B4-BE49-F238E27FC236}">
                  <a16:creationId xmlns:a16="http://schemas.microsoft.com/office/drawing/2014/main" id="{3CA4E813-350E-FE85-C8EF-80D66F2F7678}"/>
                </a:ext>
              </a:extLst>
            </p:cNvPr>
            <p:cNvGrpSpPr/>
            <p:nvPr/>
          </p:nvGrpSpPr>
          <p:grpSpPr>
            <a:xfrm>
              <a:off x="5274909" y="1330093"/>
              <a:ext cx="439264" cy="1090296"/>
              <a:chOff x="4152776" y="1302447"/>
              <a:chExt cx="365595" cy="907443"/>
            </a:xfrm>
            <a:grpFill/>
          </p:grpSpPr>
          <p:sp>
            <p:nvSpPr>
              <p:cNvPr id="11" name="Flowchart: Manual Operation 10">
                <a:extLst>
                  <a:ext uri="{FF2B5EF4-FFF2-40B4-BE49-F238E27FC236}">
                    <a16:creationId xmlns:a16="http://schemas.microsoft.com/office/drawing/2014/main" id="{A60273CB-F80E-0368-F337-4A8ECE72879B}"/>
                  </a:ext>
                </a:extLst>
              </p:cNvPr>
              <p:cNvSpPr/>
              <p:nvPr/>
            </p:nvSpPr>
            <p:spPr>
              <a:xfrm rot="10800000">
                <a:off x="4152776" y="1702969"/>
                <a:ext cx="365595" cy="506921"/>
              </a:xfrm>
              <a:prstGeom prst="flowChartManualOperati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2" name="Round Same Side Corner Rectangle 23">
                <a:extLst>
                  <a:ext uri="{FF2B5EF4-FFF2-40B4-BE49-F238E27FC236}">
                    <a16:creationId xmlns:a16="http://schemas.microsoft.com/office/drawing/2014/main" id="{F76069EF-E8D4-5CAB-9CD0-0588A17B159A}"/>
                  </a:ext>
                </a:extLst>
              </p:cNvPr>
              <p:cNvSpPr/>
              <p:nvPr/>
            </p:nvSpPr>
            <p:spPr>
              <a:xfrm>
                <a:off x="4202705" y="1618460"/>
                <a:ext cx="266665" cy="584840"/>
              </a:xfrm>
              <a:prstGeom prst="round2SameRect">
                <a:avLst>
                  <a:gd name="adj1" fmla="val 500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3" name="Oval 12">
                <a:extLst>
                  <a:ext uri="{FF2B5EF4-FFF2-40B4-BE49-F238E27FC236}">
                    <a16:creationId xmlns:a16="http://schemas.microsoft.com/office/drawing/2014/main" id="{5C005901-FD04-9378-8C15-31B1BE60180A}"/>
                  </a:ext>
                </a:extLst>
              </p:cNvPr>
              <p:cNvSpPr/>
              <p:nvPr/>
            </p:nvSpPr>
            <p:spPr>
              <a:xfrm>
                <a:off x="4200727" y="1302447"/>
                <a:ext cx="269696" cy="26969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grpSp>
      </p:grpSp>
      <p:sp>
        <p:nvSpPr>
          <p:cNvPr id="16" name="L-Shape 15">
            <a:extLst>
              <a:ext uri="{FF2B5EF4-FFF2-40B4-BE49-F238E27FC236}">
                <a16:creationId xmlns:a16="http://schemas.microsoft.com/office/drawing/2014/main" id="{C643CA60-D67B-AB47-F92C-C42F0A6FAD94}"/>
              </a:ext>
            </a:extLst>
          </p:cNvPr>
          <p:cNvSpPr/>
          <p:nvPr/>
        </p:nvSpPr>
        <p:spPr>
          <a:xfrm rot="18361091">
            <a:off x="5194641" y="1674429"/>
            <a:ext cx="334720" cy="170347"/>
          </a:xfrm>
          <a:prstGeom prst="corner">
            <a:avLst>
              <a:gd name="adj1" fmla="val 42208"/>
              <a:gd name="adj2" fmla="val 43350"/>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7" name="TextBox 16">
            <a:extLst>
              <a:ext uri="{FF2B5EF4-FFF2-40B4-BE49-F238E27FC236}">
                <a16:creationId xmlns:a16="http://schemas.microsoft.com/office/drawing/2014/main" id="{2A0F904F-9FFE-B6BE-D0DF-3D52FBB2A5EC}"/>
              </a:ext>
            </a:extLst>
          </p:cNvPr>
          <p:cNvSpPr txBox="1"/>
          <p:nvPr/>
        </p:nvSpPr>
        <p:spPr>
          <a:xfrm>
            <a:off x="5627287" y="1667697"/>
            <a:ext cx="6129284" cy="3853363"/>
          </a:xfrm>
          <a:prstGeom prst="rect">
            <a:avLst/>
          </a:prstGeom>
          <a:noFill/>
        </p:spPr>
        <p:txBody>
          <a:bodyPr wrap="square">
            <a:spAutoFit/>
          </a:bodyPr>
          <a:lstStyle/>
          <a:p>
            <a:pPr marL="0" marR="0" lvl="0" indent="0" algn="r" rtl="1">
              <a:lnSpc>
                <a:spcPct val="90000"/>
              </a:lnSpc>
              <a:spcBef>
                <a:spcPts val="0"/>
              </a:spcBef>
              <a:spcAft>
                <a:spcPts val="1000"/>
              </a:spcAft>
              <a:buClr>
                <a:schemeClr val="dk1"/>
              </a:buClr>
              <a:buSzPts val="2300"/>
              <a:buFont typeface="Calibri"/>
              <a:buNone/>
            </a:pPr>
            <a:r>
              <a:rPr lang="en-US" sz="2400" dirty="0">
                <a:solidFill>
                  <a:schemeClr val="dk1"/>
                </a:solidFill>
                <a:latin typeface="+mn-lt"/>
                <a:ea typeface="Calibri"/>
                <a:cs typeface="Calibri"/>
                <a:sym typeface="Calibri"/>
              </a:rPr>
              <a:t>ت</a:t>
            </a:r>
            <a:r>
              <a:rPr lang="ar-SA" sz="2400" dirty="0">
                <a:solidFill>
                  <a:schemeClr val="dk1"/>
                </a:solidFill>
                <a:latin typeface="+mn-lt"/>
                <a:ea typeface="Calibri"/>
                <a:cs typeface="Calibri"/>
                <a:sym typeface="Calibri"/>
              </a:rPr>
              <a:t>طور</a:t>
            </a:r>
            <a:r>
              <a:rPr lang="en-US" sz="2400" dirty="0">
                <a:solidFill>
                  <a:schemeClr val="dk1"/>
                </a:solidFill>
                <a:latin typeface="+mn-lt"/>
                <a:ea typeface="Calibri"/>
                <a:cs typeface="Calibri"/>
                <a:sym typeface="Calibri"/>
              </a:rPr>
              <a:t> الطفل في ال</a:t>
            </a:r>
            <a:r>
              <a:rPr lang="ar-SA" sz="2400" dirty="0">
                <a:solidFill>
                  <a:schemeClr val="dk1"/>
                </a:solidFill>
                <a:latin typeface="+mn-lt"/>
                <a:ea typeface="Calibri"/>
                <a:cs typeface="Calibri"/>
                <a:sym typeface="Calibri"/>
              </a:rPr>
              <a:t>إيداع</a:t>
            </a:r>
            <a:r>
              <a:rPr lang="en-US" sz="2400" dirty="0">
                <a:solidFill>
                  <a:schemeClr val="dk1"/>
                </a:solidFill>
                <a:latin typeface="+mn-lt"/>
                <a:ea typeface="Calibri"/>
                <a:cs typeface="Calibri"/>
                <a:sym typeface="Calibri"/>
              </a:rPr>
              <a:t> / الحماية والرفاه</a:t>
            </a:r>
          </a:p>
          <a:p>
            <a:pPr algn="r" rtl="1">
              <a:lnSpc>
                <a:spcPct val="90000"/>
              </a:lnSpc>
              <a:spcAft>
                <a:spcPts val="1000"/>
              </a:spcAft>
              <a:buClr>
                <a:schemeClr val="dk1"/>
              </a:buClr>
              <a:buSzPts val="2300"/>
            </a:pPr>
            <a:r>
              <a:rPr lang="en-US" sz="2400" dirty="0">
                <a:solidFill>
                  <a:schemeClr val="dk1"/>
                </a:solidFill>
                <a:latin typeface="+mn-lt"/>
                <a:ea typeface="Calibri"/>
                <a:cs typeface="Calibri"/>
                <a:sym typeface="Calibri"/>
              </a:rPr>
              <a:t>معلومات من زيارات المراقبة / القضايا في مراقبة ال</a:t>
            </a:r>
            <a:r>
              <a:rPr lang="ar-SA" sz="2400" dirty="0">
                <a:solidFill>
                  <a:schemeClr val="dk1"/>
                </a:solidFill>
                <a:latin typeface="+mn-lt"/>
                <a:ea typeface="Calibri"/>
                <a:cs typeface="Calibri"/>
                <a:sym typeface="Calibri"/>
              </a:rPr>
              <a:t>إيداع</a:t>
            </a:r>
            <a:endParaRPr lang="en-US" sz="2400" dirty="0">
              <a:solidFill>
                <a:schemeClr val="dk1"/>
              </a:solidFill>
              <a:latin typeface="+mn-lt"/>
              <a:ea typeface="Calibri"/>
              <a:cs typeface="Calibri"/>
              <a:sym typeface="Calibri"/>
            </a:endParaRPr>
          </a:p>
          <a:p>
            <a:pPr algn="r" rtl="1">
              <a:lnSpc>
                <a:spcPct val="90000"/>
              </a:lnSpc>
              <a:spcAft>
                <a:spcPts val="1000"/>
              </a:spcAft>
              <a:buClr>
                <a:schemeClr val="dk1"/>
              </a:buClr>
              <a:buSzPts val="2300"/>
            </a:pPr>
            <a:r>
              <a:rPr lang="en-US" sz="2400" dirty="0">
                <a:solidFill>
                  <a:schemeClr val="dk1"/>
                </a:solidFill>
                <a:latin typeface="+mn-lt"/>
                <a:ea typeface="Calibri"/>
                <a:cs typeface="Calibri"/>
                <a:sym typeface="Calibri"/>
              </a:rPr>
              <a:t>قدرة مقدم الرعاية على رعاية الطفل</a:t>
            </a:r>
          </a:p>
          <a:p>
            <a:pPr algn="r" rtl="1">
              <a:lnSpc>
                <a:spcPct val="90000"/>
              </a:lnSpc>
              <a:spcAft>
                <a:spcPts val="1000"/>
              </a:spcAft>
              <a:buClr>
                <a:schemeClr val="dk1"/>
              </a:buClr>
              <a:buSzPts val="2300"/>
            </a:pPr>
            <a:r>
              <a:rPr lang="en-US" sz="2400" dirty="0">
                <a:solidFill>
                  <a:schemeClr val="dk1"/>
                </a:solidFill>
                <a:latin typeface="+mn-lt"/>
                <a:ea typeface="Calibri"/>
                <a:cs typeface="Calibri"/>
                <a:sym typeface="Calibri"/>
              </a:rPr>
              <a:t>التقدم المحرز في الإجراءات في خطة الرعاية ، بما في ذلك الإحالات</a:t>
            </a:r>
          </a:p>
          <a:p>
            <a:pPr algn="r" rtl="1">
              <a:lnSpc>
                <a:spcPct val="90000"/>
              </a:lnSpc>
              <a:spcAft>
                <a:spcPts val="1000"/>
              </a:spcAft>
              <a:buClr>
                <a:schemeClr val="dk1"/>
              </a:buClr>
              <a:buSzPts val="2300"/>
            </a:pPr>
            <a:r>
              <a:rPr lang="en-US" sz="2400" dirty="0">
                <a:solidFill>
                  <a:schemeClr val="dk1"/>
                </a:solidFill>
                <a:latin typeface="+mn-lt"/>
                <a:ea typeface="Calibri"/>
                <a:cs typeface="Calibri"/>
                <a:sym typeface="Calibri"/>
              </a:rPr>
              <a:t>نتائج إجراءات التعقب أو التحقق أو </a:t>
            </a:r>
            <a:r>
              <a:rPr lang="ar-SA" sz="2400" dirty="0">
                <a:solidFill>
                  <a:schemeClr val="dk1"/>
                </a:solidFill>
                <a:latin typeface="+mn-lt"/>
                <a:ea typeface="Calibri"/>
                <a:cs typeface="Calibri"/>
                <a:sym typeface="Calibri"/>
              </a:rPr>
              <a:t>لم الشمل</a:t>
            </a:r>
            <a:endParaRPr lang="en-US" sz="2400" dirty="0">
              <a:solidFill>
                <a:schemeClr val="dk1"/>
              </a:solidFill>
              <a:latin typeface="+mn-lt"/>
              <a:ea typeface="Calibri"/>
              <a:cs typeface="Calibri"/>
              <a:sym typeface="Calibri"/>
            </a:endParaRPr>
          </a:p>
          <a:p>
            <a:pPr algn="r" rtl="1">
              <a:lnSpc>
                <a:spcPct val="90000"/>
              </a:lnSpc>
              <a:spcAft>
                <a:spcPts val="1000"/>
              </a:spcAft>
              <a:buClr>
                <a:schemeClr val="dk1"/>
              </a:buClr>
              <a:buSzPts val="2300"/>
            </a:pPr>
            <a:r>
              <a:rPr lang="en-US" sz="2400" dirty="0">
                <a:solidFill>
                  <a:schemeClr val="dk1"/>
                </a:solidFill>
                <a:latin typeface="+mn-lt"/>
                <a:ea typeface="Calibri"/>
                <a:cs typeface="Calibri"/>
                <a:sym typeface="Calibri"/>
              </a:rPr>
              <a:t>آراء الطفل ومقدم الرعاية والوصي القانوني</a:t>
            </a:r>
            <a:r>
              <a:rPr lang="ar-SA" sz="2400" dirty="0">
                <a:solidFill>
                  <a:schemeClr val="dk1"/>
                </a:solidFill>
                <a:latin typeface="+mn-lt"/>
                <a:ea typeface="Calibri"/>
                <a:cs typeface="Calibri"/>
                <a:sym typeface="Calibri"/>
              </a:rPr>
              <a:t> في</a:t>
            </a:r>
            <a:r>
              <a:rPr lang="en-US" sz="2400" dirty="0">
                <a:solidFill>
                  <a:schemeClr val="dk1"/>
                </a:solidFill>
                <a:latin typeface="+mn-lt"/>
                <a:ea typeface="Calibri"/>
                <a:cs typeface="Calibri"/>
                <a:sym typeface="Calibri"/>
              </a:rPr>
              <a:t> الخطة</a:t>
            </a:r>
          </a:p>
          <a:p>
            <a:pPr marL="0" marR="0" lvl="0" indent="0" algn="r" rtl="1">
              <a:lnSpc>
                <a:spcPct val="90000"/>
              </a:lnSpc>
              <a:spcBef>
                <a:spcPts val="0"/>
              </a:spcBef>
              <a:spcAft>
                <a:spcPts val="1000"/>
              </a:spcAft>
              <a:buClr>
                <a:schemeClr val="dk1"/>
              </a:buClr>
              <a:buSzPts val="2300"/>
              <a:buFont typeface="Calibri"/>
              <a:buNone/>
            </a:pPr>
            <a:r>
              <a:rPr lang="en-US" sz="2400" dirty="0">
                <a:solidFill>
                  <a:schemeClr val="dk1"/>
                </a:solidFill>
                <a:latin typeface="+mn-lt"/>
                <a:ea typeface="Calibri"/>
                <a:cs typeface="Calibri"/>
                <a:sym typeface="Calibri"/>
              </a:rPr>
              <a:t>الاتفاق على الخطوات / الإجراءات / التغييرات التالية على خطة الرعاية / تاريخ المراجعة التالية</a:t>
            </a:r>
          </a:p>
        </p:txBody>
      </p:sp>
      <p:sp>
        <p:nvSpPr>
          <p:cNvPr id="18" name="L-Shape 17">
            <a:extLst>
              <a:ext uri="{FF2B5EF4-FFF2-40B4-BE49-F238E27FC236}">
                <a16:creationId xmlns:a16="http://schemas.microsoft.com/office/drawing/2014/main" id="{547E2DBD-3BF3-E388-CB34-4BD5BA0C8C0E}"/>
              </a:ext>
            </a:extLst>
          </p:cNvPr>
          <p:cNvSpPr/>
          <p:nvPr/>
        </p:nvSpPr>
        <p:spPr>
          <a:xfrm rot="18361091">
            <a:off x="5194641" y="2338074"/>
            <a:ext cx="334720" cy="170347"/>
          </a:xfrm>
          <a:prstGeom prst="corner">
            <a:avLst>
              <a:gd name="adj1" fmla="val 42208"/>
              <a:gd name="adj2" fmla="val 43350"/>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9" name="L-Shape 18">
            <a:extLst>
              <a:ext uri="{FF2B5EF4-FFF2-40B4-BE49-F238E27FC236}">
                <a16:creationId xmlns:a16="http://schemas.microsoft.com/office/drawing/2014/main" id="{028C01B7-4F70-82D3-2916-9BCD7B486ECF}"/>
              </a:ext>
            </a:extLst>
          </p:cNvPr>
          <p:cNvSpPr/>
          <p:nvPr/>
        </p:nvSpPr>
        <p:spPr>
          <a:xfrm rot="18361091">
            <a:off x="5194640" y="4111747"/>
            <a:ext cx="334720" cy="170347"/>
          </a:xfrm>
          <a:prstGeom prst="corner">
            <a:avLst>
              <a:gd name="adj1" fmla="val 42208"/>
              <a:gd name="adj2" fmla="val 43350"/>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0" name="L-Shape 19">
            <a:extLst>
              <a:ext uri="{FF2B5EF4-FFF2-40B4-BE49-F238E27FC236}">
                <a16:creationId xmlns:a16="http://schemas.microsoft.com/office/drawing/2014/main" id="{4894855B-FCBD-FD8C-13B7-5AE632D3700F}"/>
              </a:ext>
            </a:extLst>
          </p:cNvPr>
          <p:cNvSpPr/>
          <p:nvPr/>
        </p:nvSpPr>
        <p:spPr>
          <a:xfrm rot="18361091">
            <a:off x="5194640" y="3019504"/>
            <a:ext cx="334720" cy="170347"/>
          </a:xfrm>
          <a:prstGeom prst="corner">
            <a:avLst>
              <a:gd name="adj1" fmla="val 42208"/>
              <a:gd name="adj2" fmla="val 43350"/>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1" name="L-Shape 20">
            <a:extLst>
              <a:ext uri="{FF2B5EF4-FFF2-40B4-BE49-F238E27FC236}">
                <a16:creationId xmlns:a16="http://schemas.microsoft.com/office/drawing/2014/main" id="{FE6430A1-58E7-7595-2507-04B75D5584E8}"/>
              </a:ext>
            </a:extLst>
          </p:cNvPr>
          <p:cNvSpPr/>
          <p:nvPr/>
        </p:nvSpPr>
        <p:spPr>
          <a:xfrm rot="18361091">
            <a:off x="5194639" y="3443680"/>
            <a:ext cx="334720" cy="170347"/>
          </a:xfrm>
          <a:prstGeom prst="corner">
            <a:avLst>
              <a:gd name="adj1" fmla="val 42208"/>
              <a:gd name="adj2" fmla="val 43350"/>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2" name="L-Shape 21">
            <a:extLst>
              <a:ext uri="{FF2B5EF4-FFF2-40B4-BE49-F238E27FC236}">
                <a16:creationId xmlns:a16="http://schemas.microsoft.com/office/drawing/2014/main" id="{0C419ADB-368B-374C-8221-758F55D16EA1}"/>
              </a:ext>
            </a:extLst>
          </p:cNvPr>
          <p:cNvSpPr/>
          <p:nvPr/>
        </p:nvSpPr>
        <p:spPr>
          <a:xfrm rot="18361091">
            <a:off x="5194640" y="4506611"/>
            <a:ext cx="334720" cy="170347"/>
          </a:xfrm>
          <a:prstGeom prst="corner">
            <a:avLst>
              <a:gd name="adj1" fmla="val 42208"/>
              <a:gd name="adj2" fmla="val 43350"/>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3" name="L-Shape 22">
            <a:extLst>
              <a:ext uri="{FF2B5EF4-FFF2-40B4-BE49-F238E27FC236}">
                <a16:creationId xmlns:a16="http://schemas.microsoft.com/office/drawing/2014/main" id="{3C1D2B22-BCEF-1461-6560-94CA1272165B}"/>
              </a:ext>
            </a:extLst>
          </p:cNvPr>
          <p:cNvSpPr/>
          <p:nvPr/>
        </p:nvSpPr>
        <p:spPr>
          <a:xfrm rot="18361091">
            <a:off x="5194640" y="5178652"/>
            <a:ext cx="334720" cy="170347"/>
          </a:xfrm>
          <a:prstGeom prst="corner">
            <a:avLst>
              <a:gd name="adj1" fmla="val 42208"/>
              <a:gd name="adj2" fmla="val 43350"/>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408"/>
        <p:cNvGrpSpPr/>
        <p:nvPr/>
      </p:nvGrpSpPr>
      <p:grpSpPr>
        <a:xfrm>
          <a:off x="0" y="0"/>
          <a:ext cx="0" cy="0"/>
          <a:chOff x="0" y="0"/>
          <a:chExt cx="0" cy="0"/>
        </a:xfrm>
      </p:grpSpPr>
      <p:sp>
        <p:nvSpPr>
          <p:cNvPr id="411" name="Google Shape;411;p10"/>
          <p:cNvSpPr txBox="1">
            <a:spLocks noGrp="1"/>
          </p:cNvSpPr>
          <p:nvPr>
            <p:ph type="title"/>
          </p:nvPr>
        </p:nvSpPr>
        <p:spPr>
          <a:xfrm>
            <a:off x="796385" y="3099692"/>
            <a:ext cx="4015311" cy="562168"/>
          </a:xfrm>
          <a:prstGeom prst="rect">
            <a:avLst/>
          </a:prstGeom>
          <a:noFill/>
          <a:ln>
            <a:noFill/>
          </a:ln>
        </p:spPr>
        <p:txBody>
          <a:bodyPr spcFirstLastPara="1" wrap="square" lIns="91425" tIns="45700" rIns="91425" bIns="45700" anchor="ctr" anchorCtr="0">
            <a:noAutofit/>
          </a:bodyPr>
          <a:lstStyle/>
          <a:p>
            <a:pPr marL="0" lvl="0" indent="0" algn="r" rtl="1">
              <a:lnSpc>
                <a:spcPct val="90000"/>
              </a:lnSpc>
              <a:spcBef>
                <a:spcPts val="0"/>
              </a:spcBef>
              <a:spcAft>
                <a:spcPts val="0"/>
              </a:spcAft>
              <a:buClr>
                <a:schemeClr val="lt1"/>
              </a:buClr>
              <a:buSzPts val="3600"/>
              <a:buFont typeface="Garamond"/>
              <a:buNone/>
            </a:pPr>
            <a:r>
              <a:rPr lang="en-US" sz="2400" dirty="0">
                <a:latin typeface="Calibri" panose="020F0502020204030204" pitchFamily="34" charset="0"/>
                <a:cs typeface="Calibri" panose="020F0502020204030204" pitchFamily="34" charset="0"/>
              </a:rPr>
              <a:t>الجلسة </a:t>
            </a:r>
            <a:r>
              <a:rPr lang="ar-SA" sz="2400" dirty="0">
                <a:latin typeface="Calibri" panose="020F0502020204030204" pitchFamily="34" charset="0"/>
                <a:cs typeface="Calibri" panose="020F0502020204030204" pitchFamily="34" charset="0"/>
              </a:rPr>
              <a:t>١</a:t>
            </a:r>
            <a:br>
              <a:rPr lang="en-US" sz="2400" dirty="0">
                <a:latin typeface="Calibri" panose="020F0502020204030204" pitchFamily="34" charset="0"/>
                <a:cs typeface="Calibri" panose="020F0502020204030204" pitchFamily="34" charset="0"/>
              </a:rPr>
            </a:br>
            <a:r>
              <a:rPr lang="en-US" sz="2400" dirty="0">
                <a:latin typeface="Calibri" panose="020F0502020204030204" pitchFamily="34" charset="0"/>
                <a:cs typeface="Calibri" panose="020F0502020204030204" pitchFamily="34" charset="0"/>
              </a:rPr>
              <a:t> </a:t>
            </a:r>
            <a:br>
              <a:rPr lang="en-US" dirty="0">
                <a:latin typeface="Calibri" panose="020F0502020204030204" pitchFamily="34" charset="0"/>
                <a:cs typeface="Calibri" panose="020F0502020204030204" pitchFamily="34" charset="0"/>
              </a:rPr>
            </a:br>
            <a:r>
              <a:rPr lang="en-US" dirty="0">
                <a:latin typeface="Calibri" panose="020F0502020204030204" pitchFamily="34" charset="0"/>
                <a:cs typeface="Calibri" panose="020F0502020204030204" pitchFamily="34" charset="0"/>
              </a:rPr>
              <a:t>الت</a:t>
            </a:r>
            <a:r>
              <a:rPr lang="ar-SA" dirty="0">
                <a:latin typeface="Calibri" panose="020F0502020204030204" pitchFamily="34" charset="0"/>
                <a:cs typeface="Calibri" panose="020F0502020204030204" pitchFamily="34" charset="0"/>
              </a:rPr>
              <a:t>حديد</a:t>
            </a:r>
            <a:r>
              <a:rPr lang="en-US" dirty="0">
                <a:latin typeface="Calibri" panose="020F0502020204030204" pitchFamily="34" charset="0"/>
                <a:cs typeface="Calibri" panose="020F0502020204030204" pitchFamily="34" charset="0"/>
              </a:rPr>
              <a:t> والتسجيل</a:t>
            </a:r>
            <a:endParaRPr dirty="0">
              <a:latin typeface="Calibri" panose="020F0502020204030204" pitchFamily="34" charset="0"/>
              <a:cs typeface="Calibri" panose="020F0502020204030204" pitchFamily="34" charset="0"/>
            </a:endParaRPr>
          </a:p>
        </p:txBody>
      </p:sp>
      <p:sp>
        <p:nvSpPr>
          <p:cNvPr id="2" name="Google Shape;191;p14">
            <a:extLst>
              <a:ext uri="{FF2B5EF4-FFF2-40B4-BE49-F238E27FC236}">
                <a16:creationId xmlns:a16="http://schemas.microsoft.com/office/drawing/2014/main" id="{4AF47EAA-9814-9915-1B59-8C303B530A84}"/>
              </a:ext>
            </a:extLst>
          </p:cNvPr>
          <p:cNvSpPr txBox="1"/>
          <p:nvPr/>
        </p:nvSpPr>
        <p:spPr>
          <a:xfrm>
            <a:off x="6381004" y="1190167"/>
            <a:ext cx="4941901" cy="461624"/>
          </a:xfrm>
          <a:prstGeom prst="rect">
            <a:avLst/>
          </a:prstGeom>
          <a:noFill/>
          <a:ln>
            <a:noFill/>
          </a:ln>
        </p:spPr>
        <p:txBody>
          <a:bodyPr spcFirstLastPara="1" wrap="square" lIns="91425" tIns="45700" rIns="91425" bIns="45700" anchor="t" anchorCtr="0">
            <a:spAutoFit/>
          </a:bodyPr>
          <a:lstStyle/>
          <a:p>
            <a:pPr marL="0" marR="0" lvl="0" indent="0" algn="ctr" rtl="1">
              <a:lnSpc>
                <a:spcPct val="100000"/>
              </a:lnSpc>
              <a:spcBef>
                <a:spcPts val="0"/>
              </a:spcBef>
              <a:spcAft>
                <a:spcPts val="0"/>
              </a:spcAft>
              <a:buClr>
                <a:srgbClr val="1D8CC8"/>
              </a:buClr>
              <a:buSzPts val="2400"/>
              <a:buFont typeface="Arial"/>
              <a:buNone/>
            </a:pPr>
            <a:r>
              <a:rPr lang="en-US" sz="2400" b="1" i="0" u="none" strike="noStrike" cap="none" spc="300" dirty="0">
                <a:solidFill>
                  <a:schemeClr val="accent2">
                    <a:lumMod val="75000"/>
                  </a:schemeClr>
                </a:solidFill>
                <a:latin typeface="Calibri" panose="020F0502020204030204" pitchFamily="34" charset="0"/>
                <a:cs typeface="Calibri" panose="020F0502020204030204" pitchFamily="34" charset="0"/>
                <a:sym typeface="Arial"/>
              </a:rPr>
              <a:t>أهداف التعلم</a:t>
            </a:r>
            <a:endParaRPr lang="en-US" sz="2400" spc="300" dirty="0">
              <a:solidFill>
                <a:schemeClr val="accent2">
                  <a:lumMod val="75000"/>
                </a:schemeClr>
              </a:solidFill>
              <a:latin typeface="Calibri" panose="020F0502020204030204" pitchFamily="34" charset="0"/>
              <a:cs typeface="Calibri" panose="020F0502020204030204" pitchFamily="34" charset="0"/>
            </a:endParaRPr>
          </a:p>
        </p:txBody>
      </p:sp>
      <p:sp>
        <p:nvSpPr>
          <p:cNvPr id="3" name="Google Shape;193;p14">
            <a:extLst>
              <a:ext uri="{FF2B5EF4-FFF2-40B4-BE49-F238E27FC236}">
                <a16:creationId xmlns:a16="http://schemas.microsoft.com/office/drawing/2014/main" id="{8D925404-2B7E-2730-83B4-8EDB121BE516}"/>
              </a:ext>
            </a:extLst>
          </p:cNvPr>
          <p:cNvSpPr txBox="1"/>
          <p:nvPr/>
        </p:nvSpPr>
        <p:spPr>
          <a:xfrm>
            <a:off x="7251032" y="2227848"/>
            <a:ext cx="4171275" cy="2858499"/>
          </a:xfrm>
          <a:prstGeom prst="rect">
            <a:avLst/>
          </a:prstGeom>
          <a:noFill/>
          <a:ln>
            <a:noFill/>
          </a:ln>
        </p:spPr>
        <p:txBody>
          <a:bodyPr spcFirstLastPara="1" wrap="square" lIns="91425" tIns="45700" rIns="91425" bIns="45700" anchor="t" anchorCtr="0">
            <a:spAutoFit/>
          </a:bodyPr>
          <a:lstStyle/>
          <a:p>
            <a:pPr marL="0" marR="0" lvl="0" indent="0" algn="r" rtl="1">
              <a:lnSpc>
                <a:spcPct val="107000"/>
              </a:lnSpc>
              <a:spcBef>
                <a:spcPts val="0"/>
              </a:spcBef>
              <a:spcAft>
                <a:spcPts val="0"/>
              </a:spcAft>
              <a:buClr>
                <a:srgbClr val="000000"/>
              </a:buClr>
              <a:buSzPts val="2400"/>
              <a:buFont typeface="Arial"/>
              <a:buNone/>
            </a:pPr>
            <a:r>
              <a:rPr lang="ar-SA" sz="2400" dirty="0">
                <a:latin typeface="Calibri" panose="020F0502020204030204" pitchFamily="34" charset="0"/>
                <a:cs typeface="Calibri" panose="020F0502020204030204" pitchFamily="34" charset="0"/>
              </a:rPr>
              <a:t>و</a:t>
            </a:r>
            <a:r>
              <a:rPr lang="en-US" sz="2400" b="0" i="0" u="none" strike="noStrike" cap="none" dirty="0">
                <a:solidFill>
                  <a:srgbClr val="000000"/>
                </a:solidFill>
                <a:latin typeface="Calibri" panose="020F0502020204030204" pitchFamily="34" charset="0"/>
                <a:cs typeface="Calibri" panose="020F0502020204030204" pitchFamily="34" charset="0"/>
                <a:sym typeface="Arial"/>
              </a:rPr>
              <a:t>صف المبادئ والمعايير الأساسية المتعلقة بتحديد وتسجيل الأطفال</a:t>
            </a:r>
            <a:r>
              <a:rPr lang="ar-SA" sz="2400" b="0" i="0" u="none" strike="noStrike" cap="none" dirty="0">
                <a:solidFill>
                  <a:srgbClr val="000000"/>
                </a:solidFill>
                <a:latin typeface="Calibri" panose="020F0502020204030204" pitchFamily="34" charset="0"/>
                <a:cs typeface="Calibri" panose="020F0502020204030204" pitchFamily="34" charset="0"/>
                <a:sym typeface="Arial"/>
              </a:rPr>
              <a:t> المنفصلين و</a:t>
            </a:r>
            <a:r>
              <a:rPr lang="en-US" sz="2400" b="0" i="0" u="none" strike="noStrike" cap="none" dirty="0">
                <a:solidFill>
                  <a:srgbClr val="000000"/>
                </a:solidFill>
                <a:latin typeface="Calibri" panose="020F0502020204030204" pitchFamily="34" charset="0"/>
                <a:cs typeface="Calibri" panose="020F0502020204030204" pitchFamily="34" charset="0"/>
                <a:sym typeface="Arial"/>
              </a:rPr>
              <a:t> غير المصحوبين</a:t>
            </a:r>
            <a:endParaRPr lang="ar-SA" sz="2400" b="0" i="0" u="none" strike="noStrike" cap="none" dirty="0">
              <a:solidFill>
                <a:srgbClr val="000000"/>
              </a:solidFill>
              <a:latin typeface="Calibri" panose="020F0502020204030204" pitchFamily="34" charset="0"/>
              <a:cs typeface="Calibri" panose="020F0502020204030204" pitchFamily="34" charset="0"/>
              <a:sym typeface="Arial"/>
            </a:endParaRPr>
          </a:p>
          <a:p>
            <a:pPr marL="0" marR="0" lvl="0" indent="0" algn="r" rtl="1">
              <a:lnSpc>
                <a:spcPct val="107000"/>
              </a:lnSpc>
              <a:spcBef>
                <a:spcPts val="0"/>
              </a:spcBef>
              <a:spcAft>
                <a:spcPts val="0"/>
              </a:spcAft>
              <a:buClr>
                <a:srgbClr val="000000"/>
              </a:buClr>
              <a:buSzPts val="2400"/>
              <a:buFont typeface="Arial"/>
              <a:buNone/>
            </a:pPr>
            <a:endParaRPr lang="en-US" sz="2400" dirty="0">
              <a:latin typeface="Calibri" panose="020F0502020204030204" pitchFamily="34" charset="0"/>
              <a:cs typeface="Calibri" panose="020F0502020204030204" pitchFamily="34" charset="0"/>
            </a:endParaRPr>
          </a:p>
          <a:p>
            <a:pPr marL="0" marR="0" lvl="0" indent="0" algn="r" rtl="1">
              <a:lnSpc>
                <a:spcPct val="107000"/>
              </a:lnSpc>
              <a:spcBef>
                <a:spcPts val="0"/>
              </a:spcBef>
              <a:spcAft>
                <a:spcPts val="0"/>
              </a:spcAft>
              <a:buClr>
                <a:srgbClr val="000000"/>
              </a:buClr>
              <a:buSzPts val="2400"/>
              <a:buFont typeface="Arial"/>
              <a:buNone/>
            </a:pPr>
            <a:r>
              <a:rPr lang="en-US" sz="2400" b="0" i="0" u="none" strike="noStrike" cap="none" dirty="0">
                <a:solidFill>
                  <a:srgbClr val="000000"/>
                </a:solidFill>
                <a:latin typeface="Calibri" panose="020F0502020204030204" pitchFamily="34" charset="0"/>
                <a:cs typeface="Calibri" panose="020F0502020204030204" pitchFamily="34" charset="0"/>
                <a:sym typeface="Arial"/>
              </a:rPr>
              <a:t>شرح الإجراءات المحددة المطلوبة لأخذ ال</a:t>
            </a:r>
            <a:r>
              <a:rPr lang="ar-SA" sz="2400" b="0" i="0" u="none" strike="noStrike" cap="none" dirty="0">
                <a:solidFill>
                  <a:srgbClr val="000000"/>
                </a:solidFill>
                <a:latin typeface="Calibri" panose="020F0502020204030204" pitchFamily="34" charset="0"/>
                <a:cs typeface="Calibri" panose="020F0502020204030204" pitchFamily="34" charset="0"/>
                <a:sym typeface="Arial"/>
              </a:rPr>
              <a:t>قبول</a:t>
            </a:r>
            <a:r>
              <a:rPr lang="en-US" sz="2400" b="0" i="0" u="none" strike="noStrike" cap="none" dirty="0">
                <a:solidFill>
                  <a:srgbClr val="000000"/>
                </a:solidFill>
                <a:latin typeface="Calibri" panose="020F0502020204030204" pitchFamily="34" charset="0"/>
                <a:cs typeface="Calibri" panose="020F0502020204030204" pitchFamily="34" charset="0"/>
                <a:sym typeface="Arial"/>
              </a:rPr>
              <a:t> / الموافقة المستنيرة من الأطفال</a:t>
            </a:r>
            <a:r>
              <a:rPr lang="ar-SA" sz="2400" b="0" i="0" u="none" strike="noStrike" cap="none" dirty="0">
                <a:solidFill>
                  <a:srgbClr val="000000"/>
                </a:solidFill>
                <a:latin typeface="Calibri" panose="020F0502020204030204" pitchFamily="34" charset="0"/>
                <a:cs typeface="Calibri" panose="020F0502020204030204" pitchFamily="34" charset="0"/>
                <a:sym typeface="Arial"/>
              </a:rPr>
              <a:t> المنفصلين و</a:t>
            </a:r>
            <a:r>
              <a:rPr lang="en-US" sz="2400" b="0" i="0" u="none" strike="noStrike" cap="none" dirty="0">
                <a:solidFill>
                  <a:srgbClr val="000000"/>
                </a:solidFill>
                <a:latin typeface="Calibri" panose="020F0502020204030204" pitchFamily="34" charset="0"/>
                <a:cs typeface="Calibri" panose="020F0502020204030204" pitchFamily="34" charset="0"/>
                <a:sym typeface="Arial"/>
              </a:rPr>
              <a:t> غير المصحوبين</a:t>
            </a:r>
          </a:p>
        </p:txBody>
      </p:sp>
      <p:grpSp>
        <p:nvGrpSpPr>
          <p:cNvPr id="4" name="Google Shape;194;p14">
            <a:extLst>
              <a:ext uri="{FF2B5EF4-FFF2-40B4-BE49-F238E27FC236}">
                <a16:creationId xmlns:a16="http://schemas.microsoft.com/office/drawing/2014/main" id="{75F9217E-E7F7-2BC1-9BEF-8A64A9CEF59D}"/>
              </a:ext>
            </a:extLst>
          </p:cNvPr>
          <p:cNvGrpSpPr/>
          <p:nvPr/>
        </p:nvGrpSpPr>
        <p:grpSpPr>
          <a:xfrm>
            <a:off x="6381004" y="2322385"/>
            <a:ext cx="560331" cy="592814"/>
            <a:chOff x="243840" y="1676400"/>
            <a:chExt cx="701040" cy="741680"/>
          </a:xfrm>
          <a:solidFill>
            <a:schemeClr val="accent2">
              <a:lumMod val="75000"/>
            </a:schemeClr>
          </a:solidFill>
        </p:grpSpPr>
        <p:sp>
          <p:nvSpPr>
            <p:cNvPr id="5" name="Google Shape;195;p14">
              <a:extLst>
                <a:ext uri="{FF2B5EF4-FFF2-40B4-BE49-F238E27FC236}">
                  <a16:creationId xmlns:a16="http://schemas.microsoft.com/office/drawing/2014/main" id="{2C46627A-2990-251B-F766-EC4AD2449ED4}"/>
                </a:ext>
              </a:extLst>
            </p:cNvPr>
            <p:cNvSpPr/>
            <p:nvPr/>
          </p:nvSpPr>
          <p:spPr>
            <a:xfrm>
              <a:off x="243840" y="1676400"/>
              <a:ext cx="116839" cy="741680"/>
            </a:xfrm>
            <a:prstGeom prst="rect">
              <a:avLst/>
            </a:prstGeom>
            <a:grpFill/>
            <a:ln>
              <a:noFill/>
            </a:ln>
          </p:spPr>
          <p:txBody>
            <a:bodyPr spcFirstLastPara="1" wrap="square" lIns="91425" tIns="45700" rIns="91425" bIns="45700" anchor="ctr" anchorCtr="0">
              <a:noAutofit/>
            </a:bodyPr>
            <a:lstStyle/>
            <a:p>
              <a:pPr marL="0" marR="0" lvl="0" indent="0" algn="ctr" rtl="1">
                <a:spcBef>
                  <a:spcPts val="0"/>
                </a:spcBef>
                <a:spcAft>
                  <a:spcPts val="0"/>
                </a:spcAft>
                <a:buClr>
                  <a:schemeClr val="dk1"/>
                </a:buClr>
                <a:buSzPts val="1800"/>
                <a:buFont typeface="Calibri"/>
                <a:buNone/>
              </a:pPr>
              <a:endParaRPr sz="1800" dirty="0">
                <a:solidFill>
                  <a:schemeClr val="lt1"/>
                </a:solidFill>
                <a:latin typeface="Calibri"/>
                <a:ea typeface="Calibri"/>
                <a:cs typeface="Calibri"/>
                <a:sym typeface="Calibri"/>
              </a:endParaRPr>
            </a:p>
          </p:txBody>
        </p:sp>
        <p:sp>
          <p:nvSpPr>
            <p:cNvPr id="6" name="Google Shape;196;p14">
              <a:extLst>
                <a:ext uri="{FF2B5EF4-FFF2-40B4-BE49-F238E27FC236}">
                  <a16:creationId xmlns:a16="http://schemas.microsoft.com/office/drawing/2014/main" id="{F8EEC810-BCD9-03F5-35B2-5B254ACE11F8}"/>
                </a:ext>
              </a:extLst>
            </p:cNvPr>
            <p:cNvSpPr/>
            <p:nvPr/>
          </p:nvSpPr>
          <p:spPr>
            <a:xfrm>
              <a:off x="314960" y="1676400"/>
              <a:ext cx="629920" cy="436880"/>
            </a:xfrm>
            <a:prstGeom prst="rect">
              <a:avLst/>
            </a:prstGeom>
            <a:grpFill/>
            <a:ln>
              <a:noFill/>
            </a:ln>
          </p:spPr>
          <p:txBody>
            <a:bodyPr spcFirstLastPara="1" wrap="square" lIns="91425" tIns="45700" rIns="91425" bIns="45700" anchor="ctr" anchorCtr="0">
              <a:noAutofit/>
            </a:bodyPr>
            <a:lstStyle/>
            <a:p>
              <a:pPr marL="0" marR="0" lvl="0" indent="0" algn="ctr" rtl="1">
                <a:spcBef>
                  <a:spcPts val="0"/>
                </a:spcBef>
                <a:spcAft>
                  <a:spcPts val="0"/>
                </a:spcAft>
                <a:buClr>
                  <a:schemeClr val="dk1"/>
                </a:buClr>
                <a:buSzPts val="1800"/>
                <a:buFont typeface="Calibri"/>
                <a:buNone/>
              </a:pPr>
              <a:endParaRPr sz="1800" dirty="0">
                <a:solidFill>
                  <a:schemeClr val="lt1"/>
                </a:solidFill>
                <a:latin typeface="Calibri"/>
                <a:ea typeface="Calibri"/>
                <a:cs typeface="Calibri"/>
                <a:sym typeface="Calibri"/>
              </a:endParaRPr>
            </a:p>
          </p:txBody>
        </p:sp>
      </p:grpSp>
      <p:grpSp>
        <p:nvGrpSpPr>
          <p:cNvPr id="7" name="Google Shape;197;p14">
            <a:extLst>
              <a:ext uri="{FF2B5EF4-FFF2-40B4-BE49-F238E27FC236}">
                <a16:creationId xmlns:a16="http://schemas.microsoft.com/office/drawing/2014/main" id="{366336ED-FF89-6F53-BDBA-15F50E173A2C}"/>
              </a:ext>
            </a:extLst>
          </p:cNvPr>
          <p:cNvGrpSpPr/>
          <p:nvPr/>
        </p:nvGrpSpPr>
        <p:grpSpPr>
          <a:xfrm>
            <a:off x="6381004" y="4325836"/>
            <a:ext cx="560331" cy="592814"/>
            <a:chOff x="243840" y="1676400"/>
            <a:chExt cx="701040" cy="741680"/>
          </a:xfrm>
          <a:solidFill>
            <a:schemeClr val="accent2">
              <a:lumMod val="75000"/>
            </a:schemeClr>
          </a:solidFill>
        </p:grpSpPr>
        <p:sp>
          <p:nvSpPr>
            <p:cNvPr id="8" name="Google Shape;198;p14">
              <a:extLst>
                <a:ext uri="{FF2B5EF4-FFF2-40B4-BE49-F238E27FC236}">
                  <a16:creationId xmlns:a16="http://schemas.microsoft.com/office/drawing/2014/main" id="{47C3FE8F-AEA5-9CA8-26BA-08B87AF031F8}"/>
                </a:ext>
              </a:extLst>
            </p:cNvPr>
            <p:cNvSpPr/>
            <p:nvPr/>
          </p:nvSpPr>
          <p:spPr>
            <a:xfrm>
              <a:off x="243840" y="1676400"/>
              <a:ext cx="116839" cy="741680"/>
            </a:xfrm>
            <a:prstGeom prst="rect">
              <a:avLst/>
            </a:prstGeom>
            <a:grpFill/>
            <a:ln>
              <a:noFill/>
            </a:ln>
          </p:spPr>
          <p:txBody>
            <a:bodyPr spcFirstLastPara="1" wrap="square" lIns="91425" tIns="45700" rIns="91425" bIns="45700" anchor="ctr" anchorCtr="0">
              <a:noAutofit/>
            </a:bodyPr>
            <a:lstStyle/>
            <a:p>
              <a:pPr marL="0" marR="0" lvl="0" indent="0" algn="ctr" rtl="1">
                <a:spcBef>
                  <a:spcPts val="0"/>
                </a:spcBef>
                <a:spcAft>
                  <a:spcPts val="0"/>
                </a:spcAft>
                <a:buClr>
                  <a:schemeClr val="dk1"/>
                </a:buClr>
                <a:buSzPts val="1800"/>
                <a:buFont typeface="Calibri"/>
                <a:buNone/>
              </a:pPr>
              <a:endParaRPr sz="1800" dirty="0">
                <a:solidFill>
                  <a:schemeClr val="lt1"/>
                </a:solidFill>
                <a:latin typeface="Calibri"/>
                <a:ea typeface="Calibri"/>
                <a:cs typeface="Calibri"/>
                <a:sym typeface="Calibri"/>
              </a:endParaRPr>
            </a:p>
          </p:txBody>
        </p:sp>
        <p:sp>
          <p:nvSpPr>
            <p:cNvPr id="9" name="Google Shape;199;p14">
              <a:extLst>
                <a:ext uri="{FF2B5EF4-FFF2-40B4-BE49-F238E27FC236}">
                  <a16:creationId xmlns:a16="http://schemas.microsoft.com/office/drawing/2014/main" id="{78F3FEF1-C5A1-9EC0-1317-3FD86BFFA902}"/>
                </a:ext>
              </a:extLst>
            </p:cNvPr>
            <p:cNvSpPr/>
            <p:nvPr/>
          </p:nvSpPr>
          <p:spPr>
            <a:xfrm>
              <a:off x="314960" y="1676400"/>
              <a:ext cx="629920" cy="436880"/>
            </a:xfrm>
            <a:prstGeom prst="rect">
              <a:avLst/>
            </a:prstGeom>
            <a:grpFill/>
            <a:ln>
              <a:noFill/>
            </a:ln>
          </p:spPr>
          <p:txBody>
            <a:bodyPr spcFirstLastPara="1" wrap="square" lIns="91425" tIns="45700" rIns="91425" bIns="45700" anchor="ctr" anchorCtr="0">
              <a:noAutofit/>
            </a:bodyPr>
            <a:lstStyle/>
            <a:p>
              <a:pPr marL="0" marR="0" lvl="0" indent="0" algn="ctr" rtl="1">
                <a:spcBef>
                  <a:spcPts val="0"/>
                </a:spcBef>
                <a:spcAft>
                  <a:spcPts val="0"/>
                </a:spcAft>
                <a:buClr>
                  <a:schemeClr val="dk1"/>
                </a:buClr>
                <a:buSzPts val="1800"/>
                <a:buFont typeface="Calibri"/>
                <a:buNone/>
              </a:pPr>
              <a:endParaRPr sz="1800" dirty="0">
                <a:solidFill>
                  <a:schemeClr val="lt1"/>
                </a:solidFill>
                <a:latin typeface="Calibri"/>
                <a:ea typeface="Calibri"/>
                <a:cs typeface="Calibri"/>
                <a:sym typeface="Calibri"/>
              </a:endParaRPr>
            </a:p>
          </p:txBody>
        </p:sp>
      </p:grpSp>
    </p:spTree>
  </p:cSld>
  <p:clrMapOvr>
    <a:masterClrMapping/>
  </p:clrMapOvr>
</p:sld>
</file>

<file path=ppt/slides/slide120.xml><?xml version="1.0" encoding="utf-8"?>
<p:sld xmlns:a="http://schemas.openxmlformats.org/drawingml/2006/main" xmlns:r="http://schemas.openxmlformats.org/officeDocument/2006/relationships" xmlns:p="http://schemas.openxmlformats.org/presentationml/2006/main" show="0">
  <p:cSld>
    <p:spTree>
      <p:nvGrpSpPr>
        <p:cNvPr id="1" name="Shape 812"/>
        <p:cNvGrpSpPr/>
        <p:nvPr/>
      </p:nvGrpSpPr>
      <p:grpSpPr>
        <a:xfrm>
          <a:off x="0" y="0"/>
          <a:ext cx="0" cy="0"/>
          <a:chOff x="0" y="0"/>
          <a:chExt cx="0" cy="0"/>
        </a:xfrm>
      </p:grpSpPr>
      <p:sp>
        <p:nvSpPr>
          <p:cNvPr id="6" name="Title 72">
            <a:extLst>
              <a:ext uri="{FF2B5EF4-FFF2-40B4-BE49-F238E27FC236}">
                <a16:creationId xmlns:a16="http://schemas.microsoft.com/office/drawing/2014/main" id="{651A139C-7752-FE82-6B84-B69CFCBA8AE1}"/>
              </a:ext>
            </a:extLst>
          </p:cNvPr>
          <p:cNvSpPr txBox="1">
            <a:spLocks/>
          </p:cNvSpPr>
          <p:nvPr/>
        </p:nvSpPr>
        <p:spPr>
          <a:xfrm>
            <a:off x="4686461" y="2014810"/>
            <a:ext cx="5915913" cy="562168"/>
          </a:xfrm>
          <a:prstGeom prst="rect">
            <a:avLst/>
          </a:prstGeom>
        </p:spPr>
        <p:txBody>
          <a:bodyPr anchor="ctr" anchorCtr="0"/>
          <a:lstStyle>
            <a:lvl1pPr algn="l" defTabSz="914400" rtl="0" eaLnBrk="1" latinLnBrk="0" hangingPunct="1">
              <a:lnSpc>
                <a:spcPct val="90000"/>
              </a:lnSpc>
              <a:spcBef>
                <a:spcPct val="0"/>
              </a:spcBef>
              <a:buNone/>
              <a:defRPr sz="4400" kern="1200">
                <a:solidFill>
                  <a:schemeClr val="tx1"/>
                </a:solidFill>
                <a:latin typeface="Helvetica Neue" charset="0"/>
                <a:ea typeface="Helvetica Neue" charset="0"/>
                <a:cs typeface="Helvetica Neue" charset="0"/>
              </a:defRPr>
            </a:lvl1pPr>
          </a:lstStyle>
          <a:p>
            <a:pPr algn="r" rtl="1"/>
            <a:r>
              <a:rPr lang="en-CA" sz="5400" b="1" dirty="0">
                <a:solidFill>
                  <a:schemeClr val="bg1">
                    <a:lumMod val="75000"/>
                  </a:schemeClr>
                </a:solidFill>
                <a:latin typeface="Calibri" panose="020F0502020204030204" pitchFamily="34" charset="0"/>
                <a:cs typeface="Calibri" panose="020F0502020204030204" pitchFamily="34" charset="0"/>
              </a:rPr>
              <a:t>شريحة إضافية لملاحظات الميسر</a:t>
            </a:r>
          </a:p>
        </p:txBody>
      </p:sp>
    </p:spTree>
    <p:extLst>
      <p:ext uri="{BB962C8B-B14F-4D97-AF65-F5344CB8AC3E}">
        <p14:creationId xmlns:p14="http://schemas.microsoft.com/office/powerpoint/2010/main" val="194691802"/>
      </p:ext>
    </p:extLst>
  </p:cSld>
  <p:clrMapOvr>
    <a:masterClrMapping/>
  </p:clrMapOvr>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Shape 1594"/>
        <p:cNvGrpSpPr/>
        <p:nvPr/>
      </p:nvGrpSpPr>
      <p:grpSpPr>
        <a:xfrm>
          <a:off x="0" y="0"/>
          <a:ext cx="0" cy="0"/>
          <a:chOff x="0" y="0"/>
          <a:chExt cx="0" cy="0"/>
        </a:xfrm>
      </p:grpSpPr>
      <p:sp>
        <p:nvSpPr>
          <p:cNvPr id="4" name="Rectangle: Rounded Corners 3">
            <a:extLst>
              <a:ext uri="{FF2B5EF4-FFF2-40B4-BE49-F238E27FC236}">
                <a16:creationId xmlns:a16="http://schemas.microsoft.com/office/drawing/2014/main" id="{49001DC9-1B20-3156-0C6B-2A6CD3EE0140}"/>
              </a:ext>
            </a:extLst>
          </p:cNvPr>
          <p:cNvSpPr/>
          <p:nvPr/>
        </p:nvSpPr>
        <p:spPr>
          <a:xfrm>
            <a:off x="391885" y="2763235"/>
            <a:ext cx="4473167" cy="3086022"/>
          </a:xfrm>
          <a:prstGeom prst="round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grpSp>
        <p:nvGrpSpPr>
          <p:cNvPr id="1595" name="Google Shape;1595;p87"/>
          <p:cNvGrpSpPr/>
          <p:nvPr/>
        </p:nvGrpSpPr>
        <p:grpSpPr>
          <a:xfrm flipH="1">
            <a:off x="1012922" y="1627255"/>
            <a:ext cx="2963899" cy="2451259"/>
            <a:chOff x="6259687" y="4130191"/>
            <a:chExt cx="2314600" cy="1948278"/>
          </a:xfrm>
        </p:grpSpPr>
        <p:sp>
          <p:nvSpPr>
            <p:cNvPr id="1596" name="Google Shape;1596;p87"/>
            <p:cNvSpPr/>
            <p:nvPr/>
          </p:nvSpPr>
          <p:spPr>
            <a:xfrm>
              <a:off x="6259687" y="4130191"/>
              <a:ext cx="755183" cy="755182"/>
            </a:xfrm>
            <a:prstGeom prst="ellipse">
              <a:avLst/>
            </a:prstGeom>
            <a:solidFill>
              <a:schemeClr val="accent2">
                <a:lumMod val="75000"/>
              </a:schemeClr>
            </a:solidFill>
            <a:ln>
              <a:noFill/>
            </a:ln>
          </p:spPr>
          <p:txBody>
            <a:bodyPr spcFirstLastPara="1" wrap="square" lIns="91425" tIns="45700" rIns="91425" bIns="45700" anchor="ctr" anchorCtr="0">
              <a:noAutofit/>
            </a:bodyPr>
            <a:lstStyle/>
            <a:p>
              <a:pPr marL="0" marR="0" lvl="0" indent="0" algn="ctr" rtl="1">
                <a:spcBef>
                  <a:spcPts val="0"/>
                </a:spcBef>
                <a:spcAft>
                  <a:spcPts val="0"/>
                </a:spcAft>
                <a:buNone/>
              </a:pPr>
              <a:endParaRPr sz="1800" dirty="0">
                <a:solidFill>
                  <a:schemeClr val="lt1"/>
                </a:solidFill>
                <a:latin typeface="Calibri"/>
                <a:ea typeface="Calibri"/>
                <a:cs typeface="Calibri"/>
                <a:sym typeface="Calibri"/>
              </a:endParaRPr>
            </a:p>
          </p:txBody>
        </p:sp>
        <p:sp>
          <p:nvSpPr>
            <p:cNvPr id="1597" name="Google Shape;1597;p87"/>
            <p:cNvSpPr/>
            <p:nvPr/>
          </p:nvSpPr>
          <p:spPr>
            <a:xfrm rot="-3424983">
              <a:off x="7114646" y="4482418"/>
              <a:ext cx="755258" cy="1101316"/>
            </a:xfrm>
            <a:prstGeom prst="roundRect">
              <a:avLst>
                <a:gd name="adj" fmla="val 44386"/>
              </a:avLst>
            </a:prstGeom>
            <a:solidFill>
              <a:schemeClr val="accent2">
                <a:lumMod val="75000"/>
              </a:schemeClr>
            </a:solidFill>
            <a:ln>
              <a:noFill/>
            </a:ln>
          </p:spPr>
          <p:txBody>
            <a:bodyPr spcFirstLastPara="1" wrap="square" lIns="91425" tIns="45700" rIns="91425" bIns="45700" anchor="ctr" anchorCtr="0">
              <a:noAutofit/>
            </a:bodyPr>
            <a:lstStyle/>
            <a:p>
              <a:pPr marL="0" marR="0" lvl="0" indent="0" algn="ctr" rtl="1">
                <a:spcBef>
                  <a:spcPts val="0"/>
                </a:spcBef>
                <a:spcAft>
                  <a:spcPts val="0"/>
                </a:spcAft>
                <a:buNone/>
              </a:pPr>
              <a:endParaRPr sz="1800" dirty="0">
                <a:solidFill>
                  <a:schemeClr val="lt1"/>
                </a:solidFill>
                <a:latin typeface="Calibri"/>
                <a:ea typeface="Calibri"/>
                <a:cs typeface="Calibri"/>
                <a:sym typeface="Calibri"/>
              </a:endParaRPr>
            </a:p>
          </p:txBody>
        </p:sp>
        <p:sp>
          <p:nvSpPr>
            <p:cNvPr id="1598" name="Google Shape;1598;p87"/>
            <p:cNvSpPr/>
            <p:nvPr/>
          </p:nvSpPr>
          <p:spPr>
            <a:xfrm rot="2833693">
              <a:off x="7462045" y="5184310"/>
              <a:ext cx="312942" cy="555820"/>
            </a:xfrm>
            <a:prstGeom prst="roundRect">
              <a:avLst>
                <a:gd name="adj" fmla="val 50000"/>
              </a:avLst>
            </a:prstGeom>
            <a:solidFill>
              <a:schemeClr val="accent2">
                <a:lumMod val="75000"/>
              </a:schemeClr>
            </a:solidFill>
            <a:ln>
              <a:noFill/>
            </a:ln>
          </p:spPr>
          <p:txBody>
            <a:bodyPr spcFirstLastPara="1" wrap="square" lIns="91425" tIns="45700" rIns="91425" bIns="45700" anchor="ctr" anchorCtr="0">
              <a:noAutofit/>
            </a:bodyPr>
            <a:lstStyle/>
            <a:p>
              <a:pPr marL="0" marR="0" lvl="0" indent="0" algn="ctr" rtl="1">
                <a:spcBef>
                  <a:spcPts val="0"/>
                </a:spcBef>
                <a:spcAft>
                  <a:spcPts val="0"/>
                </a:spcAft>
                <a:buNone/>
              </a:pPr>
              <a:endParaRPr sz="1800" dirty="0">
                <a:solidFill>
                  <a:schemeClr val="lt1"/>
                </a:solidFill>
                <a:latin typeface="Calibri"/>
                <a:ea typeface="Calibri"/>
                <a:cs typeface="Calibri"/>
                <a:sym typeface="Calibri"/>
              </a:endParaRPr>
            </a:p>
          </p:txBody>
        </p:sp>
        <p:sp>
          <p:nvSpPr>
            <p:cNvPr id="1599" name="Google Shape;1599;p87"/>
            <p:cNvSpPr/>
            <p:nvPr/>
          </p:nvSpPr>
          <p:spPr>
            <a:xfrm rot="9538565">
              <a:off x="7427004" y="5418232"/>
              <a:ext cx="308549" cy="625717"/>
            </a:xfrm>
            <a:prstGeom prst="roundRect">
              <a:avLst>
                <a:gd name="adj" fmla="val 50000"/>
              </a:avLst>
            </a:prstGeom>
            <a:solidFill>
              <a:schemeClr val="accent2">
                <a:lumMod val="75000"/>
              </a:schemeClr>
            </a:solidFill>
            <a:ln>
              <a:noFill/>
            </a:ln>
          </p:spPr>
          <p:txBody>
            <a:bodyPr spcFirstLastPara="1" wrap="square" lIns="91425" tIns="45700" rIns="91425" bIns="45700" anchor="ctr" anchorCtr="0">
              <a:noAutofit/>
            </a:bodyPr>
            <a:lstStyle/>
            <a:p>
              <a:pPr marL="0" marR="0" lvl="0" indent="0" algn="ctr" rtl="1">
                <a:spcBef>
                  <a:spcPts val="0"/>
                </a:spcBef>
                <a:spcAft>
                  <a:spcPts val="0"/>
                </a:spcAft>
                <a:buNone/>
              </a:pPr>
              <a:endParaRPr sz="1800" dirty="0">
                <a:solidFill>
                  <a:schemeClr val="lt1"/>
                </a:solidFill>
                <a:latin typeface="Calibri"/>
                <a:ea typeface="Calibri"/>
                <a:cs typeface="Calibri"/>
                <a:sym typeface="Calibri"/>
              </a:endParaRPr>
            </a:p>
          </p:txBody>
        </p:sp>
        <p:sp>
          <p:nvSpPr>
            <p:cNvPr id="1600" name="Google Shape;1600;p87"/>
            <p:cNvSpPr/>
            <p:nvPr/>
          </p:nvSpPr>
          <p:spPr>
            <a:xfrm rot="9538565">
              <a:off x="7839999" y="4926558"/>
              <a:ext cx="310445" cy="912080"/>
            </a:xfrm>
            <a:prstGeom prst="roundRect">
              <a:avLst>
                <a:gd name="adj" fmla="val 50000"/>
              </a:avLst>
            </a:prstGeom>
            <a:solidFill>
              <a:schemeClr val="accent2">
                <a:lumMod val="75000"/>
              </a:schemeClr>
            </a:solidFill>
            <a:ln>
              <a:noFill/>
            </a:ln>
          </p:spPr>
          <p:txBody>
            <a:bodyPr spcFirstLastPara="1" wrap="square" lIns="91425" tIns="45700" rIns="91425" bIns="45700" anchor="ctr" anchorCtr="0">
              <a:noAutofit/>
            </a:bodyPr>
            <a:lstStyle/>
            <a:p>
              <a:pPr marL="0" marR="0" lvl="0" indent="0" algn="ctr" rtl="1">
                <a:spcBef>
                  <a:spcPts val="0"/>
                </a:spcBef>
                <a:spcAft>
                  <a:spcPts val="0"/>
                </a:spcAft>
                <a:buNone/>
              </a:pPr>
              <a:endParaRPr sz="1800" dirty="0">
                <a:solidFill>
                  <a:schemeClr val="lt1"/>
                </a:solidFill>
                <a:latin typeface="Calibri"/>
                <a:ea typeface="Calibri"/>
                <a:cs typeface="Calibri"/>
                <a:sym typeface="Calibri"/>
              </a:endParaRPr>
            </a:p>
          </p:txBody>
        </p:sp>
        <p:sp>
          <p:nvSpPr>
            <p:cNvPr id="1601" name="Google Shape;1601;p87"/>
            <p:cNvSpPr/>
            <p:nvPr/>
          </p:nvSpPr>
          <p:spPr>
            <a:xfrm rot="7638124">
              <a:off x="8078098" y="5454895"/>
              <a:ext cx="310445" cy="620776"/>
            </a:xfrm>
            <a:prstGeom prst="roundRect">
              <a:avLst>
                <a:gd name="adj" fmla="val 50000"/>
              </a:avLst>
            </a:prstGeom>
            <a:solidFill>
              <a:schemeClr val="accent2">
                <a:lumMod val="75000"/>
              </a:schemeClr>
            </a:solidFill>
            <a:ln>
              <a:noFill/>
            </a:ln>
          </p:spPr>
          <p:txBody>
            <a:bodyPr spcFirstLastPara="1" wrap="square" lIns="91425" tIns="45700" rIns="91425" bIns="45700" anchor="ctr" anchorCtr="0">
              <a:noAutofit/>
            </a:bodyPr>
            <a:lstStyle/>
            <a:p>
              <a:pPr marL="0" marR="0" lvl="0" indent="0" algn="ctr" rtl="1">
                <a:spcBef>
                  <a:spcPts val="0"/>
                </a:spcBef>
                <a:spcAft>
                  <a:spcPts val="0"/>
                </a:spcAft>
                <a:buNone/>
              </a:pPr>
              <a:endParaRPr sz="1800" dirty="0">
                <a:solidFill>
                  <a:schemeClr val="lt1"/>
                </a:solidFill>
                <a:latin typeface="Calibri"/>
                <a:ea typeface="Calibri"/>
                <a:cs typeface="Calibri"/>
                <a:sym typeface="Calibri"/>
              </a:endParaRPr>
            </a:p>
          </p:txBody>
        </p:sp>
        <p:sp>
          <p:nvSpPr>
            <p:cNvPr id="1602" name="Google Shape;1602;p87"/>
            <p:cNvSpPr/>
            <p:nvPr/>
          </p:nvSpPr>
          <p:spPr>
            <a:xfrm rot="3168656">
              <a:off x="7293969" y="4091882"/>
              <a:ext cx="318606" cy="901070"/>
            </a:xfrm>
            <a:prstGeom prst="roundRect">
              <a:avLst>
                <a:gd name="adj" fmla="val 50000"/>
              </a:avLst>
            </a:prstGeom>
            <a:solidFill>
              <a:schemeClr val="accent2">
                <a:lumMod val="75000"/>
              </a:schemeClr>
            </a:solidFill>
            <a:ln>
              <a:noFill/>
            </a:ln>
          </p:spPr>
          <p:txBody>
            <a:bodyPr spcFirstLastPara="1" wrap="square" lIns="91425" tIns="45700" rIns="91425" bIns="45700" anchor="ctr" anchorCtr="0">
              <a:noAutofit/>
            </a:bodyPr>
            <a:lstStyle/>
            <a:p>
              <a:pPr marL="0" marR="0" lvl="0" indent="0" algn="ctr" rtl="1">
                <a:spcBef>
                  <a:spcPts val="0"/>
                </a:spcBef>
                <a:spcAft>
                  <a:spcPts val="0"/>
                </a:spcAft>
                <a:buNone/>
              </a:pPr>
              <a:endParaRPr sz="1800" dirty="0">
                <a:solidFill>
                  <a:schemeClr val="lt1"/>
                </a:solidFill>
                <a:latin typeface="Calibri"/>
                <a:ea typeface="Calibri"/>
                <a:cs typeface="Calibri"/>
                <a:sym typeface="Calibri"/>
              </a:endParaRPr>
            </a:p>
          </p:txBody>
        </p:sp>
        <p:sp>
          <p:nvSpPr>
            <p:cNvPr id="1603" name="Google Shape;1603;p87"/>
            <p:cNvSpPr/>
            <p:nvPr/>
          </p:nvSpPr>
          <p:spPr>
            <a:xfrm rot="5220404">
              <a:off x="7755334" y="3963787"/>
              <a:ext cx="306290" cy="738096"/>
            </a:xfrm>
            <a:prstGeom prst="roundRect">
              <a:avLst>
                <a:gd name="adj" fmla="val 50000"/>
              </a:avLst>
            </a:prstGeom>
            <a:solidFill>
              <a:schemeClr val="accent2">
                <a:lumMod val="75000"/>
              </a:schemeClr>
            </a:solidFill>
            <a:ln>
              <a:noFill/>
            </a:ln>
          </p:spPr>
          <p:txBody>
            <a:bodyPr spcFirstLastPara="1" wrap="square" lIns="91425" tIns="45700" rIns="91425" bIns="45700" anchor="ctr" anchorCtr="0">
              <a:noAutofit/>
            </a:bodyPr>
            <a:lstStyle/>
            <a:p>
              <a:pPr marL="0" marR="0" lvl="0" indent="0" algn="ctr" rtl="1">
                <a:spcBef>
                  <a:spcPts val="0"/>
                </a:spcBef>
                <a:spcAft>
                  <a:spcPts val="0"/>
                </a:spcAft>
                <a:buNone/>
              </a:pPr>
              <a:endParaRPr sz="1800" dirty="0">
                <a:solidFill>
                  <a:schemeClr val="lt1"/>
                </a:solidFill>
                <a:latin typeface="Calibri"/>
                <a:ea typeface="Calibri"/>
                <a:cs typeface="Calibri"/>
                <a:sym typeface="Calibri"/>
              </a:endParaRPr>
            </a:p>
          </p:txBody>
        </p:sp>
        <p:pic>
          <p:nvPicPr>
            <p:cNvPr id="1604" name="Google Shape;1604;p87" descr="Water with solid fill"/>
            <p:cNvPicPr preferRelativeResize="0"/>
            <p:nvPr/>
          </p:nvPicPr>
          <p:blipFill rotWithShape="1">
            <a:blip r:embed="rId3">
              <a:alphaModFix/>
            </a:blip>
            <a:srcRect/>
            <a:stretch/>
          </p:blipFill>
          <p:spPr>
            <a:xfrm rot="-2422723">
              <a:off x="6695155" y="4232721"/>
              <a:ext cx="200226" cy="200226"/>
            </a:xfrm>
            <a:prstGeom prst="rect">
              <a:avLst/>
            </a:prstGeom>
            <a:noFill/>
            <a:ln>
              <a:noFill/>
            </a:ln>
          </p:spPr>
        </p:pic>
        <p:sp>
          <p:nvSpPr>
            <p:cNvPr id="1605" name="Google Shape;1605;p87"/>
            <p:cNvSpPr/>
            <p:nvPr/>
          </p:nvSpPr>
          <p:spPr>
            <a:xfrm rot="2024775">
              <a:off x="6744743" y="4729150"/>
              <a:ext cx="318606" cy="1008568"/>
            </a:xfrm>
            <a:prstGeom prst="roundRect">
              <a:avLst>
                <a:gd name="adj" fmla="val 50000"/>
              </a:avLst>
            </a:prstGeom>
            <a:solidFill>
              <a:schemeClr val="accent2">
                <a:lumMod val="75000"/>
              </a:schemeClr>
            </a:solidFill>
            <a:ln>
              <a:noFill/>
            </a:ln>
          </p:spPr>
          <p:txBody>
            <a:bodyPr spcFirstLastPara="1" wrap="square" lIns="91425" tIns="45700" rIns="91425" bIns="45700" anchor="ctr" anchorCtr="0">
              <a:noAutofit/>
            </a:bodyPr>
            <a:lstStyle/>
            <a:p>
              <a:pPr marL="0" marR="0" lvl="0" indent="0" algn="ctr" rtl="1">
                <a:spcBef>
                  <a:spcPts val="0"/>
                </a:spcBef>
                <a:spcAft>
                  <a:spcPts val="0"/>
                </a:spcAft>
                <a:buNone/>
              </a:pPr>
              <a:endParaRPr sz="1800" dirty="0">
                <a:solidFill>
                  <a:schemeClr val="lt1"/>
                </a:solidFill>
                <a:latin typeface="Calibri"/>
                <a:ea typeface="Calibri"/>
                <a:cs typeface="Calibri"/>
                <a:sym typeface="Calibri"/>
              </a:endParaRPr>
            </a:p>
          </p:txBody>
        </p:sp>
        <p:pic>
          <p:nvPicPr>
            <p:cNvPr id="1606" name="Google Shape;1606;p87" descr="Water with solid fill"/>
            <p:cNvPicPr preferRelativeResize="0"/>
            <p:nvPr/>
          </p:nvPicPr>
          <p:blipFill rotWithShape="1">
            <a:blip r:embed="rId3">
              <a:alphaModFix/>
            </a:blip>
            <a:srcRect/>
            <a:stretch/>
          </p:blipFill>
          <p:spPr>
            <a:xfrm rot="-2422723">
              <a:off x="6532454" y="4188872"/>
              <a:ext cx="200226" cy="200226"/>
            </a:xfrm>
            <a:prstGeom prst="rect">
              <a:avLst/>
            </a:prstGeom>
            <a:noFill/>
            <a:ln>
              <a:noFill/>
            </a:ln>
          </p:spPr>
        </p:pic>
      </p:grpSp>
      <p:sp>
        <p:nvSpPr>
          <p:cNvPr id="1607" name="Google Shape;1607;p87"/>
          <p:cNvSpPr txBox="1">
            <a:spLocks noGrp="1"/>
          </p:cNvSpPr>
          <p:nvPr>
            <p:ph type="title"/>
          </p:nvPr>
        </p:nvSpPr>
        <p:spPr>
          <a:xfrm>
            <a:off x="0" y="120516"/>
            <a:ext cx="12192000" cy="868968"/>
          </a:xfrm>
          <a:prstGeom prst="rect">
            <a:avLst/>
          </a:prstGeom>
          <a:noFill/>
          <a:ln>
            <a:noFill/>
          </a:ln>
        </p:spPr>
        <p:txBody>
          <a:bodyPr spcFirstLastPara="1" wrap="square" lIns="91425" tIns="45700" rIns="91425" bIns="45700" anchor="ctr" anchorCtr="0">
            <a:noAutofit/>
          </a:bodyPr>
          <a:lstStyle/>
          <a:p>
            <a:pPr marL="0" lvl="0" indent="0" algn="ctr" rtl="1">
              <a:lnSpc>
                <a:spcPct val="90000"/>
              </a:lnSpc>
              <a:spcBef>
                <a:spcPts val="0"/>
              </a:spcBef>
              <a:spcAft>
                <a:spcPts val="0"/>
              </a:spcAft>
              <a:buClr>
                <a:srgbClr val="8C5F7A"/>
              </a:buClr>
              <a:buSzPct val="100000"/>
              <a:buFont typeface="Arial"/>
              <a:buNone/>
            </a:pPr>
            <a:r>
              <a:rPr lang="ar-SA" sz="2600" dirty="0">
                <a:latin typeface="Calibri" panose="020F0502020204030204" pitchFamily="34" charset="0"/>
                <a:cs typeface="Calibri" panose="020F0502020204030204" pitchFamily="34" charset="0"/>
              </a:rPr>
              <a:t>الإجراءات</a:t>
            </a:r>
            <a:r>
              <a:rPr lang="en-US" sz="2600" dirty="0">
                <a:latin typeface="Calibri" panose="020F0502020204030204" pitchFamily="34" charset="0"/>
                <a:cs typeface="Calibri" panose="020F0502020204030204" pitchFamily="34" charset="0"/>
              </a:rPr>
              <a:t> في حالة القلق من ضرر وشيك في بيئة الرعاية البديلة</a:t>
            </a:r>
            <a:endParaRPr sz="2600" dirty="0">
              <a:latin typeface="Calibri" panose="020F0502020204030204" pitchFamily="34" charset="0"/>
              <a:cs typeface="Calibri" panose="020F0502020204030204" pitchFamily="34" charset="0"/>
            </a:endParaRPr>
          </a:p>
        </p:txBody>
      </p:sp>
      <p:sp>
        <p:nvSpPr>
          <p:cNvPr id="1608" name="Google Shape;1608;p87"/>
          <p:cNvSpPr txBox="1"/>
          <p:nvPr/>
        </p:nvSpPr>
        <p:spPr>
          <a:xfrm>
            <a:off x="589040" y="4153001"/>
            <a:ext cx="4055532" cy="1446509"/>
          </a:xfrm>
          <a:prstGeom prst="rect">
            <a:avLst/>
          </a:prstGeom>
          <a:noFill/>
          <a:ln>
            <a:noFill/>
          </a:ln>
        </p:spPr>
        <p:txBody>
          <a:bodyPr spcFirstLastPara="1" wrap="square" lIns="91425" tIns="45700" rIns="91425" bIns="45700" anchor="t" anchorCtr="0">
            <a:spAutoFit/>
          </a:bodyPr>
          <a:lstStyle/>
          <a:p>
            <a:pPr marL="0" marR="0" lvl="0" indent="0" algn="r" rtl="1">
              <a:lnSpc>
                <a:spcPct val="100000"/>
              </a:lnSpc>
              <a:spcBef>
                <a:spcPts val="0"/>
              </a:spcBef>
              <a:spcAft>
                <a:spcPts val="0"/>
              </a:spcAft>
              <a:buClr>
                <a:schemeClr val="dk1"/>
              </a:buClr>
              <a:buSzPts val="2000"/>
              <a:buFont typeface="Helvetica Neue"/>
              <a:buNone/>
            </a:pPr>
            <a:r>
              <a:rPr lang="en-GB" sz="2200" b="1" u="none" strike="noStrike" cap="none" dirty="0">
                <a:solidFill>
                  <a:schemeClr val="dk1"/>
                </a:solidFill>
                <a:latin typeface="Calibri" panose="020F0502020204030204" pitchFamily="34" charset="0"/>
                <a:ea typeface="Helvetica Neue"/>
                <a:cs typeface="Calibri" panose="020F0502020204030204" pitchFamily="34" charset="0"/>
                <a:sym typeface="Helvetica Neue"/>
              </a:rPr>
              <a:t>في حال وجود مخاوف من تعرض</a:t>
            </a:r>
            <a:r>
              <a:rPr lang="ar-SA" sz="2200" b="1" dirty="0">
                <a:solidFill>
                  <a:schemeClr val="dk1"/>
                </a:solidFill>
                <a:latin typeface="Calibri" panose="020F0502020204030204" pitchFamily="34" charset="0"/>
                <a:ea typeface="Helvetica Neue"/>
                <a:cs typeface="Calibri" panose="020F0502020204030204" pitchFamily="34" charset="0"/>
                <a:sym typeface="Helvetica Neue"/>
              </a:rPr>
              <a:t>/أو أن</a:t>
            </a:r>
            <a:r>
              <a:rPr lang="en-GB" sz="2200" b="1" u="none" strike="noStrike" cap="none" dirty="0">
                <a:solidFill>
                  <a:schemeClr val="dk1"/>
                </a:solidFill>
                <a:latin typeface="Calibri" panose="020F0502020204030204" pitchFamily="34" charset="0"/>
                <a:ea typeface="Helvetica Neue"/>
                <a:cs typeface="Calibri" panose="020F0502020204030204" pitchFamily="34" charset="0"/>
                <a:sym typeface="Helvetica Neue"/>
              </a:rPr>
              <a:t> الطفل</a:t>
            </a:r>
            <a:r>
              <a:rPr lang="ar-SA" sz="2200" b="1" u="none" strike="noStrike" cap="none" dirty="0">
                <a:solidFill>
                  <a:schemeClr val="dk1"/>
                </a:solidFill>
                <a:latin typeface="Calibri" panose="020F0502020204030204" pitchFamily="34" charset="0"/>
                <a:ea typeface="Helvetica Neue"/>
                <a:cs typeface="Calibri" panose="020F0502020204030204" pitchFamily="34" charset="0"/>
                <a:sym typeface="Helvetica Neue"/>
              </a:rPr>
              <a:t> يتعرض</a:t>
            </a:r>
            <a:r>
              <a:rPr lang="en-GB" sz="2200" b="1" u="none" strike="noStrike" cap="none" dirty="0">
                <a:solidFill>
                  <a:schemeClr val="dk1"/>
                </a:solidFill>
                <a:latin typeface="Calibri" panose="020F0502020204030204" pitchFamily="34" charset="0"/>
                <a:ea typeface="Helvetica Neue"/>
                <a:cs typeface="Calibri" panose="020F0502020204030204" pitchFamily="34" charset="0"/>
                <a:sym typeface="Helvetica Neue"/>
              </a:rPr>
              <a:t> لخطر الإساءة أو الاستغلال أو الإهمال، اتخذ </a:t>
            </a:r>
            <a:r>
              <a:rPr lang="ar-SA" sz="2200" b="1" u="none" strike="noStrike" cap="none" dirty="0">
                <a:solidFill>
                  <a:schemeClr val="dk1"/>
                </a:solidFill>
                <a:latin typeface="Calibri" panose="020F0502020204030204" pitchFamily="34" charset="0"/>
                <a:ea typeface="Helvetica Neue"/>
                <a:cs typeface="Calibri" panose="020F0502020204030204" pitchFamily="34" charset="0"/>
                <a:sym typeface="Helvetica Neue"/>
              </a:rPr>
              <a:t>ال</a:t>
            </a:r>
            <a:r>
              <a:rPr lang="en-GB" sz="2200" b="1" u="none" strike="noStrike" cap="none" dirty="0">
                <a:solidFill>
                  <a:schemeClr val="dk1"/>
                </a:solidFill>
                <a:latin typeface="Calibri" panose="020F0502020204030204" pitchFamily="34" charset="0"/>
                <a:ea typeface="Helvetica Neue"/>
                <a:cs typeface="Calibri" panose="020F0502020204030204" pitchFamily="34" charset="0"/>
                <a:sym typeface="Helvetica Neue"/>
              </a:rPr>
              <a:t>إجراءات لحماية الطفل على الفور.</a:t>
            </a:r>
            <a:endParaRPr lang="en-GB" sz="2200" b="1" dirty="0">
              <a:latin typeface="Calibri" panose="020F0502020204030204" pitchFamily="34" charset="0"/>
              <a:cs typeface="Calibri" panose="020F0502020204030204" pitchFamily="34" charset="0"/>
            </a:endParaRPr>
          </a:p>
        </p:txBody>
      </p:sp>
      <p:sp>
        <p:nvSpPr>
          <p:cNvPr id="2" name="Google Shape;1608;p87">
            <a:extLst>
              <a:ext uri="{FF2B5EF4-FFF2-40B4-BE49-F238E27FC236}">
                <a16:creationId xmlns:a16="http://schemas.microsoft.com/office/drawing/2014/main" id="{4D8BDFCE-29B6-C59E-9CE5-6145389CAFBC}"/>
              </a:ext>
            </a:extLst>
          </p:cNvPr>
          <p:cNvSpPr txBox="1"/>
          <p:nvPr/>
        </p:nvSpPr>
        <p:spPr>
          <a:xfrm>
            <a:off x="5271730" y="1432884"/>
            <a:ext cx="3331962" cy="3816389"/>
          </a:xfrm>
          <a:prstGeom prst="rect">
            <a:avLst/>
          </a:prstGeom>
          <a:noFill/>
          <a:ln>
            <a:noFill/>
          </a:ln>
        </p:spPr>
        <p:txBody>
          <a:bodyPr spcFirstLastPara="1" wrap="square" lIns="91425" tIns="45700" rIns="91425" bIns="45700" anchor="t" anchorCtr="0">
            <a:spAutoFit/>
          </a:bodyPr>
          <a:lstStyle/>
          <a:p>
            <a:pPr marL="0" marR="0" lvl="0" indent="0" algn="r" rtl="1">
              <a:lnSpc>
                <a:spcPct val="100000"/>
              </a:lnSpc>
              <a:spcBef>
                <a:spcPts val="0"/>
              </a:spcBef>
              <a:spcAft>
                <a:spcPts val="0"/>
              </a:spcAft>
              <a:buClr>
                <a:schemeClr val="dk1"/>
              </a:buClr>
              <a:buSzPts val="2000"/>
              <a:buFont typeface="Helvetica Neue"/>
              <a:buNone/>
            </a:pPr>
            <a:r>
              <a:rPr lang="en-GB" sz="2200" dirty="0">
                <a:solidFill>
                  <a:schemeClr val="dk1"/>
                </a:solidFill>
                <a:latin typeface="Calibri" panose="020F0502020204030204" pitchFamily="34" charset="0"/>
                <a:ea typeface="Helvetica Neue"/>
                <a:cs typeface="Calibri" panose="020F0502020204030204" pitchFamily="34" charset="0"/>
                <a:sym typeface="Helvetica Neue"/>
              </a:rPr>
              <a:t>أينما</a:t>
            </a:r>
            <a:r>
              <a:rPr lang="ar-SA" sz="2200" dirty="0">
                <a:solidFill>
                  <a:schemeClr val="dk1"/>
                </a:solidFill>
                <a:latin typeface="Calibri" panose="020F0502020204030204" pitchFamily="34" charset="0"/>
                <a:ea typeface="Helvetica Neue"/>
                <a:cs typeface="Calibri" panose="020F0502020204030204" pitchFamily="34" charset="0"/>
                <a:sym typeface="Helvetica Neue"/>
              </a:rPr>
              <a:t> كان ذلك </a:t>
            </a:r>
            <a:r>
              <a:rPr lang="en-GB" sz="2200" b="0" u="none" strike="noStrike" cap="none" dirty="0">
                <a:solidFill>
                  <a:schemeClr val="dk1"/>
                </a:solidFill>
                <a:latin typeface="Calibri" panose="020F0502020204030204" pitchFamily="34" charset="0"/>
                <a:ea typeface="Helvetica Neue"/>
                <a:cs typeface="Calibri" panose="020F0502020204030204" pitchFamily="34" charset="0"/>
                <a:sym typeface="Helvetica Neue"/>
              </a:rPr>
              <a:t>ممكن</a:t>
            </a:r>
            <a:r>
              <a:rPr lang="ar-SA" sz="2200" b="0" u="none" strike="noStrike" cap="none" dirty="0">
                <a:solidFill>
                  <a:schemeClr val="dk1"/>
                </a:solidFill>
                <a:latin typeface="Calibri" panose="020F0502020204030204" pitchFamily="34" charset="0"/>
                <a:ea typeface="Helvetica Neue"/>
                <a:cs typeface="Calibri" panose="020F0502020204030204" pitchFamily="34" charset="0"/>
                <a:sym typeface="Helvetica Neue"/>
              </a:rPr>
              <a:t>اً</a:t>
            </a:r>
            <a:r>
              <a:rPr lang="en-GB" sz="2200" b="0" u="none" strike="noStrike" cap="none" dirty="0">
                <a:solidFill>
                  <a:schemeClr val="dk1"/>
                </a:solidFill>
                <a:latin typeface="Calibri" panose="020F0502020204030204" pitchFamily="34" charset="0"/>
                <a:ea typeface="Helvetica Neue"/>
                <a:cs typeface="Calibri" panose="020F0502020204030204" pitchFamily="34" charset="0"/>
                <a:sym typeface="Helvetica Neue"/>
              </a:rPr>
              <a:t> ، يجب أن يكون الهدف هو معالجة المشكلة للسماح بالعودة الآمنة إلى الأسرة بعد تقييم المصالح الفضلى.</a:t>
            </a:r>
            <a:endParaRPr lang="en-GB" sz="2200" dirty="0">
              <a:latin typeface="Calibri" panose="020F0502020204030204" pitchFamily="34" charset="0"/>
              <a:cs typeface="Calibri" panose="020F0502020204030204" pitchFamily="34" charset="0"/>
            </a:endParaRPr>
          </a:p>
          <a:p>
            <a:pPr marL="0" marR="0" lvl="0" indent="0" algn="r" rtl="1">
              <a:lnSpc>
                <a:spcPct val="100000"/>
              </a:lnSpc>
              <a:spcBef>
                <a:spcPts val="0"/>
              </a:spcBef>
              <a:spcAft>
                <a:spcPts val="0"/>
              </a:spcAft>
              <a:buClr>
                <a:schemeClr val="dk1"/>
              </a:buClr>
              <a:buSzPts val="2000"/>
              <a:buFont typeface="Calibri"/>
              <a:buNone/>
            </a:pPr>
            <a:endParaRPr lang="en-GB" sz="2200" b="0" u="none" strike="noStrike" cap="none" dirty="0">
              <a:solidFill>
                <a:schemeClr val="dk1"/>
              </a:solidFill>
              <a:latin typeface="Calibri" panose="020F0502020204030204" pitchFamily="34" charset="0"/>
              <a:ea typeface="Helvetica Neue"/>
              <a:cs typeface="Calibri" panose="020F0502020204030204" pitchFamily="34" charset="0"/>
              <a:sym typeface="Helvetica Neue"/>
            </a:endParaRPr>
          </a:p>
          <a:p>
            <a:pPr marL="0" marR="0" lvl="0" indent="0" algn="r" rtl="1">
              <a:lnSpc>
                <a:spcPct val="100000"/>
              </a:lnSpc>
              <a:spcBef>
                <a:spcPts val="0"/>
              </a:spcBef>
              <a:spcAft>
                <a:spcPts val="0"/>
              </a:spcAft>
              <a:buClr>
                <a:schemeClr val="dk1"/>
              </a:buClr>
              <a:buSzPts val="2000"/>
              <a:buFont typeface="Helvetica Neue"/>
              <a:buNone/>
            </a:pPr>
            <a:r>
              <a:rPr lang="en-GB" sz="2200" b="0" u="none" strike="noStrike" cap="none" dirty="0">
                <a:solidFill>
                  <a:schemeClr val="dk1"/>
                </a:solidFill>
                <a:latin typeface="Calibri" panose="020F0502020204030204" pitchFamily="34" charset="0"/>
                <a:ea typeface="Helvetica Neue"/>
                <a:cs typeface="Calibri" panose="020F0502020204030204" pitchFamily="34" charset="0"/>
                <a:sym typeface="Helvetica Neue"/>
              </a:rPr>
              <a:t>يجب إبلاغ الطفل و / أو العائلة و / أو مقدمي الرعاية البديلة بالإجراءات ، وأخذ آرائهم في الاعتبار وإتاحة الفرصة لهم للاستئناف أو الشكوى إذا لم يوافقوا.</a:t>
            </a:r>
            <a:endParaRPr lang="en-GB" sz="2200" dirty="0">
              <a:latin typeface="Calibri" panose="020F0502020204030204" pitchFamily="34" charset="0"/>
              <a:cs typeface="Calibri" panose="020F0502020204030204" pitchFamily="34" charset="0"/>
            </a:endParaRPr>
          </a:p>
        </p:txBody>
      </p:sp>
      <p:sp>
        <p:nvSpPr>
          <p:cNvPr id="3" name="Google Shape;1608;p87">
            <a:extLst>
              <a:ext uri="{FF2B5EF4-FFF2-40B4-BE49-F238E27FC236}">
                <a16:creationId xmlns:a16="http://schemas.microsoft.com/office/drawing/2014/main" id="{464CDDE0-665E-09F1-A443-DEE65E3EF5B4}"/>
              </a:ext>
            </a:extLst>
          </p:cNvPr>
          <p:cNvSpPr txBox="1"/>
          <p:nvPr/>
        </p:nvSpPr>
        <p:spPr>
          <a:xfrm>
            <a:off x="8755083" y="1432884"/>
            <a:ext cx="2847877" cy="5170606"/>
          </a:xfrm>
          <a:prstGeom prst="rect">
            <a:avLst/>
          </a:prstGeom>
          <a:noFill/>
          <a:ln>
            <a:noFill/>
          </a:ln>
        </p:spPr>
        <p:txBody>
          <a:bodyPr spcFirstLastPara="1" wrap="square" lIns="91425" tIns="45700" rIns="91425" bIns="45700" anchor="t" anchorCtr="0">
            <a:spAutoFit/>
          </a:bodyPr>
          <a:lstStyle/>
          <a:p>
            <a:pPr marL="0" marR="0" lvl="0" indent="0" algn="r" rtl="1">
              <a:lnSpc>
                <a:spcPct val="100000"/>
              </a:lnSpc>
              <a:spcBef>
                <a:spcPts val="0"/>
              </a:spcBef>
              <a:spcAft>
                <a:spcPts val="0"/>
              </a:spcAft>
              <a:buClr>
                <a:schemeClr val="dk1"/>
              </a:buClr>
              <a:buSzPts val="2000"/>
              <a:buFont typeface="Helvetica Neue"/>
              <a:buNone/>
            </a:pPr>
            <a:r>
              <a:rPr lang="ar-SA" sz="2200" dirty="0">
                <a:solidFill>
                  <a:schemeClr val="dk1"/>
                </a:solidFill>
                <a:latin typeface="Calibri" panose="020F0502020204030204" pitchFamily="34" charset="0"/>
                <a:ea typeface="Helvetica Neue"/>
                <a:cs typeface="Calibri" panose="020F0502020204030204" pitchFamily="34" charset="0"/>
                <a:sym typeface="Helvetica Neue"/>
              </a:rPr>
              <a:t>إ</a:t>
            </a:r>
            <a:r>
              <a:rPr lang="en-GB" sz="2200" b="0" u="none" strike="noStrike" cap="none" dirty="0">
                <a:solidFill>
                  <a:schemeClr val="dk1"/>
                </a:solidFill>
                <a:latin typeface="Calibri" panose="020F0502020204030204" pitchFamily="34" charset="0"/>
                <a:ea typeface="Helvetica Neue"/>
                <a:cs typeface="Calibri" panose="020F0502020204030204" pitchFamily="34" charset="0"/>
                <a:sym typeface="Helvetica Neue"/>
              </a:rPr>
              <a:t>خر</a:t>
            </a:r>
            <a:r>
              <a:rPr lang="ar-SA" sz="2200" b="0" u="none" strike="noStrike" cap="none" dirty="0">
                <a:solidFill>
                  <a:schemeClr val="dk1"/>
                </a:solidFill>
                <a:latin typeface="Calibri" panose="020F0502020204030204" pitchFamily="34" charset="0"/>
                <a:ea typeface="Helvetica Neue"/>
                <a:cs typeface="Calibri" panose="020F0502020204030204" pitchFamily="34" charset="0"/>
                <a:sym typeface="Helvetica Neue"/>
              </a:rPr>
              <a:t>ا</a:t>
            </a:r>
            <a:r>
              <a:rPr lang="en-GB" sz="2200" b="0" u="none" strike="noStrike" cap="none" dirty="0">
                <a:solidFill>
                  <a:schemeClr val="dk1"/>
                </a:solidFill>
                <a:latin typeface="Calibri" panose="020F0502020204030204" pitchFamily="34" charset="0"/>
                <a:ea typeface="Helvetica Neue"/>
                <a:cs typeface="Calibri" panose="020F0502020204030204" pitchFamily="34" charset="0"/>
                <a:sym typeface="Helvetica Neue"/>
              </a:rPr>
              <a:t>ج الطفل من الم</a:t>
            </a:r>
            <a:r>
              <a:rPr lang="ar-SA" sz="2200" b="0" u="none" strike="noStrike" cap="none" dirty="0">
                <a:solidFill>
                  <a:schemeClr val="dk1"/>
                </a:solidFill>
                <a:latin typeface="Calibri" panose="020F0502020204030204" pitchFamily="34" charset="0"/>
                <a:ea typeface="Helvetica Neue"/>
                <a:cs typeface="Calibri" panose="020F0502020204030204" pitchFamily="34" charset="0"/>
                <a:sym typeface="Helvetica Neue"/>
              </a:rPr>
              <a:t>كان</a:t>
            </a:r>
            <a:r>
              <a:rPr lang="en-GB" sz="2200" b="0" u="none" strike="noStrike" cap="none" dirty="0">
                <a:solidFill>
                  <a:schemeClr val="dk1"/>
                </a:solidFill>
                <a:latin typeface="Calibri" panose="020F0502020204030204" pitchFamily="34" charset="0"/>
                <a:ea typeface="Helvetica Neue"/>
                <a:cs typeface="Calibri" panose="020F0502020204030204" pitchFamily="34" charset="0"/>
                <a:sym typeface="Helvetica Neue"/>
              </a:rPr>
              <a:t> إذا كانت حياته / حياتها معرضة لخطر مباشر و</a:t>
            </a:r>
            <a:r>
              <a:rPr lang="ar-SA" sz="2200" b="0" u="none" strike="noStrike" cap="none" dirty="0">
                <a:solidFill>
                  <a:schemeClr val="dk1"/>
                </a:solidFill>
                <a:latin typeface="Calibri" panose="020F0502020204030204" pitchFamily="34" charset="0"/>
                <a:ea typeface="Helvetica Neue"/>
                <a:cs typeface="Calibri" panose="020F0502020204030204" pitchFamily="34" charset="0"/>
                <a:sym typeface="Helvetica Neue"/>
              </a:rPr>
              <a:t>ت</a:t>
            </a:r>
            <a:r>
              <a:rPr lang="en-GB" sz="2200" b="0" u="none" strike="noStrike" cap="none" dirty="0">
                <a:solidFill>
                  <a:schemeClr val="dk1"/>
                </a:solidFill>
                <a:latin typeface="Calibri" panose="020F0502020204030204" pitchFamily="34" charset="0"/>
                <a:ea typeface="Helvetica Neue"/>
                <a:cs typeface="Calibri" panose="020F0502020204030204" pitchFamily="34" charset="0"/>
                <a:sym typeface="Helvetica Neue"/>
              </a:rPr>
              <a:t>قد</a:t>
            </a:r>
            <a:r>
              <a:rPr lang="ar-SA" sz="2200" b="0" u="none" strike="noStrike" cap="none" dirty="0">
                <a:solidFill>
                  <a:schemeClr val="dk1"/>
                </a:solidFill>
                <a:latin typeface="Calibri" panose="020F0502020204030204" pitchFamily="34" charset="0"/>
                <a:ea typeface="Helvetica Neue"/>
                <a:cs typeface="Calibri" panose="020F0502020204030204" pitchFamily="34" charset="0"/>
                <a:sym typeface="Helvetica Neue"/>
              </a:rPr>
              <a:t>ي</a:t>
            </a:r>
            <a:r>
              <a:rPr lang="en-GB" sz="2200" b="0" u="none" strike="noStrike" cap="none" dirty="0">
                <a:solidFill>
                  <a:schemeClr val="dk1"/>
                </a:solidFill>
                <a:latin typeface="Calibri" panose="020F0502020204030204" pitchFamily="34" charset="0"/>
                <a:ea typeface="Helvetica Neue"/>
                <a:cs typeface="Calibri" panose="020F0502020204030204" pitchFamily="34" charset="0"/>
                <a:sym typeface="Helvetica Neue"/>
              </a:rPr>
              <a:t>م العلاج الطبي الطارئ والدعم النفسي والاجتماعي عند الضرورة.</a:t>
            </a:r>
            <a:endParaRPr lang="en-GB" sz="2200" dirty="0">
              <a:latin typeface="Calibri" panose="020F0502020204030204" pitchFamily="34" charset="0"/>
              <a:cs typeface="Calibri" panose="020F0502020204030204" pitchFamily="34" charset="0"/>
            </a:endParaRPr>
          </a:p>
          <a:p>
            <a:pPr marL="0" marR="0" lvl="0" indent="0" algn="r" rtl="1">
              <a:lnSpc>
                <a:spcPct val="100000"/>
              </a:lnSpc>
              <a:spcBef>
                <a:spcPts val="0"/>
              </a:spcBef>
              <a:spcAft>
                <a:spcPts val="0"/>
              </a:spcAft>
              <a:buClr>
                <a:schemeClr val="dk1"/>
              </a:buClr>
              <a:buSzPts val="2000"/>
              <a:buFont typeface="Calibri"/>
              <a:buNone/>
            </a:pPr>
            <a:endParaRPr lang="en-GB" sz="2200" b="0" u="none" strike="noStrike" cap="none" dirty="0">
              <a:solidFill>
                <a:schemeClr val="dk1"/>
              </a:solidFill>
              <a:latin typeface="Calibri" panose="020F0502020204030204" pitchFamily="34" charset="0"/>
              <a:ea typeface="Helvetica Neue"/>
              <a:cs typeface="Calibri" panose="020F0502020204030204" pitchFamily="34" charset="0"/>
              <a:sym typeface="Helvetica Neue"/>
            </a:endParaRPr>
          </a:p>
          <a:p>
            <a:pPr marL="0" marR="0" lvl="0" indent="0" algn="r" rtl="1">
              <a:lnSpc>
                <a:spcPct val="100000"/>
              </a:lnSpc>
              <a:spcBef>
                <a:spcPts val="0"/>
              </a:spcBef>
              <a:spcAft>
                <a:spcPts val="0"/>
              </a:spcAft>
              <a:buClr>
                <a:schemeClr val="dk1"/>
              </a:buClr>
              <a:buSzPts val="2000"/>
              <a:buFont typeface="Helvetica Neue"/>
              <a:buNone/>
            </a:pPr>
            <a:r>
              <a:rPr lang="en-GB" sz="2200" b="0" u="none" strike="noStrike" cap="none" dirty="0">
                <a:solidFill>
                  <a:schemeClr val="dk1"/>
                </a:solidFill>
                <a:latin typeface="Calibri" panose="020F0502020204030204" pitchFamily="34" charset="0"/>
                <a:ea typeface="Helvetica Neue"/>
                <a:cs typeface="Calibri" panose="020F0502020204030204" pitchFamily="34" charset="0"/>
                <a:sym typeface="Helvetica Neue"/>
              </a:rPr>
              <a:t>يجب أن تستند</a:t>
            </a:r>
            <a:r>
              <a:rPr lang="ar-SA" sz="2200" b="0" u="none" strike="noStrike" cap="none" dirty="0">
                <a:solidFill>
                  <a:schemeClr val="dk1"/>
                </a:solidFill>
                <a:latin typeface="Calibri" panose="020F0502020204030204" pitchFamily="34" charset="0"/>
                <a:ea typeface="Helvetica Neue"/>
                <a:cs typeface="Calibri" panose="020F0502020204030204" pitchFamily="34" charset="0"/>
                <a:sym typeface="Helvetica Neue"/>
              </a:rPr>
              <a:t> جميع</a:t>
            </a:r>
            <a:r>
              <a:rPr lang="en-GB" sz="2200" b="0" u="none" strike="noStrike" cap="none" dirty="0">
                <a:solidFill>
                  <a:schemeClr val="dk1"/>
                </a:solidFill>
                <a:latin typeface="Calibri" panose="020F0502020204030204" pitchFamily="34" charset="0"/>
                <a:ea typeface="Helvetica Neue"/>
                <a:cs typeface="Calibri" panose="020F0502020204030204" pitchFamily="34" charset="0"/>
                <a:sym typeface="Helvetica Neue"/>
              </a:rPr>
              <a:t> الإجراءات إلى ما هو في المصلحة الفضلى للطفل ويسبب أقل قدر من الضرر للطفل.</a:t>
            </a:r>
            <a:endParaRPr lang="en-GB" sz="2200" dirty="0">
              <a:latin typeface="Calibri" panose="020F0502020204030204" pitchFamily="34" charset="0"/>
              <a:cs typeface="Calibri" panose="020F0502020204030204" pitchFamily="34" charset="0"/>
            </a:endParaRPr>
          </a:p>
          <a:p>
            <a:pPr marL="0" marR="0" lvl="0" indent="0" algn="r" rtl="1">
              <a:lnSpc>
                <a:spcPct val="100000"/>
              </a:lnSpc>
              <a:spcBef>
                <a:spcPts val="0"/>
              </a:spcBef>
              <a:spcAft>
                <a:spcPts val="0"/>
              </a:spcAft>
              <a:buClr>
                <a:schemeClr val="dk1"/>
              </a:buClr>
              <a:buSzPts val="2000"/>
              <a:buFont typeface="Calibri"/>
              <a:buNone/>
            </a:pPr>
            <a:endParaRPr lang="en-GB" sz="2200" dirty="0">
              <a:solidFill>
                <a:schemeClr val="dk1"/>
              </a:solidFill>
              <a:latin typeface="Calibri" panose="020F0502020204030204" pitchFamily="34" charset="0"/>
              <a:ea typeface="Helvetica Neue"/>
              <a:cs typeface="Calibri" panose="020F0502020204030204" pitchFamily="34" charset="0"/>
              <a:sym typeface="Helvetica Neue"/>
            </a:endParaRPr>
          </a:p>
          <a:p>
            <a:pPr marL="0" marR="0" lvl="0" indent="0" algn="r" rtl="1">
              <a:lnSpc>
                <a:spcPct val="100000"/>
              </a:lnSpc>
              <a:spcBef>
                <a:spcPts val="0"/>
              </a:spcBef>
              <a:spcAft>
                <a:spcPts val="0"/>
              </a:spcAft>
              <a:buClr>
                <a:schemeClr val="dk1"/>
              </a:buClr>
              <a:buSzPts val="2000"/>
              <a:buFont typeface="Helvetica Neue"/>
              <a:buNone/>
            </a:pPr>
            <a:r>
              <a:rPr lang="en-GB" sz="2200" b="0" u="none" strike="noStrike" cap="none" dirty="0">
                <a:solidFill>
                  <a:schemeClr val="dk1"/>
                </a:solidFill>
                <a:latin typeface="Calibri" panose="020F0502020204030204" pitchFamily="34" charset="0"/>
                <a:ea typeface="Helvetica Neue"/>
                <a:cs typeface="Calibri" panose="020F0502020204030204" pitchFamily="34" charset="0"/>
                <a:sym typeface="Helvetica Neue"/>
              </a:rPr>
              <a:t>يجب توثيق جميع الإجراءات في ملف الطفل في أسرع وقت ممكن.</a:t>
            </a:r>
            <a:endParaRPr lang="en-GB" sz="2200" dirty="0">
              <a:latin typeface="Calibri" panose="020F0502020204030204" pitchFamily="34" charset="0"/>
              <a:cs typeface="Calibri" panose="020F0502020204030204" pitchFamily="34" charset="0"/>
            </a:endParaRPr>
          </a:p>
        </p:txBody>
      </p:sp>
    </p:spTree>
  </p:cSld>
  <p:clrMapOvr>
    <a:masterClrMapping/>
  </p:clrMapOvr>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Shape 1613"/>
        <p:cNvGrpSpPr/>
        <p:nvPr/>
      </p:nvGrpSpPr>
      <p:grpSpPr>
        <a:xfrm>
          <a:off x="0" y="0"/>
          <a:ext cx="0" cy="0"/>
          <a:chOff x="0" y="0"/>
          <a:chExt cx="0" cy="0"/>
        </a:xfrm>
      </p:grpSpPr>
      <p:sp>
        <p:nvSpPr>
          <p:cNvPr id="1614" name="Google Shape;1614;p88"/>
          <p:cNvSpPr txBox="1">
            <a:spLocks noGrp="1"/>
          </p:cNvSpPr>
          <p:nvPr>
            <p:ph type="title"/>
          </p:nvPr>
        </p:nvSpPr>
        <p:spPr>
          <a:xfrm>
            <a:off x="838200" y="120516"/>
            <a:ext cx="10515600" cy="868968"/>
          </a:xfrm>
          <a:prstGeom prst="rect">
            <a:avLst/>
          </a:prstGeom>
          <a:noFill/>
          <a:ln>
            <a:noFill/>
          </a:ln>
        </p:spPr>
        <p:txBody>
          <a:bodyPr spcFirstLastPara="1" wrap="square" lIns="91425" tIns="45700" rIns="91425" bIns="45700" anchor="ctr" anchorCtr="0">
            <a:normAutofit/>
          </a:bodyPr>
          <a:lstStyle/>
          <a:p>
            <a:pPr marL="0" lvl="0" indent="0" algn="ctr" rtl="1">
              <a:lnSpc>
                <a:spcPct val="90000"/>
              </a:lnSpc>
              <a:spcBef>
                <a:spcPts val="0"/>
              </a:spcBef>
              <a:spcAft>
                <a:spcPts val="0"/>
              </a:spcAft>
              <a:buClr>
                <a:srgbClr val="8C5F7A"/>
              </a:buClr>
              <a:buSzPts val="3200"/>
              <a:buFont typeface="Arial"/>
              <a:buNone/>
            </a:pPr>
            <a:r>
              <a:rPr lang="en-US" dirty="0">
                <a:highlight>
                  <a:srgbClr val="FFFF00"/>
                </a:highlight>
                <a:latin typeface="Calibri" panose="020F0502020204030204" pitchFamily="34" charset="0"/>
                <a:cs typeface="Calibri" panose="020F0502020204030204" pitchFamily="34" charset="0"/>
              </a:rPr>
              <a:t>المتابعة والمراجعة</a:t>
            </a:r>
            <a:endParaRPr dirty="0">
              <a:highlight>
                <a:srgbClr val="FFFF00"/>
              </a:highlight>
              <a:latin typeface="Calibri" panose="020F0502020204030204" pitchFamily="34" charset="0"/>
              <a:cs typeface="Calibri" panose="020F0502020204030204" pitchFamily="34" charset="0"/>
            </a:endParaRPr>
          </a:p>
        </p:txBody>
      </p:sp>
      <p:grpSp>
        <p:nvGrpSpPr>
          <p:cNvPr id="2" name="Group 1">
            <a:extLst>
              <a:ext uri="{FF2B5EF4-FFF2-40B4-BE49-F238E27FC236}">
                <a16:creationId xmlns:a16="http://schemas.microsoft.com/office/drawing/2014/main" id="{8CF48751-FDC4-5199-0392-BBE1E6B1A054}"/>
              </a:ext>
            </a:extLst>
          </p:cNvPr>
          <p:cNvGrpSpPr/>
          <p:nvPr/>
        </p:nvGrpSpPr>
        <p:grpSpPr>
          <a:xfrm>
            <a:off x="10228983" y="337468"/>
            <a:ext cx="1587872" cy="1368854"/>
            <a:chOff x="10228983" y="337468"/>
            <a:chExt cx="1587872" cy="1368854"/>
          </a:xfrm>
        </p:grpSpPr>
        <p:sp>
          <p:nvSpPr>
            <p:cNvPr id="3" name="Hexagon 2">
              <a:extLst>
                <a:ext uri="{FF2B5EF4-FFF2-40B4-BE49-F238E27FC236}">
                  <a16:creationId xmlns:a16="http://schemas.microsoft.com/office/drawing/2014/main" id="{5AF5A6C2-9A66-E966-0C93-7152B8A1DAF7}"/>
                </a:ext>
              </a:extLst>
            </p:cNvPr>
            <p:cNvSpPr/>
            <p:nvPr/>
          </p:nvSpPr>
          <p:spPr>
            <a:xfrm rot="1782986">
              <a:off x="10228983" y="337468"/>
              <a:ext cx="1587872" cy="1368854"/>
            </a:xfrm>
            <a:prstGeom prst="hexagon">
              <a:avLst>
                <a:gd name="adj" fmla="val 28965"/>
                <a:gd name="vf" fmla="val 115470"/>
              </a:avLst>
            </a:prstGeom>
            <a:solidFill>
              <a:schemeClr val="bg1"/>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grpSp>
          <p:nvGrpSpPr>
            <p:cNvPr id="4" name="Group 3">
              <a:extLst>
                <a:ext uri="{FF2B5EF4-FFF2-40B4-BE49-F238E27FC236}">
                  <a16:creationId xmlns:a16="http://schemas.microsoft.com/office/drawing/2014/main" id="{C8FA378D-B69B-48ED-874B-B5FF4891018B}"/>
                </a:ext>
              </a:extLst>
            </p:cNvPr>
            <p:cNvGrpSpPr/>
            <p:nvPr/>
          </p:nvGrpSpPr>
          <p:grpSpPr>
            <a:xfrm>
              <a:off x="10621771" y="762700"/>
              <a:ext cx="562136" cy="634675"/>
              <a:chOff x="760175" y="830142"/>
              <a:chExt cx="867619" cy="979579"/>
            </a:xfrm>
          </p:grpSpPr>
          <p:sp>
            <p:nvSpPr>
              <p:cNvPr id="8" name="Rectangle 7">
                <a:extLst>
                  <a:ext uri="{FF2B5EF4-FFF2-40B4-BE49-F238E27FC236}">
                    <a16:creationId xmlns:a16="http://schemas.microsoft.com/office/drawing/2014/main" id="{804B6722-E4E6-AF29-8CC7-D514628BBEA8}"/>
                  </a:ext>
                </a:extLst>
              </p:cNvPr>
              <p:cNvSpPr/>
              <p:nvPr/>
            </p:nvSpPr>
            <p:spPr>
              <a:xfrm>
                <a:off x="864636" y="830142"/>
                <a:ext cx="763158" cy="979577"/>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r>
                  <a:rPr lang="ar-SA" b="1" dirty="0">
                    <a:latin typeface="Arial" panose="020B0604020202020204" pitchFamily="34" charset="0"/>
                    <a:cs typeface="Arial" panose="020B0604020202020204" pitchFamily="34" charset="0"/>
                  </a:rPr>
                  <a:t>٩٩-١٠٠</a:t>
                </a:r>
                <a:endParaRPr lang="en-CA" b="1" dirty="0">
                  <a:latin typeface="Arial" panose="020B0604020202020204" pitchFamily="34" charset="0"/>
                  <a:cs typeface="Arial" panose="020B0604020202020204" pitchFamily="34" charset="0"/>
                </a:endParaRPr>
              </a:p>
            </p:txBody>
          </p:sp>
          <p:sp>
            <p:nvSpPr>
              <p:cNvPr id="9" name="Rectangle 8">
                <a:extLst>
                  <a:ext uri="{FF2B5EF4-FFF2-40B4-BE49-F238E27FC236}">
                    <a16:creationId xmlns:a16="http://schemas.microsoft.com/office/drawing/2014/main" id="{2DC8201F-3EB9-B2C4-B694-61B47767D8E6}"/>
                  </a:ext>
                </a:extLst>
              </p:cNvPr>
              <p:cNvSpPr/>
              <p:nvPr/>
            </p:nvSpPr>
            <p:spPr>
              <a:xfrm>
                <a:off x="760175" y="830144"/>
                <a:ext cx="149292" cy="979577"/>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grpSp>
        <p:grpSp>
          <p:nvGrpSpPr>
            <p:cNvPr id="5" name="Group 4">
              <a:extLst>
                <a:ext uri="{FF2B5EF4-FFF2-40B4-BE49-F238E27FC236}">
                  <a16:creationId xmlns:a16="http://schemas.microsoft.com/office/drawing/2014/main" id="{E5208C6B-D883-0D8D-57C2-1D356E541761}"/>
                </a:ext>
              </a:extLst>
            </p:cNvPr>
            <p:cNvGrpSpPr/>
            <p:nvPr/>
          </p:nvGrpSpPr>
          <p:grpSpPr>
            <a:xfrm>
              <a:off x="11325415" y="762701"/>
              <a:ext cx="182192" cy="634674"/>
              <a:chOff x="2121762" y="2323619"/>
              <a:chExt cx="200378" cy="825210"/>
            </a:xfrm>
          </p:grpSpPr>
          <p:sp>
            <p:nvSpPr>
              <p:cNvPr id="6" name="Isosceles Triangle 5">
                <a:extLst>
                  <a:ext uri="{FF2B5EF4-FFF2-40B4-BE49-F238E27FC236}">
                    <a16:creationId xmlns:a16="http://schemas.microsoft.com/office/drawing/2014/main" id="{25EBEC63-B5D2-9904-6676-F207961AA0B2}"/>
                  </a:ext>
                </a:extLst>
              </p:cNvPr>
              <p:cNvSpPr/>
              <p:nvPr/>
            </p:nvSpPr>
            <p:spPr>
              <a:xfrm>
                <a:off x="2121763" y="2323619"/>
                <a:ext cx="200377" cy="172739"/>
              </a:xfrm>
              <a:prstGeom prst="triangle">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7" name="Rectangle 6">
                <a:extLst>
                  <a:ext uri="{FF2B5EF4-FFF2-40B4-BE49-F238E27FC236}">
                    <a16:creationId xmlns:a16="http://schemas.microsoft.com/office/drawing/2014/main" id="{01077EFD-150C-E030-278A-064F9D870D8E}"/>
                  </a:ext>
                </a:extLst>
              </p:cNvPr>
              <p:cNvSpPr/>
              <p:nvPr/>
            </p:nvSpPr>
            <p:spPr>
              <a:xfrm>
                <a:off x="2121762" y="2496169"/>
                <a:ext cx="200377" cy="65266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grpSp>
      </p:grpSp>
      <p:sp>
        <p:nvSpPr>
          <p:cNvPr id="10" name="Google Shape;114;p9">
            <a:extLst>
              <a:ext uri="{FF2B5EF4-FFF2-40B4-BE49-F238E27FC236}">
                <a16:creationId xmlns:a16="http://schemas.microsoft.com/office/drawing/2014/main" id="{77F37AA8-237E-7A40-CFE8-CE1D7815743B}"/>
              </a:ext>
            </a:extLst>
          </p:cNvPr>
          <p:cNvSpPr txBox="1"/>
          <p:nvPr/>
        </p:nvSpPr>
        <p:spPr>
          <a:xfrm>
            <a:off x="794079" y="1219596"/>
            <a:ext cx="1559124" cy="369332"/>
          </a:xfrm>
          <a:prstGeom prst="rect">
            <a:avLst/>
          </a:prstGeom>
          <a:noFill/>
          <a:ln>
            <a:noFill/>
          </a:ln>
        </p:spPr>
        <p:txBody>
          <a:bodyPr spcFirstLastPara="1" wrap="square" lIns="91425" tIns="45700" rIns="91425" bIns="45700" anchor="t" anchorCtr="0">
            <a:spAutoFit/>
          </a:bodyPr>
          <a:lstStyle/>
          <a:p>
            <a:pPr marL="0" marR="0" lvl="0" indent="0" algn="r" rtl="1">
              <a:lnSpc>
                <a:spcPct val="100000"/>
              </a:lnSpc>
              <a:spcBef>
                <a:spcPts val="0"/>
              </a:spcBef>
              <a:spcAft>
                <a:spcPts val="0"/>
              </a:spcAft>
              <a:buClr>
                <a:srgbClr val="000000"/>
              </a:buClr>
              <a:buSzPts val="1800"/>
              <a:buFont typeface="Arial"/>
              <a:buNone/>
            </a:pPr>
            <a:r>
              <a:rPr lang="ar-SA" sz="1800" b="1" i="0" u="none" strike="noStrike" cap="none" dirty="0">
                <a:solidFill>
                  <a:schemeClr val="accent2">
                    <a:lumMod val="75000"/>
                  </a:schemeClr>
                </a:solidFill>
                <a:latin typeface="Arial"/>
                <a:ea typeface="Arial"/>
                <a:cs typeface="Arial"/>
                <a:sym typeface="Arial"/>
              </a:rPr>
              <a:t>٢٠ </a:t>
            </a:r>
            <a:r>
              <a:rPr lang="en-US" sz="1800" b="1" i="0" u="none" strike="noStrike" cap="none" dirty="0">
                <a:solidFill>
                  <a:schemeClr val="accent2">
                    <a:lumMod val="75000"/>
                  </a:schemeClr>
                </a:solidFill>
                <a:latin typeface="Arial"/>
                <a:ea typeface="Arial"/>
                <a:cs typeface="Arial"/>
                <a:sym typeface="Arial"/>
              </a:rPr>
              <a:t>دقيقة</a:t>
            </a:r>
            <a:endParaRPr b="1" dirty="0">
              <a:solidFill>
                <a:schemeClr val="accent2">
                  <a:lumMod val="75000"/>
                </a:schemeClr>
              </a:solidFill>
            </a:endParaRPr>
          </a:p>
        </p:txBody>
      </p:sp>
      <p:grpSp>
        <p:nvGrpSpPr>
          <p:cNvPr id="11" name="Group 10">
            <a:extLst>
              <a:ext uri="{FF2B5EF4-FFF2-40B4-BE49-F238E27FC236}">
                <a16:creationId xmlns:a16="http://schemas.microsoft.com/office/drawing/2014/main" id="{2844329A-A177-E2F3-243D-B79E03BBA244}"/>
              </a:ext>
            </a:extLst>
          </p:cNvPr>
          <p:cNvGrpSpPr/>
          <p:nvPr/>
        </p:nvGrpSpPr>
        <p:grpSpPr>
          <a:xfrm>
            <a:off x="357066" y="1224523"/>
            <a:ext cx="369332" cy="369332"/>
            <a:chOff x="6784825" y="4717805"/>
            <a:chExt cx="1170980" cy="1170980"/>
          </a:xfrm>
        </p:grpSpPr>
        <p:sp>
          <p:nvSpPr>
            <p:cNvPr id="12" name="Oval 11">
              <a:extLst>
                <a:ext uri="{FF2B5EF4-FFF2-40B4-BE49-F238E27FC236}">
                  <a16:creationId xmlns:a16="http://schemas.microsoft.com/office/drawing/2014/main" id="{FD7E82DA-314E-018D-04BC-BA07D4616C1A}"/>
                </a:ext>
              </a:extLst>
            </p:cNvPr>
            <p:cNvSpPr/>
            <p:nvPr/>
          </p:nvSpPr>
          <p:spPr>
            <a:xfrm>
              <a:off x="6784825" y="4717805"/>
              <a:ext cx="1170980" cy="1170980"/>
            </a:xfrm>
            <a:prstGeom prst="ellipse">
              <a:avLst/>
            </a:prstGeom>
            <a:solidFill>
              <a:schemeClr val="accent2">
                <a:lumMod val="75000"/>
              </a:schemeClr>
            </a:solidFill>
            <a:ln w="1270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3" name="Oval 12">
              <a:extLst>
                <a:ext uri="{FF2B5EF4-FFF2-40B4-BE49-F238E27FC236}">
                  <a16:creationId xmlns:a16="http://schemas.microsoft.com/office/drawing/2014/main" id="{8E373984-78BE-200A-190C-51AD1106F28F}"/>
                </a:ext>
              </a:extLst>
            </p:cNvPr>
            <p:cNvSpPr/>
            <p:nvPr/>
          </p:nvSpPr>
          <p:spPr>
            <a:xfrm>
              <a:off x="7276868" y="5237982"/>
              <a:ext cx="189079" cy="18907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4" name="Rectangle 13">
              <a:extLst>
                <a:ext uri="{FF2B5EF4-FFF2-40B4-BE49-F238E27FC236}">
                  <a16:creationId xmlns:a16="http://schemas.microsoft.com/office/drawing/2014/main" id="{4E9C0628-8C79-F5B8-EEDD-EC6ED49FE715}"/>
                </a:ext>
              </a:extLst>
            </p:cNvPr>
            <p:cNvSpPr/>
            <p:nvPr/>
          </p:nvSpPr>
          <p:spPr>
            <a:xfrm rot="16200000">
              <a:off x="7134823" y="5040376"/>
              <a:ext cx="464812" cy="11315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5" name="Rectangle 14">
              <a:extLst>
                <a:ext uri="{FF2B5EF4-FFF2-40B4-BE49-F238E27FC236}">
                  <a16:creationId xmlns:a16="http://schemas.microsoft.com/office/drawing/2014/main" id="{32EECF4E-0AE6-33A3-75CF-E2343852A511}"/>
                </a:ext>
              </a:extLst>
            </p:cNvPr>
            <p:cNvSpPr/>
            <p:nvPr/>
          </p:nvSpPr>
          <p:spPr>
            <a:xfrm rot="13453060">
              <a:off x="7365088" y="5440995"/>
              <a:ext cx="331413" cy="10918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grpSp>
      <p:sp>
        <p:nvSpPr>
          <p:cNvPr id="16" name="Rectangle: Top Corners Rounded 15">
            <a:extLst>
              <a:ext uri="{FF2B5EF4-FFF2-40B4-BE49-F238E27FC236}">
                <a16:creationId xmlns:a16="http://schemas.microsoft.com/office/drawing/2014/main" id="{E9E0289F-A4DA-945E-434E-535AEACAA8B5}"/>
              </a:ext>
            </a:extLst>
          </p:cNvPr>
          <p:cNvSpPr/>
          <p:nvPr/>
        </p:nvSpPr>
        <p:spPr>
          <a:xfrm rot="5400000">
            <a:off x="4498077" y="-1348475"/>
            <a:ext cx="2603498" cy="11599653"/>
          </a:xfrm>
          <a:prstGeom prst="round2SameRect">
            <a:avLst>
              <a:gd name="adj1" fmla="val 25924"/>
              <a:gd name="adj2" fmla="val 0"/>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grpSp>
        <p:nvGrpSpPr>
          <p:cNvPr id="17" name="Group 16">
            <a:extLst>
              <a:ext uri="{FF2B5EF4-FFF2-40B4-BE49-F238E27FC236}">
                <a16:creationId xmlns:a16="http://schemas.microsoft.com/office/drawing/2014/main" id="{27651B59-BD36-C18C-82FC-48D97ADA2FDF}"/>
              </a:ext>
            </a:extLst>
          </p:cNvPr>
          <p:cNvGrpSpPr/>
          <p:nvPr/>
        </p:nvGrpSpPr>
        <p:grpSpPr>
          <a:xfrm rot="20104804">
            <a:off x="248118" y="2076918"/>
            <a:ext cx="4485238" cy="2982035"/>
            <a:chOff x="7208925" y="2604220"/>
            <a:chExt cx="1168511" cy="776891"/>
          </a:xfrm>
        </p:grpSpPr>
        <p:sp>
          <p:nvSpPr>
            <p:cNvPr id="18" name="Rectangle 17">
              <a:extLst>
                <a:ext uri="{FF2B5EF4-FFF2-40B4-BE49-F238E27FC236}">
                  <a16:creationId xmlns:a16="http://schemas.microsoft.com/office/drawing/2014/main" id="{F63222F0-E261-C3BC-F8A6-80C36FF8710F}"/>
                </a:ext>
              </a:extLst>
            </p:cNvPr>
            <p:cNvSpPr/>
            <p:nvPr/>
          </p:nvSpPr>
          <p:spPr>
            <a:xfrm>
              <a:off x="7425584" y="2840091"/>
              <a:ext cx="716280" cy="541020"/>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9" name="Google Shape;315;p4">
              <a:extLst>
                <a:ext uri="{FF2B5EF4-FFF2-40B4-BE49-F238E27FC236}">
                  <a16:creationId xmlns:a16="http://schemas.microsoft.com/office/drawing/2014/main" id="{DF395604-CDF3-B2BC-4390-2B8B0FA779BB}"/>
                </a:ext>
              </a:extLst>
            </p:cNvPr>
            <p:cNvSpPr/>
            <p:nvPr/>
          </p:nvSpPr>
          <p:spPr>
            <a:xfrm>
              <a:off x="7208925" y="2953324"/>
              <a:ext cx="356816" cy="356815"/>
            </a:xfrm>
            <a:prstGeom prst="ellipse">
              <a:avLst/>
            </a:prstGeom>
            <a:solidFill>
              <a:schemeClr val="accent2">
                <a:lumMod val="75000"/>
              </a:schemeClr>
            </a:solidFill>
            <a:ln w="38100">
              <a:solidFill>
                <a:schemeClr val="bg1"/>
              </a:solidFill>
            </a:ln>
          </p:spPr>
          <p:txBody>
            <a:bodyPr spcFirstLastPara="1" wrap="square" lIns="91425" tIns="45700" rIns="91425" bIns="45700" anchor="ctr" anchorCtr="0">
              <a:noAutofit/>
            </a:bodyPr>
            <a:lstStyle/>
            <a:p>
              <a:pPr marL="0" marR="0" lvl="0" indent="0" algn="ctr" rtl="1">
                <a:spcBef>
                  <a:spcPts val="0"/>
                </a:spcBef>
                <a:spcAft>
                  <a:spcPts val="0"/>
                </a:spcAft>
                <a:buNone/>
              </a:pPr>
              <a:endParaRPr sz="1800" dirty="0">
                <a:solidFill>
                  <a:schemeClr val="lt1"/>
                </a:solidFill>
                <a:latin typeface="Calibri"/>
                <a:ea typeface="Calibri"/>
                <a:cs typeface="Calibri"/>
                <a:sym typeface="Calibri"/>
              </a:endParaRPr>
            </a:p>
          </p:txBody>
        </p:sp>
        <p:sp>
          <p:nvSpPr>
            <p:cNvPr id="20" name="Google Shape;315;p4">
              <a:extLst>
                <a:ext uri="{FF2B5EF4-FFF2-40B4-BE49-F238E27FC236}">
                  <a16:creationId xmlns:a16="http://schemas.microsoft.com/office/drawing/2014/main" id="{A740E82F-94A0-A31C-47EA-A9E9F87947FD}"/>
                </a:ext>
              </a:extLst>
            </p:cNvPr>
            <p:cNvSpPr/>
            <p:nvPr/>
          </p:nvSpPr>
          <p:spPr>
            <a:xfrm>
              <a:off x="7622905" y="2604220"/>
              <a:ext cx="356816" cy="356815"/>
            </a:xfrm>
            <a:prstGeom prst="ellipse">
              <a:avLst/>
            </a:prstGeom>
            <a:solidFill>
              <a:schemeClr val="accent2">
                <a:lumMod val="75000"/>
              </a:schemeClr>
            </a:solidFill>
            <a:ln w="38100">
              <a:solidFill>
                <a:schemeClr val="bg1"/>
              </a:solidFill>
            </a:ln>
          </p:spPr>
          <p:txBody>
            <a:bodyPr spcFirstLastPara="1" wrap="square" lIns="91425" tIns="45700" rIns="91425" bIns="45700" anchor="ctr" anchorCtr="0">
              <a:noAutofit/>
            </a:bodyPr>
            <a:lstStyle/>
            <a:p>
              <a:pPr marL="0" marR="0" lvl="0" indent="0" algn="ctr" rtl="1">
                <a:spcBef>
                  <a:spcPts val="0"/>
                </a:spcBef>
                <a:spcAft>
                  <a:spcPts val="0"/>
                </a:spcAft>
                <a:buNone/>
              </a:pPr>
              <a:endParaRPr sz="1800" dirty="0">
                <a:solidFill>
                  <a:schemeClr val="lt1"/>
                </a:solidFill>
                <a:latin typeface="Calibri"/>
                <a:ea typeface="Calibri"/>
                <a:cs typeface="Calibri"/>
                <a:sym typeface="Calibri"/>
              </a:endParaRPr>
            </a:p>
          </p:txBody>
        </p:sp>
        <p:sp>
          <p:nvSpPr>
            <p:cNvPr id="21" name="Google Shape;315;p4">
              <a:extLst>
                <a:ext uri="{FF2B5EF4-FFF2-40B4-BE49-F238E27FC236}">
                  <a16:creationId xmlns:a16="http://schemas.microsoft.com/office/drawing/2014/main" id="{C3AC7138-59C4-2FFA-6992-0B71C4DF4AE6}"/>
                </a:ext>
              </a:extLst>
            </p:cNvPr>
            <p:cNvSpPr/>
            <p:nvPr/>
          </p:nvSpPr>
          <p:spPr>
            <a:xfrm>
              <a:off x="8020620" y="2955992"/>
              <a:ext cx="356816" cy="356815"/>
            </a:xfrm>
            <a:prstGeom prst="ellipse">
              <a:avLst/>
            </a:prstGeom>
            <a:solidFill>
              <a:schemeClr val="accent2">
                <a:lumMod val="75000"/>
              </a:schemeClr>
            </a:solidFill>
            <a:ln w="38100">
              <a:solidFill>
                <a:schemeClr val="bg1"/>
              </a:solidFill>
            </a:ln>
          </p:spPr>
          <p:txBody>
            <a:bodyPr spcFirstLastPara="1" wrap="square" lIns="91425" tIns="45700" rIns="91425" bIns="45700" anchor="ctr" anchorCtr="0">
              <a:noAutofit/>
            </a:bodyPr>
            <a:lstStyle/>
            <a:p>
              <a:pPr marL="0" marR="0" lvl="0" indent="0" algn="ctr" rtl="1">
                <a:spcBef>
                  <a:spcPts val="0"/>
                </a:spcBef>
                <a:spcAft>
                  <a:spcPts val="0"/>
                </a:spcAft>
                <a:buNone/>
              </a:pPr>
              <a:endParaRPr sz="1800" dirty="0">
                <a:solidFill>
                  <a:schemeClr val="lt1"/>
                </a:solidFill>
                <a:latin typeface="Calibri"/>
                <a:ea typeface="Calibri"/>
                <a:cs typeface="Calibri"/>
                <a:sym typeface="Calibri"/>
              </a:endParaRPr>
            </a:p>
          </p:txBody>
        </p:sp>
        <p:sp>
          <p:nvSpPr>
            <p:cNvPr id="22" name="Rectangle: Single Corner Snipped 21">
              <a:extLst>
                <a:ext uri="{FF2B5EF4-FFF2-40B4-BE49-F238E27FC236}">
                  <a16:creationId xmlns:a16="http://schemas.microsoft.com/office/drawing/2014/main" id="{CCDCC59A-75BC-3E51-F5D6-1F6DD0D9A608}"/>
                </a:ext>
              </a:extLst>
            </p:cNvPr>
            <p:cNvSpPr/>
            <p:nvPr/>
          </p:nvSpPr>
          <p:spPr>
            <a:xfrm rot="3546506">
              <a:off x="7635233" y="3164183"/>
              <a:ext cx="115589" cy="149251"/>
            </a:xfrm>
            <a:prstGeom prst="snip1Rect">
              <a:avLst>
                <a:gd name="adj" fmla="val 23266"/>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3" name="Rectangle: Single Corner Snipped 22">
              <a:extLst>
                <a:ext uri="{FF2B5EF4-FFF2-40B4-BE49-F238E27FC236}">
                  <a16:creationId xmlns:a16="http://schemas.microsoft.com/office/drawing/2014/main" id="{8BDDD0A4-18E6-6CC1-8113-325FE7046F83}"/>
                </a:ext>
              </a:extLst>
            </p:cNvPr>
            <p:cNvSpPr/>
            <p:nvPr/>
          </p:nvSpPr>
          <p:spPr>
            <a:xfrm rot="17435470">
              <a:off x="7817713" y="3021002"/>
              <a:ext cx="115589" cy="149251"/>
            </a:xfrm>
            <a:prstGeom prst="snip1Rect">
              <a:avLst>
                <a:gd name="adj" fmla="val 23266"/>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grpSp>
      <p:sp>
        <p:nvSpPr>
          <p:cNvPr id="24" name="Google Shape;114;p9">
            <a:extLst>
              <a:ext uri="{FF2B5EF4-FFF2-40B4-BE49-F238E27FC236}">
                <a16:creationId xmlns:a16="http://schemas.microsoft.com/office/drawing/2014/main" id="{610675D2-3E12-9BF5-1356-8915C2119269}"/>
              </a:ext>
            </a:extLst>
          </p:cNvPr>
          <p:cNvSpPr txBox="1"/>
          <p:nvPr/>
        </p:nvSpPr>
        <p:spPr>
          <a:xfrm>
            <a:off x="5456264" y="2177339"/>
            <a:ext cx="5446979" cy="369291"/>
          </a:xfrm>
          <a:prstGeom prst="rect">
            <a:avLst/>
          </a:prstGeom>
          <a:noFill/>
          <a:ln>
            <a:noFill/>
          </a:ln>
        </p:spPr>
        <p:txBody>
          <a:bodyPr spcFirstLastPara="1" wrap="square" lIns="91425" tIns="45700" rIns="91425" bIns="45700" anchor="t" anchorCtr="0">
            <a:spAutoFit/>
          </a:bodyPr>
          <a:lstStyle/>
          <a:p>
            <a:pPr marL="0" marR="0" lvl="0" indent="0" algn="r" rtl="1">
              <a:lnSpc>
                <a:spcPct val="100000"/>
              </a:lnSpc>
              <a:spcBef>
                <a:spcPts val="0"/>
              </a:spcBef>
              <a:spcAft>
                <a:spcPts val="0"/>
              </a:spcAft>
              <a:buClr>
                <a:srgbClr val="000000"/>
              </a:buClr>
              <a:buSzPts val="1800"/>
              <a:buFont typeface="Arial"/>
              <a:buNone/>
            </a:pPr>
            <a:r>
              <a:rPr lang="en-US" sz="1800" b="1" i="0" u="none" strike="noStrike" cap="none" dirty="0">
                <a:solidFill>
                  <a:schemeClr val="tx1"/>
                </a:solidFill>
                <a:latin typeface="Calibri" panose="020F0502020204030204" pitchFamily="34" charset="0"/>
                <a:cs typeface="Calibri" panose="020F0502020204030204" pitchFamily="34" charset="0"/>
                <a:sym typeface="Arial"/>
              </a:rPr>
              <a:t>اقرأ </a:t>
            </a:r>
            <a:r>
              <a:rPr lang="ar-SA" sz="1800" b="1" i="0" u="none" strike="noStrike" cap="none" dirty="0">
                <a:solidFill>
                  <a:schemeClr val="tx1"/>
                </a:solidFill>
                <a:latin typeface="Calibri" panose="020F0502020204030204" pitchFamily="34" charset="0"/>
                <a:cs typeface="Calibri" panose="020F0502020204030204" pitchFamily="34" charset="0"/>
                <a:sym typeface="Arial"/>
              </a:rPr>
              <a:t>ال</a:t>
            </a:r>
            <a:r>
              <a:rPr lang="en-US" sz="1800" b="1" i="0" u="none" strike="noStrike" cap="none" dirty="0">
                <a:solidFill>
                  <a:schemeClr val="tx1"/>
                </a:solidFill>
                <a:latin typeface="Calibri" panose="020F0502020204030204" pitchFamily="34" charset="0"/>
                <a:cs typeface="Calibri" panose="020F0502020204030204" pitchFamily="34" charset="0"/>
                <a:sym typeface="Arial"/>
              </a:rPr>
              <a:t>سيناريو</a:t>
            </a:r>
            <a:r>
              <a:rPr lang="ar-SA" sz="1800" b="1" i="0" u="none" strike="noStrike" cap="none" dirty="0">
                <a:solidFill>
                  <a:schemeClr val="tx1"/>
                </a:solidFill>
                <a:latin typeface="Calibri" panose="020F0502020204030204" pitchFamily="34" charset="0"/>
                <a:cs typeface="Calibri" panose="020F0502020204030204" pitchFamily="34" charset="0"/>
                <a:sym typeface="Arial"/>
              </a:rPr>
              <a:t> المحدث</a:t>
            </a:r>
            <a:r>
              <a:rPr lang="en-US" sz="1800" b="1" i="0" u="none" strike="noStrike" cap="none" dirty="0">
                <a:solidFill>
                  <a:schemeClr val="tx1"/>
                </a:solidFill>
                <a:latin typeface="Calibri" panose="020F0502020204030204" pitchFamily="34" charset="0"/>
                <a:cs typeface="Calibri" panose="020F0502020204030204" pitchFamily="34" charset="0"/>
                <a:sym typeface="Arial"/>
              </a:rPr>
              <a:t> </a:t>
            </a:r>
            <a:r>
              <a:rPr lang="ar-SA" sz="1800" b="1" i="0" u="none" strike="noStrike" cap="none" dirty="0">
                <a:solidFill>
                  <a:schemeClr val="tx1"/>
                </a:solidFill>
                <a:latin typeface="Calibri" panose="020F0502020204030204" pitchFamily="34" charset="0"/>
                <a:cs typeface="Calibri" panose="020F0502020204030204" pitchFamily="34" charset="0"/>
                <a:sym typeface="Arial"/>
              </a:rPr>
              <a:t>ل</a:t>
            </a:r>
            <a:r>
              <a:rPr lang="en-US" sz="1800" b="1" i="0" u="none" strike="noStrike" cap="none" dirty="0">
                <a:solidFill>
                  <a:schemeClr val="tx1"/>
                </a:solidFill>
                <a:latin typeface="Calibri" panose="020F0502020204030204" pitchFamily="34" charset="0"/>
                <a:cs typeface="Calibri" panose="020F0502020204030204" pitchFamily="34" charset="0"/>
                <a:sym typeface="Arial"/>
              </a:rPr>
              <a:t>حالة هاشم وأجب عن الأسئلة التالية</a:t>
            </a:r>
            <a:r>
              <a:rPr lang="en-US" sz="1800" b="1" i="0" u="none" strike="noStrike" cap="none" dirty="0">
                <a:solidFill>
                  <a:schemeClr val="tx1"/>
                </a:solidFill>
                <a:latin typeface="Arial"/>
                <a:ea typeface="Arial"/>
                <a:cs typeface="Arial"/>
                <a:sym typeface="Arial"/>
              </a:rPr>
              <a:t>:</a:t>
            </a:r>
          </a:p>
        </p:txBody>
      </p:sp>
      <p:sp>
        <p:nvSpPr>
          <p:cNvPr id="25" name="Google Shape;114;p9">
            <a:extLst>
              <a:ext uri="{FF2B5EF4-FFF2-40B4-BE49-F238E27FC236}">
                <a16:creationId xmlns:a16="http://schemas.microsoft.com/office/drawing/2014/main" id="{75EC4555-198C-ED4B-B56A-1A7754606210}"/>
              </a:ext>
            </a:extLst>
          </p:cNvPr>
          <p:cNvSpPr txBox="1"/>
          <p:nvPr/>
        </p:nvSpPr>
        <p:spPr>
          <a:xfrm>
            <a:off x="5456264" y="3433746"/>
            <a:ext cx="5446979" cy="1631175"/>
          </a:xfrm>
          <a:prstGeom prst="rect">
            <a:avLst/>
          </a:prstGeom>
          <a:noFill/>
          <a:ln>
            <a:noFill/>
          </a:ln>
        </p:spPr>
        <p:txBody>
          <a:bodyPr spcFirstLastPara="1" wrap="square" lIns="91425" tIns="45700" rIns="91425" bIns="45700" anchor="t" anchorCtr="0">
            <a:spAutoFit/>
          </a:bodyPr>
          <a:lstStyle/>
          <a:p>
            <a:pPr marL="342900" marR="0" lvl="0" indent="-342900" algn="r" rtl="1">
              <a:lnSpc>
                <a:spcPct val="100000"/>
              </a:lnSpc>
              <a:spcBef>
                <a:spcPts val="0"/>
              </a:spcBef>
              <a:spcAft>
                <a:spcPts val="0"/>
              </a:spcAft>
              <a:buClr>
                <a:srgbClr val="000000"/>
              </a:buClr>
              <a:buSzPts val="1800"/>
              <a:buFont typeface="+mj-lt"/>
              <a:buAutoNum type="arabicPeriod"/>
            </a:pPr>
            <a:r>
              <a:rPr lang="en-US" sz="2000" i="0" u="none" strike="noStrike" cap="none" dirty="0">
                <a:solidFill>
                  <a:schemeClr val="tx1"/>
                </a:solidFill>
                <a:latin typeface="Calibri" panose="020F0502020204030204" pitchFamily="34" charset="0"/>
                <a:cs typeface="Calibri" panose="020F0502020204030204" pitchFamily="34" charset="0"/>
                <a:sym typeface="Arial"/>
              </a:rPr>
              <a:t>هل مراجعة خطة الحالة ضرورية؟</a:t>
            </a:r>
          </a:p>
          <a:p>
            <a:pPr marL="342900" marR="0" lvl="0" indent="-342900" algn="r" rtl="1">
              <a:lnSpc>
                <a:spcPct val="100000"/>
              </a:lnSpc>
              <a:spcBef>
                <a:spcPts val="0"/>
              </a:spcBef>
              <a:spcAft>
                <a:spcPts val="0"/>
              </a:spcAft>
              <a:buClr>
                <a:srgbClr val="000000"/>
              </a:buClr>
              <a:buSzPts val="1800"/>
              <a:buFont typeface="+mj-lt"/>
              <a:buAutoNum type="arabicPeriod"/>
            </a:pPr>
            <a:r>
              <a:rPr lang="en-US" sz="2000" i="0" u="none" strike="noStrike" cap="none" dirty="0">
                <a:solidFill>
                  <a:schemeClr val="tx1"/>
                </a:solidFill>
                <a:latin typeface="Calibri" panose="020F0502020204030204" pitchFamily="34" charset="0"/>
                <a:cs typeface="Calibri" panose="020F0502020204030204" pitchFamily="34" charset="0"/>
                <a:sym typeface="Arial"/>
              </a:rPr>
              <a:t>هل لديك أي مخاوف تتعلق بترتيبات الرعاية البديلة؟</a:t>
            </a:r>
          </a:p>
          <a:p>
            <a:pPr marL="342900" marR="0" lvl="0" indent="-342900" algn="r" rtl="1">
              <a:lnSpc>
                <a:spcPct val="100000"/>
              </a:lnSpc>
              <a:spcBef>
                <a:spcPts val="0"/>
              </a:spcBef>
              <a:spcAft>
                <a:spcPts val="0"/>
              </a:spcAft>
              <a:buClr>
                <a:srgbClr val="000000"/>
              </a:buClr>
              <a:buSzPts val="1800"/>
              <a:buFont typeface="+mj-lt"/>
              <a:buAutoNum type="arabicPeriod"/>
            </a:pPr>
            <a:r>
              <a:rPr lang="en-US" sz="2000" i="0" u="none" strike="noStrike" cap="none" dirty="0">
                <a:solidFill>
                  <a:schemeClr val="tx1"/>
                </a:solidFill>
                <a:latin typeface="Calibri" panose="020F0502020204030204" pitchFamily="34" charset="0"/>
                <a:cs typeface="Calibri" panose="020F0502020204030204" pitchFamily="34" charset="0"/>
                <a:sym typeface="Arial"/>
              </a:rPr>
              <a:t>هل مؤتمر الحالة أو </a:t>
            </a:r>
            <a:r>
              <a:rPr lang="ar-SA" sz="2000" i="0" u="none" strike="noStrike" cap="none" dirty="0">
                <a:solidFill>
                  <a:schemeClr val="tx1"/>
                </a:solidFill>
                <a:latin typeface="Calibri" panose="020F0502020204030204" pitchFamily="34" charset="0"/>
                <a:cs typeface="Calibri" panose="020F0502020204030204" pitchFamily="34" charset="0"/>
                <a:sym typeface="Arial"/>
              </a:rPr>
              <a:t>تحديد المصلحة الفضلى</a:t>
            </a:r>
            <a:r>
              <a:rPr lang="en-US" sz="2000" i="0" u="none" strike="noStrike" cap="none" dirty="0">
                <a:solidFill>
                  <a:schemeClr val="tx1"/>
                </a:solidFill>
                <a:latin typeface="Calibri" panose="020F0502020204030204" pitchFamily="34" charset="0"/>
                <a:cs typeface="Calibri" panose="020F0502020204030204" pitchFamily="34" charset="0"/>
                <a:sym typeface="Arial"/>
              </a:rPr>
              <a:t> مطلوب؟</a:t>
            </a:r>
          </a:p>
          <a:p>
            <a:pPr marL="342900" marR="0" lvl="0" indent="-342900" algn="r" rtl="1">
              <a:lnSpc>
                <a:spcPct val="100000"/>
              </a:lnSpc>
              <a:spcBef>
                <a:spcPts val="0"/>
              </a:spcBef>
              <a:spcAft>
                <a:spcPts val="0"/>
              </a:spcAft>
              <a:buClr>
                <a:srgbClr val="000000"/>
              </a:buClr>
              <a:buSzPts val="1800"/>
              <a:buFont typeface="+mj-lt"/>
              <a:buAutoNum type="arabicPeriod"/>
            </a:pPr>
            <a:r>
              <a:rPr lang="en-US" sz="2000" i="0" u="none" strike="noStrike" cap="none" dirty="0">
                <a:solidFill>
                  <a:schemeClr val="tx1"/>
                </a:solidFill>
                <a:latin typeface="Calibri" panose="020F0502020204030204" pitchFamily="34" charset="0"/>
                <a:cs typeface="Calibri" panose="020F0502020204030204" pitchFamily="34" charset="0"/>
                <a:sym typeface="Arial"/>
              </a:rPr>
              <a:t>ما هي إجراءات المتابعة التي يجب اتخاذها؟</a:t>
            </a:r>
          </a:p>
          <a:p>
            <a:pPr marL="342900" marR="0" lvl="0" indent="-342900" algn="r" rtl="1">
              <a:lnSpc>
                <a:spcPct val="100000"/>
              </a:lnSpc>
              <a:spcBef>
                <a:spcPts val="0"/>
              </a:spcBef>
              <a:spcAft>
                <a:spcPts val="0"/>
              </a:spcAft>
              <a:buClr>
                <a:srgbClr val="000000"/>
              </a:buClr>
              <a:buSzPts val="1800"/>
              <a:buFont typeface="+mj-lt"/>
              <a:buAutoNum type="arabicPeriod"/>
            </a:pPr>
            <a:r>
              <a:rPr lang="en-US" sz="2000" i="0" u="none" strike="noStrike" cap="none" dirty="0">
                <a:solidFill>
                  <a:schemeClr val="tx1"/>
                </a:solidFill>
                <a:latin typeface="Calibri" panose="020F0502020204030204" pitchFamily="34" charset="0"/>
                <a:cs typeface="Calibri" panose="020F0502020204030204" pitchFamily="34" charset="0"/>
                <a:sym typeface="Arial"/>
              </a:rPr>
              <a:t>كم مرة يجب أن تتم المراقبة والمتابعة؟</a:t>
            </a:r>
          </a:p>
        </p:txBody>
      </p:sp>
    </p:spTree>
  </p:cSld>
  <p:clrMapOvr>
    <a:masterClrMapping/>
  </p:clrMapOvr>
</p:sld>
</file>

<file path=ppt/slides/slide123.xml><?xml version="1.0" encoding="utf-8"?>
<p:sld xmlns:a="http://schemas.openxmlformats.org/drawingml/2006/main" xmlns:r="http://schemas.openxmlformats.org/officeDocument/2006/relationships" xmlns:p="http://schemas.openxmlformats.org/presentationml/2006/main" show="0">
  <p:cSld>
    <p:spTree>
      <p:nvGrpSpPr>
        <p:cNvPr id="1" name="Shape 812"/>
        <p:cNvGrpSpPr/>
        <p:nvPr/>
      </p:nvGrpSpPr>
      <p:grpSpPr>
        <a:xfrm>
          <a:off x="0" y="0"/>
          <a:ext cx="0" cy="0"/>
          <a:chOff x="0" y="0"/>
          <a:chExt cx="0" cy="0"/>
        </a:xfrm>
      </p:grpSpPr>
      <p:sp>
        <p:nvSpPr>
          <p:cNvPr id="6" name="Title 72">
            <a:extLst>
              <a:ext uri="{FF2B5EF4-FFF2-40B4-BE49-F238E27FC236}">
                <a16:creationId xmlns:a16="http://schemas.microsoft.com/office/drawing/2014/main" id="{651A139C-7752-FE82-6B84-B69CFCBA8AE1}"/>
              </a:ext>
            </a:extLst>
          </p:cNvPr>
          <p:cNvSpPr txBox="1">
            <a:spLocks/>
          </p:cNvSpPr>
          <p:nvPr/>
        </p:nvSpPr>
        <p:spPr>
          <a:xfrm>
            <a:off x="4768779" y="1930459"/>
            <a:ext cx="5915913" cy="562168"/>
          </a:xfrm>
          <a:prstGeom prst="rect">
            <a:avLst/>
          </a:prstGeom>
        </p:spPr>
        <p:txBody>
          <a:bodyPr anchor="ctr" anchorCtr="0"/>
          <a:lstStyle>
            <a:lvl1pPr algn="l" defTabSz="914400" rtl="0" eaLnBrk="1" latinLnBrk="0" hangingPunct="1">
              <a:lnSpc>
                <a:spcPct val="90000"/>
              </a:lnSpc>
              <a:spcBef>
                <a:spcPct val="0"/>
              </a:spcBef>
              <a:buNone/>
              <a:defRPr sz="4400" kern="1200">
                <a:solidFill>
                  <a:schemeClr val="tx1"/>
                </a:solidFill>
                <a:latin typeface="Helvetica Neue" charset="0"/>
                <a:ea typeface="Helvetica Neue" charset="0"/>
                <a:cs typeface="Helvetica Neue" charset="0"/>
              </a:defRPr>
            </a:lvl1pPr>
          </a:lstStyle>
          <a:p>
            <a:pPr algn="r" rtl="1"/>
            <a:r>
              <a:rPr lang="en-CA" sz="5400" b="1" dirty="0">
                <a:solidFill>
                  <a:schemeClr val="bg1">
                    <a:lumMod val="75000"/>
                  </a:schemeClr>
                </a:solidFill>
                <a:latin typeface="Calibri" panose="020F0502020204030204" pitchFamily="34" charset="0"/>
                <a:cs typeface="Calibri" panose="020F0502020204030204" pitchFamily="34" charset="0"/>
              </a:rPr>
              <a:t>شريحة إضافية لملاحظات الميسر</a:t>
            </a:r>
          </a:p>
        </p:txBody>
      </p:sp>
    </p:spTree>
    <p:extLst>
      <p:ext uri="{BB962C8B-B14F-4D97-AF65-F5344CB8AC3E}">
        <p14:creationId xmlns:p14="http://schemas.microsoft.com/office/powerpoint/2010/main" val="2064113295"/>
      </p:ext>
    </p:extLst>
  </p:cSld>
  <p:clrMapOvr>
    <a:masterClrMapping/>
  </p:clrMapOvr>
</p:sld>
</file>

<file path=ppt/slides/slide124.xml><?xml version="1.0" encoding="utf-8"?>
<p:sld xmlns:a="http://schemas.openxmlformats.org/drawingml/2006/main" xmlns:r="http://schemas.openxmlformats.org/officeDocument/2006/relationships" xmlns:p="http://schemas.openxmlformats.org/presentationml/2006/main" show="0">
  <p:cSld>
    <p:spTree>
      <p:nvGrpSpPr>
        <p:cNvPr id="1" name="Shape 812"/>
        <p:cNvGrpSpPr/>
        <p:nvPr/>
      </p:nvGrpSpPr>
      <p:grpSpPr>
        <a:xfrm>
          <a:off x="0" y="0"/>
          <a:ext cx="0" cy="0"/>
          <a:chOff x="0" y="0"/>
          <a:chExt cx="0" cy="0"/>
        </a:xfrm>
      </p:grpSpPr>
      <p:sp>
        <p:nvSpPr>
          <p:cNvPr id="6" name="Title 72">
            <a:extLst>
              <a:ext uri="{FF2B5EF4-FFF2-40B4-BE49-F238E27FC236}">
                <a16:creationId xmlns:a16="http://schemas.microsoft.com/office/drawing/2014/main" id="{651A139C-7752-FE82-6B84-B69CFCBA8AE1}"/>
              </a:ext>
            </a:extLst>
          </p:cNvPr>
          <p:cNvSpPr txBox="1">
            <a:spLocks/>
          </p:cNvSpPr>
          <p:nvPr/>
        </p:nvSpPr>
        <p:spPr>
          <a:xfrm>
            <a:off x="5353396" y="1810538"/>
            <a:ext cx="5915913" cy="562168"/>
          </a:xfrm>
          <a:prstGeom prst="rect">
            <a:avLst/>
          </a:prstGeom>
        </p:spPr>
        <p:txBody>
          <a:bodyPr anchor="ctr" anchorCtr="0"/>
          <a:lstStyle>
            <a:lvl1pPr algn="l" defTabSz="914400" rtl="0" eaLnBrk="1" latinLnBrk="0" hangingPunct="1">
              <a:lnSpc>
                <a:spcPct val="90000"/>
              </a:lnSpc>
              <a:spcBef>
                <a:spcPct val="0"/>
              </a:spcBef>
              <a:buNone/>
              <a:defRPr sz="4400" kern="1200">
                <a:solidFill>
                  <a:schemeClr val="tx1"/>
                </a:solidFill>
                <a:latin typeface="Helvetica Neue" charset="0"/>
                <a:ea typeface="Helvetica Neue" charset="0"/>
                <a:cs typeface="Helvetica Neue" charset="0"/>
              </a:defRPr>
            </a:lvl1pPr>
          </a:lstStyle>
          <a:p>
            <a:pPr algn="r" rtl="1"/>
            <a:r>
              <a:rPr lang="en-CA" sz="5400" b="1" dirty="0">
                <a:solidFill>
                  <a:schemeClr val="bg1">
                    <a:lumMod val="75000"/>
                  </a:schemeClr>
                </a:solidFill>
                <a:latin typeface="Calibri" panose="020F0502020204030204" pitchFamily="34" charset="0"/>
                <a:cs typeface="Calibri" panose="020F0502020204030204" pitchFamily="34" charset="0"/>
              </a:rPr>
              <a:t>شريحة إضافية لملاحظات الميسر</a:t>
            </a:r>
          </a:p>
        </p:txBody>
      </p:sp>
    </p:spTree>
    <p:extLst>
      <p:ext uri="{BB962C8B-B14F-4D97-AF65-F5344CB8AC3E}">
        <p14:creationId xmlns:p14="http://schemas.microsoft.com/office/powerpoint/2010/main" val="4146865754"/>
      </p:ext>
    </p:extLst>
  </p:cSld>
  <p:clrMapOvr>
    <a:masterClrMapping/>
  </p:clrMapOvr>
</p:sld>
</file>

<file path=ppt/slides/slide125.xml><?xml version="1.0" encoding="utf-8"?>
<p:sld xmlns:a="http://schemas.openxmlformats.org/drawingml/2006/main" xmlns:r="http://schemas.openxmlformats.org/officeDocument/2006/relationships" xmlns:p="http://schemas.openxmlformats.org/presentationml/2006/main">
  <p:cSld>
    <p:spTree>
      <p:nvGrpSpPr>
        <p:cNvPr id="1" name="Shape 1630"/>
        <p:cNvGrpSpPr/>
        <p:nvPr/>
      </p:nvGrpSpPr>
      <p:grpSpPr>
        <a:xfrm>
          <a:off x="0" y="0"/>
          <a:ext cx="0" cy="0"/>
          <a:chOff x="0" y="0"/>
          <a:chExt cx="0" cy="0"/>
        </a:xfrm>
      </p:grpSpPr>
      <p:sp>
        <p:nvSpPr>
          <p:cNvPr id="1631" name="Google Shape;1631;p89"/>
          <p:cNvSpPr/>
          <p:nvPr/>
        </p:nvSpPr>
        <p:spPr>
          <a:xfrm>
            <a:off x="0" y="-1"/>
            <a:ext cx="12192000" cy="985520"/>
          </a:xfrm>
          <a:prstGeom prst="rect">
            <a:avLst/>
          </a:prstGeom>
          <a:solidFill>
            <a:srgbClr val="EEE7EB"/>
          </a:solidFill>
          <a:ln>
            <a:noFill/>
          </a:ln>
        </p:spPr>
        <p:txBody>
          <a:bodyPr spcFirstLastPara="1" wrap="square" lIns="91425" tIns="45700" rIns="91425" bIns="45700" anchor="ctr" anchorCtr="0">
            <a:noAutofit/>
          </a:bodyPr>
          <a:lstStyle/>
          <a:p>
            <a:pPr marL="0" marR="0" lvl="0" indent="0" algn="ctr" rtl="1">
              <a:lnSpc>
                <a:spcPct val="100000"/>
              </a:lnSpc>
              <a:spcBef>
                <a:spcPts val="0"/>
              </a:spcBef>
              <a:spcAft>
                <a:spcPts val="0"/>
              </a:spcAft>
              <a:buClr>
                <a:schemeClr val="lt1"/>
              </a:buClr>
              <a:buSzPts val="1800"/>
              <a:buFont typeface="Calibri"/>
              <a:buNone/>
            </a:pPr>
            <a:endParaRPr sz="1800" b="0" i="0" u="none" strike="noStrike" cap="none" dirty="0">
              <a:solidFill>
                <a:srgbClr val="FFFFFF"/>
              </a:solidFill>
              <a:latin typeface="Calibri"/>
              <a:ea typeface="Calibri"/>
              <a:cs typeface="Calibri"/>
              <a:sym typeface="Calibri"/>
            </a:endParaRPr>
          </a:p>
        </p:txBody>
      </p:sp>
      <p:sp>
        <p:nvSpPr>
          <p:cNvPr id="1632" name="Google Shape;1632;p89"/>
          <p:cNvSpPr txBox="1">
            <a:spLocks noGrp="1"/>
          </p:cNvSpPr>
          <p:nvPr>
            <p:ph type="title"/>
          </p:nvPr>
        </p:nvSpPr>
        <p:spPr>
          <a:xfrm>
            <a:off x="838200" y="120516"/>
            <a:ext cx="10515600" cy="868968"/>
          </a:xfrm>
          <a:prstGeom prst="rect">
            <a:avLst/>
          </a:prstGeom>
          <a:noFill/>
          <a:ln>
            <a:noFill/>
          </a:ln>
        </p:spPr>
        <p:txBody>
          <a:bodyPr spcFirstLastPara="1" wrap="square" lIns="91425" tIns="45700" rIns="91425" bIns="45700" anchor="ctr" anchorCtr="0">
            <a:normAutofit/>
          </a:bodyPr>
          <a:lstStyle/>
          <a:p>
            <a:pPr marL="0" lvl="0" indent="0" algn="ctr" rtl="1">
              <a:lnSpc>
                <a:spcPct val="90000"/>
              </a:lnSpc>
              <a:spcBef>
                <a:spcPts val="0"/>
              </a:spcBef>
              <a:spcAft>
                <a:spcPts val="0"/>
              </a:spcAft>
              <a:buClr>
                <a:srgbClr val="8C5F7A"/>
              </a:buClr>
              <a:buSzPts val="3200"/>
              <a:buFont typeface="Arial"/>
              <a:buNone/>
            </a:pPr>
            <a:r>
              <a:rPr lang="en-US" dirty="0">
                <a:latin typeface="Calibri" panose="020F0502020204030204" pitchFamily="34" charset="0"/>
                <a:cs typeface="Calibri" panose="020F0502020204030204" pitchFamily="34" charset="0"/>
                <a:sym typeface="Arial"/>
              </a:rPr>
              <a:t>نقاط التعلم الأساسية</a:t>
            </a:r>
            <a:endParaRPr dirty="0">
              <a:latin typeface="Calibri" panose="020F0502020204030204" pitchFamily="34" charset="0"/>
              <a:cs typeface="Calibri" panose="020F0502020204030204" pitchFamily="34" charset="0"/>
            </a:endParaRPr>
          </a:p>
        </p:txBody>
      </p:sp>
      <p:sp>
        <p:nvSpPr>
          <p:cNvPr id="1633" name="Google Shape;1633;p89"/>
          <p:cNvSpPr/>
          <p:nvPr/>
        </p:nvSpPr>
        <p:spPr>
          <a:xfrm>
            <a:off x="2398226" y="1927964"/>
            <a:ext cx="1051560" cy="1051560"/>
          </a:xfrm>
          <a:prstGeom prst="star5">
            <a:avLst>
              <a:gd name="adj" fmla="val 28143"/>
              <a:gd name="hf" fmla="val 105146"/>
              <a:gd name="vf" fmla="val 110557"/>
            </a:avLst>
          </a:prstGeom>
          <a:solidFill>
            <a:srgbClr val="8C5F7A"/>
          </a:solidFill>
          <a:ln>
            <a:noFill/>
          </a:ln>
        </p:spPr>
        <p:txBody>
          <a:bodyPr spcFirstLastPara="1" wrap="square" lIns="91425" tIns="45700" rIns="91425" bIns="45700" anchor="ctr" anchorCtr="0">
            <a:noAutofit/>
          </a:bodyPr>
          <a:lstStyle/>
          <a:p>
            <a:pPr marL="0" marR="0" lvl="0" indent="0" algn="ctr" rtl="1">
              <a:lnSpc>
                <a:spcPct val="100000"/>
              </a:lnSpc>
              <a:spcBef>
                <a:spcPts val="0"/>
              </a:spcBef>
              <a:spcAft>
                <a:spcPts val="0"/>
              </a:spcAft>
              <a:buClr>
                <a:schemeClr val="lt1"/>
              </a:buClr>
              <a:buSzPts val="1800"/>
              <a:buFont typeface="Calibri"/>
              <a:buNone/>
            </a:pPr>
            <a:endParaRPr sz="1800" b="0" i="0" u="none" strike="noStrike" cap="none" dirty="0">
              <a:solidFill>
                <a:srgbClr val="FFFFFF"/>
              </a:solidFill>
              <a:latin typeface="Calibri"/>
              <a:ea typeface="Calibri"/>
              <a:cs typeface="Calibri"/>
              <a:sym typeface="Calibri"/>
            </a:endParaRPr>
          </a:p>
        </p:txBody>
      </p:sp>
      <p:sp>
        <p:nvSpPr>
          <p:cNvPr id="1634" name="Google Shape;1634;p89"/>
          <p:cNvSpPr txBox="1"/>
          <p:nvPr/>
        </p:nvSpPr>
        <p:spPr>
          <a:xfrm>
            <a:off x="1139511" y="3429000"/>
            <a:ext cx="3568991" cy="1938952"/>
          </a:xfrm>
          <a:prstGeom prst="rect">
            <a:avLst/>
          </a:prstGeom>
          <a:noFill/>
          <a:ln>
            <a:noFill/>
          </a:ln>
        </p:spPr>
        <p:txBody>
          <a:bodyPr spcFirstLastPara="1" wrap="square" lIns="91425" tIns="45700" rIns="91425" bIns="45700" anchor="t" anchorCtr="0">
            <a:spAutoFit/>
          </a:bodyPr>
          <a:lstStyle/>
          <a:p>
            <a:pPr marL="0" marR="0" lvl="0" indent="0" algn="ctr" rtl="1">
              <a:lnSpc>
                <a:spcPct val="100000"/>
              </a:lnSpc>
              <a:spcBef>
                <a:spcPts val="0"/>
              </a:spcBef>
              <a:spcAft>
                <a:spcPts val="0"/>
              </a:spcAft>
              <a:buClr>
                <a:srgbClr val="000000"/>
              </a:buClr>
              <a:buSzPts val="2400"/>
              <a:buFont typeface="Helvetica Neue"/>
              <a:buNone/>
            </a:pPr>
            <a:r>
              <a:rPr lang="ar-SA" sz="2000" b="0" i="0" u="none" strike="noStrike" cap="none" dirty="0">
                <a:solidFill>
                  <a:srgbClr val="000000"/>
                </a:solidFill>
                <a:latin typeface="Calibri" panose="020F0502020204030204" pitchFamily="34" charset="0"/>
                <a:ea typeface="Helvetica Neue"/>
                <a:cs typeface="Calibri" panose="020F0502020204030204" pitchFamily="34" charset="0"/>
                <a:sym typeface="Helvetica Neue"/>
              </a:rPr>
              <a:t>ت</a:t>
            </a:r>
            <a:r>
              <a:rPr lang="en-US" sz="2000" b="0" i="0" u="none" strike="noStrike" cap="none" dirty="0">
                <a:solidFill>
                  <a:srgbClr val="000000"/>
                </a:solidFill>
                <a:latin typeface="Calibri" panose="020F0502020204030204" pitchFamily="34" charset="0"/>
                <a:ea typeface="Helvetica Neue"/>
                <a:cs typeface="Calibri" panose="020F0502020204030204" pitchFamily="34" charset="0"/>
                <a:sym typeface="Helvetica Neue"/>
              </a:rPr>
              <a:t>تبع </a:t>
            </a:r>
            <a:r>
              <a:rPr lang="ar-SA" sz="2000" b="0" i="0" u="none" strike="noStrike" cap="none" dirty="0">
                <a:solidFill>
                  <a:srgbClr val="000000"/>
                </a:solidFill>
                <a:latin typeface="Calibri" panose="020F0502020204030204" pitchFamily="34" charset="0"/>
                <a:ea typeface="Helvetica Neue"/>
                <a:cs typeface="Calibri" panose="020F0502020204030204" pitchFamily="34" charset="0"/>
                <a:sym typeface="Helvetica Neue"/>
              </a:rPr>
              <a:t>ال</a:t>
            </a:r>
            <a:r>
              <a:rPr lang="en-US" sz="2000" b="0" i="0" u="none" strike="noStrike" cap="none" dirty="0">
                <a:solidFill>
                  <a:srgbClr val="000000"/>
                </a:solidFill>
                <a:latin typeface="Calibri" panose="020F0502020204030204" pitchFamily="34" charset="0"/>
                <a:ea typeface="Helvetica Neue"/>
                <a:cs typeface="Calibri" panose="020F0502020204030204" pitchFamily="34" charset="0"/>
                <a:sym typeface="Helvetica Neue"/>
              </a:rPr>
              <a:t>متابعة و</a:t>
            </a:r>
            <a:r>
              <a:rPr lang="ar-SA" sz="2000" b="0" i="0" u="none" strike="noStrike" cap="none" dirty="0">
                <a:solidFill>
                  <a:srgbClr val="000000"/>
                </a:solidFill>
                <a:latin typeface="Calibri" panose="020F0502020204030204" pitchFamily="34" charset="0"/>
                <a:ea typeface="Helvetica Neue"/>
                <a:cs typeface="Calibri" panose="020F0502020204030204" pitchFamily="34" charset="0"/>
                <a:sym typeface="Helvetica Neue"/>
              </a:rPr>
              <a:t>ال</a:t>
            </a:r>
            <a:r>
              <a:rPr lang="en-US" sz="2000" b="0" i="0" u="none" strike="noStrike" cap="none" dirty="0">
                <a:solidFill>
                  <a:srgbClr val="000000"/>
                </a:solidFill>
                <a:latin typeface="Calibri" panose="020F0502020204030204" pitchFamily="34" charset="0"/>
                <a:ea typeface="Helvetica Neue"/>
                <a:cs typeface="Calibri" panose="020F0502020204030204" pitchFamily="34" charset="0"/>
                <a:sym typeface="Helvetica Neue"/>
              </a:rPr>
              <a:t>مراجعة </a:t>
            </a:r>
            <a:r>
              <a:rPr lang="ar-SA" sz="2000" b="0" i="0" u="none" strike="noStrike" cap="none" dirty="0">
                <a:solidFill>
                  <a:srgbClr val="000000"/>
                </a:solidFill>
                <a:latin typeface="Calibri" panose="020F0502020204030204" pitchFamily="34" charset="0"/>
                <a:ea typeface="Helvetica Neue"/>
                <a:cs typeface="Calibri" panose="020F0502020204030204" pitchFamily="34" charset="0"/>
                <a:sym typeface="Helvetica Neue"/>
              </a:rPr>
              <a:t>للأ</a:t>
            </a:r>
            <a:r>
              <a:rPr lang="en-US" sz="2000" b="0" i="0" u="none" strike="noStrike" cap="none" dirty="0">
                <a:solidFill>
                  <a:srgbClr val="000000"/>
                </a:solidFill>
                <a:latin typeface="Calibri" panose="020F0502020204030204" pitchFamily="34" charset="0"/>
                <a:ea typeface="Helvetica Neue"/>
                <a:cs typeface="Calibri" panose="020F0502020204030204" pitchFamily="34" charset="0"/>
                <a:sym typeface="Helvetica Neue"/>
              </a:rPr>
              <a:t>طفال</a:t>
            </a:r>
            <a:r>
              <a:rPr lang="ar-SA" sz="2000" b="0" i="0" u="none" strike="noStrike" cap="none" dirty="0">
                <a:solidFill>
                  <a:srgbClr val="000000"/>
                </a:solidFill>
                <a:latin typeface="Calibri" panose="020F0502020204030204" pitchFamily="34" charset="0"/>
                <a:ea typeface="Helvetica Neue"/>
                <a:cs typeface="Calibri" panose="020F0502020204030204" pitchFamily="34" charset="0"/>
                <a:sym typeface="Helvetica Neue"/>
              </a:rPr>
              <a:t> المنفصلين و</a:t>
            </a:r>
            <a:r>
              <a:rPr lang="en-US" sz="2000" b="0" i="0" u="none" strike="noStrike" cap="none" dirty="0">
                <a:solidFill>
                  <a:srgbClr val="000000"/>
                </a:solidFill>
                <a:latin typeface="Calibri" panose="020F0502020204030204" pitchFamily="34" charset="0"/>
                <a:ea typeface="Helvetica Neue"/>
                <a:cs typeface="Calibri" panose="020F0502020204030204" pitchFamily="34" charset="0"/>
                <a:sym typeface="Helvetica Neue"/>
              </a:rPr>
              <a:t> غير المصحوبين  نفس المبادئ المتبعة في إدارة الحالة العامة وقد تركز على التقدم فيما يتعلق بت</a:t>
            </a:r>
            <a:r>
              <a:rPr lang="ar-SA" sz="2000" b="0" i="0" u="none" strike="noStrike" cap="none" dirty="0">
                <a:solidFill>
                  <a:srgbClr val="000000"/>
                </a:solidFill>
                <a:latin typeface="Calibri" panose="020F0502020204030204" pitchFamily="34" charset="0"/>
                <a:ea typeface="Helvetica Neue"/>
                <a:cs typeface="Calibri" panose="020F0502020204030204" pitchFamily="34" charset="0"/>
                <a:sym typeface="Helvetica Neue"/>
              </a:rPr>
              <a:t>عقب</a:t>
            </a:r>
            <a:r>
              <a:rPr lang="en-US" sz="2000" b="0" i="0" u="none" strike="noStrike" cap="none" dirty="0">
                <a:solidFill>
                  <a:srgbClr val="000000"/>
                </a:solidFill>
                <a:latin typeface="Calibri" panose="020F0502020204030204" pitchFamily="34" charset="0"/>
                <a:ea typeface="Helvetica Neue"/>
                <a:cs typeface="Calibri" panose="020F0502020204030204" pitchFamily="34" charset="0"/>
                <a:sym typeface="Helvetica Neue"/>
              </a:rPr>
              <a:t> الأسرة ولم </a:t>
            </a:r>
            <a:r>
              <a:rPr lang="ar-SA" sz="2000" b="0" i="0" u="none" strike="noStrike" cap="none" dirty="0">
                <a:solidFill>
                  <a:srgbClr val="000000"/>
                </a:solidFill>
                <a:latin typeface="Calibri" panose="020F0502020204030204" pitchFamily="34" charset="0"/>
                <a:ea typeface="Helvetica Neue"/>
                <a:cs typeface="Calibri" panose="020F0502020204030204" pitchFamily="34" charset="0"/>
                <a:sym typeface="Helvetica Neue"/>
              </a:rPr>
              <a:t>ال</a:t>
            </a:r>
            <a:r>
              <a:rPr lang="en-US" sz="2000" b="0" i="0" u="none" strike="noStrike" cap="none" dirty="0">
                <a:solidFill>
                  <a:srgbClr val="000000"/>
                </a:solidFill>
                <a:latin typeface="Calibri" panose="020F0502020204030204" pitchFamily="34" charset="0"/>
                <a:ea typeface="Helvetica Neue"/>
                <a:cs typeface="Calibri" panose="020F0502020204030204" pitchFamily="34" charset="0"/>
                <a:sym typeface="Helvetica Neue"/>
              </a:rPr>
              <a:t>شمل بالإضافة إلى جوانب السلامة والجودة لترتيب الرعاية.</a:t>
            </a:r>
            <a:endParaRPr sz="2000" dirty="0">
              <a:latin typeface="Calibri" panose="020F0502020204030204" pitchFamily="34" charset="0"/>
              <a:cs typeface="Calibri" panose="020F0502020204030204" pitchFamily="34" charset="0"/>
            </a:endParaRPr>
          </a:p>
        </p:txBody>
      </p:sp>
      <p:sp>
        <p:nvSpPr>
          <p:cNvPr id="1635" name="Google Shape;1635;p89"/>
          <p:cNvSpPr/>
          <p:nvPr/>
        </p:nvSpPr>
        <p:spPr>
          <a:xfrm>
            <a:off x="5853750" y="1927964"/>
            <a:ext cx="1051560" cy="1051560"/>
          </a:xfrm>
          <a:prstGeom prst="star5">
            <a:avLst>
              <a:gd name="adj" fmla="val 28143"/>
              <a:gd name="hf" fmla="val 105146"/>
              <a:gd name="vf" fmla="val 110557"/>
            </a:avLst>
          </a:prstGeom>
          <a:solidFill>
            <a:srgbClr val="8C5F7A"/>
          </a:solidFill>
          <a:ln>
            <a:noFill/>
          </a:ln>
        </p:spPr>
        <p:txBody>
          <a:bodyPr spcFirstLastPara="1" wrap="square" lIns="91425" tIns="45700" rIns="91425" bIns="45700" anchor="ctr" anchorCtr="0">
            <a:noAutofit/>
          </a:bodyPr>
          <a:lstStyle/>
          <a:p>
            <a:pPr marL="0" marR="0" lvl="0" indent="0" algn="ctr" rtl="1">
              <a:lnSpc>
                <a:spcPct val="100000"/>
              </a:lnSpc>
              <a:spcBef>
                <a:spcPts val="0"/>
              </a:spcBef>
              <a:spcAft>
                <a:spcPts val="0"/>
              </a:spcAft>
              <a:buClr>
                <a:schemeClr val="lt1"/>
              </a:buClr>
              <a:buSzPts val="1800"/>
              <a:buFont typeface="Calibri"/>
              <a:buNone/>
            </a:pPr>
            <a:endParaRPr sz="1800" b="0" i="0" u="none" strike="noStrike" cap="none" dirty="0">
              <a:solidFill>
                <a:srgbClr val="FFFFFF"/>
              </a:solidFill>
              <a:latin typeface="Calibri"/>
              <a:ea typeface="Calibri"/>
              <a:cs typeface="Calibri"/>
              <a:sym typeface="Calibri"/>
            </a:endParaRPr>
          </a:p>
        </p:txBody>
      </p:sp>
      <p:sp>
        <p:nvSpPr>
          <p:cNvPr id="1636" name="Google Shape;1636;p89"/>
          <p:cNvSpPr txBox="1"/>
          <p:nvPr/>
        </p:nvSpPr>
        <p:spPr>
          <a:xfrm>
            <a:off x="5196547" y="3429000"/>
            <a:ext cx="2365967" cy="1323399"/>
          </a:xfrm>
          <a:prstGeom prst="rect">
            <a:avLst/>
          </a:prstGeom>
          <a:noFill/>
          <a:ln>
            <a:noFill/>
          </a:ln>
        </p:spPr>
        <p:txBody>
          <a:bodyPr spcFirstLastPara="1" wrap="square" lIns="91425" tIns="45700" rIns="91425" bIns="45700" anchor="t" anchorCtr="0">
            <a:spAutoFit/>
          </a:bodyPr>
          <a:lstStyle/>
          <a:p>
            <a:pPr marL="0" marR="0" lvl="0" indent="0" algn="ctr" rtl="1">
              <a:lnSpc>
                <a:spcPct val="100000"/>
              </a:lnSpc>
              <a:spcBef>
                <a:spcPts val="0"/>
              </a:spcBef>
              <a:spcAft>
                <a:spcPts val="0"/>
              </a:spcAft>
              <a:buClr>
                <a:srgbClr val="000000"/>
              </a:buClr>
              <a:buSzPts val="2400"/>
              <a:buFont typeface="Helvetica Neue"/>
              <a:buNone/>
            </a:pPr>
            <a:r>
              <a:rPr lang="en-US" sz="2000" b="0" i="0" u="none" strike="noStrike" cap="none" dirty="0">
                <a:solidFill>
                  <a:srgbClr val="000000"/>
                </a:solidFill>
                <a:latin typeface="Calibri" panose="020F0502020204030204" pitchFamily="34" charset="0"/>
                <a:ea typeface="Helvetica Neue"/>
                <a:cs typeface="Calibri" panose="020F0502020204030204" pitchFamily="34" charset="0"/>
                <a:sym typeface="Helvetica Neue"/>
              </a:rPr>
              <a:t>يجب أن يخضع الأطفال في الرعاية البديلة لمراجعة "رسمية" ل</a:t>
            </a:r>
            <a:r>
              <a:rPr lang="ar-SA" sz="2000" b="0" i="0" u="none" strike="noStrike" cap="none" dirty="0">
                <a:solidFill>
                  <a:srgbClr val="000000"/>
                </a:solidFill>
                <a:latin typeface="Calibri" panose="020F0502020204030204" pitchFamily="34" charset="0"/>
                <a:ea typeface="Helvetica Neue"/>
                <a:cs typeface="Calibri" panose="020F0502020204030204" pitchFamily="34" charset="0"/>
                <a:sym typeface="Helvetica Neue"/>
              </a:rPr>
              <a:t>مكان</a:t>
            </a:r>
            <a:r>
              <a:rPr lang="en-US" sz="2000" b="0" i="0" u="none" strike="noStrike" cap="none" dirty="0">
                <a:solidFill>
                  <a:srgbClr val="000000"/>
                </a:solidFill>
                <a:latin typeface="Calibri" panose="020F0502020204030204" pitchFamily="34" charset="0"/>
                <a:ea typeface="Helvetica Neue"/>
                <a:cs typeface="Calibri" panose="020F0502020204030204" pitchFamily="34" charset="0"/>
                <a:sym typeface="Helvetica Neue"/>
              </a:rPr>
              <a:t> الرعاية كل </a:t>
            </a:r>
            <a:r>
              <a:rPr lang="ar-SA" sz="2000" b="0" i="0" u="none" strike="noStrike" cap="none" dirty="0">
                <a:solidFill>
                  <a:srgbClr val="000000"/>
                </a:solidFill>
                <a:latin typeface="Calibri" panose="020F0502020204030204" pitchFamily="34" charset="0"/>
                <a:ea typeface="Helvetica Neue"/>
                <a:cs typeface="Calibri" panose="020F0502020204030204" pitchFamily="34" charset="0"/>
                <a:sym typeface="Helvetica Neue"/>
              </a:rPr>
              <a:t>١٢</a:t>
            </a:r>
            <a:r>
              <a:rPr lang="en-US" sz="2000" b="0" i="0" u="none" strike="noStrike" cap="none" dirty="0">
                <a:solidFill>
                  <a:srgbClr val="000000"/>
                </a:solidFill>
                <a:latin typeface="Calibri" panose="020F0502020204030204" pitchFamily="34" charset="0"/>
                <a:ea typeface="Helvetica Neue"/>
                <a:cs typeface="Calibri" panose="020F0502020204030204" pitchFamily="34" charset="0"/>
                <a:sym typeface="Helvetica Neue"/>
              </a:rPr>
              <a:t> أسبوعًا.</a:t>
            </a:r>
            <a:endParaRPr sz="2000" dirty="0">
              <a:latin typeface="Calibri" panose="020F0502020204030204" pitchFamily="34" charset="0"/>
              <a:cs typeface="Calibri" panose="020F0502020204030204" pitchFamily="34" charset="0"/>
            </a:endParaRPr>
          </a:p>
        </p:txBody>
      </p:sp>
      <p:sp>
        <p:nvSpPr>
          <p:cNvPr id="1637" name="Google Shape;1637;p89"/>
          <p:cNvSpPr txBox="1"/>
          <p:nvPr/>
        </p:nvSpPr>
        <p:spPr>
          <a:xfrm>
            <a:off x="7977290" y="3429000"/>
            <a:ext cx="3350730" cy="1323399"/>
          </a:xfrm>
          <a:prstGeom prst="rect">
            <a:avLst/>
          </a:prstGeom>
          <a:noFill/>
          <a:ln>
            <a:noFill/>
          </a:ln>
        </p:spPr>
        <p:txBody>
          <a:bodyPr spcFirstLastPara="1" wrap="square" lIns="91425" tIns="45700" rIns="91425" bIns="45700" anchor="t" anchorCtr="0">
            <a:spAutoFit/>
          </a:bodyPr>
          <a:lstStyle/>
          <a:p>
            <a:pPr marL="0" marR="0" lvl="0" indent="0" algn="ctr" rtl="1">
              <a:lnSpc>
                <a:spcPct val="100000"/>
              </a:lnSpc>
              <a:spcBef>
                <a:spcPts val="0"/>
              </a:spcBef>
              <a:spcAft>
                <a:spcPts val="0"/>
              </a:spcAft>
              <a:buClr>
                <a:srgbClr val="000000"/>
              </a:buClr>
              <a:buSzPts val="2400"/>
              <a:buFont typeface="Helvetica Neue"/>
              <a:buNone/>
            </a:pPr>
            <a:r>
              <a:rPr lang="en-US" sz="2000" b="0" i="0" u="none" strike="noStrike" cap="none" dirty="0">
                <a:solidFill>
                  <a:srgbClr val="000000"/>
                </a:solidFill>
                <a:latin typeface="Calibri" panose="020F0502020204030204" pitchFamily="34" charset="0"/>
                <a:ea typeface="Helvetica Neue"/>
                <a:cs typeface="Calibri" panose="020F0502020204030204" pitchFamily="34" charset="0"/>
                <a:sym typeface="Helvetica Neue"/>
              </a:rPr>
              <a:t>ينبغي الاتفاق على الإجراءات في حالة حدوث ضرر وشيك في خطة الحالة ، بالتعاون مع السلطات الوطنية ، حيثما أمكن ذلك.</a:t>
            </a:r>
            <a:endParaRPr sz="2000" dirty="0">
              <a:latin typeface="Calibri" panose="020F0502020204030204" pitchFamily="34" charset="0"/>
              <a:cs typeface="Calibri" panose="020F0502020204030204" pitchFamily="34" charset="0"/>
            </a:endParaRPr>
          </a:p>
        </p:txBody>
      </p:sp>
      <p:sp>
        <p:nvSpPr>
          <p:cNvPr id="1638" name="Google Shape;1638;p89"/>
          <p:cNvSpPr/>
          <p:nvPr/>
        </p:nvSpPr>
        <p:spPr>
          <a:xfrm>
            <a:off x="9126875" y="1927964"/>
            <a:ext cx="1051560" cy="1051560"/>
          </a:xfrm>
          <a:prstGeom prst="star5">
            <a:avLst>
              <a:gd name="adj" fmla="val 28143"/>
              <a:gd name="hf" fmla="val 105146"/>
              <a:gd name="vf" fmla="val 110557"/>
            </a:avLst>
          </a:prstGeom>
          <a:solidFill>
            <a:srgbClr val="8C5F7A"/>
          </a:solidFill>
          <a:ln>
            <a:noFill/>
          </a:ln>
        </p:spPr>
        <p:txBody>
          <a:bodyPr spcFirstLastPara="1" wrap="square" lIns="91425" tIns="45700" rIns="91425" bIns="45700" anchor="ctr" anchorCtr="0">
            <a:noAutofit/>
          </a:bodyPr>
          <a:lstStyle/>
          <a:p>
            <a:pPr marL="0" marR="0" lvl="0" indent="0" algn="ctr" rtl="1">
              <a:lnSpc>
                <a:spcPct val="100000"/>
              </a:lnSpc>
              <a:spcBef>
                <a:spcPts val="0"/>
              </a:spcBef>
              <a:spcAft>
                <a:spcPts val="0"/>
              </a:spcAft>
              <a:buClr>
                <a:schemeClr val="lt1"/>
              </a:buClr>
              <a:buSzPts val="1800"/>
              <a:buFont typeface="Calibri"/>
              <a:buNone/>
            </a:pPr>
            <a:endParaRPr sz="1800" b="0" i="0" u="none" strike="noStrike" cap="none" dirty="0">
              <a:solidFill>
                <a:srgbClr val="FFFFFF"/>
              </a:solidFill>
              <a:latin typeface="Calibri"/>
              <a:ea typeface="Calibri"/>
              <a:cs typeface="Calibri"/>
              <a:sym typeface="Calibri"/>
            </a:endParaRPr>
          </a:p>
        </p:txBody>
      </p:sp>
    </p:spTree>
  </p:cSld>
  <p:clrMapOvr>
    <a:masterClrMapping/>
  </p:clrMapOvr>
</p:sld>
</file>

<file path=ppt/slides/slide126.xml><?xml version="1.0" encoding="utf-8"?>
<p:sld xmlns:a="http://schemas.openxmlformats.org/drawingml/2006/main" xmlns:r="http://schemas.openxmlformats.org/officeDocument/2006/relationships" xmlns:p="http://schemas.openxmlformats.org/presentationml/2006/main">
  <p:cSld>
    <p:spTree>
      <p:nvGrpSpPr>
        <p:cNvPr id="1" name="Shape 1643"/>
        <p:cNvGrpSpPr/>
        <p:nvPr/>
      </p:nvGrpSpPr>
      <p:grpSpPr>
        <a:xfrm>
          <a:off x="0" y="0"/>
          <a:ext cx="0" cy="0"/>
          <a:chOff x="0" y="0"/>
          <a:chExt cx="0" cy="0"/>
        </a:xfrm>
      </p:grpSpPr>
      <p:sp>
        <p:nvSpPr>
          <p:cNvPr id="1644" name="Google Shape;1644;p90"/>
          <p:cNvSpPr txBox="1">
            <a:spLocks noGrp="1"/>
          </p:cNvSpPr>
          <p:nvPr>
            <p:ph type="title"/>
          </p:nvPr>
        </p:nvSpPr>
        <p:spPr>
          <a:xfrm>
            <a:off x="796385" y="3099692"/>
            <a:ext cx="4015311" cy="562168"/>
          </a:xfrm>
          <a:prstGeom prst="rect">
            <a:avLst/>
          </a:prstGeom>
          <a:noFill/>
          <a:ln>
            <a:noFill/>
          </a:ln>
        </p:spPr>
        <p:txBody>
          <a:bodyPr spcFirstLastPara="1" wrap="square" lIns="91425" tIns="45700" rIns="91425" bIns="45700" anchor="ctr" anchorCtr="0">
            <a:noAutofit/>
          </a:bodyPr>
          <a:lstStyle/>
          <a:p>
            <a:pPr marL="0" lvl="0" indent="0" algn="r" rtl="1">
              <a:lnSpc>
                <a:spcPct val="90000"/>
              </a:lnSpc>
              <a:spcBef>
                <a:spcPts val="0"/>
              </a:spcBef>
              <a:spcAft>
                <a:spcPts val="0"/>
              </a:spcAft>
              <a:buClr>
                <a:schemeClr val="lt1"/>
              </a:buClr>
              <a:buSzPts val="4800"/>
              <a:buFont typeface="Garamond"/>
              <a:buNone/>
            </a:pPr>
            <a:r>
              <a:rPr lang="en-US" sz="2400" dirty="0">
                <a:latin typeface="Calibri" panose="020F0502020204030204" pitchFamily="34" charset="0"/>
                <a:cs typeface="Calibri" panose="020F0502020204030204" pitchFamily="34" charset="0"/>
              </a:rPr>
              <a:t>الجلسة </a:t>
            </a:r>
            <a:r>
              <a:rPr lang="ar-SA" sz="2400" dirty="0">
                <a:latin typeface="Calibri" panose="020F0502020204030204" pitchFamily="34" charset="0"/>
                <a:cs typeface="Calibri" panose="020F0502020204030204" pitchFamily="34" charset="0"/>
              </a:rPr>
              <a:t>٧</a:t>
            </a:r>
            <a:br>
              <a:rPr lang="en-US" sz="2400" dirty="0">
                <a:latin typeface="Calibri" panose="020F0502020204030204" pitchFamily="34" charset="0"/>
                <a:cs typeface="Calibri" panose="020F0502020204030204" pitchFamily="34" charset="0"/>
              </a:rPr>
            </a:br>
            <a:r>
              <a:rPr lang="en-US" sz="2400" dirty="0">
                <a:latin typeface="Calibri" panose="020F0502020204030204" pitchFamily="34" charset="0"/>
                <a:cs typeface="Calibri" panose="020F0502020204030204" pitchFamily="34" charset="0"/>
              </a:rPr>
              <a:t> </a:t>
            </a:r>
            <a:br>
              <a:rPr lang="en-US" dirty="0">
                <a:latin typeface="Calibri" panose="020F0502020204030204" pitchFamily="34" charset="0"/>
                <a:cs typeface="Calibri" panose="020F0502020204030204" pitchFamily="34" charset="0"/>
              </a:rPr>
            </a:br>
            <a:r>
              <a:rPr lang="en-US" dirty="0">
                <a:latin typeface="Calibri" panose="020F0502020204030204" pitchFamily="34" charset="0"/>
                <a:cs typeface="Calibri" panose="020F0502020204030204" pitchFamily="34" charset="0"/>
              </a:rPr>
              <a:t>إغلاق الحالة</a:t>
            </a:r>
            <a:endParaRPr dirty="0">
              <a:latin typeface="Calibri" panose="020F0502020204030204" pitchFamily="34" charset="0"/>
              <a:cs typeface="Calibri" panose="020F0502020204030204" pitchFamily="34" charset="0"/>
            </a:endParaRPr>
          </a:p>
        </p:txBody>
      </p:sp>
      <p:sp>
        <p:nvSpPr>
          <p:cNvPr id="3" name="Google Shape;191;p14">
            <a:extLst>
              <a:ext uri="{FF2B5EF4-FFF2-40B4-BE49-F238E27FC236}">
                <a16:creationId xmlns:a16="http://schemas.microsoft.com/office/drawing/2014/main" id="{EE7AEFF3-B07C-BD4B-9410-8D7B976CBD2E}"/>
              </a:ext>
            </a:extLst>
          </p:cNvPr>
          <p:cNvSpPr txBox="1"/>
          <p:nvPr/>
        </p:nvSpPr>
        <p:spPr>
          <a:xfrm>
            <a:off x="6689519" y="2222891"/>
            <a:ext cx="4544766" cy="461624"/>
          </a:xfrm>
          <a:prstGeom prst="rect">
            <a:avLst/>
          </a:prstGeom>
          <a:noFill/>
          <a:ln>
            <a:noFill/>
          </a:ln>
        </p:spPr>
        <p:txBody>
          <a:bodyPr spcFirstLastPara="1" wrap="square" lIns="91425" tIns="45700" rIns="91425" bIns="45700" anchor="t" anchorCtr="0">
            <a:spAutoFit/>
          </a:bodyPr>
          <a:lstStyle/>
          <a:p>
            <a:pPr marL="0" marR="0" lvl="0" indent="0" algn="ctr" rtl="1">
              <a:lnSpc>
                <a:spcPct val="100000"/>
              </a:lnSpc>
              <a:spcBef>
                <a:spcPts val="0"/>
              </a:spcBef>
              <a:spcAft>
                <a:spcPts val="0"/>
              </a:spcAft>
              <a:buClr>
                <a:srgbClr val="1D8CC8"/>
              </a:buClr>
              <a:buSzPts val="2400"/>
              <a:buFont typeface="Arial"/>
              <a:buNone/>
            </a:pPr>
            <a:r>
              <a:rPr lang="en-US" sz="2400" b="1" i="0" u="none" strike="noStrike" cap="none" spc="300" dirty="0">
                <a:solidFill>
                  <a:schemeClr val="accent2">
                    <a:lumMod val="75000"/>
                  </a:schemeClr>
                </a:solidFill>
                <a:latin typeface="Calibri" panose="020F0502020204030204" pitchFamily="34" charset="0"/>
                <a:cs typeface="Calibri" panose="020F0502020204030204" pitchFamily="34" charset="0"/>
                <a:sym typeface="Arial"/>
              </a:rPr>
              <a:t>أهداف التعلم</a:t>
            </a:r>
            <a:endParaRPr lang="en-US" sz="2400" spc="300" dirty="0">
              <a:solidFill>
                <a:schemeClr val="accent2">
                  <a:lumMod val="75000"/>
                </a:schemeClr>
              </a:solidFill>
              <a:latin typeface="Calibri" panose="020F0502020204030204" pitchFamily="34" charset="0"/>
              <a:cs typeface="Calibri" panose="020F0502020204030204" pitchFamily="34" charset="0"/>
            </a:endParaRPr>
          </a:p>
        </p:txBody>
      </p:sp>
      <p:sp>
        <p:nvSpPr>
          <p:cNvPr id="4" name="Google Shape;193;p14">
            <a:extLst>
              <a:ext uri="{FF2B5EF4-FFF2-40B4-BE49-F238E27FC236}">
                <a16:creationId xmlns:a16="http://schemas.microsoft.com/office/drawing/2014/main" id="{A2CED4F5-0057-83DF-BE9D-A959BB36F81D}"/>
              </a:ext>
            </a:extLst>
          </p:cNvPr>
          <p:cNvSpPr txBox="1"/>
          <p:nvPr/>
        </p:nvSpPr>
        <p:spPr>
          <a:xfrm>
            <a:off x="7559547" y="3260572"/>
            <a:ext cx="3836068" cy="1244916"/>
          </a:xfrm>
          <a:prstGeom prst="rect">
            <a:avLst/>
          </a:prstGeom>
          <a:noFill/>
          <a:ln>
            <a:noFill/>
          </a:ln>
        </p:spPr>
        <p:txBody>
          <a:bodyPr spcFirstLastPara="1" wrap="square" lIns="91425" tIns="45700" rIns="91425" bIns="45700" anchor="t" anchorCtr="0">
            <a:spAutoFit/>
          </a:bodyPr>
          <a:lstStyle/>
          <a:p>
            <a:pPr marL="0" marR="0" lvl="0" indent="0" algn="r" rtl="1">
              <a:lnSpc>
                <a:spcPct val="107000"/>
              </a:lnSpc>
              <a:spcBef>
                <a:spcPts val="0"/>
              </a:spcBef>
              <a:spcAft>
                <a:spcPts val="0"/>
              </a:spcAft>
              <a:buClr>
                <a:srgbClr val="000000"/>
              </a:buClr>
              <a:buSzPts val="2400"/>
              <a:buFont typeface="Arial"/>
              <a:buNone/>
            </a:pPr>
            <a:r>
              <a:rPr lang="en-US" sz="2200" b="0" i="0" u="none" strike="noStrike" cap="none" dirty="0">
                <a:solidFill>
                  <a:srgbClr val="000000"/>
                </a:solidFill>
                <a:latin typeface="Calibri" panose="020F0502020204030204" pitchFamily="34" charset="0"/>
                <a:cs typeface="Calibri" panose="020F0502020204030204" pitchFamily="34" charset="0"/>
                <a:sym typeface="Arial"/>
              </a:rPr>
              <a:t>لإ</a:t>
            </a:r>
            <a:r>
              <a:rPr lang="ar-SA" sz="2200" b="0" i="0" u="none" strike="noStrike" cap="none" dirty="0">
                <a:solidFill>
                  <a:srgbClr val="000000"/>
                </a:solidFill>
                <a:latin typeface="Calibri" panose="020F0502020204030204" pitchFamily="34" charset="0"/>
                <a:cs typeface="Calibri" panose="020F0502020204030204" pitchFamily="34" charset="0"/>
                <a:sym typeface="Arial"/>
              </a:rPr>
              <a:t>ظهار </a:t>
            </a:r>
            <a:r>
              <a:rPr lang="en-US" sz="2200" b="0" i="0" u="none" strike="noStrike" cap="none" dirty="0">
                <a:solidFill>
                  <a:srgbClr val="000000"/>
                </a:solidFill>
                <a:latin typeface="Calibri" panose="020F0502020204030204" pitchFamily="34" charset="0"/>
                <a:cs typeface="Calibri" panose="020F0502020204030204" pitchFamily="34" charset="0"/>
                <a:sym typeface="Arial"/>
              </a:rPr>
              <a:t>اعتبارات محددة </a:t>
            </a:r>
            <a:r>
              <a:rPr lang="ar-SA" sz="2400" b="0" i="0" u="none" strike="noStrike" cap="none" dirty="0">
                <a:solidFill>
                  <a:srgbClr val="000000"/>
                </a:solidFill>
                <a:latin typeface="Calibri" panose="020F0502020204030204" pitchFamily="34" charset="0"/>
                <a:ea typeface="Helvetica Neue"/>
                <a:cs typeface="Calibri" panose="020F0502020204030204" pitchFamily="34" charset="0"/>
                <a:sym typeface="Helvetica Neue"/>
              </a:rPr>
              <a:t>للأ</a:t>
            </a:r>
            <a:r>
              <a:rPr lang="en-US" sz="2400" b="0" i="0" u="none" strike="noStrike" cap="none" dirty="0">
                <a:solidFill>
                  <a:srgbClr val="000000"/>
                </a:solidFill>
                <a:latin typeface="Calibri" panose="020F0502020204030204" pitchFamily="34" charset="0"/>
                <a:ea typeface="Helvetica Neue"/>
                <a:cs typeface="Calibri" panose="020F0502020204030204" pitchFamily="34" charset="0"/>
                <a:sym typeface="Helvetica Neue"/>
              </a:rPr>
              <a:t>طفال</a:t>
            </a:r>
            <a:r>
              <a:rPr lang="ar-SA" sz="2400" b="0" i="0" u="none" strike="noStrike" cap="none" dirty="0">
                <a:solidFill>
                  <a:srgbClr val="000000"/>
                </a:solidFill>
                <a:latin typeface="Calibri" panose="020F0502020204030204" pitchFamily="34" charset="0"/>
                <a:ea typeface="Helvetica Neue"/>
                <a:cs typeface="Calibri" panose="020F0502020204030204" pitchFamily="34" charset="0"/>
                <a:sym typeface="Helvetica Neue"/>
              </a:rPr>
              <a:t> المنفصلين و</a:t>
            </a:r>
            <a:r>
              <a:rPr lang="en-US" sz="2400" b="0" i="0" u="none" strike="noStrike" cap="none" dirty="0">
                <a:solidFill>
                  <a:srgbClr val="000000"/>
                </a:solidFill>
                <a:latin typeface="Calibri" panose="020F0502020204030204" pitchFamily="34" charset="0"/>
                <a:ea typeface="Helvetica Neue"/>
                <a:cs typeface="Calibri" panose="020F0502020204030204" pitchFamily="34" charset="0"/>
                <a:sym typeface="Helvetica Neue"/>
              </a:rPr>
              <a:t> غير المصحوبين </a:t>
            </a:r>
            <a:r>
              <a:rPr lang="en-US" sz="2200" b="0" i="0" u="none" strike="noStrike" cap="none" dirty="0">
                <a:solidFill>
                  <a:srgbClr val="000000"/>
                </a:solidFill>
                <a:latin typeface="Calibri" panose="020F0502020204030204" pitchFamily="34" charset="0"/>
                <a:cs typeface="Calibri" panose="020F0502020204030204" pitchFamily="34" charset="0"/>
                <a:sym typeface="Arial"/>
              </a:rPr>
              <a:t>فيما يتعلق بإغلاق الحالة</a:t>
            </a:r>
          </a:p>
        </p:txBody>
      </p:sp>
      <p:grpSp>
        <p:nvGrpSpPr>
          <p:cNvPr id="5" name="Google Shape;194;p14">
            <a:extLst>
              <a:ext uri="{FF2B5EF4-FFF2-40B4-BE49-F238E27FC236}">
                <a16:creationId xmlns:a16="http://schemas.microsoft.com/office/drawing/2014/main" id="{CF1120FE-6AF0-A8AD-5DCC-A01602AFF214}"/>
              </a:ext>
            </a:extLst>
          </p:cNvPr>
          <p:cNvGrpSpPr/>
          <p:nvPr/>
        </p:nvGrpSpPr>
        <p:grpSpPr>
          <a:xfrm>
            <a:off x="6689518" y="3355109"/>
            <a:ext cx="560331" cy="592814"/>
            <a:chOff x="243840" y="1676400"/>
            <a:chExt cx="701040" cy="741680"/>
          </a:xfrm>
          <a:solidFill>
            <a:schemeClr val="accent2">
              <a:lumMod val="75000"/>
            </a:schemeClr>
          </a:solidFill>
        </p:grpSpPr>
        <p:sp>
          <p:nvSpPr>
            <p:cNvPr id="6" name="Google Shape;195;p14">
              <a:extLst>
                <a:ext uri="{FF2B5EF4-FFF2-40B4-BE49-F238E27FC236}">
                  <a16:creationId xmlns:a16="http://schemas.microsoft.com/office/drawing/2014/main" id="{B8466F4E-7D09-67DF-B967-D4F955085CBD}"/>
                </a:ext>
              </a:extLst>
            </p:cNvPr>
            <p:cNvSpPr/>
            <p:nvPr/>
          </p:nvSpPr>
          <p:spPr>
            <a:xfrm>
              <a:off x="243840" y="1676400"/>
              <a:ext cx="116839" cy="741680"/>
            </a:xfrm>
            <a:prstGeom prst="rect">
              <a:avLst/>
            </a:prstGeom>
            <a:grpFill/>
            <a:ln>
              <a:noFill/>
            </a:ln>
          </p:spPr>
          <p:txBody>
            <a:bodyPr spcFirstLastPara="1" wrap="square" lIns="91425" tIns="45700" rIns="91425" bIns="45700" anchor="ctr" anchorCtr="0">
              <a:noAutofit/>
            </a:bodyPr>
            <a:lstStyle/>
            <a:p>
              <a:pPr marL="0" marR="0" lvl="0" indent="0" algn="ctr" rtl="1">
                <a:spcBef>
                  <a:spcPts val="0"/>
                </a:spcBef>
                <a:spcAft>
                  <a:spcPts val="0"/>
                </a:spcAft>
                <a:buClr>
                  <a:schemeClr val="dk1"/>
                </a:buClr>
                <a:buSzPts val="1800"/>
                <a:buFont typeface="Calibri"/>
                <a:buNone/>
              </a:pPr>
              <a:endParaRPr sz="1800" dirty="0">
                <a:solidFill>
                  <a:schemeClr val="lt1"/>
                </a:solidFill>
                <a:latin typeface="Calibri"/>
                <a:ea typeface="Calibri"/>
                <a:cs typeface="Calibri"/>
                <a:sym typeface="Calibri"/>
              </a:endParaRPr>
            </a:p>
          </p:txBody>
        </p:sp>
        <p:sp>
          <p:nvSpPr>
            <p:cNvPr id="7" name="Google Shape;196;p14">
              <a:extLst>
                <a:ext uri="{FF2B5EF4-FFF2-40B4-BE49-F238E27FC236}">
                  <a16:creationId xmlns:a16="http://schemas.microsoft.com/office/drawing/2014/main" id="{82782EBD-2305-C15C-C084-76E58EA36DF4}"/>
                </a:ext>
              </a:extLst>
            </p:cNvPr>
            <p:cNvSpPr/>
            <p:nvPr/>
          </p:nvSpPr>
          <p:spPr>
            <a:xfrm>
              <a:off x="314960" y="1676400"/>
              <a:ext cx="629920" cy="436880"/>
            </a:xfrm>
            <a:prstGeom prst="rect">
              <a:avLst/>
            </a:prstGeom>
            <a:grpFill/>
            <a:ln>
              <a:noFill/>
            </a:ln>
          </p:spPr>
          <p:txBody>
            <a:bodyPr spcFirstLastPara="1" wrap="square" lIns="91425" tIns="45700" rIns="91425" bIns="45700" anchor="ctr" anchorCtr="0">
              <a:noAutofit/>
            </a:bodyPr>
            <a:lstStyle/>
            <a:p>
              <a:pPr marL="0" marR="0" lvl="0" indent="0" algn="ctr" rtl="1">
                <a:spcBef>
                  <a:spcPts val="0"/>
                </a:spcBef>
                <a:spcAft>
                  <a:spcPts val="0"/>
                </a:spcAft>
                <a:buClr>
                  <a:schemeClr val="dk1"/>
                </a:buClr>
                <a:buSzPts val="1800"/>
                <a:buFont typeface="Calibri"/>
                <a:buNone/>
              </a:pPr>
              <a:endParaRPr sz="1800" dirty="0">
                <a:solidFill>
                  <a:schemeClr val="lt1"/>
                </a:solidFill>
                <a:latin typeface="Calibri"/>
                <a:ea typeface="Calibri"/>
                <a:cs typeface="Calibri"/>
                <a:sym typeface="Calibri"/>
              </a:endParaRPr>
            </a:p>
          </p:txBody>
        </p:sp>
      </p:grpSp>
    </p:spTree>
  </p:cSld>
  <p:clrMapOvr>
    <a:masterClrMapping/>
  </p:clrMapOvr>
</p:sld>
</file>

<file path=ppt/slides/slide127.xml><?xml version="1.0" encoding="utf-8"?>
<p:sld xmlns:a="http://schemas.openxmlformats.org/drawingml/2006/main" xmlns:r="http://schemas.openxmlformats.org/officeDocument/2006/relationships" xmlns:p="http://schemas.openxmlformats.org/presentationml/2006/main">
  <p:cSld>
    <p:spTree>
      <p:nvGrpSpPr>
        <p:cNvPr id="1" name="Shape 1654"/>
        <p:cNvGrpSpPr/>
        <p:nvPr/>
      </p:nvGrpSpPr>
      <p:grpSpPr>
        <a:xfrm>
          <a:off x="0" y="0"/>
          <a:ext cx="0" cy="0"/>
          <a:chOff x="0" y="0"/>
          <a:chExt cx="0" cy="0"/>
        </a:xfrm>
      </p:grpSpPr>
      <p:sp>
        <p:nvSpPr>
          <p:cNvPr id="1655" name="Google Shape;1655;p91"/>
          <p:cNvSpPr txBox="1">
            <a:spLocks noGrp="1"/>
          </p:cNvSpPr>
          <p:nvPr>
            <p:ph type="title"/>
          </p:nvPr>
        </p:nvSpPr>
        <p:spPr>
          <a:xfrm>
            <a:off x="838200" y="120516"/>
            <a:ext cx="10515600" cy="868968"/>
          </a:xfrm>
          <a:prstGeom prst="rect">
            <a:avLst/>
          </a:prstGeom>
          <a:noFill/>
          <a:ln>
            <a:noFill/>
          </a:ln>
        </p:spPr>
        <p:txBody>
          <a:bodyPr spcFirstLastPara="1" wrap="square" lIns="91425" tIns="45700" rIns="91425" bIns="45700" anchor="ctr" anchorCtr="0">
            <a:normAutofit/>
          </a:bodyPr>
          <a:lstStyle/>
          <a:p>
            <a:pPr marL="0" lvl="0" indent="0" algn="ctr" rtl="1">
              <a:lnSpc>
                <a:spcPct val="90000"/>
              </a:lnSpc>
              <a:spcBef>
                <a:spcPts val="0"/>
              </a:spcBef>
              <a:spcAft>
                <a:spcPts val="0"/>
              </a:spcAft>
              <a:buClr>
                <a:srgbClr val="8C5F7A"/>
              </a:buClr>
              <a:buSzPts val="3200"/>
              <a:buFont typeface="Arial"/>
              <a:buNone/>
            </a:pPr>
            <a:r>
              <a:rPr lang="en-US" dirty="0"/>
              <a:t>ما الذي يجب مراعاته أثناء إغلاق الحالة؟</a:t>
            </a:r>
            <a:endParaRPr dirty="0"/>
          </a:p>
        </p:txBody>
      </p:sp>
      <p:grpSp>
        <p:nvGrpSpPr>
          <p:cNvPr id="2" name="Group 1">
            <a:extLst>
              <a:ext uri="{FF2B5EF4-FFF2-40B4-BE49-F238E27FC236}">
                <a16:creationId xmlns:a16="http://schemas.microsoft.com/office/drawing/2014/main" id="{0C979789-F7C5-975A-D873-47BF01B9E1D8}"/>
              </a:ext>
            </a:extLst>
          </p:cNvPr>
          <p:cNvGrpSpPr/>
          <p:nvPr/>
        </p:nvGrpSpPr>
        <p:grpSpPr>
          <a:xfrm>
            <a:off x="1473520" y="1949601"/>
            <a:ext cx="3082971" cy="2958798"/>
            <a:chOff x="1744894" y="2192954"/>
            <a:chExt cx="2564275" cy="2460995"/>
          </a:xfrm>
        </p:grpSpPr>
        <p:grpSp>
          <p:nvGrpSpPr>
            <p:cNvPr id="3" name="Group 2">
              <a:extLst>
                <a:ext uri="{FF2B5EF4-FFF2-40B4-BE49-F238E27FC236}">
                  <a16:creationId xmlns:a16="http://schemas.microsoft.com/office/drawing/2014/main" id="{A440318A-B034-CAEC-BA6B-70A2FF53143D}"/>
                </a:ext>
              </a:extLst>
            </p:cNvPr>
            <p:cNvGrpSpPr/>
            <p:nvPr/>
          </p:nvGrpSpPr>
          <p:grpSpPr>
            <a:xfrm>
              <a:off x="1744894" y="2192954"/>
              <a:ext cx="2564275" cy="2460995"/>
              <a:chOff x="1459832" y="2812046"/>
              <a:chExt cx="1953652" cy="1874967"/>
            </a:xfrm>
          </p:grpSpPr>
          <p:sp>
            <p:nvSpPr>
              <p:cNvPr id="7" name="Rectangle: Single Corner Snipped 6">
                <a:extLst>
                  <a:ext uri="{FF2B5EF4-FFF2-40B4-BE49-F238E27FC236}">
                    <a16:creationId xmlns:a16="http://schemas.microsoft.com/office/drawing/2014/main" id="{BA7424A7-C1D8-F813-47A9-9574225EF23B}"/>
                  </a:ext>
                </a:extLst>
              </p:cNvPr>
              <p:cNvSpPr/>
              <p:nvPr/>
            </p:nvSpPr>
            <p:spPr>
              <a:xfrm rot="20978324">
                <a:off x="1459832" y="2999874"/>
                <a:ext cx="1283368" cy="1556084"/>
              </a:xfrm>
              <a:prstGeom prst="snip1Rect">
                <a:avLst/>
              </a:prstGeom>
              <a:solidFill>
                <a:schemeClr val="accent2">
                  <a:lumMod val="7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8" name="Rectangle: Single Corner Snipped 7">
                <a:extLst>
                  <a:ext uri="{FF2B5EF4-FFF2-40B4-BE49-F238E27FC236}">
                    <a16:creationId xmlns:a16="http://schemas.microsoft.com/office/drawing/2014/main" id="{7F8E152E-B8C8-DBDB-8F3C-A728B3E9DB8A}"/>
                  </a:ext>
                </a:extLst>
              </p:cNvPr>
              <p:cNvSpPr/>
              <p:nvPr/>
            </p:nvSpPr>
            <p:spPr>
              <a:xfrm>
                <a:off x="1871174" y="2812046"/>
                <a:ext cx="1283368" cy="1556084"/>
              </a:xfrm>
              <a:prstGeom prst="snip1Rect">
                <a:avLst/>
              </a:prstGeom>
              <a:solidFill>
                <a:schemeClr val="accent2">
                  <a:lumMod val="7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9" name="Rectangle: Single Corner Snipped 8">
                <a:extLst>
                  <a:ext uri="{FF2B5EF4-FFF2-40B4-BE49-F238E27FC236}">
                    <a16:creationId xmlns:a16="http://schemas.microsoft.com/office/drawing/2014/main" id="{3F4E9CDC-8FF2-0645-526F-327DD9C3C028}"/>
                  </a:ext>
                </a:extLst>
              </p:cNvPr>
              <p:cNvSpPr/>
              <p:nvPr/>
            </p:nvSpPr>
            <p:spPr>
              <a:xfrm rot="582585">
                <a:off x="2130116" y="3130929"/>
                <a:ext cx="1283368" cy="1556084"/>
              </a:xfrm>
              <a:prstGeom prst="snip1Rect">
                <a:avLst/>
              </a:prstGeom>
              <a:solidFill>
                <a:schemeClr val="accent2">
                  <a:lumMod val="7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grpSp>
        <p:grpSp>
          <p:nvGrpSpPr>
            <p:cNvPr id="4" name="Group 3">
              <a:extLst>
                <a:ext uri="{FF2B5EF4-FFF2-40B4-BE49-F238E27FC236}">
                  <a16:creationId xmlns:a16="http://schemas.microsoft.com/office/drawing/2014/main" id="{C53A6EF8-9C56-8F38-ABFF-B6AC60575DA2}"/>
                </a:ext>
              </a:extLst>
            </p:cNvPr>
            <p:cNvGrpSpPr/>
            <p:nvPr/>
          </p:nvGrpSpPr>
          <p:grpSpPr>
            <a:xfrm rot="619501">
              <a:off x="3224746" y="3087487"/>
              <a:ext cx="506112" cy="1135915"/>
              <a:chOff x="5960196" y="3632825"/>
              <a:chExt cx="324376" cy="728028"/>
            </a:xfrm>
            <a:solidFill>
              <a:schemeClr val="bg1"/>
            </a:solidFill>
          </p:grpSpPr>
          <p:sp>
            <p:nvSpPr>
              <p:cNvPr id="5" name="Round Same Side Corner Rectangle 46">
                <a:extLst>
                  <a:ext uri="{FF2B5EF4-FFF2-40B4-BE49-F238E27FC236}">
                    <a16:creationId xmlns:a16="http://schemas.microsoft.com/office/drawing/2014/main" id="{94B747C9-0C8B-3089-24E4-93DBD1B701F4}"/>
                  </a:ext>
                </a:extLst>
              </p:cNvPr>
              <p:cNvSpPr/>
              <p:nvPr/>
            </p:nvSpPr>
            <p:spPr>
              <a:xfrm>
                <a:off x="5962575" y="4012912"/>
                <a:ext cx="320731" cy="347941"/>
              </a:xfrm>
              <a:prstGeom prst="round2SameRect">
                <a:avLst>
                  <a:gd name="adj1" fmla="val 500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6" name="Oval 5">
                <a:extLst>
                  <a:ext uri="{FF2B5EF4-FFF2-40B4-BE49-F238E27FC236}">
                    <a16:creationId xmlns:a16="http://schemas.microsoft.com/office/drawing/2014/main" id="{EC5774B1-DEED-A10B-975E-7915754B4201}"/>
                  </a:ext>
                </a:extLst>
              </p:cNvPr>
              <p:cNvSpPr/>
              <p:nvPr/>
            </p:nvSpPr>
            <p:spPr>
              <a:xfrm>
                <a:off x="5960196" y="3632825"/>
                <a:ext cx="324376" cy="32437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b="1" dirty="0">
                  <a:solidFill>
                    <a:schemeClr val="bg1"/>
                  </a:solidFill>
                  <a:latin typeface="Arial" panose="020B0604020202020204" pitchFamily="34" charset="0"/>
                  <a:cs typeface="Arial" panose="020B0604020202020204" pitchFamily="34" charset="0"/>
                </a:endParaRPr>
              </a:p>
            </p:txBody>
          </p:sp>
        </p:grpSp>
      </p:grpSp>
      <p:sp>
        <p:nvSpPr>
          <p:cNvPr id="11" name="TextBox 10">
            <a:extLst>
              <a:ext uri="{FF2B5EF4-FFF2-40B4-BE49-F238E27FC236}">
                <a16:creationId xmlns:a16="http://schemas.microsoft.com/office/drawing/2014/main" id="{A5433C48-395F-8A95-E6CC-6ACD3B4AFF69}"/>
              </a:ext>
            </a:extLst>
          </p:cNvPr>
          <p:cNvSpPr txBox="1"/>
          <p:nvPr/>
        </p:nvSpPr>
        <p:spPr>
          <a:xfrm>
            <a:off x="5257800" y="1756659"/>
            <a:ext cx="6096000" cy="3434273"/>
          </a:xfrm>
          <a:prstGeom prst="rect">
            <a:avLst/>
          </a:prstGeom>
          <a:noFill/>
        </p:spPr>
        <p:txBody>
          <a:bodyPr wrap="square">
            <a:spAutoFit/>
          </a:bodyPr>
          <a:lstStyle/>
          <a:p>
            <a:pPr marR="0" lvl="1" algn="r" rtl="1">
              <a:spcBef>
                <a:spcPts val="1050"/>
              </a:spcBef>
              <a:spcAft>
                <a:spcPts val="0"/>
              </a:spcAft>
              <a:buClrTx/>
              <a:buSzPct val="100000"/>
            </a:pPr>
            <a:r>
              <a:rPr lang="en-US" sz="2200" b="1" i="0" u="none" strike="noStrike" cap="none" dirty="0">
                <a:solidFill>
                  <a:schemeClr val="tx1"/>
                </a:solidFill>
                <a:latin typeface="+mn-lt"/>
                <a:ea typeface="Calibri"/>
                <a:cs typeface="Calibri"/>
                <a:sym typeface="Calibri"/>
              </a:rPr>
              <a:t>أمثلة</a:t>
            </a:r>
          </a:p>
          <a:p>
            <a:pPr marL="228600" marR="0" lvl="1" indent="-228600" algn="r" rtl="1">
              <a:spcBef>
                <a:spcPts val="1050"/>
              </a:spcBef>
              <a:spcAft>
                <a:spcPts val="0"/>
              </a:spcAft>
              <a:buClrTx/>
              <a:buSzPct val="100000"/>
              <a:buFont typeface="Calibri"/>
              <a:buChar char="•"/>
            </a:pPr>
            <a:r>
              <a:rPr lang="en-US" sz="2200" b="0" i="0" u="none" strike="noStrike" cap="none" dirty="0">
                <a:solidFill>
                  <a:schemeClr val="tx1"/>
                </a:solidFill>
                <a:latin typeface="+mn-lt"/>
                <a:ea typeface="Calibri"/>
                <a:cs typeface="Calibri"/>
                <a:sym typeface="Calibri"/>
              </a:rPr>
              <a:t>الجودة والاستدامة</a:t>
            </a:r>
            <a:r>
              <a:rPr lang="ar-SA" sz="2200" b="0" i="0" u="none" strike="noStrike" cap="none" dirty="0">
                <a:solidFill>
                  <a:schemeClr val="tx1"/>
                </a:solidFill>
                <a:latin typeface="+mn-lt"/>
                <a:ea typeface="Calibri"/>
                <a:cs typeface="Calibri"/>
                <a:sym typeface="Calibri"/>
              </a:rPr>
              <a:t> </a:t>
            </a:r>
            <a:r>
              <a:rPr lang="ar-SA" sz="2200" b="1" i="0" u="none" strike="noStrike" cap="none" dirty="0">
                <a:solidFill>
                  <a:schemeClr val="tx1"/>
                </a:solidFill>
                <a:latin typeface="+mn-lt"/>
                <a:ea typeface="Calibri"/>
                <a:cs typeface="Calibri"/>
                <a:sym typeface="Calibri"/>
              </a:rPr>
              <a:t>للم شمل الأسرة</a:t>
            </a:r>
            <a:endParaRPr lang="en-US" sz="2200" b="1" dirty="0">
              <a:solidFill>
                <a:schemeClr val="tx1"/>
              </a:solidFill>
              <a:latin typeface="+mn-lt"/>
            </a:endParaRPr>
          </a:p>
          <a:p>
            <a:pPr marL="228600" marR="0" lvl="1" indent="-228600" algn="r" rtl="1">
              <a:spcBef>
                <a:spcPts val="360"/>
              </a:spcBef>
              <a:spcAft>
                <a:spcPts val="0"/>
              </a:spcAft>
              <a:buClrTx/>
              <a:buSzPct val="100000"/>
              <a:buFont typeface="Calibri"/>
              <a:buChar char="•"/>
            </a:pPr>
            <a:r>
              <a:rPr lang="en-US" sz="2200" b="0" i="0" u="none" strike="noStrike" cap="none" dirty="0">
                <a:solidFill>
                  <a:schemeClr val="tx1"/>
                </a:solidFill>
                <a:latin typeface="+mn-lt"/>
                <a:ea typeface="Calibri"/>
                <a:cs typeface="Calibri"/>
                <a:sym typeface="Calibri"/>
              </a:rPr>
              <a:t>تم تنفيذ أنشطة الت</a:t>
            </a:r>
            <a:r>
              <a:rPr lang="ar-SA" sz="2200" b="0" i="0" u="none" strike="noStrike" cap="none" dirty="0">
                <a:solidFill>
                  <a:schemeClr val="tx1"/>
                </a:solidFill>
                <a:latin typeface="+mn-lt"/>
                <a:ea typeface="Calibri"/>
                <a:cs typeface="Calibri"/>
                <a:sym typeface="Calibri"/>
              </a:rPr>
              <a:t>عقب</a:t>
            </a:r>
            <a:r>
              <a:rPr lang="en-US" sz="2200" b="0" i="0" u="none" strike="noStrike" cap="none" dirty="0">
                <a:solidFill>
                  <a:schemeClr val="tx1"/>
                </a:solidFill>
                <a:latin typeface="+mn-lt"/>
                <a:ea typeface="Calibri"/>
                <a:cs typeface="Calibri"/>
                <a:sym typeface="Calibri"/>
              </a:rPr>
              <a:t> وفقًا لخطة الحالة مع</a:t>
            </a:r>
            <a:r>
              <a:rPr lang="ar-SA" sz="2200" b="0" i="0" u="none" strike="noStrike" cap="none" dirty="0">
                <a:solidFill>
                  <a:schemeClr val="tx1"/>
                </a:solidFill>
                <a:latin typeface="+mn-lt"/>
                <a:ea typeface="Calibri"/>
                <a:cs typeface="Calibri"/>
                <a:sym typeface="Calibri"/>
              </a:rPr>
              <a:t> </a:t>
            </a:r>
            <a:r>
              <a:rPr lang="ar-SA" sz="2200" b="1" i="0" u="none" strike="noStrike" cap="none" dirty="0">
                <a:solidFill>
                  <a:schemeClr val="tx1"/>
                </a:solidFill>
                <a:latin typeface="+mn-lt"/>
                <a:ea typeface="Calibri"/>
                <a:cs typeface="Calibri"/>
                <a:sym typeface="Calibri"/>
              </a:rPr>
              <a:t>عدم</a:t>
            </a:r>
            <a:r>
              <a:rPr lang="en-US" sz="2200" b="1" i="0" u="none" strike="noStrike" cap="none" dirty="0">
                <a:solidFill>
                  <a:schemeClr val="tx1"/>
                </a:solidFill>
                <a:latin typeface="+mn-lt"/>
                <a:ea typeface="Calibri"/>
                <a:cs typeface="Calibri"/>
                <a:sym typeface="Calibri"/>
              </a:rPr>
              <a:t> </a:t>
            </a:r>
            <a:r>
              <a:rPr lang="ar-SA" sz="2200" b="1" i="0" u="none" strike="noStrike" cap="none" dirty="0">
                <a:solidFill>
                  <a:schemeClr val="tx1"/>
                </a:solidFill>
                <a:latin typeface="+mn-lt"/>
                <a:ea typeface="Calibri"/>
                <a:cs typeface="Calibri"/>
                <a:sym typeface="Calibri"/>
              </a:rPr>
              <a:t>ال</a:t>
            </a:r>
            <a:r>
              <a:rPr lang="en-US" sz="2200" b="1" i="0" u="none" strike="noStrike" cap="none" dirty="0">
                <a:solidFill>
                  <a:schemeClr val="tx1"/>
                </a:solidFill>
                <a:latin typeface="+mn-lt"/>
                <a:ea typeface="Calibri"/>
                <a:cs typeface="Calibri"/>
                <a:sym typeface="Calibri"/>
              </a:rPr>
              <a:t>نجاح</a:t>
            </a:r>
            <a:r>
              <a:rPr lang="ar-SA" sz="2200" b="1" i="0" u="none" strike="noStrike" cap="none" dirty="0">
                <a:solidFill>
                  <a:schemeClr val="tx1"/>
                </a:solidFill>
                <a:latin typeface="+mn-lt"/>
                <a:ea typeface="Calibri"/>
                <a:cs typeface="Calibri"/>
                <a:sym typeface="Calibri"/>
              </a:rPr>
              <a:t> </a:t>
            </a:r>
            <a:r>
              <a:rPr lang="en-US" sz="2200" b="0" i="0" u="none" strike="noStrike" cap="none" dirty="0">
                <a:solidFill>
                  <a:schemeClr val="tx1"/>
                </a:solidFill>
                <a:latin typeface="+mn-lt"/>
                <a:ea typeface="Calibri"/>
                <a:cs typeface="Calibri"/>
                <a:sym typeface="Calibri"/>
              </a:rPr>
              <a:t>على مدى فترة طويلة</a:t>
            </a:r>
            <a:endParaRPr lang="en-US" sz="2200" dirty="0">
              <a:solidFill>
                <a:schemeClr val="tx1"/>
              </a:solidFill>
              <a:latin typeface="+mn-lt"/>
            </a:endParaRPr>
          </a:p>
          <a:p>
            <a:pPr marL="228600" marR="0" lvl="1" indent="-228600" algn="r" rtl="1">
              <a:spcBef>
                <a:spcPts val="360"/>
              </a:spcBef>
              <a:spcAft>
                <a:spcPts val="0"/>
              </a:spcAft>
              <a:buClrTx/>
              <a:buSzPct val="100000"/>
              <a:buFont typeface="Calibri"/>
              <a:buChar char="•"/>
            </a:pPr>
            <a:r>
              <a:rPr lang="ar-SA" sz="2200" i="0" u="none" strike="noStrike" cap="none" dirty="0">
                <a:solidFill>
                  <a:schemeClr val="tx1"/>
                </a:solidFill>
                <a:latin typeface="+mn-lt"/>
                <a:ea typeface="Calibri"/>
                <a:cs typeface="Calibri"/>
                <a:sym typeface="Calibri"/>
              </a:rPr>
              <a:t>وضع</a:t>
            </a:r>
            <a:r>
              <a:rPr lang="ar-SA" sz="2200" b="1" i="0" u="none" strike="noStrike" cap="none" dirty="0">
                <a:solidFill>
                  <a:schemeClr val="tx1"/>
                </a:solidFill>
                <a:latin typeface="+mn-lt"/>
                <a:ea typeface="Calibri"/>
                <a:cs typeface="Calibri"/>
                <a:sym typeface="Calibri"/>
              </a:rPr>
              <a:t> </a:t>
            </a:r>
            <a:r>
              <a:rPr lang="en-US" sz="2200" b="1" i="0" u="none" strike="noStrike" cap="none" dirty="0">
                <a:solidFill>
                  <a:schemeClr val="tx1"/>
                </a:solidFill>
                <a:latin typeface="+mn-lt"/>
                <a:ea typeface="Calibri"/>
                <a:cs typeface="Calibri"/>
                <a:sym typeface="Calibri"/>
              </a:rPr>
              <a:t>ترتيب رعاية طويلة الأمد</a:t>
            </a:r>
            <a:r>
              <a:rPr lang="en-US" sz="2200" b="0" i="0" u="none" strike="noStrike" cap="none" dirty="0">
                <a:solidFill>
                  <a:schemeClr val="tx1"/>
                </a:solidFill>
                <a:latin typeface="+mn-lt"/>
                <a:ea typeface="Calibri"/>
                <a:cs typeface="Calibri"/>
                <a:sym typeface="Calibri"/>
              </a:rPr>
              <a:t> </a:t>
            </a:r>
            <a:r>
              <a:rPr lang="ar-SA" sz="2200" b="0" i="0" u="none" strike="noStrike" cap="none" dirty="0">
                <a:solidFill>
                  <a:schemeClr val="tx1"/>
                </a:solidFill>
                <a:latin typeface="+mn-lt"/>
                <a:ea typeface="Calibri"/>
                <a:cs typeface="Calibri"/>
                <a:sym typeface="Calibri"/>
              </a:rPr>
              <a:t>بما </a:t>
            </a:r>
            <a:r>
              <a:rPr lang="en-US" sz="2200" b="0" i="0" u="none" strike="noStrike" cap="none" dirty="0">
                <a:solidFill>
                  <a:schemeClr val="tx1"/>
                </a:solidFill>
                <a:latin typeface="+mn-lt"/>
                <a:ea typeface="Calibri"/>
                <a:cs typeface="Calibri"/>
                <a:sym typeface="Calibri"/>
              </a:rPr>
              <a:t>يخدم مصالح الطفل الفضلى ، عندما يتعذر لم شمل الأسرة</a:t>
            </a:r>
            <a:endParaRPr lang="en-US" sz="2200" dirty="0">
              <a:solidFill>
                <a:schemeClr val="tx1"/>
              </a:solidFill>
              <a:latin typeface="+mn-lt"/>
            </a:endParaRPr>
          </a:p>
          <a:p>
            <a:pPr marL="228600" marR="0" lvl="1" indent="-228600" algn="r" rtl="1">
              <a:spcBef>
                <a:spcPts val="360"/>
              </a:spcBef>
              <a:spcAft>
                <a:spcPts val="0"/>
              </a:spcAft>
              <a:buClrTx/>
              <a:buSzPct val="100000"/>
              <a:buFont typeface="Calibri"/>
              <a:buChar char="•"/>
            </a:pPr>
            <a:r>
              <a:rPr lang="ar-SA" sz="2200" b="0" i="0" u="none" strike="noStrike" cap="none" dirty="0">
                <a:solidFill>
                  <a:schemeClr val="tx1"/>
                </a:solidFill>
                <a:latin typeface="+mn-lt"/>
                <a:ea typeface="Calibri"/>
                <a:cs typeface="Calibri"/>
                <a:sym typeface="Calibri"/>
              </a:rPr>
              <a:t>تم </a:t>
            </a:r>
            <a:r>
              <a:rPr lang="ar-SA" sz="2200" b="1" i="0" u="none" strike="noStrike" cap="none" dirty="0">
                <a:solidFill>
                  <a:schemeClr val="tx1"/>
                </a:solidFill>
                <a:latin typeface="+mn-lt"/>
                <a:ea typeface="Calibri"/>
                <a:cs typeface="Calibri"/>
                <a:sym typeface="Calibri"/>
              </a:rPr>
              <a:t>تنفيذ</a:t>
            </a:r>
            <a:r>
              <a:rPr lang="en-US" sz="2200" b="1" i="0" u="none" strike="noStrike" cap="none" dirty="0">
                <a:solidFill>
                  <a:schemeClr val="tx1"/>
                </a:solidFill>
                <a:latin typeface="+mn-lt"/>
                <a:ea typeface="Calibri"/>
                <a:cs typeface="Calibri"/>
                <a:sym typeface="Calibri"/>
              </a:rPr>
              <a:t> </a:t>
            </a:r>
            <a:r>
              <a:rPr lang="en-US" sz="2200" b="0" i="0" u="none" strike="noStrike" cap="none" dirty="0">
                <a:solidFill>
                  <a:schemeClr val="tx1"/>
                </a:solidFill>
                <a:latin typeface="+mn-lt"/>
                <a:ea typeface="Calibri"/>
                <a:cs typeface="Calibri"/>
                <a:sym typeface="Calibri"/>
              </a:rPr>
              <a:t>جميع تدخلات إدارة الحالة المدرجة في خطة الحالة</a:t>
            </a:r>
            <a:r>
              <a:rPr lang="ar-SA" sz="2200" b="1" dirty="0">
                <a:solidFill>
                  <a:schemeClr val="tx1"/>
                </a:solidFill>
                <a:latin typeface="+mn-lt"/>
                <a:ea typeface="Calibri"/>
                <a:cs typeface="Calibri"/>
                <a:sym typeface="Calibri"/>
              </a:rPr>
              <a:t> </a:t>
            </a:r>
            <a:r>
              <a:rPr lang="en-US" sz="2200" b="0" i="0" u="none" strike="noStrike" cap="none" dirty="0">
                <a:solidFill>
                  <a:schemeClr val="tx1"/>
                </a:solidFill>
                <a:latin typeface="+mn-lt"/>
                <a:ea typeface="Calibri"/>
                <a:cs typeface="Calibri"/>
                <a:sym typeface="Calibri"/>
              </a:rPr>
              <a:t>و</a:t>
            </a:r>
            <a:r>
              <a:rPr lang="ar-SA" sz="2200" b="0" i="0" u="none" strike="noStrike" cap="none" dirty="0">
                <a:solidFill>
                  <a:schemeClr val="tx1"/>
                </a:solidFill>
                <a:latin typeface="+mn-lt"/>
                <a:ea typeface="Calibri"/>
                <a:cs typeface="Calibri"/>
                <a:sym typeface="Calibri"/>
              </a:rPr>
              <a:t> </a:t>
            </a:r>
            <a:r>
              <a:rPr lang="ar-SA" sz="2200" b="1" i="0" u="none" strike="noStrike" cap="none" dirty="0">
                <a:solidFill>
                  <a:schemeClr val="tx1"/>
                </a:solidFill>
                <a:latin typeface="+mn-lt"/>
                <a:ea typeface="Calibri"/>
                <a:cs typeface="Calibri"/>
                <a:sym typeface="Calibri"/>
              </a:rPr>
              <a:t>معالجة</a:t>
            </a:r>
            <a:r>
              <a:rPr lang="ar-SA" sz="2200" b="0" i="0" u="none" strike="noStrike" cap="none" dirty="0">
                <a:solidFill>
                  <a:schemeClr val="tx1"/>
                </a:solidFill>
                <a:latin typeface="+mn-lt"/>
                <a:ea typeface="Calibri"/>
                <a:cs typeface="Calibri"/>
                <a:sym typeface="Calibri"/>
              </a:rPr>
              <a:t> </a:t>
            </a:r>
            <a:r>
              <a:rPr lang="en-US" sz="2200" b="0" i="0" u="none" strike="noStrike" cap="none" dirty="0">
                <a:solidFill>
                  <a:schemeClr val="tx1"/>
                </a:solidFill>
                <a:latin typeface="+mn-lt"/>
                <a:ea typeface="Calibri"/>
                <a:cs typeface="Calibri"/>
                <a:sym typeface="Calibri"/>
              </a:rPr>
              <a:t>جميع مخاوف حماية الطفل الأخرى المحددة</a:t>
            </a:r>
            <a:r>
              <a:rPr lang="ar-SA" sz="2200" b="0" i="0" u="none" strike="noStrike" cap="none" dirty="0">
                <a:solidFill>
                  <a:schemeClr val="tx1"/>
                </a:solidFill>
                <a:latin typeface="+mn-lt"/>
                <a:ea typeface="Calibri"/>
                <a:cs typeface="Calibri"/>
                <a:sym typeface="Calibri"/>
              </a:rPr>
              <a:t> </a:t>
            </a:r>
            <a:r>
              <a:rPr lang="en-US" sz="2200" b="0" i="0" u="none" strike="noStrike" cap="none" dirty="0">
                <a:solidFill>
                  <a:schemeClr val="tx1"/>
                </a:solidFill>
                <a:latin typeface="+mn-lt"/>
                <a:ea typeface="Calibri"/>
                <a:cs typeface="Calibri"/>
                <a:sym typeface="Calibri"/>
              </a:rPr>
              <a:t>وفقًا لخطة الحالة</a:t>
            </a:r>
            <a:endParaRPr lang="en-US" sz="2200" dirty="0">
              <a:solidFill>
                <a:schemeClr val="tx1"/>
              </a:solidFill>
              <a:latin typeface="+mn-lt"/>
            </a:endParaRPr>
          </a:p>
        </p:txBody>
      </p:sp>
    </p:spTree>
  </p:cSld>
  <p:clrMapOvr>
    <a:masterClrMapping/>
  </p:clrMapOvr>
</p:sld>
</file>

<file path=ppt/slides/slide128.xml><?xml version="1.0" encoding="utf-8"?>
<p:sld xmlns:a="http://schemas.openxmlformats.org/drawingml/2006/main" xmlns:r="http://schemas.openxmlformats.org/officeDocument/2006/relationships" xmlns:p="http://schemas.openxmlformats.org/presentationml/2006/main">
  <p:cSld>
    <p:spTree>
      <p:nvGrpSpPr>
        <p:cNvPr id="1" name="Shape 1664"/>
        <p:cNvGrpSpPr/>
        <p:nvPr/>
      </p:nvGrpSpPr>
      <p:grpSpPr>
        <a:xfrm>
          <a:off x="0" y="0"/>
          <a:ext cx="0" cy="0"/>
          <a:chOff x="0" y="0"/>
          <a:chExt cx="0" cy="0"/>
        </a:xfrm>
      </p:grpSpPr>
      <p:sp>
        <p:nvSpPr>
          <p:cNvPr id="1665" name="Google Shape;1665;p92"/>
          <p:cNvSpPr txBox="1">
            <a:spLocks noGrp="1"/>
          </p:cNvSpPr>
          <p:nvPr>
            <p:ph type="title"/>
          </p:nvPr>
        </p:nvSpPr>
        <p:spPr>
          <a:xfrm>
            <a:off x="506185" y="120516"/>
            <a:ext cx="11179629" cy="868968"/>
          </a:xfrm>
          <a:prstGeom prst="rect">
            <a:avLst/>
          </a:prstGeom>
          <a:noFill/>
          <a:ln>
            <a:noFill/>
          </a:ln>
        </p:spPr>
        <p:txBody>
          <a:bodyPr spcFirstLastPara="1" wrap="square" lIns="91425" tIns="45700" rIns="91425" bIns="45700" anchor="ctr" anchorCtr="0">
            <a:normAutofit/>
          </a:bodyPr>
          <a:lstStyle/>
          <a:p>
            <a:pPr marL="0" lvl="0" indent="0" algn="ctr" rtl="1">
              <a:lnSpc>
                <a:spcPct val="90000"/>
              </a:lnSpc>
              <a:spcBef>
                <a:spcPts val="0"/>
              </a:spcBef>
              <a:spcAft>
                <a:spcPts val="0"/>
              </a:spcAft>
              <a:buClr>
                <a:srgbClr val="8C5F7A"/>
              </a:buClr>
              <a:buSzPct val="100000"/>
              <a:buFont typeface="Arial"/>
              <a:buNone/>
            </a:pPr>
            <a:r>
              <a:rPr lang="en-US" dirty="0">
                <a:latin typeface="Calibri" panose="020F0502020204030204" pitchFamily="34" charset="0"/>
                <a:cs typeface="Calibri" panose="020F0502020204030204" pitchFamily="34" charset="0"/>
              </a:rPr>
              <a:t>متى يمكن إغلاق </a:t>
            </a:r>
            <a:r>
              <a:rPr lang="ar-SA" dirty="0">
                <a:latin typeface="Calibri" panose="020F0502020204030204" pitchFamily="34" charset="0"/>
                <a:cs typeface="Calibri" panose="020F0502020204030204" pitchFamily="34" charset="0"/>
              </a:rPr>
              <a:t>حالات</a:t>
            </a:r>
            <a:r>
              <a:rPr lang="en-US" dirty="0">
                <a:latin typeface="Calibri" panose="020F0502020204030204" pitchFamily="34" charset="0"/>
                <a:cs typeface="Calibri" panose="020F0502020204030204" pitchFamily="34" charset="0"/>
              </a:rPr>
              <a:t> الأطفال في الرعاية البديلة؟</a:t>
            </a:r>
            <a:endParaRPr dirty="0">
              <a:latin typeface="Calibri" panose="020F0502020204030204" pitchFamily="34" charset="0"/>
              <a:cs typeface="Calibri" panose="020F0502020204030204" pitchFamily="34" charset="0"/>
            </a:endParaRPr>
          </a:p>
        </p:txBody>
      </p:sp>
      <p:grpSp>
        <p:nvGrpSpPr>
          <p:cNvPr id="2" name="Group 1">
            <a:extLst>
              <a:ext uri="{FF2B5EF4-FFF2-40B4-BE49-F238E27FC236}">
                <a16:creationId xmlns:a16="http://schemas.microsoft.com/office/drawing/2014/main" id="{BEACF6F1-12B7-445C-A3F6-98130B966FE4}"/>
              </a:ext>
            </a:extLst>
          </p:cNvPr>
          <p:cNvGrpSpPr/>
          <p:nvPr/>
        </p:nvGrpSpPr>
        <p:grpSpPr>
          <a:xfrm>
            <a:off x="2566416" y="1889457"/>
            <a:ext cx="1320799" cy="1461106"/>
            <a:chOff x="8419175" y="3493727"/>
            <a:chExt cx="2155544" cy="2384525"/>
          </a:xfrm>
        </p:grpSpPr>
        <p:sp>
          <p:nvSpPr>
            <p:cNvPr id="3" name="Rectangle: Single Corner Snipped 2">
              <a:extLst>
                <a:ext uri="{FF2B5EF4-FFF2-40B4-BE49-F238E27FC236}">
                  <a16:creationId xmlns:a16="http://schemas.microsoft.com/office/drawing/2014/main" id="{88D77EB4-97AF-3431-309C-D3C34386D118}"/>
                </a:ext>
              </a:extLst>
            </p:cNvPr>
            <p:cNvSpPr/>
            <p:nvPr/>
          </p:nvSpPr>
          <p:spPr>
            <a:xfrm>
              <a:off x="8419175" y="3493727"/>
              <a:ext cx="2155544" cy="2384525"/>
            </a:xfrm>
            <a:prstGeom prst="snip1Rect">
              <a:avLst>
                <a:gd name="adj" fmla="val 23266"/>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4" name="L-Shape 3">
              <a:extLst>
                <a:ext uri="{FF2B5EF4-FFF2-40B4-BE49-F238E27FC236}">
                  <a16:creationId xmlns:a16="http://schemas.microsoft.com/office/drawing/2014/main" id="{9656AA84-F42A-1869-D42A-F2C44E1D0669}"/>
                </a:ext>
              </a:extLst>
            </p:cNvPr>
            <p:cNvSpPr/>
            <p:nvPr/>
          </p:nvSpPr>
          <p:spPr>
            <a:xfrm rot="18361091">
              <a:off x="8664914" y="3825424"/>
              <a:ext cx="630274" cy="320762"/>
            </a:xfrm>
            <a:prstGeom prst="corner">
              <a:avLst>
                <a:gd name="adj1" fmla="val 42208"/>
                <a:gd name="adj2" fmla="val 4335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5" name="L-Shape 4">
              <a:extLst>
                <a:ext uri="{FF2B5EF4-FFF2-40B4-BE49-F238E27FC236}">
                  <a16:creationId xmlns:a16="http://schemas.microsoft.com/office/drawing/2014/main" id="{F0506D15-21B8-97CB-8DC4-2E847FF23A22}"/>
                </a:ext>
              </a:extLst>
            </p:cNvPr>
            <p:cNvSpPr/>
            <p:nvPr/>
          </p:nvSpPr>
          <p:spPr>
            <a:xfrm rot="18361091">
              <a:off x="8664914" y="4548405"/>
              <a:ext cx="630274" cy="320762"/>
            </a:xfrm>
            <a:prstGeom prst="corner">
              <a:avLst>
                <a:gd name="adj1" fmla="val 42208"/>
                <a:gd name="adj2" fmla="val 4335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grpSp>
      <p:sp>
        <p:nvSpPr>
          <p:cNvPr id="7" name="TextBox 6">
            <a:extLst>
              <a:ext uri="{FF2B5EF4-FFF2-40B4-BE49-F238E27FC236}">
                <a16:creationId xmlns:a16="http://schemas.microsoft.com/office/drawing/2014/main" id="{20DE28E1-BE87-C67F-090A-6AB9DF4B5DA3}"/>
              </a:ext>
            </a:extLst>
          </p:cNvPr>
          <p:cNvSpPr txBox="1"/>
          <p:nvPr/>
        </p:nvSpPr>
        <p:spPr>
          <a:xfrm>
            <a:off x="1894074" y="3841370"/>
            <a:ext cx="2714172" cy="1200329"/>
          </a:xfrm>
          <a:prstGeom prst="rect">
            <a:avLst/>
          </a:prstGeom>
          <a:noFill/>
        </p:spPr>
        <p:txBody>
          <a:bodyPr wrap="square">
            <a:spAutoFit/>
          </a:bodyPr>
          <a:lstStyle/>
          <a:p>
            <a:pPr marL="0" marR="0" lvl="0" indent="0" algn="r" rtl="1">
              <a:lnSpc>
                <a:spcPct val="100000"/>
              </a:lnSpc>
              <a:spcBef>
                <a:spcPts val="0"/>
              </a:spcBef>
              <a:spcAft>
                <a:spcPts val="0"/>
              </a:spcAft>
              <a:buClr>
                <a:schemeClr val="dk1"/>
              </a:buClr>
              <a:buSzPts val="2800"/>
              <a:buFont typeface="Arial"/>
              <a:buNone/>
            </a:pPr>
            <a:r>
              <a:rPr lang="en-US" sz="2400" u="none" strike="noStrike" cap="none" dirty="0">
                <a:latin typeface="Calibri" panose="020F0502020204030204" pitchFamily="34" charset="0"/>
                <a:cs typeface="Calibri" panose="020F0502020204030204" pitchFamily="34" charset="0"/>
                <a:sym typeface="Arial"/>
              </a:rPr>
              <a:t>تمت معالجة جميع قضايا</a:t>
            </a:r>
            <a:r>
              <a:rPr lang="ar-SA" sz="2400" u="none" strike="noStrike" cap="none" dirty="0">
                <a:latin typeface="Calibri" panose="020F0502020204030204" pitchFamily="34" charset="0"/>
                <a:cs typeface="Calibri" panose="020F0502020204030204" pitchFamily="34" charset="0"/>
                <a:sym typeface="Arial"/>
              </a:rPr>
              <a:t> </a:t>
            </a:r>
            <a:r>
              <a:rPr lang="ar-SA" sz="2400" dirty="0">
                <a:latin typeface="Calibri" panose="020F0502020204030204" pitchFamily="34" charset="0"/>
                <a:cs typeface="Calibri" panose="020F0502020204030204" pitchFamily="34" charset="0"/>
              </a:rPr>
              <a:t>و</a:t>
            </a:r>
            <a:r>
              <a:rPr lang="en-US" sz="2400" u="none" strike="noStrike" cap="none" dirty="0">
                <a:latin typeface="Calibri" panose="020F0502020204030204" pitchFamily="34" charset="0"/>
                <a:cs typeface="Calibri" panose="020F0502020204030204" pitchFamily="34" charset="0"/>
                <a:sym typeface="Arial"/>
              </a:rPr>
              <a:t>مخاوف الحماية الواردة في خطة الحالة</a:t>
            </a:r>
          </a:p>
        </p:txBody>
      </p:sp>
      <p:sp>
        <p:nvSpPr>
          <p:cNvPr id="8" name="TextBox 7">
            <a:extLst>
              <a:ext uri="{FF2B5EF4-FFF2-40B4-BE49-F238E27FC236}">
                <a16:creationId xmlns:a16="http://schemas.microsoft.com/office/drawing/2014/main" id="{25B34C1A-8480-7415-C7B9-18C6AC6D4082}"/>
              </a:ext>
            </a:extLst>
          </p:cNvPr>
          <p:cNvSpPr txBox="1"/>
          <p:nvPr/>
        </p:nvSpPr>
        <p:spPr>
          <a:xfrm>
            <a:off x="5428343" y="3841370"/>
            <a:ext cx="5080000" cy="1569660"/>
          </a:xfrm>
          <a:prstGeom prst="rect">
            <a:avLst/>
          </a:prstGeom>
          <a:noFill/>
        </p:spPr>
        <p:txBody>
          <a:bodyPr wrap="square">
            <a:spAutoFit/>
          </a:bodyPr>
          <a:lstStyle/>
          <a:p>
            <a:pPr marL="0" marR="0" lvl="0" indent="0" algn="r" rtl="1">
              <a:lnSpc>
                <a:spcPct val="100000"/>
              </a:lnSpc>
              <a:spcBef>
                <a:spcPts val="0"/>
              </a:spcBef>
              <a:spcAft>
                <a:spcPts val="0"/>
              </a:spcAft>
              <a:buClr>
                <a:schemeClr val="dk1"/>
              </a:buClr>
              <a:buSzPts val="2400"/>
              <a:buFont typeface="Arial"/>
              <a:buNone/>
            </a:pPr>
            <a:r>
              <a:rPr lang="en-US" sz="2400" u="none" strike="noStrike" cap="none" dirty="0">
                <a:latin typeface="Calibri" panose="020F0502020204030204" pitchFamily="34" charset="0"/>
                <a:cs typeface="Calibri" panose="020F0502020204030204" pitchFamily="34" charset="0"/>
                <a:sym typeface="Arial"/>
              </a:rPr>
              <a:t>لم شمل الأسرة أو ال</a:t>
            </a:r>
            <a:r>
              <a:rPr lang="ar-SA" sz="2400" dirty="0">
                <a:latin typeface="Calibri" panose="020F0502020204030204" pitchFamily="34" charset="0"/>
                <a:cs typeface="Calibri" panose="020F0502020204030204" pitchFamily="34" charset="0"/>
              </a:rPr>
              <a:t>إيداع</a:t>
            </a:r>
            <a:r>
              <a:rPr lang="en-US" sz="2400" u="none" strike="noStrike" cap="none" dirty="0">
                <a:latin typeface="Calibri" panose="020F0502020204030204" pitchFamily="34" charset="0"/>
                <a:cs typeface="Calibri" panose="020F0502020204030204" pitchFamily="34" charset="0"/>
                <a:sym typeface="Arial"/>
              </a:rPr>
              <a:t> في ترتيب طويل الأ</a:t>
            </a:r>
            <a:r>
              <a:rPr lang="ar-SA" sz="2400" u="none" strike="noStrike" cap="none" dirty="0">
                <a:latin typeface="Calibri" panose="020F0502020204030204" pitchFamily="34" charset="0"/>
                <a:cs typeface="Calibri" panose="020F0502020204030204" pitchFamily="34" charset="0"/>
                <a:sym typeface="Arial"/>
              </a:rPr>
              <a:t>مد</a:t>
            </a:r>
            <a:r>
              <a:rPr lang="en-US" sz="2400" u="none" strike="noStrike" cap="none" dirty="0">
                <a:latin typeface="Calibri" panose="020F0502020204030204" pitchFamily="34" charset="0"/>
                <a:cs typeface="Calibri" panose="020F0502020204030204" pitchFamily="34" charset="0"/>
                <a:sym typeface="Arial"/>
              </a:rPr>
              <a:t> (أو تمت إضفاء الطابع الرسمي على الترتيب المؤقت) ؛ يجب زيارة الطفل مرتين على الأقل قبل إغلاق الحالة لضمان عدم ظهور مشكلات أخرى</a:t>
            </a:r>
          </a:p>
        </p:txBody>
      </p:sp>
      <p:grpSp>
        <p:nvGrpSpPr>
          <p:cNvPr id="9" name="Group 8">
            <a:extLst>
              <a:ext uri="{FF2B5EF4-FFF2-40B4-BE49-F238E27FC236}">
                <a16:creationId xmlns:a16="http://schemas.microsoft.com/office/drawing/2014/main" id="{A2556612-C918-5871-620D-11F92D4A0385}"/>
              </a:ext>
            </a:extLst>
          </p:cNvPr>
          <p:cNvGrpSpPr/>
          <p:nvPr/>
        </p:nvGrpSpPr>
        <p:grpSpPr>
          <a:xfrm>
            <a:off x="6374035" y="1824115"/>
            <a:ext cx="2593819" cy="1604885"/>
            <a:chOff x="2730502" y="3370322"/>
            <a:chExt cx="2844327" cy="1759883"/>
          </a:xfrm>
        </p:grpSpPr>
        <p:grpSp>
          <p:nvGrpSpPr>
            <p:cNvPr id="10" name="Google Shape;573;p19">
              <a:extLst>
                <a:ext uri="{FF2B5EF4-FFF2-40B4-BE49-F238E27FC236}">
                  <a16:creationId xmlns:a16="http://schemas.microsoft.com/office/drawing/2014/main" id="{D6F2AF90-2651-B07D-0677-6A433F239988}"/>
                </a:ext>
              </a:extLst>
            </p:cNvPr>
            <p:cNvGrpSpPr/>
            <p:nvPr/>
          </p:nvGrpSpPr>
          <p:grpSpPr>
            <a:xfrm>
              <a:off x="2730502" y="4519147"/>
              <a:ext cx="328579" cy="611056"/>
              <a:chOff x="3524508" y="2679091"/>
              <a:chExt cx="327409" cy="608880"/>
            </a:xfrm>
          </p:grpSpPr>
          <p:sp>
            <p:nvSpPr>
              <p:cNvPr id="25" name="Google Shape;574;p19">
                <a:extLst>
                  <a:ext uri="{FF2B5EF4-FFF2-40B4-BE49-F238E27FC236}">
                    <a16:creationId xmlns:a16="http://schemas.microsoft.com/office/drawing/2014/main" id="{B3D5B152-A492-76B1-4D3F-B8D70F2EBBC2}"/>
                  </a:ext>
                </a:extLst>
              </p:cNvPr>
              <p:cNvSpPr/>
              <p:nvPr/>
            </p:nvSpPr>
            <p:spPr>
              <a:xfrm>
                <a:off x="3526909" y="3062732"/>
                <a:ext cx="323729" cy="225239"/>
              </a:xfrm>
              <a:prstGeom prst="round2SameRect">
                <a:avLst>
                  <a:gd name="adj1" fmla="val 50000"/>
                  <a:gd name="adj2" fmla="val 0"/>
                </a:avLst>
              </a:prstGeom>
              <a:solidFill>
                <a:srgbClr val="8C5F7A"/>
              </a:solidFill>
              <a:ln>
                <a:noFill/>
              </a:ln>
            </p:spPr>
            <p:txBody>
              <a:bodyPr spcFirstLastPara="1" wrap="square" lIns="91425" tIns="45700" rIns="91425" bIns="45700" anchor="ctr" anchorCtr="0">
                <a:noAutofit/>
              </a:bodyPr>
              <a:lstStyle/>
              <a:p>
                <a:pPr marL="0" marR="0" lvl="0" indent="0" algn="ctr" rtl="1">
                  <a:spcBef>
                    <a:spcPts val="0"/>
                  </a:spcBef>
                  <a:spcAft>
                    <a:spcPts val="0"/>
                  </a:spcAft>
                  <a:buNone/>
                </a:pPr>
                <a:endParaRPr sz="1800" dirty="0">
                  <a:solidFill>
                    <a:schemeClr val="lt1"/>
                  </a:solidFill>
                  <a:latin typeface="Calibri"/>
                  <a:ea typeface="Calibri"/>
                  <a:cs typeface="Calibri"/>
                  <a:sym typeface="Calibri"/>
                </a:endParaRPr>
              </a:p>
            </p:txBody>
          </p:sp>
          <p:sp>
            <p:nvSpPr>
              <p:cNvPr id="26" name="Google Shape;575;p19">
                <a:extLst>
                  <a:ext uri="{FF2B5EF4-FFF2-40B4-BE49-F238E27FC236}">
                    <a16:creationId xmlns:a16="http://schemas.microsoft.com/office/drawing/2014/main" id="{AC81611E-C0DC-9C23-4198-A4BF7BFF0FDE}"/>
                  </a:ext>
                </a:extLst>
              </p:cNvPr>
              <p:cNvSpPr/>
              <p:nvPr/>
            </p:nvSpPr>
            <p:spPr>
              <a:xfrm>
                <a:off x="3524508" y="2679091"/>
                <a:ext cx="327409" cy="327409"/>
              </a:xfrm>
              <a:prstGeom prst="ellipse">
                <a:avLst/>
              </a:prstGeom>
              <a:solidFill>
                <a:srgbClr val="8C5F7A"/>
              </a:solidFill>
              <a:ln>
                <a:noFill/>
              </a:ln>
            </p:spPr>
            <p:txBody>
              <a:bodyPr spcFirstLastPara="1" wrap="square" lIns="91425" tIns="45700" rIns="91425" bIns="45700" anchor="ctr" anchorCtr="0">
                <a:noAutofit/>
              </a:bodyPr>
              <a:lstStyle/>
              <a:p>
                <a:pPr marL="0" marR="0" lvl="0" indent="0" algn="ctr" rtl="1">
                  <a:spcBef>
                    <a:spcPts val="0"/>
                  </a:spcBef>
                  <a:spcAft>
                    <a:spcPts val="0"/>
                  </a:spcAft>
                  <a:buNone/>
                </a:pPr>
                <a:endParaRPr sz="1800" b="1" dirty="0">
                  <a:solidFill>
                    <a:schemeClr val="lt1"/>
                  </a:solidFill>
                  <a:latin typeface="Arial"/>
                  <a:ea typeface="Arial"/>
                  <a:cs typeface="Arial"/>
                  <a:sym typeface="Arial"/>
                </a:endParaRPr>
              </a:p>
            </p:txBody>
          </p:sp>
        </p:grpSp>
        <p:sp>
          <p:nvSpPr>
            <p:cNvPr id="11" name="Google Shape;579;p19">
              <a:extLst>
                <a:ext uri="{FF2B5EF4-FFF2-40B4-BE49-F238E27FC236}">
                  <a16:creationId xmlns:a16="http://schemas.microsoft.com/office/drawing/2014/main" id="{4C55F2AB-108C-5681-2782-FF232FBC248A}"/>
                </a:ext>
              </a:extLst>
            </p:cNvPr>
            <p:cNvSpPr/>
            <p:nvPr/>
          </p:nvSpPr>
          <p:spPr>
            <a:xfrm>
              <a:off x="3654737" y="4527442"/>
              <a:ext cx="328579" cy="602761"/>
            </a:xfrm>
            <a:prstGeom prst="round2SameRect">
              <a:avLst>
                <a:gd name="adj1" fmla="val 50000"/>
                <a:gd name="adj2" fmla="val 0"/>
              </a:avLst>
            </a:prstGeom>
            <a:solidFill>
              <a:schemeClr val="accent2">
                <a:lumMod val="40000"/>
                <a:lumOff val="60000"/>
              </a:schemeClr>
            </a:solidFill>
            <a:ln>
              <a:noFill/>
            </a:ln>
          </p:spPr>
          <p:txBody>
            <a:bodyPr spcFirstLastPara="1" wrap="square" lIns="91425" tIns="45700" rIns="91425" bIns="45700" anchor="ctr" anchorCtr="0">
              <a:noAutofit/>
            </a:bodyPr>
            <a:lstStyle/>
            <a:p>
              <a:pPr marL="0" marR="0" lvl="0" indent="0" algn="ctr" rtl="1">
                <a:spcBef>
                  <a:spcPts val="0"/>
                </a:spcBef>
                <a:spcAft>
                  <a:spcPts val="0"/>
                </a:spcAft>
                <a:buNone/>
              </a:pPr>
              <a:endParaRPr sz="1800" dirty="0">
                <a:solidFill>
                  <a:schemeClr val="lt1"/>
                </a:solidFill>
                <a:latin typeface="Calibri"/>
                <a:ea typeface="Calibri"/>
                <a:cs typeface="Calibri"/>
                <a:sym typeface="Calibri"/>
              </a:endParaRPr>
            </a:p>
          </p:txBody>
        </p:sp>
        <p:sp>
          <p:nvSpPr>
            <p:cNvPr id="12" name="Google Shape;580;p19">
              <a:extLst>
                <a:ext uri="{FF2B5EF4-FFF2-40B4-BE49-F238E27FC236}">
                  <a16:creationId xmlns:a16="http://schemas.microsoft.com/office/drawing/2014/main" id="{4CA4D068-0D37-C8A5-EE9E-9D0D95630238}"/>
                </a:ext>
              </a:extLst>
            </p:cNvPr>
            <p:cNvSpPr/>
            <p:nvPr/>
          </p:nvSpPr>
          <p:spPr>
            <a:xfrm>
              <a:off x="3652328" y="4142431"/>
              <a:ext cx="328579" cy="328579"/>
            </a:xfrm>
            <a:prstGeom prst="ellipse">
              <a:avLst/>
            </a:prstGeom>
            <a:solidFill>
              <a:schemeClr val="accent2">
                <a:lumMod val="40000"/>
                <a:lumOff val="60000"/>
              </a:schemeClr>
            </a:solidFill>
            <a:ln>
              <a:noFill/>
            </a:ln>
          </p:spPr>
          <p:txBody>
            <a:bodyPr spcFirstLastPara="1" wrap="square" lIns="91425" tIns="45700" rIns="91425" bIns="45700" anchor="ctr" anchorCtr="0">
              <a:noAutofit/>
            </a:bodyPr>
            <a:lstStyle/>
            <a:p>
              <a:pPr marL="0" marR="0" lvl="0" indent="0" algn="ctr" rtl="1">
                <a:spcBef>
                  <a:spcPts val="0"/>
                </a:spcBef>
                <a:spcAft>
                  <a:spcPts val="0"/>
                </a:spcAft>
                <a:buNone/>
              </a:pPr>
              <a:endParaRPr sz="1800" b="1" dirty="0">
                <a:solidFill>
                  <a:schemeClr val="lt1"/>
                </a:solidFill>
                <a:latin typeface="Arial"/>
                <a:ea typeface="Arial"/>
                <a:cs typeface="Arial"/>
                <a:sym typeface="Arial"/>
              </a:endParaRPr>
            </a:p>
          </p:txBody>
        </p:sp>
        <p:grpSp>
          <p:nvGrpSpPr>
            <p:cNvPr id="13" name="Google Shape;581;p19">
              <a:extLst>
                <a:ext uri="{FF2B5EF4-FFF2-40B4-BE49-F238E27FC236}">
                  <a16:creationId xmlns:a16="http://schemas.microsoft.com/office/drawing/2014/main" id="{E01E2B57-3C9B-C4CD-A476-A2E5125DE1E9}"/>
                </a:ext>
              </a:extLst>
            </p:cNvPr>
            <p:cNvGrpSpPr/>
            <p:nvPr/>
          </p:nvGrpSpPr>
          <p:grpSpPr>
            <a:xfrm>
              <a:off x="3191744" y="3992689"/>
              <a:ext cx="328579" cy="1137514"/>
              <a:chOff x="3524508" y="2679091"/>
              <a:chExt cx="327409" cy="1133463"/>
            </a:xfrm>
          </p:grpSpPr>
          <p:sp>
            <p:nvSpPr>
              <p:cNvPr id="23" name="Google Shape;582;p19">
                <a:extLst>
                  <a:ext uri="{FF2B5EF4-FFF2-40B4-BE49-F238E27FC236}">
                    <a16:creationId xmlns:a16="http://schemas.microsoft.com/office/drawing/2014/main" id="{31297114-0C50-B1A3-69E0-1F45CEFE6F51}"/>
                  </a:ext>
                </a:extLst>
              </p:cNvPr>
              <p:cNvSpPr/>
              <p:nvPr/>
            </p:nvSpPr>
            <p:spPr>
              <a:xfrm>
                <a:off x="3526909" y="3062730"/>
                <a:ext cx="323729" cy="749824"/>
              </a:xfrm>
              <a:prstGeom prst="round2SameRect">
                <a:avLst>
                  <a:gd name="adj1" fmla="val 50000"/>
                  <a:gd name="adj2" fmla="val 0"/>
                </a:avLst>
              </a:prstGeom>
              <a:solidFill>
                <a:srgbClr val="8C5F7A"/>
              </a:solidFill>
              <a:ln>
                <a:noFill/>
              </a:ln>
            </p:spPr>
            <p:txBody>
              <a:bodyPr spcFirstLastPara="1" wrap="square" lIns="91425" tIns="45700" rIns="91425" bIns="45700" anchor="ctr" anchorCtr="0">
                <a:noAutofit/>
              </a:bodyPr>
              <a:lstStyle/>
              <a:p>
                <a:pPr marL="0" marR="0" lvl="0" indent="0" algn="ctr" rtl="1">
                  <a:spcBef>
                    <a:spcPts val="0"/>
                  </a:spcBef>
                  <a:spcAft>
                    <a:spcPts val="0"/>
                  </a:spcAft>
                  <a:buNone/>
                </a:pPr>
                <a:endParaRPr sz="1800" dirty="0">
                  <a:solidFill>
                    <a:schemeClr val="lt1"/>
                  </a:solidFill>
                  <a:latin typeface="Calibri"/>
                  <a:ea typeface="Calibri"/>
                  <a:cs typeface="Calibri"/>
                  <a:sym typeface="Calibri"/>
                </a:endParaRPr>
              </a:p>
            </p:txBody>
          </p:sp>
          <p:sp>
            <p:nvSpPr>
              <p:cNvPr id="24" name="Google Shape;583;p19">
                <a:extLst>
                  <a:ext uri="{FF2B5EF4-FFF2-40B4-BE49-F238E27FC236}">
                    <a16:creationId xmlns:a16="http://schemas.microsoft.com/office/drawing/2014/main" id="{6B7542CD-7B5D-8E99-6F79-7FE847941A9E}"/>
                  </a:ext>
                </a:extLst>
              </p:cNvPr>
              <p:cNvSpPr/>
              <p:nvPr/>
            </p:nvSpPr>
            <p:spPr>
              <a:xfrm>
                <a:off x="3524508" y="2679091"/>
                <a:ext cx="327409" cy="327409"/>
              </a:xfrm>
              <a:prstGeom prst="ellipse">
                <a:avLst/>
              </a:prstGeom>
              <a:solidFill>
                <a:srgbClr val="8C5F7A"/>
              </a:solidFill>
              <a:ln>
                <a:noFill/>
              </a:ln>
            </p:spPr>
            <p:txBody>
              <a:bodyPr spcFirstLastPara="1" wrap="square" lIns="91425" tIns="45700" rIns="91425" bIns="45700" anchor="ctr" anchorCtr="0">
                <a:noAutofit/>
              </a:bodyPr>
              <a:lstStyle/>
              <a:p>
                <a:pPr marL="0" marR="0" lvl="0" indent="0" algn="ctr" rtl="1">
                  <a:spcBef>
                    <a:spcPts val="0"/>
                  </a:spcBef>
                  <a:spcAft>
                    <a:spcPts val="0"/>
                  </a:spcAft>
                  <a:buNone/>
                </a:pPr>
                <a:endParaRPr sz="1800" b="1" dirty="0">
                  <a:solidFill>
                    <a:schemeClr val="lt1"/>
                  </a:solidFill>
                  <a:latin typeface="Arial"/>
                  <a:ea typeface="Arial"/>
                  <a:cs typeface="Arial"/>
                  <a:sym typeface="Arial"/>
                </a:endParaRPr>
              </a:p>
            </p:txBody>
          </p:sp>
        </p:grpSp>
        <p:grpSp>
          <p:nvGrpSpPr>
            <p:cNvPr id="14" name="Group 13">
              <a:extLst>
                <a:ext uri="{FF2B5EF4-FFF2-40B4-BE49-F238E27FC236}">
                  <a16:creationId xmlns:a16="http://schemas.microsoft.com/office/drawing/2014/main" id="{90C36DA2-A445-CCD5-2258-7AA09A45DA15}"/>
                </a:ext>
              </a:extLst>
            </p:cNvPr>
            <p:cNvGrpSpPr/>
            <p:nvPr/>
          </p:nvGrpSpPr>
          <p:grpSpPr>
            <a:xfrm>
              <a:off x="4179248" y="3370322"/>
              <a:ext cx="1395581" cy="1759883"/>
              <a:chOff x="3969442" y="4105390"/>
              <a:chExt cx="648257" cy="817478"/>
            </a:xfrm>
            <a:solidFill>
              <a:schemeClr val="accent2">
                <a:lumMod val="75000"/>
              </a:schemeClr>
            </a:solidFill>
          </p:grpSpPr>
          <p:grpSp>
            <p:nvGrpSpPr>
              <p:cNvPr id="15" name="Group 14">
                <a:extLst>
                  <a:ext uri="{FF2B5EF4-FFF2-40B4-BE49-F238E27FC236}">
                    <a16:creationId xmlns:a16="http://schemas.microsoft.com/office/drawing/2014/main" id="{372BAA87-9810-9052-A8BA-9396B19301A5}"/>
                  </a:ext>
                </a:extLst>
              </p:cNvPr>
              <p:cNvGrpSpPr/>
              <p:nvPr/>
            </p:nvGrpSpPr>
            <p:grpSpPr>
              <a:xfrm>
                <a:off x="4364250" y="4105390"/>
                <a:ext cx="253449" cy="817478"/>
                <a:chOff x="4045582" y="1684320"/>
                <a:chExt cx="350098" cy="1129211"/>
              </a:xfrm>
              <a:grpFill/>
            </p:grpSpPr>
            <p:sp>
              <p:nvSpPr>
                <p:cNvPr id="21" name="Round Same Side Corner Rectangle 21">
                  <a:extLst>
                    <a:ext uri="{FF2B5EF4-FFF2-40B4-BE49-F238E27FC236}">
                      <a16:creationId xmlns:a16="http://schemas.microsoft.com/office/drawing/2014/main" id="{D7DBA391-955D-4F5D-BD1C-CB967E526B50}"/>
                    </a:ext>
                  </a:extLst>
                </p:cNvPr>
                <p:cNvSpPr/>
                <p:nvPr/>
              </p:nvSpPr>
              <p:spPr>
                <a:xfrm>
                  <a:off x="4045582" y="2069359"/>
                  <a:ext cx="350098" cy="744172"/>
                </a:xfrm>
                <a:prstGeom prst="round2SameRect">
                  <a:avLst>
                    <a:gd name="adj1" fmla="val 500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2" name="Oval 21">
                  <a:extLst>
                    <a:ext uri="{FF2B5EF4-FFF2-40B4-BE49-F238E27FC236}">
                      <a16:creationId xmlns:a16="http://schemas.microsoft.com/office/drawing/2014/main" id="{54039631-8FB1-29FB-EA02-B5D626F8E36E}"/>
                    </a:ext>
                  </a:extLst>
                </p:cNvPr>
                <p:cNvSpPr/>
                <p:nvPr/>
              </p:nvSpPr>
              <p:spPr>
                <a:xfrm>
                  <a:off x="4064379" y="1684320"/>
                  <a:ext cx="328890" cy="32889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grpSp>
          <p:grpSp>
            <p:nvGrpSpPr>
              <p:cNvPr id="16" name="Group 15">
                <a:extLst>
                  <a:ext uri="{FF2B5EF4-FFF2-40B4-BE49-F238E27FC236}">
                    <a16:creationId xmlns:a16="http://schemas.microsoft.com/office/drawing/2014/main" id="{5EA7DFE1-9D7D-9142-F1A5-6457458037C0}"/>
                  </a:ext>
                </a:extLst>
              </p:cNvPr>
              <p:cNvGrpSpPr/>
              <p:nvPr/>
            </p:nvGrpSpPr>
            <p:grpSpPr>
              <a:xfrm>
                <a:off x="3969442" y="4105390"/>
                <a:ext cx="363228" cy="817478"/>
                <a:chOff x="3000654" y="1516217"/>
                <a:chExt cx="245039" cy="551483"/>
              </a:xfrm>
              <a:grpFill/>
            </p:grpSpPr>
            <p:grpSp>
              <p:nvGrpSpPr>
                <p:cNvPr id="17" name="Group 16">
                  <a:extLst>
                    <a:ext uri="{FF2B5EF4-FFF2-40B4-BE49-F238E27FC236}">
                      <a16:creationId xmlns:a16="http://schemas.microsoft.com/office/drawing/2014/main" id="{67266F9B-B8A4-BEC8-3564-441FFCCA0C7E}"/>
                    </a:ext>
                  </a:extLst>
                </p:cNvPr>
                <p:cNvGrpSpPr/>
                <p:nvPr/>
              </p:nvGrpSpPr>
              <p:grpSpPr>
                <a:xfrm>
                  <a:off x="3036509" y="1516217"/>
                  <a:ext cx="172158" cy="551483"/>
                  <a:chOff x="4043172" y="1684320"/>
                  <a:chExt cx="352508" cy="1129211"/>
                </a:xfrm>
                <a:grpFill/>
              </p:grpSpPr>
              <p:sp>
                <p:nvSpPr>
                  <p:cNvPr id="19" name="Round Same Side Corner Rectangle 21">
                    <a:extLst>
                      <a:ext uri="{FF2B5EF4-FFF2-40B4-BE49-F238E27FC236}">
                        <a16:creationId xmlns:a16="http://schemas.microsoft.com/office/drawing/2014/main" id="{ABE737D0-478D-098F-BF50-EC4DB4BBC067}"/>
                      </a:ext>
                    </a:extLst>
                  </p:cNvPr>
                  <p:cNvSpPr/>
                  <p:nvPr/>
                </p:nvSpPr>
                <p:spPr>
                  <a:xfrm>
                    <a:off x="4045582" y="2069359"/>
                    <a:ext cx="350098" cy="744172"/>
                  </a:xfrm>
                  <a:prstGeom prst="round2SameRect">
                    <a:avLst>
                      <a:gd name="adj1" fmla="val 500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0" name="Oval 19">
                    <a:extLst>
                      <a:ext uri="{FF2B5EF4-FFF2-40B4-BE49-F238E27FC236}">
                        <a16:creationId xmlns:a16="http://schemas.microsoft.com/office/drawing/2014/main" id="{3911D7CF-C511-90C0-12D7-B49BC9EB709C}"/>
                      </a:ext>
                    </a:extLst>
                  </p:cNvPr>
                  <p:cNvSpPr/>
                  <p:nvPr/>
                </p:nvSpPr>
                <p:spPr>
                  <a:xfrm>
                    <a:off x="4043172" y="1684320"/>
                    <a:ext cx="328891" cy="32889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grpSp>
            <p:sp>
              <p:nvSpPr>
                <p:cNvPr id="18" name="Flowchart: Manual Operation 17">
                  <a:extLst>
                    <a:ext uri="{FF2B5EF4-FFF2-40B4-BE49-F238E27FC236}">
                      <a16:creationId xmlns:a16="http://schemas.microsoft.com/office/drawing/2014/main" id="{143AE1BC-1999-03BD-AC4B-810DCAED9F81}"/>
                    </a:ext>
                  </a:extLst>
                </p:cNvPr>
                <p:cNvSpPr/>
                <p:nvPr/>
              </p:nvSpPr>
              <p:spPr>
                <a:xfrm rot="10800000">
                  <a:off x="3000654" y="1805724"/>
                  <a:ext cx="245039" cy="261975"/>
                </a:xfrm>
                <a:prstGeom prst="flowChartManualOperati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grpSp>
        </p:grpSp>
      </p:grpSp>
      <p:grpSp>
        <p:nvGrpSpPr>
          <p:cNvPr id="27" name="Group 26">
            <a:extLst>
              <a:ext uri="{FF2B5EF4-FFF2-40B4-BE49-F238E27FC236}">
                <a16:creationId xmlns:a16="http://schemas.microsoft.com/office/drawing/2014/main" id="{E01E8AA9-7089-38C4-CCCE-BF1494515B92}"/>
              </a:ext>
            </a:extLst>
          </p:cNvPr>
          <p:cNvGrpSpPr/>
          <p:nvPr/>
        </p:nvGrpSpPr>
        <p:grpSpPr>
          <a:xfrm>
            <a:off x="7307680" y="2449787"/>
            <a:ext cx="301837" cy="900776"/>
            <a:chOff x="9652516" y="4828436"/>
            <a:chExt cx="301837" cy="900776"/>
          </a:xfrm>
        </p:grpSpPr>
        <p:sp>
          <p:nvSpPr>
            <p:cNvPr id="28" name="Google Shape;579;p19">
              <a:extLst>
                <a:ext uri="{FF2B5EF4-FFF2-40B4-BE49-F238E27FC236}">
                  <a16:creationId xmlns:a16="http://schemas.microsoft.com/office/drawing/2014/main" id="{5B3CF3D3-D2C1-131E-4624-E8A0DC80A538}"/>
                </a:ext>
              </a:extLst>
            </p:cNvPr>
            <p:cNvSpPr/>
            <p:nvPr/>
          </p:nvSpPr>
          <p:spPr>
            <a:xfrm>
              <a:off x="9654713" y="5179538"/>
              <a:ext cx="299640" cy="549674"/>
            </a:xfrm>
            <a:prstGeom prst="round2SameRect">
              <a:avLst>
                <a:gd name="adj1" fmla="val 50000"/>
                <a:gd name="adj2" fmla="val 0"/>
              </a:avLst>
            </a:prstGeom>
            <a:solidFill>
              <a:srgbClr val="8C5F7A"/>
            </a:solidFill>
            <a:ln>
              <a:noFill/>
            </a:ln>
          </p:spPr>
          <p:txBody>
            <a:bodyPr spcFirstLastPara="1" wrap="square" lIns="91425" tIns="45700" rIns="91425" bIns="45700" anchor="ctr" anchorCtr="0">
              <a:noAutofit/>
            </a:bodyPr>
            <a:lstStyle/>
            <a:p>
              <a:pPr marL="0" marR="0" lvl="0" indent="0" algn="ctr" rtl="1">
                <a:spcBef>
                  <a:spcPts val="0"/>
                </a:spcBef>
                <a:spcAft>
                  <a:spcPts val="0"/>
                </a:spcAft>
                <a:buNone/>
              </a:pPr>
              <a:endParaRPr sz="1800" dirty="0">
                <a:solidFill>
                  <a:schemeClr val="lt1"/>
                </a:solidFill>
                <a:latin typeface="Calibri"/>
                <a:ea typeface="Calibri"/>
                <a:cs typeface="Calibri"/>
                <a:sym typeface="Calibri"/>
              </a:endParaRPr>
            </a:p>
          </p:txBody>
        </p:sp>
        <p:sp>
          <p:nvSpPr>
            <p:cNvPr id="29" name="Google Shape;580;p19">
              <a:extLst>
                <a:ext uri="{FF2B5EF4-FFF2-40B4-BE49-F238E27FC236}">
                  <a16:creationId xmlns:a16="http://schemas.microsoft.com/office/drawing/2014/main" id="{01215B54-86C7-9052-CC69-72B872A6FCF4}"/>
                </a:ext>
              </a:extLst>
            </p:cNvPr>
            <p:cNvSpPr/>
            <p:nvPr/>
          </p:nvSpPr>
          <p:spPr>
            <a:xfrm>
              <a:off x="9652516" y="4828436"/>
              <a:ext cx="299640" cy="299640"/>
            </a:xfrm>
            <a:prstGeom prst="ellipse">
              <a:avLst/>
            </a:prstGeom>
            <a:solidFill>
              <a:srgbClr val="8C5F7A"/>
            </a:solidFill>
            <a:ln>
              <a:noFill/>
            </a:ln>
          </p:spPr>
          <p:txBody>
            <a:bodyPr spcFirstLastPara="1" wrap="square" lIns="91425" tIns="45700" rIns="91425" bIns="45700" anchor="ctr" anchorCtr="0">
              <a:noAutofit/>
            </a:bodyPr>
            <a:lstStyle/>
            <a:p>
              <a:pPr marL="0" marR="0" lvl="0" indent="0" algn="ctr" rtl="1">
                <a:spcBef>
                  <a:spcPts val="0"/>
                </a:spcBef>
                <a:spcAft>
                  <a:spcPts val="0"/>
                </a:spcAft>
                <a:buNone/>
              </a:pPr>
              <a:endParaRPr sz="1800" b="1" dirty="0">
                <a:solidFill>
                  <a:schemeClr val="lt1"/>
                </a:solidFill>
                <a:latin typeface="Arial"/>
                <a:ea typeface="Arial"/>
                <a:cs typeface="Arial"/>
                <a:sym typeface="Arial"/>
              </a:endParaRPr>
            </a:p>
          </p:txBody>
        </p:sp>
      </p:grpSp>
    </p:spTree>
  </p:cSld>
  <p:clrMapOvr>
    <a:masterClrMapping/>
  </p:clrMapOvr>
</p:sld>
</file>

<file path=ppt/slides/slide129.xml><?xml version="1.0" encoding="utf-8"?>
<p:sld xmlns:a="http://schemas.openxmlformats.org/drawingml/2006/main" xmlns:r="http://schemas.openxmlformats.org/officeDocument/2006/relationships" xmlns:p="http://schemas.openxmlformats.org/presentationml/2006/main">
  <p:cSld>
    <p:spTree>
      <p:nvGrpSpPr>
        <p:cNvPr id="1" name="Shape 1671"/>
        <p:cNvGrpSpPr/>
        <p:nvPr/>
      </p:nvGrpSpPr>
      <p:grpSpPr>
        <a:xfrm>
          <a:off x="0" y="0"/>
          <a:ext cx="0" cy="0"/>
          <a:chOff x="0" y="0"/>
          <a:chExt cx="0" cy="0"/>
        </a:xfrm>
      </p:grpSpPr>
      <p:sp>
        <p:nvSpPr>
          <p:cNvPr id="5" name="Rectangle: Rounded Corners 4">
            <a:extLst>
              <a:ext uri="{FF2B5EF4-FFF2-40B4-BE49-F238E27FC236}">
                <a16:creationId xmlns:a16="http://schemas.microsoft.com/office/drawing/2014/main" id="{8A28D8B6-6350-38AE-BC07-EBC0A2A64ED5}"/>
              </a:ext>
            </a:extLst>
          </p:cNvPr>
          <p:cNvSpPr/>
          <p:nvPr/>
        </p:nvSpPr>
        <p:spPr>
          <a:xfrm>
            <a:off x="6294745" y="1456066"/>
            <a:ext cx="5314552" cy="4490053"/>
          </a:xfrm>
          <a:prstGeom prst="round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4" name="Rectangle: Rounded Corners 3">
            <a:extLst>
              <a:ext uri="{FF2B5EF4-FFF2-40B4-BE49-F238E27FC236}">
                <a16:creationId xmlns:a16="http://schemas.microsoft.com/office/drawing/2014/main" id="{0F043D8D-F046-45BB-5D25-9539FDC2703E}"/>
              </a:ext>
            </a:extLst>
          </p:cNvPr>
          <p:cNvSpPr/>
          <p:nvPr/>
        </p:nvSpPr>
        <p:spPr>
          <a:xfrm>
            <a:off x="1085198" y="1456066"/>
            <a:ext cx="4119793" cy="4490053"/>
          </a:xfrm>
          <a:prstGeom prst="round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673" name="Google Shape;1673;p93"/>
          <p:cNvSpPr txBox="1">
            <a:spLocks noGrp="1"/>
          </p:cNvSpPr>
          <p:nvPr>
            <p:ph type="title"/>
          </p:nvPr>
        </p:nvSpPr>
        <p:spPr>
          <a:xfrm>
            <a:off x="838200" y="120516"/>
            <a:ext cx="10515600" cy="868968"/>
          </a:xfrm>
          <a:prstGeom prst="rect">
            <a:avLst/>
          </a:prstGeom>
          <a:noFill/>
          <a:ln>
            <a:noFill/>
          </a:ln>
        </p:spPr>
        <p:txBody>
          <a:bodyPr spcFirstLastPara="1" wrap="square" lIns="91425" tIns="45700" rIns="91425" bIns="45700" anchor="ctr" anchorCtr="0">
            <a:normAutofit/>
          </a:bodyPr>
          <a:lstStyle/>
          <a:p>
            <a:pPr marL="0" lvl="0" indent="0" algn="ctr" rtl="1">
              <a:lnSpc>
                <a:spcPct val="90000"/>
              </a:lnSpc>
              <a:spcBef>
                <a:spcPts val="0"/>
              </a:spcBef>
              <a:spcAft>
                <a:spcPts val="0"/>
              </a:spcAft>
              <a:buClr>
                <a:srgbClr val="8C5F7A"/>
              </a:buClr>
              <a:buSzPts val="3200"/>
              <a:buFont typeface="Arial"/>
              <a:buNone/>
            </a:pPr>
            <a:r>
              <a:rPr lang="ar-SA" dirty="0">
                <a:latin typeface="Calibri" panose="020F0502020204030204" pitchFamily="34" charset="0"/>
                <a:cs typeface="Calibri" panose="020F0502020204030204" pitchFamily="34" charset="0"/>
              </a:rPr>
              <a:t>مثال ل</a:t>
            </a:r>
            <a:r>
              <a:rPr lang="en-US" dirty="0">
                <a:latin typeface="Calibri" panose="020F0502020204030204" pitchFamily="34" charset="0"/>
                <a:cs typeface="Calibri" panose="020F0502020204030204" pitchFamily="34" charset="0"/>
              </a:rPr>
              <a:t>معايير</a:t>
            </a:r>
            <a:r>
              <a:rPr lang="ar-SA" dirty="0">
                <a:latin typeface="Calibri" panose="020F0502020204030204" pitchFamily="34" charset="0"/>
                <a:cs typeface="Calibri" panose="020F0502020204030204" pitchFamily="34" charset="0"/>
              </a:rPr>
              <a:t> </a:t>
            </a:r>
            <a:r>
              <a:rPr lang="en-US" dirty="0">
                <a:latin typeface="Calibri" panose="020F0502020204030204" pitchFamily="34" charset="0"/>
                <a:cs typeface="Calibri" panose="020F0502020204030204" pitchFamily="34" charset="0"/>
              </a:rPr>
              <a:t>إغلاق الحالة</a:t>
            </a:r>
            <a:endParaRPr dirty="0">
              <a:latin typeface="Calibri" panose="020F0502020204030204" pitchFamily="34" charset="0"/>
              <a:cs typeface="Calibri" panose="020F0502020204030204" pitchFamily="34" charset="0"/>
            </a:endParaRPr>
          </a:p>
        </p:txBody>
      </p:sp>
      <p:grpSp>
        <p:nvGrpSpPr>
          <p:cNvPr id="1682" name="Google Shape;1682;p93"/>
          <p:cNvGrpSpPr/>
          <p:nvPr/>
        </p:nvGrpSpPr>
        <p:grpSpPr>
          <a:xfrm>
            <a:off x="6074408" y="2921476"/>
            <a:ext cx="456002" cy="1095133"/>
            <a:chOff x="772020" y="3315817"/>
            <a:chExt cx="366610" cy="822817"/>
          </a:xfrm>
          <a:solidFill>
            <a:schemeClr val="accent2">
              <a:lumMod val="75000"/>
            </a:schemeClr>
          </a:solidFill>
        </p:grpSpPr>
        <p:sp>
          <p:nvSpPr>
            <p:cNvPr id="1684" name="Google Shape;1684;p93"/>
            <p:cNvSpPr/>
            <p:nvPr/>
          </p:nvSpPr>
          <p:spPr>
            <a:xfrm>
              <a:off x="776140" y="3745391"/>
              <a:ext cx="362490" cy="393243"/>
            </a:xfrm>
            <a:prstGeom prst="round2SameRect">
              <a:avLst>
                <a:gd name="adj1" fmla="val 50000"/>
                <a:gd name="adj2" fmla="val 0"/>
              </a:avLst>
            </a:prstGeom>
            <a:grpFill/>
            <a:ln>
              <a:noFill/>
            </a:ln>
          </p:spPr>
          <p:txBody>
            <a:bodyPr spcFirstLastPara="1" wrap="square" lIns="91425" tIns="45700" rIns="91425" bIns="45700" anchor="ctr" anchorCtr="0">
              <a:noAutofit/>
            </a:bodyPr>
            <a:lstStyle/>
            <a:p>
              <a:pPr marL="0" marR="0" lvl="0" indent="0" algn="ctr" rtl="1">
                <a:spcBef>
                  <a:spcPts val="0"/>
                </a:spcBef>
                <a:spcAft>
                  <a:spcPts val="0"/>
                </a:spcAft>
                <a:buNone/>
              </a:pPr>
              <a:endParaRPr sz="1800" dirty="0">
                <a:solidFill>
                  <a:schemeClr val="lt1"/>
                </a:solidFill>
                <a:latin typeface="Calibri"/>
                <a:ea typeface="Calibri"/>
                <a:cs typeface="Calibri"/>
                <a:sym typeface="Calibri"/>
              </a:endParaRPr>
            </a:p>
          </p:txBody>
        </p:sp>
        <p:sp>
          <p:nvSpPr>
            <p:cNvPr id="1685" name="Google Shape;1685;p93"/>
            <p:cNvSpPr/>
            <p:nvPr/>
          </p:nvSpPr>
          <p:spPr>
            <a:xfrm>
              <a:off x="772020" y="3315817"/>
              <a:ext cx="366610" cy="366610"/>
            </a:xfrm>
            <a:prstGeom prst="ellipse">
              <a:avLst/>
            </a:prstGeom>
            <a:grpFill/>
            <a:ln>
              <a:noFill/>
            </a:ln>
          </p:spPr>
          <p:txBody>
            <a:bodyPr spcFirstLastPara="1" wrap="square" lIns="91425" tIns="45700" rIns="91425" bIns="45700" anchor="ctr" anchorCtr="0">
              <a:noAutofit/>
            </a:bodyPr>
            <a:lstStyle/>
            <a:p>
              <a:pPr marL="0" marR="0" lvl="0" indent="0" algn="ctr" rtl="1">
                <a:spcBef>
                  <a:spcPts val="0"/>
                </a:spcBef>
                <a:spcAft>
                  <a:spcPts val="0"/>
                </a:spcAft>
                <a:buNone/>
              </a:pPr>
              <a:endParaRPr sz="1800" b="1" dirty="0">
                <a:solidFill>
                  <a:schemeClr val="lt1"/>
                </a:solidFill>
                <a:latin typeface="Arial"/>
                <a:ea typeface="Arial"/>
                <a:cs typeface="Arial"/>
                <a:sym typeface="Arial"/>
              </a:endParaRPr>
            </a:p>
          </p:txBody>
        </p:sp>
      </p:grpSp>
      <p:sp>
        <p:nvSpPr>
          <p:cNvPr id="1686" name="Google Shape;1686;p93"/>
          <p:cNvSpPr txBox="1"/>
          <p:nvPr/>
        </p:nvSpPr>
        <p:spPr>
          <a:xfrm>
            <a:off x="5171331" y="4217040"/>
            <a:ext cx="2108200" cy="369291"/>
          </a:xfrm>
          <a:prstGeom prst="rect">
            <a:avLst/>
          </a:prstGeom>
          <a:noFill/>
          <a:ln>
            <a:noFill/>
          </a:ln>
        </p:spPr>
        <p:txBody>
          <a:bodyPr spcFirstLastPara="1" wrap="square" lIns="91425" tIns="45700" rIns="91425" bIns="45700" anchor="t" anchorCtr="0">
            <a:spAutoFit/>
          </a:bodyPr>
          <a:lstStyle/>
          <a:p>
            <a:pPr marL="0" marR="0" lvl="0" indent="0" algn="ctr" rtl="1">
              <a:spcBef>
                <a:spcPts val="0"/>
              </a:spcBef>
              <a:spcAft>
                <a:spcPts val="0"/>
              </a:spcAft>
              <a:buNone/>
            </a:pPr>
            <a:r>
              <a:rPr lang="en-US" sz="1800" b="1" dirty="0">
                <a:solidFill>
                  <a:schemeClr val="dk1"/>
                </a:solidFill>
                <a:latin typeface="+mn-lt"/>
                <a:ea typeface="Calibri"/>
                <a:cs typeface="Calibri"/>
                <a:sym typeface="Calibri"/>
              </a:rPr>
              <a:t>الطفل</a:t>
            </a:r>
            <a:endParaRPr sz="1800" b="1" dirty="0">
              <a:solidFill>
                <a:schemeClr val="dk1"/>
              </a:solidFill>
              <a:latin typeface="+mn-lt"/>
              <a:ea typeface="Calibri"/>
              <a:cs typeface="Calibri"/>
              <a:sym typeface="Calibri"/>
            </a:endParaRPr>
          </a:p>
        </p:txBody>
      </p:sp>
      <p:sp>
        <p:nvSpPr>
          <p:cNvPr id="1691" name="Google Shape;1691;p93"/>
          <p:cNvSpPr txBox="1"/>
          <p:nvPr/>
        </p:nvSpPr>
        <p:spPr>
          <a:xfrm>
            <a:off x="141342" y="4217040"/>
            <a:ext cx="2108200" cy="369291"/>
          </a:xfrm>
          <a:prstGeom prst="rect">
            <a:avLst/>
          </a:prstGeom>
          <a:noFill/>
          <a:ln>
            <a:noFill/>
          </a:ln>
        </p:spPr>
        <p:txBody>
          <a:bodyPr spcFirstLastPara="1" wrap="square" lIns="91425" tIns="45700" rIns="91425" bIns="45700" anchor="t" anchorCtr="0">
            <a:spAutoFit/>
          </a:bodyPr>
          <a:lstStyle/>
          <a:p>
            <a:pPr marL="0" marR="0" lvl="0" indent="0" algn="ctr" rtl="1">
              <a:spcBef>
                <a:spcPts val="0"/>
              </a:spcBef>
              <a:spcAft>
                <a:spcPts val="0"/>
              </a:spcAft>
              <a:buNone/>
            </a:pPr>
            <a:r>
              <a:rPr lang="ar-SA" sz="1800" b="1" dirty="0">
                <a:solidFill>
                  <a:schemeClr val="dk1"/>
                </a:solidFill>
                <a:latin typeface="+mn-lt"/>
                <a:ea typeface="Calibri"/>
                <a:cs typeface="Calibri"/>
                <a:sym typeface="Calibri"/>
              </a:rPr>
              <a:t>بشكل عام</a:t>
            </a:r>
            <a:endParaRPr sz="1800" b="1" dirty="0">
              <a:solidFill>
                <a:schemeClr val="dk1"/>
              </a:solidFill>
              <a:latin typeface="+mn-lt"/>
              <a:ea typeface="Calibri"/>
              <a:cs typeface="Calibri"/>
              <a:sym typeface="Calibri"/>
            </a:endParaRPr>
          </a:p>
        </p:txBody>
      </p:sp>
      <p:grpSp>
        <p:nvGrpSpPr>
          <p:cNvPr id="1692" name="Google Shape;1692;p93"/>
          <p:cNvGrpSpPr/>
          <p:nvPr/>
        </p:nvGrpSpPr>
        <p:grpSpPr>
          <a:xfrm>
            <a:off x="515779" y="2921476"/>
            <a:ext cx="1359882" cy="1095133"/>
            <a:chOff x="4375919" y="1952645"/>
            <a:chExt cx="1260435" cy="1015047"/>
          </a:xfrm>
          <a:solidFill>
            <a:schemeClr val="accent2">
              <a:lumMod val="75000"/>
            </a:schemeClr>
          </a:solidFill>
        </p:grpSpPr>
        <p:sp>
          <p:nvSpPr>
            <p:cNvPr id="1693" name="Google Shape;1693;p93"/>
            <p:cNvSpPr/>
            <p:nvPr/>
          </p:nvSpPr>
          <p:spPr>
            <a:xfrm rot="-1029978">
              <a:off x="4447704" y="2313235"/>
              <a:ext cx="155800" cy="509954"/>
            </a:xfrm>
            <a:prstGeom prst="roundRect">
              <a:avLst>
                <a:gd name="adj" fmla="val 50000"/>
              </a:avLst>
            </a:prstGeom>
            <a:grpFill/>
            <a:ln>
              <a:noFill/>
            </a:ln>
          </p:spPr>
          <p:txBody>
            <a:bodyPr spcFirstLastPara="1" wrap="square" lIns="91425" tIns="45700" rIns="91425" bIns="45700" anchor="ctr" anchorCtr="0">
              <a:noAutofit/>
            </a:bodyPr>
            <a:lstStyle/>
            <a:p>
              <a:pPr marL="0" marR="0" lvl="0" indent="0" algn="ctr" rtl="1">
                <a:spcBef>
                  <a:spcPts val="0"/>
                </a:spcBef>
                <a:spcAft>
                  <a:spcPts val="0"/>
                </a:spcAft>
                <a:buNone/>
              </a:pPr>
              <a:endParaRPr sz="1800" dirty="0">
                <a:solidFill>
                  <a:schemeClr val="lt1"/>
                </a:solidFill>
                <a:latin typeface="Calibri"/>
                <a:ea typeface="Calibri"/>
                <a:cs typeface="Calibri"/>
                <a:sym typeface="Calibri"/>
              </a:endParaRPr>
            </a:p>
          </p:txBody>
        </p:sp>
        <p:sp>
          <p:nvSpPr>
            <p:cNvPr id="1694" name="Google Shape;1694;p93"/>
            <p:cNvSpPr/>
            <p:nvPr/>
          </p:nvSpPr>
          <p:spPr>
            <a:xfrm rot="734835">
              <a:off x="4416926" y="2065608"/>
              <a:ext cx="152465" cy="385897"/>
            </a:xfrm>
            <a:prstGeom prst="roundRect">
              <a:avLst>
                <a:gd name="adj" fmla="val 50000"/>
              </a:avLst>
            </a:prstGeom>
            <a:grpFill/>
            <a:ln>
              <a:noFill/>
            </a:ln>
          </p:spPr>
          <p:txBody>
            <a:bodyPr spcFirstLastPara="1" wrap="square" lIns="91425" tIns="45700" rIns="91425" bIns="45700" anchor="ctr" anchorCtr="0">
              <a:noAutofit/>
            </a:bodyPr>
            <a:lstStyle/>
            <a:p>
              <a:pPr marL="0" marR="0" lvl="0" indent="0" algn="ctr" rtl="1">
                <a:spcBef>
                  <a:spcPts val="0"/>
                </a:spcBef>
                <a:spcAft>
                  <a:spcPts val="0"/>
                </a:spcAft>
                <a:buNone/>
              </a:pPr>
              <a:endParaRPr sz="1800" dirty="0">
                <a:solidFill>
                  <a:schemeClr val="lt1"/>
                </a:solidFill>
                <a:latin typeface="Calibri"/>
                <a:ea typeface="Calibri"/>
                <a:cs typeface="Calibri"/>
                <a:sym typeface="Calibri"/>
              </a:endParaRPr>
            </a:p>
          </p:txBody>
        </p:sp>
        <p:sp>
          <p:nvSpPr>
            <p:cNvPr id="1695" name="Google Shape;1695;p93"/>
            <p:cNvSpPr/>
            <p:nvPr/>
          </p:nvSpPr>
          <p:spPr>
            <a:xfrm rot="-567011">
              <a:off x="4615614" y="2373582"/>
              <a:ext cx="149730" cy="358638"/>
            </a:xfrm>
            <a:prstGeom prst="roundRect">
              <a:avLst>
                <a:gd name="adj" fmla="val 50000"/>
              </a:avLst>
            </a:prstGeom>
            <a:grpFill/>
            <a:ln>
              <a:noFill/>
            </a:ln>
          </p:spPr>
          <p:txBody>
            <a:bodyPr spcFirstLastPara="1" wrap="square" lIns="91425" tIns="45700" rIns="91425" bIns="45700" anchor="ctr" anchorCtr="0">
              <a:noAutofit/>
            </a:bodyPr>
            <a:lstStyle/>
            <a:p>
              <a:pPr marL="0" marR="0" lvl="0" indent="0" algn="ctr" rtl="1">
                <a:spcBef>
                  <a:spcPts val="0"/>
                </a:spcBef>
                <a:spcAft>
                  <a:spcPts val="0"/>
                </a:spcAft>
                <a:buNone/>
              </a:pPr>
              <a:endParaRPr sz="1800" dirty="0">
                <a:solidFill>
                  <a:schemeClr val="lt1"/>
                </a:solidFill>
                <a:latin typeface="Calibri"/>
                <a:ea typeface="Calibri"/>
                <a:cs typeface="Calibri"/>
                <a:sym typeface="Calibri"/>
              </a:endParaRPr>
            </a:p>
          </p:txBody>
        </p:sp>
        <p:sp>
          <p:nvSpPr>
            <p:cNvPr id="1696" name="Google Shape;1696;p93"/>
            <p:cNvSpPr/>
            <p:nvPr/>
          </p:nvSpPr>
          <p:spPr>
            <a:xfrm rot="4370022" flipH="1">
              <a:off x="4566067" y="2612552"/>
              <a:ext cx="197560" cy="305529"/>
            </a:xfrm>
            <a:prstGeom prst="flowChartManualInput">
              <a:avLst/>
            </a:prstGeom>
            <a:grpFill/>
            <a:ln>
              <a:noFill/>
            </a:ln>
          </p:spPr>
          <p:txBody>
            <a:bodyPr spcFirstLastPara="1" wrap="square" lIns="91425" tIns="45700" rIns="91425" bIns="45700" anchor="ctr" anchorCtr="0">
              <a:noAutofit/>
            </a:bodyPr>
            <a:lstStyle/>
            <a:p>
              <a:pPr marL="0" marR="0" lvl="0" indent="0" algn="ctr" rtl="1">
                <a:spcBef>
                  <a:spcPts val="0"/>
                </a:spcBef>
                <a:spcAft>
                  <a:spcPts val="0"/>
                </a:spcAft>
                <a:buNone/>
              </a:pPr>
              <a:endParaRPr sz="1800" dirty="0">
                <a:solidFill>
                  <a:schemeClr val="lt1"/>
                </a:solidFill>
                <a:latin typeface="Calibri"/>
                <a:ea typeface="Calibri"/>
                <a:cs typeface="Calibri"/>
                <a:sym typeface="Calibri"/>
              </a:endParaRPr>
            </a:p>
          </p:txBody>
        </p:sp>
        <p:sp>
          <p:nvSpPr>
            <p:cNvPr id="1697" name="Google Shape;1697;p93"/>
            <p:cNvSpPr/>
            <p:nvPr/>
          </p:nvSpPr>
          <p:spPr>
            <a:xfrm rot="1076057" flipH="1">
              <a:off x="5400700" y="2349090"/>
              <a:ext cx="161053" cy="509954"/>
            </a:xfrm>
            <a:prstGeom prst="roundRect">
              <a:avLst>
                <a:gd name="adj" fmla="val 50000"/>
              </a:avLst>
            </a:prstGeom>
            <a:grpFill/>
            <a:ln>
              <a:noFill/>
            </a:ln>
          </p:spPr>
          <p:txBody>
            <a:bodyPr spcFirstLastPara="1" wrap="square" lIns="91425" tIns="45700" rIns="91425" bIns="45700" anchor="ctr" anchorCtr="0">
              <a:noAutofit/>
            </a:bodyPr>
            <a:lstStyle/>
            <a:p>
              <a:pPr marL="0" marR="0" lvl="0" indent="0" algn="ctr" rtl="1">
                <a:spcBef>
                  <a:spcPts val="0"/>
                </a:spcBef>
                <a:spcAft>
                  <a:spcPts val="0"/>
                </a:spcAft>
                <a:buNone/>
              </a:pPr>
              <a:endParaRPr sz="1800" dirty="0">
                <a:solidFill>
                  <a:schemeClr val="lt1"/>
                </a:solidFill>
                <a:latin typeface="Calibri"/>
                <a:ea typeface="Calibri"/>
                <a:cs typeface="Calibri"/>
                <a:sym typeface="Calibri"/>
              </a:endParaRPr>
            </a:p>
          </p:txBody>
        </p:sp>
        <p:sp>
          <p:nvSpPr>
            <p:cNvPr id="1698" name="Google Shape;1698;p93"/>
            <p:cNvSpPr/>
            <p:nvPr/>
          </p:nvSpPr>
          <p:spPr>
            <a:xfrm rot="-688756" flipH="1">
              <a:off x="5437935" y="2101053"/>
              <a:ext cx="157606" cy="398280"/>
            </a:xfrm>
            <a:prstGeom prst="roundRect">
              <a:avLst>
                <a:gd name="adj" fmla="val 50000"/>
              </a:avLst>
            </a:prstGeom>
            <a:grpFill/>
            <a:ln>
              <a:noFill/>
            </a:ln>
          </p:spPr>
          <p:txBody>
            <a:bodyPr spcFirstLastPara="1" wrap="square" lIns="91425" tIns="45700" rIns="91425" bIns="45700" anchor="ctr" anchorCtr="0">
              <a:noAutofit/>
            </a:bodyPr>
            <a:lstStyle/>
            <a:p>
              <a:pPr marL="0" marR="0" lvl="0" indent="0" algn="ctr" rtl="1">
                <a:spcBef>
                  <a:spcPts val="0"/>
                </a:spcBef>
                <a:spcAft>
                  <a:spcPts val="0"/>
                </a:spcAft>
                <a:buNone/>
              </a:pPr>
              <a:endParaRPr sz="1800" dirty="0">
                <a:solidFill>
                  <a:schemeClr val="lt1"/>
                </a:solidFill>
                <a:latin typeface="Calibri"/>
                <a:ea typeface="Calibri"/>
                <a:cs typeface="Calibri"/>
                <a:sym typeface="Calibri"/>
              </a:endParaRPr>
            </a:p>
          </p:txBody>
        </p:sp>
        <p:sp>
          <p:nvSpPr>
            <p:cNvPr id="1699" name="Google Shape;1699;p93"/>
            <p:cNvSpPr/>
            <p:nvPr/>
          </p:nvSpPr>
          <p:spPr>
            <a:xfrm rot="613090" flipH="1">
              <a:off x="5233983" y="2403167"/>
              <a:ext cx="154779" cy="358638"/>
            </a:xfrm>
            <a:prstGeom prst="roundRect">
              <a:avLst>
                <a:gd name="adj" fmla="val 50000"/>
              </a:avLst>
            </a:prstGeom>
            <a:grpFill/>
            <a:ln>
              <a:noFill/>
            </a:ln>
          </p:spPr>
          <p:txBody>
            <a:bodyPr spcFirstLastPara="1" wrap="square" lIns="91425" tIns="45700" rIns="91425" bIns="45700" anchor="ctr" anchorCtr="0">
              <a:noAutofit/>
            </a:bodyPr>
            <a:lstStyle/>
            <a:p>
              <a:pPr marL="0" marR="0" lvl="0" indent="0" algn="ctr" rtl="1">
                <a:spcBef>
                  <a:spcPts val="0"/>
                </a:spcBef>
                <a:spcAft>
                  <a:spcPts val="0"/>
                </a:spcAft>
                <a:buNone/>
              </a:pPr>
              <a:endParaRPr sz="1800" dirty="0">
                <a:solidFill>
                  <a:schemeClr val="lt1"/>
                </a:solidFill>
                <a:latin typeface="Calibri"/>
                <a:ea typeface="Calibri"/>
                <a:cs typeface="Calibri"/>
                <a:sym typeface="Calibri"/>
              </a:endParaRPr>
            </a:p>
          </p:txBody>
        </p:sp>
        <p:sp>
          <p:nvSpPr>
            <p:cNvPr id="1700" name="Google Shape;1700;p93"/>
            <p:cNvSpPr/>
            <p:nvPr/>
          </p:nvSpPr>
          <p:spPr>
            <a:xfrm rot="-4323943">
              <a:off x="5238172" y="2640595"/>
              <a:ext cx="197560" cy="315831"/>
            </a:xfrm>
            <a:prstGeom prst="flowChartManualInput">
              <a:avLst/>
            </a:prstGeom>
            <a:grpFill/>
            <a:ln>
              <a:noFill/>
            </a:ln>
          </p:spPr>
          <p:txBody>
            <a:bodyPr spcFirstLastPara="1" wrap="square" lIns="91425" tIns="45700" rIns="91425" bIns="45700" anchor="ctr" anchorCtr="0">
              <a:noAutofit/>
            </a:bodyPr>
            <a:lstStyle/>
            <a:p>
              <a:pPr marL="0" marR="0" lvl="0" indent="0" algn="ctr" rtl="1">
                <a:spcBef>
                  <a:spcPts val="0"/>
                </a:spcBef>
                <a:spcAft>
                  <a:spcPts val="0"/>
                </a:spcAft>
                <a:buNone/>
              </a:pPr>
              <a:endParaRPr sz="1800" dirty="0">
                <a:solidFill>
                  <a:schemeClr val="lt1"/>
                </a:solidFill>
                <a:latin typeface="Calibri"/>
                <a:ea typeface="Calibri"/>
                <a:cs typeface="Calibri"/>
                <a:sym typeface="Calibri"/>
              </a:endParaRPr>
            </a:p>
          </p:txBody>
        </p:sp>
        <p:sp>
          <p:nvSpPr>
            <p:cNvPr id="1701" name="Google Shape;1701;p93"/>
            <p:cNvSpPr/>
            <p:nvPr/>
          </p:nvSpPr>
          <p:spPr>
            <a:xfrm>
              <a:off x="4880503" y="2250894"/>
              <a:ext cx="251673" cy="267545"/>
            </a:xfrm>
            <a:prstGeom prst="round2SameRect">
              <a:avLst>
                <a:gd name="adj1" fmla="val 50000"/>
                <a:gd name="adj2" fmla="val 0"/>
              </a:avLst>
            </a:prstGeom>
            <a:grpFill/>
            <a:ln>
              <a:noFill/>
            </a:ln>
          </p:spPr>
          <p:txBody>
            <a:bodyPr spcFirstLastPara="1" wrap="square" lIns="91425" tIns="45700" rIns="91425" bIns="45700" anchor="ctr" anchorCtr="0">
              <a:noAutofit/>
            </a:bodyPr>
            <a:lstStyle/>
            <a:p>
              <a:pPr marL="0" marR="0" lvl="0" indent="0" algn="ctr" rtl="1">
                <a:spcBef>
                  <a:spcPts val="0"/>
                </a:spcBef>
                <a:spcAft>
                  <a:spcPts val="0"/>
                </a:spcAft>
                <a:buNone/>
              </a:pPr>
              <a:endParaRPr sz="1800" dirty="0">
                <a:solidFill>
                  <a:schemeClr val="lt1"/>
                </a:solidFill>
                <a:latin typeface="Calibri"/>
                <a:ea typeface="Calibri"/>
                <a:cs typeface="Calibri"/>
                <a:sym typeface="Calibri"/>
              </a:endParaRPr>
            </a:p>
          </p:txBody>
        </p:sp>
        <p:sp>
          <p:nvSpPr>
            <p:cNvPr id="1702" name="Google Shape;1702;p93"/>
            <p:cNvSpPr/>
            <p:nvPr/>
          </p:nvSpPr>
          <p:spPr>
            <a:xfrm>
              <a:off x="4878636" y="1952645"/>
              <a:ext cx="254533" cy="254533"/>
            </a:xfrm>
            <a:prstGeom prst="ellipse">
              <a:avLst/>
            </a:prstGeom>
            <a:grpFill/>
            <a:ln>
              <a:noFill/>
            </a:ln>
          </p:spPr>
          <p:txBody>
            <a:bodyPr spcFirstLastPara="1" wrap="square" lIns="91425" tIns="45700" rIns="91425" bIns="45700" anchor="ctr" anchorCtr="0">
              <a:noAutofit/>
            </a:bodyPr>
            <a:lstStyle/>
            <a:p>
              <a:pPr marL="0" marR="0" lvl="0" indent="0" algn="ctr" rtl="1">
                <a:spcBef>
                  <a:spcPts val="0"/>
                </a:spcBef>
                <a:spcAft>
                  <a:spcPts val="0"/>
                </a:spcAft>
                <a:buNone/>
              </a:pPr>
              <a:endParaRPr sz="1800" dirty="0">
                <a:solidFill>
                  <a:schemeClr val="lt1"/>
                </a:solidFill>
                <a:latin typeface="Calibri"/>
                <a:ea typeface="Calibri"/>
                <a:cs typeface="Calibri"/>
                <a:sym typeface="Calibri"/>
              </a:endParaRPr>
            </a:p>
          </p:txBody>
        </p:sp>
        <p:sp>
          <p:nvSpPr>
            <p:cNvPr id="1703" name="Google Shape;1703;p93"/>
            <p:cNvSpPr/>
            <p:nvPr/>
          </p:nvSpPr>
          <p:spPr>
            <a:xfrm>
              <a:off x="4538838" y="2765316"/>
              <a:ext cx="241922" cy="202376"/>
            </a:xfrm>
            <a:prstGeom prst="rect">
              <a:avLst/>
            </a:prstGeom>
            <a:grpFill/>
            <a:ln>
              <a:noFill/>
            </a:ln>
          </p:spPr>
          <p:txBody>
            <a:bodyPr spcFirstLastPara="1" wrap="square" lIns="91425" tIns="45700" rIns="91425" bIns="45700" anchor="ctr" anchorCtr="0">
              <a:noAutofit/>
            </a:bodyPr>
            <a:lstStyle/>
            <a:p>
              <a:pPr marL="0" marR="0" lvl="0" indent="0" algn="ctr" rtl="1">
                <a:spcBef>
                  <a:spcPts val="0"/>
                </a:spcBef>
                <a:spcAft>
                  <a:spcPts val="0"/>
                </a:spcAft>
                <a:buNone/>
              </a:pPr>
              <a:endParaRPr sz="1800" dirty="0">
                <a:solidFill>
                  <a:schemeClr val="lt1"/>
                </a:solidFill>
                <a:latin typeface="Calibri"/>
                <a:ea typeface="Calibri"/>
                <a:cs typeface="Calibri"/>
                <a:sym typeface="Calibri"/>
              </a:endParaRPr>
            </a:p>
          </p:txBody>
        </p:sp>
        <p:sp>
          <p:nvSpPr>
            <p:cNvPr id="1704" name="Google Shape;1704;p93"/>
            <p:cNvSpPr/>
            <p:nvPr/>
          </p:nvSpPr>
          <p:spPr>
            <a:xfrm>
              <a:off x="5217172" y="2765316"/>
              <a:ext cx="241922" cy="202376"/>
            </a:xfrm>
            <a:prstGeom prst="rect">
              <a:avLst/>
            </a:prstGeom>
            <a:grpFill/>
            <a:ln>
              <a:noFill/>
            </a:ln>
          </p:spPr>
          <p:txBody>
            <a:bodyPr spcFirstLastPara="1" wrap="square" lIns="91425" tIns="45700" rIns="91425" bIns="45700" anchor="ctr" anchorCtr="0">
              <a:noAutofit/>
            </a:bodyPr>
            <a:lstStyle/>
            <a:p>
              <a:pPr marL="0" marR="0" lvl="0" indent="0" algn="ctr" rtl="1">
                <a:spcBef>
                  <a:spcPts val="0"/>
                </a:spcBef>
                <a:spcAft>
                  <a:spcPts val="0"/>
                </a:spcAft>
                <a:buNone/>
              </a:pPr>
              <a:endParaRPr sz="1800" dirty="0">
                <a:solidFill>
                  <a:schemeClr val="lt1"/>
                </a:solidFill>
                <a:latin typeface="Calibri"/>
                <a:ea typeface="Calibri"/>
                <a:cs typeface="Calibri"/>
                <a:sym typeface="Calibri"/>
              </a:endParaRPr>
            </a:p>
          </p:txBody>
        </p:sp>
      </p:grpSp>
      <p:sp>
        <p:nvSpPr>
          <p:cNvPr id="3" name="TextBox 2">
            <a:extLst>
              <a:ext uri="{FF2B5EF4-FFF2-40B4-BE49-F238E27FC236}">
                <a16:creationId xmlns:a16="http://schemas.microsoft.com/office/drawing/2014/main" id="{CD3D621D-7AFF-6371-EF14-70D2FB15A21A}"/>
              </a:ext>
            </a:extLst>
          </p:cNvPr>
          <p:cNvSpPr txBox="1"/>
          <p:nvPr/>
        </p:nvSpPr>
        <p:spPr>
          <a:xfrm>
            <a:off x="2069984" y="1975801"/>
            <a:ext cx="2918166" cy="3370153"/>
          </a:xfrm>
          <a:prstGeom prst="rect">
            <a:avLst/>
          </a:prstGeom>
          <a:noFill/>
        </p:spPr>
        <p:txBody>
          <a:bodyPr wrap="square">
            <a:spAutoFit/>
          </a:bodyPr>
          <a:lstStyle/>
          <a:p>
            <a:pPr marL="285750" marR="0" lvl="0" indent="-285750" algn="r" rtl="1">
              <a:spcBef>
                <a:spcPts val="0"/>
              </a:spcBef>
              <a:spcAft>
                <a:spcPts val="600"/>
              </a:spcAft>
              <a:buFont typeface="Arial" panose="020B0604020202020204" pitchFamily="34" charset="0"/>
              <a:buChar char="•"/>
            </a:pPr>
            <a:r>
              <a:rPr lang="en-GB" sz="2200" dirty="0">
                <a:solidFill>
                  <a:schemeClr val="tx1"/>
                </a:solidFill>
                <a:latin typeface="+mn-lt"/>
                <a:ea typeface="Calibri"/>
                <a:cs typeface="Calibri"/>
                <a:sym typeface="Calibri"/>
              </a:rPr>
              <a:t>تعبر الأسرة عن </a:t>
            </a:r>
            <a:r>
              <a:rPr lang="ar-SA" sz="2200" dirty="0">
                <a:solidFill>
                  <a:schemeClr val="tx1"/>
                </a:solidFill>
                <a:latin typeface="+mn-lt"/>
                <a:ea typeface="Calibri"/>
                <a:cs typeface="Calibri"/>
                <a:sym typeface="Calibri"/>
              </a:rPr>
              <a:t>رغبتها</a:t>
            </a:r>
            <a:r>
              <a:rPr lang="en-GB" sz="2200" dirty="0">
                <a:solidFill>
                  <a:schemeClr val="tx1"/>
                </a:solidFill>
                <a:latin typeface="+mn-lt"/>
                <a:ea typeface="Calibri"/>
                <a:cs typeface="Calibri"/>
                <a:sym typeface="Calibri"/>
              </a:rPr>
              <a:t> لمواصلة رعاية الطفل / الأطفال</a:t>
            </a:r>
          </a:p>
          <a:p>
            <a:pPr marL="285750" indent="-285750" algn="r" rtl="1">
              <a:spcAft>
                <a:spcPts val="600"/>
              </a:spcAft>
              <a:buFont typeface="Arial" panose="020B0604020202020204" pitchFamily="34" charset="0"/>
              <a:buChar char="•"/>
            </a:pPr>
            <a:r>
              <a:rPr lang="en-GB" sz="2200" dirty="0">
                <a:solidFill>
                  <a:schemeClr val="tx1"/>
                </a:solidFill>
                <a:latin typeface="+mn-lt"/>
                <a:ea typeface="Calibri"/>
                <a:cs typeface="Calibri"/>
                <a:sym typeface="Calibri"/>
              </a:rPr>
              <a:t>هناك موارد كافية لإعالة الأسرة بشكل مناسب</a:t>
            </a:r>
          </a:p>
          <a:p>
            <a:pPr marL="285750" indent="-285750" algn="r" rtl="1">
              <a:spcAft>
                <a:spcPts val="600"/>
              </a:spcAft>
              <a:buFont typeface="Arial" panose="020B0604020202020204" pitchFamily="34" charset="0"/>
              <a:buChar char="•"/>
            </a:pPr>
            <a:r>
              <a:rPr lang="en-GB" sz="2200" dirty="0">
                <a:solidFill>
                  <a:schemeClr val="tx1"/>
                </a:solidFill>
                <a:latin typeface="+mn-lt"/>
                <a:ea typeface="Calibri"/>
                <a:cs typeface="Calibri"/>
                <a:sym typeface="Calibri"/>
              </a:rPr>
              <a:t>لا يوجد المزيد من مخاوف الحماية</a:t>
            </a:r>
          </a:p>
          <a:p>
            <a:pPr marL="285750" indent="-285750" algn="r" rtl="1">
              <a:spcAft>
                <a:spcPts val="600"/>
              </a:spcAft>
              <a:buFont typeface="Arial" panose="020B0604020202020204" pitchFamily="34" charset="0"/>
              <a:buChar char="•"/>
            </a:pPr>
            <a:r>
              <a:rPr lang="en-GB" sz="2200" dirty="0">
                <a:solidFill>
                  <a:schemeClr val="tx1"/>
                </a:solidFill>
                <a:latin typeface="+mn-lt"/>
                <a:ea typeface="Calibri"/>
                <a:cs typeface="Calibri"/>
                <a:sym typeface="Calibri"/>
              </a:rPr>
              <a:t>تم اتباع كافة الإجراءات الإدارية</a:t>
            </a:r>
          </a:p>
        </p:txBody>
      </p:sp>
      <p:sp>
        <p:nvSpPr>
          <p:cNvPr id="6" name="TextBox 5">
            <a:extLst>
              <a:ext uri="{FF2B5EF4-FFF2-40B4-BE49-F238E27FC236}">
                <a16:creationId xmlns:a16="http://schemas.microsoft.com/office/drawing/2014/main" id="{748BD6E3-9225-3593-63C5-A20D352D169F}"/>
              </a:ext>
            </a:extLst>
          </p:cNvPr>
          <p:cNvSpPr txBox="1"/>
          <p:nvPr/>
        </p:nvSpPr>
        <p:spPr>
          <a:xfrm>
            <a:off x="7181304" y="1686008"/>
            <a:ext cx="4058955" cy="4278094"/>
          </a:xfrm>
          <a:prstGeom prst="rect">
            <a:avLst/>
          </a:prstGeom>
          <a:noFill/>
        </p:spPr>
        <p:txBody>
          <a:bodyPr wrap="square">
            <a:spAutoFit/>
          </a:bodyPr>
          <a:lstStyle/>
          <a:p>
            <a:pPr marL="285750" marR="0" lvl="0" indent="-285750" algn="r" rtl="1">
              <a:spcBef>
                <a:spcPts val="0"/>
              </a:spcBef>
              <a:spcAft>
                <a:spcPts val="600"/>
              </a:spcAft>
              <a:buFont typeface="Arial" panose="020B0604020202020204" pitchFamily="34" charset="0"/>
              <a:buChar char="•"/>
            </a:pPr>
            <a:r>
              <a:rPr lang="ar-SA" sz="2200" dirty="0">
                <a:solidFill>
                  <a:schemeClr val="tx1"/>
                </a:solidFill>
                <a:latin typeface="+mn-lt"/>
                <a:ea typeface="Calibri"/>
                <a:cs typeface="Calibri"/>
                <a:sym typeface="Calibri"/>
              </a:rPr>
              <a:t>الإ</a:t>
            </a:r>
            <a:r>
              <a:rPr lang="en-GB" sz="2200" dirty="0">
                <a:solidFill>
                  <a:schemeClr val="tx1"/>
                </a:solidFill>
                <a:latin typeface="+mn-lt"/>
                <a:ea typeface="Calibri"/>
                <a:cs typeface="Calibri"/>
                <a:sym typeface="Calibri"/>
              </a:rPr>
              <a:t>عر</a:t>
            </a:r>
            <a:r>
              <a:rPr lang="ar-SA" sz="2200" dirty="0">
                <a:solidFill>
                  <a:schemeClr val="tx1"/>
                </a:solidFill>
                <a:latin typeface="+mn-lt"/>
                <a:ea typeface="Calibri"/>
                <a:cs typeface="Calibri"/>
                <a:sym typeface="Calibri"/>
              </a:rPr>
              <a:t>ا</a:t>
            </a:r>
            <a:r>
              <a:rPr lang="en-GB" sz="2200" dirty="0">
                <a:solidFill>
                  <a:schemeClr val="tx1"/>
                </a:solidFill>
                <a:latin typeface="+mn-lt"/>
                <a:ea typeface="Calibri"/>
                <a:cs typeface="Calibri"/>
                <a:sym typeface="Calibri"/>
              </a:rPr>
              <a:t>ب عن استعداده للبقاء في </a:t>
            </a:r>
            <a:r>
              <a:rPr lang="ar-SA" sz="2200" dirty="0">
                <a:solidFill>
                  <a:schemeClr val="tx1"/>
                </a:solidFill>
                <a:latin typeface="+mn-lt"/>
                <a:ea typeface="Calibri"/>
                <a:cs typeface="Calibri"/>
                <a:sym typeface="Calibri"/>
              </a:rPr>
              <a:t>مكان الرعاية البديلة</a:t>
            </a:r>
            <a:endParaRPr lang="en-GB" sz="2200" dirty="0">
              <a:solidFill>
                <a:schemeClr val="tx1"/>
              </a:solidFill>
              <a:latin typeface="+mn-lt"/>
              <a:ea typeface="Calibri"/>
              <a:cs typeface="Calibri"/>
              <a:sym typeface="Calibri"/>
            </a:endParaRPr>
          </a:p>
          <a:p>
            <a:pPr marL="285750" indent="-285750" algn="r" rtl="1">
              <a:spcAft>
                <a:spcPts val="600"/>
              </a:spcAft>
              <a:buFont typeface="Arial" panose="020B0604020202020204" pitchFamily="34" charset="0"/>
              <a:buChar char="•"/>
            </a:pPr>
            <a:r>
              <a:rPr lang="en-GB" sz="2200" dirty="0">
                <a:solidFill>
                  <a:schemeClr val="tx1"/>
                </a:solidFill>
                <a:latin typeface="+mn-lt"/>
                <a:ea typeface="Calibri"/>
                <a:cs typeface="Calibri"/>
                <a:sym typeface="Calibri"/>
              </a:rPr>
              <a:t>يُظهر الرضا عن الحياة الأسرية</a:t>
            </a:r>
          </a:p>
          <a:p>
            <a:pPr marL="285750" indent="-285750" algn="r" rtl="1">
              <a:spcAft>
                <a:spcPts val="600"/>
              </a:spcAft>
              <a:buFont typeface="Arial" panose="020B0604020202020204" pitchFamily="34" charset="0"/>
              <a:buChar char="•"/>
            </a:pPr>
            <a:r>
              <a:rPr lang="en-GB" sz="2200" dirty="0">
                <a:solidFill>
                  <a:schemeClr val="tx1"/>
                </a:solidFill>
                <a:latin typeface="+mn-lt"/>
                <a:ea typeface="Calibri"/>
                <a:cs typeface="Calibri"/>
                <a:sym typeface="Calibri"/>
              </a:rPr>
              <a:t>يعامل مثل الأطفال الآخرين في الأسرة</a:t>
            </a:r>
          </a:p>
          <a:p>
            <a:pPr marL="285750" indent="-285750" algn="r" rtl="1">
              <a:spcAft>
                <a:spcPts val="600"/>
              </a:spcAft>
              <a:buFont typeface="Arial" panose="020B0604020202020204" pitchFamily="34" charset="0"/>
              <a:buChar char="•"/>
            </a:pPr>
            <a:r>
              <a:rPr lang="en-GB" sz="2200" dirty="0">
                <a:solidFill>
                  <a:schemeClr val="tx1"/>
                </a:solidFill>
                <a:latin typeface="+mn-lt"/>
                <a:ea typeface="Calibri"/>
                <a:cs typeface="Calibri"/>
                <a:sym typeface="Calibri"/>
              </a:rPr>
              <a:t>قادر على تكوين صداقات والاحتفاظ بها</a:t>
            </a:r>
          </a:p>
          <a:p>
            <a:pPr marL="285750" indent="-285750" algn="r" rtl="1">
              <a:spcAft>
                <a:spcPts val="600"/>
              </a:spcAft>
              <a:buFont typeface="Arial" panose="020B0604020202020204" pitchFamily="34" charset="0"/>
              <a:buChar char="•"/>
            </a:pPr>
            <a:r>
              <a:rPr lang="en-GB" sz="2200" dirty="0">
                <a:solidFill>
                  <a:schemeClr val="tx1"/>
                </a:solidFill>
                <a:latin typeface="+mn-lt"/>
                <a:ea typeface="Calibri"/>
                <a:cs typeface="Calibri"/>
                <a:sym typeface="Calibri"/>
              </a:rPr>
              <a:t>يتم تحقيق الأهداف في خطة الحالة ويكون الطفل آمنًا ومحميًا</a:t>
            </a:r>
          </a:p>
          <a:p>
            <a:pPr marL="285750" indent="-285750" algn="r" rtl="1">
              <a:spcAft>
                <a:spcPts val="600"/>
              </a:spcAft>
              <a:buFont typeface="Arial" panose="020B0604020202020204" pitchFamily="34" charset="0"/>
              <a:buChar char="•"/>
            </a:pPr>
            <a:r>
              <a:rPr lang="en-US" sz="2200" dirty="0">
                <a:solidFill>
                  <a:schemeClr val="tx1"/>
                </a:solidFill>
                <a:latin typeface="+mn-lt"/>
                <a:ea typeface="Calibri"/>
                <a:cs typeface="Calibri"/>
                <a:sym typeface="Calibri"/>
              </a:rPr>
              <a:t>يحضر الخدمات التعليمية الرسمية أو غير الرسمية المتاحة</a:t>
            </a:r>
            <a:endParaRPr lang="en-US" sz="2200" dirty="0">
              <a:solidFill>
                <a:schemeClr val="tx1"/>
              </a:solidFill>
              <a:latin typeface="+mn-lt"/>
            </a:endParaRPr>
          </a:p>
          <a:p>
            <a:pPr marL="285750" indent="-285750" algn="r" rtl="1">
              <a:spcAft>
                <a:spcPts val="600"/>
              </a:spcAft>
              <a:buFont typeface="Arial" panose="020B0604020202020204" pitchFamily="34" charset="0"/>
              <a:buChar char="•"/>
            </a:pPr>
            <a:r>
              <a:rPr lang="en-US" sz="2200" dirty="0">
                <a:solidFill>
                  <a:schemeClr val="tx1"/>
                </a:solidFill>
                <a:latin typeface="+mn-lt"/>
                <a:ea typeface="Calibri"/>
                <a:cs typeface="Calibri"/>
                <a:sym typeface="Calibri"/>
              </a:rPr>
              <a:t>يشارك في الأنشطة المجتمعية</a:t>
            </a:r>
            <a:endParaRPr lang="en-US" sz="2200" dirty="0">
              <a:solidFill>
                <a:schemeClr val="tx1"/>
              </a:solidFill>
              <a:latin typeface="+mn-lt"/>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423"/>
        <p:cNvGrpSpPr/>
        <p:nvPr/>
      </p:nvGrpSpPr>
      <p:grpSpPr>
        <a:xfrm>
          <a:off x="0" y="0"/>
          <a:ext cx="0" cy="0"/>
          <a:chOff x="0" y="0"/>
          <a:chExt cx="0" cy="0"/>
        </a:xfrm>
      </p:grpSpPr>
      <p:sp>
        <p:nvSpPr>
          <p:cNvPr id="5" name="Rectangle: Rounded Corners 4">
            <a:extLst>
              <a:ext uri="{FF2B5EF4-FFF2-40B4-BE49-F238E27FC236}">
                <a16:creationId xmlns:a16="http://schemas.microsoft.com/office/drawing/2014/main" id="{9B2298B6-CB03-E64E-BC3A-D43B86C096C3}"/>
              </a:ext>
            </a:extLst>
          </p:cNvPr>
          <p:cNvSpPr/>
          <p:nvPr/>
        </p:nvSpPr>
        <p:spPr>
          <a:xfrm>
            <a:off x="3982199" y="1981921"/>
            <a:ext cx="3365500" cy="3543300"/>
          </a:xfrm>
          <a:prstGeom prst="round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424" name="Google Shape;424;p11"/>
          <p:cNvSpPr txBox="1">
            <a:spLocks noGrp="1"/>
          </p:cNvSpPr>
          <p:nvPr>
            <p:ph type="title"/>
          </p:nvPr>
        </p:nvSpPr>
        <p:spPr>
          <a:xfrm>
            <a:off x="838200" y="120516"/>
            <a:ext cx="10515600" cy="868968"/>
          </a:xfrm>
          <a:prstGeom prst="rect">
            <a:avLst/>
          </a:prstGeom>
          <a:noFill/>
          <a:ln>
            <a:noFill/>
          </a:ln>
        </p:spPr>
        <p:txBody>
          <a:bodyPr spcFirstLastPara="1" wrap="square" lIns="91425" tIns="45700" rIns="91425" bIns="45700" anchor="ctr" anchorCtr="0">
            <a:normAutofit/>
          </a:bodyPr>
          <a:lstStyle/>
          <a:p>
            <a:pPr marL="0" lvl="0" indent="0" algn="ctr" rtl="1">
              <a:lnSpc>
                <a:spcPct val="90000"/>
              </a:lnSpc>
              <a:spcBef>
                <a:spcPts val="0"/>
              </a:spcBef>
              <a:spcAft>
                <a:spcPts val="0"/>
              </a:spcAft>
              <a:buClr>
                <a:srgbClr val="8C5F7A"/>
              </a:buClr>
              <a:buSzPts val="3200"/>
              <a:buFont typeface="Arial"/>
              <a:buNone/>
            </a:pPr>
            <a:r>
              <a:rPr lang="en-US" dirty="0">
                <a:solidFill>
                  <a:schemeClr val="accent1">
                    <a:lumMod val="75000"/>
                  </a:schemeClr>
                </a:solidFill>
                <a:latin typeface="Calibri" panose="020F0502020204030204" pitchFamily="34" charset="0"/>
                <a:cs typeface="Calibri" panose="020F0502020204030204" pitchFamily="34" charset="0"/>
              </a:rPr>
              <a:t>تحديد وتسجيل </a:t>
            </a:r>
            <a:r>
              <a:rPr lang="en-US" sz="3200" i="0" u="none" strike="noStrike" cap="none" dirty="0">
                <a:solidFill>
                  <a:schemeClr val="accent1">
                    <a:lumMod val="75000"/>
                  </a:schemeClr>
                </a:solidFill>
                <a:latin typeface="Calibri" panose="020F0502020204030204" pitchFamily="34" charset="0"/>
                <a:cs typeface="Calibri" panose="020F0502020204030204" pitchFamily="34" charset="0"/>
                <a:sym typeface="Arial"/>
              </a:rPr>
              <a:t>الأطفال</a:t>
            </a:r>
            <a:r>
              <a:rPr lang="ar-SA" sz="3200" i="0" u="none" strike="noStrike" cap="none" dirty="0">
                <a:solidFill>
                  <a:schemeClr val="accent1">
                    <a:lumMod val="75000"/>
                  </a:schemeClr>
                </a:solidFill>
                <a:latin typeface="Calibri" panose="020F0502020204030204" pitchFamily="34" charset="0"/>
                <a:cs typeface="Calibri" panose="020F0502020204030204" pitchFamily="34" charset="0"/>
                <a:sym typeface="Arial"/>
              </a:rPr>
              <a:t> المنفصلين و</a:t>
            </a:r>
            <a:r>
              <a:rPr lang="en-US" sz="3200" i="0" u="none" strike="noStrike" cap="none" dirty="0">
                <a:solidFill>
                  <a:schemeClr val="accent1">
                    <a:lumMod val="75000"/>
                  </a:schemeClr>
                </a:solidFill>
                <a:latin typeface="Calibri" panose="020F0502020204030204" pitchFamily="34" charset="0"/>
                <a:cs typeface="Calibri" panose="020F0502020204030204" pitchFamily="34" charset="0"/>
                <a:sym typeface="Arial"/>
              </a:rPr>
              <a:t> غير المصحوبين</a:t>
            </a:r>
            <a:endParaRPr dirty="0">
              <a:solidFill>
                <a:schemeClr val="accent1">
                  <a:lumMod val="75000"/>
                </a:schemeClr>
              </a:solidFill>
              <a:latin typeface="Calibri" panose="020F0502020204030204" pitchFamily="34" charset="0"/>
              <a:cs typeface="Calibri" panose="020F0502020204030204" pitchFamily="34" charset="0"/>
            </a:endParaRPr>
          </a:p>
        </p:txBody>
      </p:sp>
      <p:sp>
        <p:nvSpPr>
          <p:cNvPr id="425" name="Google Shape;425;p11"/>
          <p:cNvSpPr txBox="1"/>
          <p:nvPr/>
        </p:nvSpPr>
        <p:spPr>
          <a:xfrm>
            <a:off x="7991950" y="2424823"/>
            <a:ext cx="3170236" cy="3416279"/>
          </a:xfrm>
          <a:prstGeom prst="rect">
            <a:avLst/>
          </a:prstGeom>
          <a:noFill/>
          <a:ln>
            <a:noFill/>
          </a:ln>
        </p:spPr>
        <p:txBody>
          <a:bodyPr spcFirstLastPara="1" wrap="square" lIns="91425" tIns="45700" rIns="91425" bIns="45700" anchor="t" anchorCtr="0">
            <a:spAutoFit/>
          </a:bodyPr>
          <a:lstStyle/>
          <a:p>
            <a:pPr marR="0" lvl="0" algn="r" rtl="1">
              <a:spcBef>
                <a:spcPts val="0"/>
              </a:spcBef>
              <a:spcAft>
                <a:spcPts val="0"/>
              </a:spcAft>
              <a:buClr>
                <a:srgbClr val="6F3963"/>
              </a:buClr>
              <a:buSzPts val="2400"/>
            </a:pPr>
            <a:r>
              <a:rPr lang="ar-SA" sz="2400" b="1" i="0" u="none" strike="noStrike" cap="none" dirty="0">
                <a:solidFill>
                  <a:schemeClr val="tx1"/>
                </a:solidFill>
                <a:latin typeface="Calibri" panose="020F0502020204030204" pitchFamily="34" charset="0"/>
                <a:ea typeface="Helvetica Neue"/>
                <a:cs typeface="Calibri" panose="020F0502020204030204" pitchFamily="34" charset="0"/>
                <a:sym typeface="Helvetica Neue"/>
              </a:rPr>
              <a:t>لا ينبغي </a:t>
            </a:r>
            <a:r>
              <a:rPr lang="ar-SA" sz="2400" i="0" u="none" strike="noStrike" cap="none" dirty="0">
                <a:solidFill>
                  <a:schemeClr val="tx1"/>
                </a:solidFill>
                <a:latin typeface="Calibri" panose="020F0502020204030204" pitchFamily="34" charset="0"/>
                <a:ea typeface="Helvetica Neue"/>
                <a:cs typeface="Calibri" panose="020F0502020204030204" pitchFamily="34" charset="0"/>
                <a:sym typeface="Helvetica Neue"/>
              </a:rPr>
              <a:t>أن يؤدي التحديد إلى </a:t>
            </a:r>
            <a:r>
              <a:rPr lang="ar-SA" sz="2400" b="1" i="0" u="none" strike="noStrike" cap="none" dirty="0">
                <a:solidFill>
                  <a:schemeClr val="tx1"/>
                </a:solidFill>
                <a:latin typeface="Calibri" panose="020F0502020204030204" pitchFamily="34" charset="0"/>
                <a:ea typeface="Helvetica Neue"/>
                <a:cs typeface="Calibri" panose="020F0502020204030204" pitchFamily="34" charset="0"/>
                <a:sym typeface="Helvetica Neue"/>
              </a:rPr>
              <a:t>أي ضرر</a:t>
            </a:r>
          </a:p>
          <a:p>
            <a:pPr marR="0" lvl="0" algn="r" rtl="1">
              <a:spcBef>
                <a:spcPts val="0"/>
              </a:spcBef>
              <a:spcAft>
                <a:spcPts val="0"/>
              </a:spcAft>
              <a:buClr>
                <a:srgbClr val="6F3963"/>
              </a:buClr>
              <a:buSzPts val="2400"/>
            </a:pPr>
            <a:endParaRPr lang="en-US" sz="2400" b="1" dirty="0">
              <a:solidFill>
                <a:schemeClr val="tx1"/>
              </a:solidFill>
              <a:latin typeface="Calibri" panose="020F0502020204030204" pitchFamily="34" charset="0"/>
              <a:cs typeface="Calibri" panose="020F0502020204030204" pitchFamily="34" charset="0"/>
              <a:sym typeface="Helvetica Neue"/>
            </a:endParaRPr>
          </a:p>
          <a:p>
            <a:pPr algn="r" rtl="1">
              <a:buClr>
                <a:srgbClr val="6F3963"/>
              </a:buClr>
              <a:buSzPts val="2400"/>
            </a:pPr>
            <a:r>
              <a:rPr lang="ar-SA" sz="2400" b="1" i="0" strike="noStrike" cap="none" dirty="0">
                <a:solidFill>
                  <a:schemeClr val="tx1"/>
                </a:solidFill>
                <a:latin typeface="Calibri" panose="020F0502020204030204" pitchFamily="34" charset="0"/>
                <a:ea typeface="Helvetica Neue"/>
                <a:cs typeface="Calibri" panose="020F0502020204030204" pitchFamily="34" charset="0"/>
                <a:sym typeface="Helvetica Neue"/>
              </a:rPr>
              <a:t>قد يحتاج </a:t>
            </a:r>
            <a:r>
              <a:rPr lang="ar-SA" sz="2400" i="0" strike="noStrike" cap="none" dirty="0">
                <a:solidFill>
                  <a:schemeClr val="tx1"/>
                </a:solidFill>
                <a:latin typeface="Calibri" panose="020F0502020204030204" pitchFamily="34" charset="0"/>
                <a:ea typeface="Helvetica Neue"/>
                <a:cs typeface="Calibri" panose="020F0502020204030204" pitchFamily="34" charset="0"/>
                <a:sym typeface="Helvetica Neue"/>
              </a:rPr>
              <a:t>الأطفال المعرضين للخطر</a:t>
            </a:r>
            <a:r>
              <a:rPr lang="ar-SA" sz="2400" b="1" i="0" strike="noStrike" cap="none" dirty="0">
                <a:solidFill>
                  <a:schemeClr val="tx1"/>
                </a:solidFill>
                <a:latin typeface="Calibri" panose="020F0502020204030204" pitchFamily="34" charset="0"/>
                <a:ea typeface="Helvetica Neue"/>
                <a:cs typeface="Calibri" panose="020F0502020204030204" pitchFamily="34" charset="0"/>
                <a:sym typeface="Helvetica Neue"/>
              </a:rPr>
              <a:t> إلى الفصل</a:t>
            </a:r>
            <a:r>
              <a:rPr lang="ar-SA" sz="2400" i="0" strike="noStrike" cap="none" dirty="0">
                <a:solidFill>
                  <a:schemeClr val="tx1"/>
                </a:solidFill>
                <a:latin typeface="Calibri" panose="020F0502020204030204" pitchFamily="34" charset="0"/>
                <a:ea typeface="Helvetica Neue"/>
                <a:cs typeface="Calibri" panose="020F0502020204030204" pitchFamily="34" charset="0"/>
                <a:sym typeface="Helvetica Neue"/>
              </a:rPr>
              <a:t> (من قبل أخصائيي الحالات) عن أسرهم/مقدمي الرعاية في ظروف استثنائية لأغراض السلامة</a:t>
            </a:r>
            <a:endParaRPr lang="en-US" sz="2400" dirty="0">
              <a:solidFill>
                <a:schemeClr val="tx1"/>
              </a:solidFill>
              <a:latin typeface="Calibri" panose="020F0502020204030204" pitchFamily="34" charset="0"/>
              <a:cs typeface="Calibri" panose="020F0502020204030204" pitchFamily="34" charset="0"/>
            </a:endParaRPr>
          </a:p>
        </p:txBody>
      </p:sp>
      <p:sp>
        <p:nvSpPr>
          <p:cNvPr id="3" name="TextBox 2">
            <a:extLst>
              <a:ext uri="{FF2B5EF4-FFF2-40B4-BE49-F238E27FC236}">
                <a16:creationId xmlns:a16="http://schemas.microsoft.com/office/drawing/2014/main" id="{5994295B-E223-FCD1-E097-4ECCAFDF9E2D}"/>
              </a:ext>
            </a:extLst>
          </p:cNvPr>
          <p:cNvSpPr txBox="1"/>
          <p:nvPr/>
        </p:nvSpPr>
        <p:spPr>
          <a:xfrm>
            <a:off x="4470864" y="2509520"/>
            <a:ext cx="2600325" cy="2677656"/>
          </a:xfrm>
          <a:prstGeom prst="rect">
            <a:avLst/>
          </a:prstGeom>
          <a:noFill/>
        </p:spPr>
        <p:txBody>
          <a:bodyPr wrap="square">
            <a:spAutoFit/>
          </a:bodyPr>
          <a:lstStyle/>
          <a:p>
            <a:pPr algn="r" rtl="1"/>
            <a:r>
              <a:rPr lang="ar-SA" sz="2400" b="1" i="0" u="none" strike="noStrike" cap="none" dirty="0">
                <a:solidFill>
                  <a:schemeClr val="accent2">
                    <a:lumMod val="75000"/>
                  </a:schemeClr>
                </a:solidFill>
                <a:latin typeface="Calibri" panose="020F0502020204030204" pitchFamily="34" charset="0"/>
                <a:ea typeface="Helvetica Neue"/>
                <a:cs typeface="Calibri" panose="020F0502020204030204" pitchFamily="34" charset="0"/>
                <a:sym typeface="Helvetica Neue"/>
              </a:rPr>
              <a:t>التحديد</a:t>
            </a:r>
            <a:endParaRPr lang="en-US" sz="2400" b="1" i="0" u="none" strike="noStrike" cap="none" dirty="0">
              <a:solidFill>
                <a:schemeClr val="accent2">
                  <a:lumMod val="75000"/>
                </a:schemeClr>
              </a:solidFill>
              <a:latin typeface="Calibri" panose="020F0502020204030204" pitchFamily="34" charset="0"/>
              <a:ea typeface="Helvetica Neue"/>
              <a:cs typeface="Calibri" panose="020F0502020204030204" pitchFamily="34" charset="0"/>
              <a:sym typeface="Helvetica Neue"/>
            </a:endParaRPr>
          </a:p>
          <a:p>
            <a:pPr algn="r" rtl="1"/>
            <a:endParaRPr lang="en-US" sz="2400" b="0" i="0" u="none" strike="noStrike" cap="none" dirty="0">
              <a:solidFill>
                <a:schemeClr val="dk1"/>
              </a:solidFill>
              <a:latin typeface="Calibri" panose="020F0502020204030204" pitchFamily="34" charset="0"/>
              <a:ea typeface="Helvetica Neue"/>
              <a:cs typeface="Calibri" panose="020F0502020204030204" pitchFamily="34" charset="0"/>
              <a:sym typeface="Helvetica Neue"/>
            </a:endParaRPr>
          </a:p>
          <a:p>
            <a:pPr algn="r" rtl="1"/>
            <a:r>
              <a:rPr lang="en-US" sz="2400" b="0" i="0" u="none" strike="noStrike" cap="none" dirty="0">
                <a:solidFill>
                  <a:schemeClr val="dk1"/>
                </a:solidFill>
                <a:latin typeface="Calibri" panose="020F0502020204030204" pitchFamily="34" charset="0"/>
                <a:ea typeface="Helvetica Neue"/>
                <a:cs typeface="Calibri" panose="020F0502020204030204" pitchFamily="34" charset="0"/>
                <a:sym typeface="Helvetica Neue"/>
              </a:rPr>
              <a:t>عملية تحديد الأطفال الذين </a:t>
            </a:r>
            <a:r>
              <a:rPr lang="ar-SA" sz="2400" b="0" i="0" u="none" strike="noStrike" cap="none" dirty="0">
                <a:solidFill>
                  <a:schemeClr val="dk1"/>
                </a:solidFill>
                <a:latin typeface="Calibri" panose="020F0502020204030204" pitchFamily="34" charset="0"/>
                <a:ea typeface="Helvetica Neue"/>
                <a:cs typeface="Calibri" panose="020F0502020204030204" pitchFamily="34" charset="0"/>
                <a:sym typeface="Helvetica Neue"/>
              </a:rPr>
              <a:t>ان</a:t>
            </a:r>
            <a:r>
              <a:rPr lang="en-US" sz="2400" b="0" i="0" u="none" strike="noStrike" cap="none" dirty="0">
                <a:solidFill>
                  <a:schemeClr val="dk1"/>
                </a:solidFill>
                <a:latin typeface="Calibri" panose="020F0502020204030204" pitchFamily="34" charset="0"/>
                <a:ea typeface="Helvetica Neue"/>
                <a:cs typeface="Calibri" panose="020F0502020204030204" pitchFamily="34" charset="0"/>
                <a:sym typeface="Helvetica Neue"/>
              </a:rPr>
              <a:t>فصل</a:t>
            </a:r>
            <a:r>
              <a:rPr lang="ar-SA" sz="2400" b="0" i="0" u="none" strike="noStrike" cap="none" dirty="0">
                <a:solidFill>
                  <a:schemeClr val="dk1"/>
                </a:solidFill>
                <a:latin typeface="Calibri" panose="020F0502020204030204" pitchFamily="34" charset="0"/>
                <a:ea typeface="Helvetica Neue"/>
                <a:cs typeface="Calibri" panose="020F0502020204030204" pitchFamily="34" charset="0"/>
                <a:sym typeface="Helvetica Neue"/>
              </a:rPr>
              <a:t>وا</a:t>
            </a:r>
            <a:r>
              <a:rPr lang="en-US" sz="2400" b="0" i="0" u="none" strike="noStrike" cap="none" dirty="0">
                <a:solidFill>
                  <a:schemeClr val="dk1"/>
                </a:solidFill>
                <a:latin typeface="Calibri" panose="020F0502020204030204" pitchFamily="34" charset="0"/>
                <a:ea typeface="Helvetica Neue"/>
                <a:cs typeface="Calibri" panose="020F0502020204030204" pitchFamily="34" charset="0"/>
                <a:sym typeface="Helvetica Neue"/>
              </a:rPr>
              <a:t> عن عائلاتهم أو مقدمي الرعاية الآخرين وأين يمكن العثو</a:t>
            </a:r>
            <a:r>
              <a:rPr lang="ar-SA" sz="2400" b="0" i="0" u="none" strike="noStrike" cap="none" dirty="0">
                <a:solidFill>
                  <a:schemeClr val="dk1"/>
                </a:solidFill>
                <a:latin typeface="Calibri" panose="020F0502020204030204" pitchFamily="34" charset="0"/>
                <a:ea typeface="Helvetica Neue"/>
                <a:cs typeface="Calibri" panose="020F0502020204030204" pitchFamily="34" charset="0"/>
                <a:sym typeface="Helvetica Neue"/>
              </a:rPr>
              <a:t>ر </a:t>
            </a:r>
            <a:r>
              <a:rPr lang="en-US" sz="2400" b="0" i="0" u="none" strike="noStrike" cap="none" dirty="0">
                <a:solidFill>
                  <a:schemeClr val="dk1"/>
                </a:solidFill>
                <a:latin typeface="Calibri" panose="020F0502020204030204" pitchFamily="34" charset="0"/>
                <a:ea typeface="Helvetica Neue"/>
                <a:cs typeface="Calibri" panose="020F0502020204030204" pitchFamily="34" charset="0"/>
                <a:sym typeface="Helvetica Neue"/>
              </a:rPr>
              <a:t>عليهم.</a:t>
            </a:r>
            <a:endParaRPr lang="en-US" sz="2400" dirty="0">
              <a:latin typeface="Calibri" panose="020F0502020204030204" pitchFamily="34" charset="0"/>
              <a:cs typeface="Calibri" panose="020F0502020204030204" pitchFamily="34" charset="0"/>
            </a:endParaRPr>
          </a:p>
        </p:txBody>
      </p:sp>
      <p:grpSp>
        <p:nvGrpSpPr>
          <p:cNvPr id="17" name="Group 16">
            <a:extLst>
              <a:ext uri="{FF2B5EF4-FFF2-40B4-BE49-F238E27FC236}">
                <a16:creationId xmlns:a16="http://schemas.microsoft.com/office/drawing/2014/main" id="{AA5D8F19-B4FD-247B-BC47-C8DE64ADD1A2}"/>
              </a:ext>
            </a:extLst>
          </p:cNvPr>
          <p:cNvGrpSpPr/>
          <p:nvPr/>
        </p:nvGrpSpPr>
        <p:grpSpPr>
          <a:xfrm flipH="1">
            <a:off x="1117591" y="1815398"/>
            <a:ext cx="1972431" cy="3518601"/>
            <a:chOff x="5102983" y="1330093"/>
            <a:chExt cx="611190" cy="1090296"/>
          </a:xfrm>
          <a:solidFill>
            <a:schemeClr val="accent2">
              <a:lumMod val="75000"/>
            </a:schemeClr>
          </a:solidFill>
        </p:grpSpPr>
        <p:grpSp>
          <p:nvGrpSpPr>
            <p:cNvPr id="18" name="Group 17">
              <a:extLst>
                <a:ext uri="{FF2B5EF4-FFF2-40B4-BE49-F238E27FC236}">
                  <a16:creationId xmlns:a16="http://schemas.microsoft.com/office/drawing/2014/main" id="{9168A009-6D35-B2ED-F382-F2DB76E6A40D}"/>
                </a:ext>
              </a:extLst>
            </p:cNvPr>
            <p:cNvGrpSpPr/>
            <p:nvPr/>
          </p:nvGrpSpPr>
          <p:grpSpPr>
            <a:xfrm>
              <a:off x="5157952" y="1808115"/>
              <a:ext cx="241654" cy="277569"/>
              <a:chOff x="2968390" y="1782471"/>
              <a:chExt cx="241654" cy="277569"/>
            </a:xfrm>
            <a:grpFill/>
          </p:grpSpPr>
          <p:sp>
            <p:nvSpPr>
              <p:cNvPr id="26" name="Round Same Side Corner Rectangle 25">
                <a:extLst>
                  <a:ext uri="{FF2B5EF4-FFF2-40B4-BE49-F238E27FC236}">
                    <a16:creationId xmlns:a16="http://schemas.microsoft.com/office/drawing/2014/main" id="{5EDD8EDC-9C5F-26C6-97AE-BE918391D1B4}"/>
                  </a:ext>
                </a:extLst>
              </p:cNvPr>
              <p:cNvSpPr/>
              <p:nvPr/>
            </p:nvSpPr>
            <p:spPr>
              <a:xfrm rot="12859561">
                <a:off x="3108478" y="1782471"/>
                <a:ext cx="101566" cy="245105"/>
              </a:xfrm>
              <a:prstGeom prst="round2SameRect">
                <a:avLst>
                  <a:gd name="adj1" fmla="val 493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7" name="Round Same Side Corner Rectangle 26">
                <a:extLst>
                  <a:ext uri="{FF2B5EF4-FFF2-40B4-BE49-F238E27FC236}">
                    <a16:creationId xmlns:a16="http://schemas.microsoft.com/office/drawing/2014/main" id="{50B23C3A-1F1B-05F7-5FBB-F8B27A197BA8}"/>
                  </a:ext>
                </a:extLst>
              </p:cNvPr>
              <p:cNvSpPr/>
              <p:nvPr/>
            </p:nvSpPr>
            <p:spPr>
              <a:xfrm rot="14101202">
                <a:off x="3000569" y="1926295"/>
                <a:ext cx="101566" cy="165924"/>
              </a:xfrm>
              <a:prstGeom prst="round2SameRect">
                <a:avLst>
                  <a:gd name="adj1" fmla="val 493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grpSp>
        <p:sp>
          <p:nvSpPr>
            <p:cNvPr id="19" name="Rectangle 18">
              <a:extLst>
                <a:ext uri="{FF2B5EF4-FFF2-40B4-BE49-F238E27FC236}">
                  <a16:creationId xmlns:a16="http://schemas.microsoft.com/office/drawing/2014/main" id="{87B1409B-D360-2324-C4DE-A76588B56FE3}"/>
                </a:ext>
              </a:extLst>
            </p:cNvPr>
            <p:cNvSpPr/>
            <p:nvPr/>
          </p:nvSpPr>
          <p:spPr>
            <a:xfrm rot="20505316">
              <a:off x="5102983" y="1656859"/>
              <a:ext cx="45719" cy="35487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0" name="Round Same Side Corner Rectangle 26">
              <a:extLst>
                <a:ext uri="{FF2B5EF4-FFF2-40B4-BE49-F238E27FC236}">
                  <a16:creationId xmlns:a16="http://schemas.microsoft.com/office/drawing/2014/main" id="{0B7AAD81-804E-1FB2-C6A8-E14466E6AEF8}"/>
                </a:ext>
              </a:extLst>
            </p:cNvPr>
            <p:cNvSpPr/>
            <p:nvPr/>
          </p:nvSpPr>
          <p:spPr>
            <a:xfrm rot="16535945">
              <a:off x="5265161" y="1680146"/>
              <a:ext cx="101003" cy="279895"/>
            </a:xfrm>
            <a:prstGeom prst="round2SameRect">
              <a:avLst>
                <a:gd name="adj1" fmla="val 493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cxnSp>
          <p:nvCxnSpPr>
            <p:cNvPr id="21" name="Straight Arrow Connector 20">
              <a:extLst>
                <a:ext uri="{FF2B5EF4-FFF2-40B4-BE49-F238E27FC236}">
                  <a16:creationId xmlns:a16="http://schemas.microsoft.com/office/drawing/2014/main" id="{EB97965C-D1A2-ECD9-4380-FD19B3569C6F}"/>
                </a:ext>
              </a:extLst>
            </p:cNvPr>
            <p:cNvCxnSpPr>
              <a:cxnSpLocks/>
            </p:cNvCxnSpPr>
            <p:nvPr/>
          </p:nvCxnSpPr>
          <p:spPr>
            <a:xfrm flipH="1">
              <a:off x="5175388" y="1694718"/>
              <a:ext cx="74812" cy="109302"/>
            </a:xfrm>
            <a:prstGeom prst="straightConnector1">
              <a:avLst/>
            </a:prstGeom>
            <a:grpFill/>
            <a:ln w="28575">
              <a:solidFill>
                <a:schemeClr val="accent2">
                  <a:lumMod val="75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grpSp>
          <p:nvGrpSpPr>
            <p:cNvPr id="22" name="Group 21">
              <a:extLst>
                <a:ext uri="{FF2B5EF4-FFF2-40B4-BE49-F238E27FC236}">
                  <a16:creationId xmlns:a16="http://schemas.microsoft.com/office/drawing/2014/main" id="{EA302AF5-00F9-FF3E-A52F-4835DA7D07F6}"/>
                </a:ext>
              </a:extLst>
            </p:cNvPr>
            <p:cNvGrpSpPr/>
            <p:nvPr/>
          </p:nvGrpSpPr>
          <p:grpSpPr>
            <a:xfrm>
              <a:off x="5274909" y="1330093"/>
              <a:ext cx="439264" cy="1090296"/>
              <a:chOff x="4152776" y="1302447"/>
              <a:chExt cx="365595" cy="907443"/>
            </a:xfrm>
            <a:grpFill/>
          </p:grpSpPr>
          <p:sp>
            <p:nvSpPr>
              <p:cNvPr id="23" name="Flowchart: Manual Operation 22">
                <a:extLst>
                  <a:ext uri="{FF2B5EF4-FFF2-40B4-BE49-F238E27FC236}">
                    <a16:creationId xmlns:a16="http://schemas.microsoft.com/office/drawing/2014/main" id="{CBD366EC-9379-EC0A-295D-30D4A0839B89}"/>
                  </a:ext>
                </a:extLst>
              </p:cNvPr>
              <p:cNvSpPr/>
              <p:nvPr/>
            </p:nvSpPr>
            <p:spPr>
              <a:xfrm rot="10800000">
                <a:off x="4152776" y="1702969"/>
                <a:ext cx="365595" cy="506921"/>
              </a:xfrm>
              <a:prstGeom prst="flowChartManualOperati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4" name="Round Same Side Corner Rectangle 23">
                <a:extLst>
                  <a:ext uri="{FF2B5EF4-FFF2-40B4-BE49-F238E27FC236}">
                    <a16:creationId xmlns:a16="http://schemas.microsoft.com/office/drawing/2014/main" id="{60E3EB81-AC8D-BB21-A12D-97D97E3EFA8B}"/>
                  </a:ext>
                </a:extLst>
              </p:cNvPr>
              <p:cNvSpPr/>
              <p:nvPr/>
            </p:nvSpPr>
            <p:spPr>
              <a:xfrm>
                <a:off x="4202705" y="1618460"/>
                <a:ext cx="266665" cy="584840"/>
              </a:xfrm>
              <a:prstGeom prst="round2SameRect">
                <a:avLst>
                  <a:gd name="adj1" fmla="val 500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5" name="Oval 24">
                <a:extLst>
                  <a:ext uri="{FF2B5EF4-FFF2-40B4-BE49-F238E27FC236}">
                    <a16:creationId xmlns:a16="http://schemas.microsoft.com/office/drawing/2014/main" id="{08A9E2A1-F69E-31EB-9968-09503441C39C}"/>
                  </a:ext>
                </a:extLst>
              </p:cNvPr>
              <p:cNvSpPr/>
              <p:nvPr/>
            </p:nvSpPr>
            <p:spPr>
              <a:xfrm>
                <a:off x="4200727" y="1302447"/>
                <a:ext cx="269696" cy="26969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grpSp>
      </p:grpSp>
    </p:spTree>
  </p:cSld>
  <p:clrMapOvr>
    <a:masterClrMapping/>
  </p:clrMapOvr>
</p:sld>
</file>

<file path=ppt/slides/slide130.xml><?xml version="1.0" encoding="utf-8"?>
<p:sld xmlns:a="http://schemas.openxmlformats.org/drawingml/2006/main" xmlns:r="http://schemas.openxmlformats.org/officeDocument/2006/relationships" xmlns:p="http://schemas.openxmlformats.org/presentationml/2006/main">
  <p:cSld>
    <p:spTree>
      <p:nvGrpSpPr>
        <p:cNvPr id="1" name="Shape 1709"/>
        <p:cNvGrpSpPr/>
        <p:nvPr/>
      </p:nvGrpSpPr>
      <p:grpSpPr>
        <a:xfrm>
          <a:off x="0" y="0"/>
          <a:ext cx="0" cy="0"/>
          <a:chOff x="0" y="0"/>
          <a:chExt cx="0" cy="0"/>
        </a:xfrm>
      </p:grpSpPr>
      <p:sp>
        <p:nvSpPr>
          <p:cNvPr id="1710" name="Google Shape;1710;p94"/>
          <p:cNvSpPr txBox="1">
            <a:spLocks noGrp="1"/>
          </p:cNvSpPr>
          <p:nvPr>
            <p:ph type="title"/>
          </p:nvPr>
        </p:nvSpPr>
        <p:spPr>
          <a:xfrm>
            <a:off x="838200" y="120516"/>
            <a:ext cx="10515600" cy="868968"/>
          </a:xfrm>
          <a:prstGeom prst="rect">
            <a:avLst/>
          </a:prstGeom>
          <a:noFill/>
          <a:ln>
            <a:noFill/>
          </a:ln>
        </p:spPr>
        <p:txBody>
          <a:bodyPr spcFirstLastPara="1" wrap="square" lIns="91425" tIns="45700" rIns="91425" bIns="45700" anchor="ctr" anchorCtr="0">
            <a:normAutofit/>
          </a:bodyPr>
          <a:lstStyle/>
          <a:p>
            <a:pPr marL="0" lvl="0" indent="0" algn="ctr" rtl="1">
              <a:lnSpc>
                <a:spcPct val="90000"/>
              </a:lnSpc>
              <a:spcBef>
                <a:spcPts val="0"/>
              </a:spcBef>
              <a:spcAft>
                <a:spcPts val="0"/>
              </a:spcAft>
              <a:buClr>
                <a:srgbClr val="8C5F7A"/>
              </a:buClr>
              <a:buSzPts val="3200"/>
              <a:buFont typeface="Arial"/>
              <a:buNone/>
            </a:pPr>
            <a:r>
              <a:rPr lang="en-CA" dirty="0">
                <a:latin typeface="Calibri" panose="020F0502020204030204" pitchFamily="34" charset="0"/>
                <a:cs typeface="Calibri" panose="020F0502020204030204" pitchFamily="34" charset="0"/>
              </a:rPr>
              <a:t>تخزين ال</a:t>
            </a:r>
            <a:r>
              <a:rPr lang="ar-SA" dirty="0">
                <a:latin typeface="Calibri" panose="020F0502020204030204" pitchFamily="34" charset="0"/>
                <a:cs typeface="Calibri" panose="020F0502020204030204" pitchFamily="34" charset="0"/>
              </a:rPr>
              <a:t>حالات</a:t>
            </a:r>
            <a:r>
              <a:rPr lang="en-CA" dirty="0">
                <a:latin typeface="Calibri" panose="020F0502020204030204" pitchFamily="34" charset="0"/>
                <a:cs typeface="Calibri" panose="020F0502020204030204" pitchFamily="34" charset="0"/>
              </a:rPr>
              <a:t> المغلقة</a:t>
            </a:r>
            <a:endParaRPr dirty="0">
              <a:latin typeface="Calibri" panose="020F0502020204030204" pitchFamily="34" charset="0"/>
              <a:cs typeface="Calibri" panose="020F0502020204030204" pitchFamily="34" charset="0"/>
            </a:endParaRPr>
          </a:p>
        </p:txBody>
      </p:sp>
      <p:sp>
        <p:nvSpPr>
          <p:cNvPr id="2" name="TextBox 1">
            <a:extLst>
              <a:ext uri="{FF2B5EF4-FFF2-40B4-BE49-F238E27FC236}">
                <a16:creationId xmlns:a16="http://schemas.microsoft.com/office/drawing/2014/main" id="{69EB19AB-33EC-DDEE-9FCA-114DEA750373}"/>
              </a:ext>
            </a:extLst>
          </p:cNvPr>
          <p:cNvSpPr txBox="1"/>
          <p:nvPr/>
        </p:nvSpPr>
        <p:spPr>
          <a:xfrm>
            <a:off x="5381519" y="2087391"/>
            <a:ext cx="5318872" cy="2462213"/>
          </a:xfrm>
          <a:prstGeom prst="rect">
            <a:avLst/>
          </a:prstGeom>
          <a:noFill/>
        </p:spPr>
        <p:txBody>
          <a:bodyPr wrap="square">
            <a:spAutoFit/>
          </a:bodyPr>
          <a:lstStyle/>
          <a:p>
            <a:pPr marL="0" marR="0" lvl="0" indent="0" algn="r" rtl="1">
              <a:lnSpc>
                <a:spcPct val="100000"/>
              </a:lnSpc>
              <a:spcBef>
                <a:spcPts val="0"/>
              </a:spcBef>
              <a:spcAft>
                <a:spcPts val="0"/>
              </a:spcAft>
              <a:buClr>
                <a:schemeClr val="dk1"/>
              </a:buClr>
              <a:buSzPts val="2800"/>
              <a:buFont typeface="Arial"/>
              <a:buNone/>
            </a:pPr>
            <a:r>
              <a:rPr lang="en-US" sz="2200" u="none" strike="noStrike" cap="none" dirty="0">
                <a:latin typeface="Calibri" panose="020F0502020204030204" pitchFamily="34" charset="0"/>
                <a:cs typeface="Calibri" panose="020F0502020204030204" pitchFamily="34" charset="0"/>
                <a:sym typeface="Arial"/>
              </a:rPr>
              <a:t>يجب تخزين ال</a:t>
            </a:r>
            <a:r>
              <a:rPr lang="ar-SA" sz="2200" u="none" strike="noStrike" cap="none" dirty="0">
                <a:latin typeface="Calibri" panose="020F0502020204030204" pitchFamily="34" charset="0"/>
                <a:cs typeface="Calibri" panose="020F0502020204030204" pitchFamily="34" charset="0"/>
                <a:sym typeface="Arial"/>
              </a:rPr>
              <a:t>حالات</a:t>
            </a:r>
            <a:r>
              <a:rPr lang="en-US" sz="2200" u="none" strike="noStrike" cap="none" dirty="0">
                <a:latin typeface="Calibri" panose="020F0502020204030204" pitchFamily="34" charset="0"/>
                <a:cs typeface="Calibri" panose="020F0502020204030204" pitchFamily="34" charset="0"/>
                <a:sym typeface="Arial"/>
              </a:rPr>
              <a:t> المغلقة في مكان آمن لفترة زمنية محددة وفقًا لما يلي:</a:t>
            </a:r>
          </a:p>
          <a:p>
            <a:pPr marL="342900" marR="0" lvl="0" indent="-342900" algn="r" rtl="1">
              <a:lnSpc>
                <a:spcPct val="100000"/>
              </a:lnSpc>
              <a:spcBef>
                <a:spcPts val="0"/>
              </a:spcBef>
              <a:spcAft>
                <a:spcPts val="0"/>
              </a:spcAft>
              <a:buClr>
                <a:schemeClr val="dk1"/>
              </a:buClr>
              <a:buSzPts val="2800"/>
              <a:buFont typeface="Arial" panose="020B0604020202020204" pitchFamily="34" charset="0"/>
              <a:buChar char="•"/>
            </a:pPr>
            <a:r>
              <a:rPr lang="en-US" sz="2200" dirty="0">
                <a:latin typeface="Calibri" panose="020F0502020204030204" pitchFamily="34" charset="0"/>
                <a:cs typeface="Calibri" panose="020F0502020204030204" pitchFamily="34" charset="0"/>
              </a:rPr>
              <a:t>بروتوكولات إدارة المعلومات </a:t>
            </a:r>
            <a:r>
              <a:rPr lang="ar-SA" sz="2200" dirty="0">
                <a:latin typeface="Calibri" panose="020F0502020204030204" pitchFamily="34" charset="0"/>
                <a:cs typeface="Calibri" panose="020F0502020204030204" pitchFamily="34" charset="0"/>
              </a:rPr>
              <a:t>لل</a:t>
            </a:r>
            <a:r>
              <a:rPr lang="en-US" sz="2200" dirty="0">
                <a:latin typeface="Calibri" panose="020F0502020204030204" pitchFamily="34" charset="0"/>
                <a:cs typeface="Calibri" panose="020F0502020204030204" pitchFamily="34" charset="0"/>
              </a:rPr>
              <a:t>وكالة.</a:t>
            </a:r>
          </a:p>
          <a:p>
            <a:pPr marL="342900" marR="0" lvl="0" indent="-342900" algn="r" rtl="1">
              <a:lnSpc>
                <a:spcPct val="100000"/>
              </a:lnSpc>
              <a:spcBef>
                <a:spcPts val="0"/>
              </a:spcBef>
              <a:spcAft>
                <a:spcPts val="0"/>
              </a:spcAft>
              <a:buClr>
                <a:schemeClr val="dk1"/>
              </a:buClr>
              <a:buSzPts val="2800"/>
              <a:buFont typeface="Arial" panose="020B0604020202020204" pitchFamily="34" charset="0"/>
              <a:buChar char="•"/>
            </a:pPr>
            <a:r>
              <a:rPr lang="en-US" sz="2200" dirty="0">
                <a:latin typeface="Calibri" panose="020F0502020204030204" pitchFamily="34" charset="0"/>
                <a:cs typeface="Calibri" panose="020F0502020204030204" pitchFamily="34" charset="0"/>
              </a:rPr>
              <a:t>التشريع</a:t>
            </a:r>
            <a:r>
              <a:rPr lang="ar-SA" sz="2200" dirty="0">
                <a:latin typeface="Calibri" panose="020F0502020204030204" pitchFamily="34" charset="0"/>
                <a:cs typeface="Calibri" panose="020F0502020204030204" pitchFamily="34" charset="0"/>
              </a:rPr>
              <a:t>ات</a:t>
            </a:r>
            <a:r>
              <a:rPr lang="en-US" sz="2200" dirty="0">
                <a:latin typeface="Calibri" panose="020F0502020204030204" pitchFamily="34" charset="0"/>
                <a:cs typeface="Calibri" panose="020F0502020204030204" pitchFamily="34" charset="0"/>
              </a:rPr>
              <a:t> الوطني</a:t>
            </a:r>
            <a:r>
              <a:rPr lang="ar-SA" sz="2200" dirty="0">
                <a:latin typeface="Calibri" panose="020F0502020204030204" pitchFamily="34" charset="0"/>
                <a:cs typeface="Calibri" panose="020F0502020204030204" pitchFamily="34" charset="0"/>
              </a:rPr>
              <a:t>ة</a:t>
            </a:r>
            <a:r>
              <a:rPr lang="en-US" sz="2200" dirty="0">
                <a:latin typeface="Calibri" panose="020F0502020204030204" pitchFamily="34" charset="0"/>
                <a:cs typeface="Calibri" panose="020F0502020204030204" pitchFamily="34" charset="0"/>
              </a:rPr>
              <a:t>.</a:t>
            </a:r>
          </a:p>
          <a:p>
            <a:pPr marL="0" marR="0" lvl="0" indent="0" algn="r" rtl="1">
              <a:lnSpc>
                <a:spcPct val="100000"/>
              </a:lnSpc>
              <a:spcBef>
                <a:spcPts val="0"/>
              </a:spcBef>
              <a:spcAft>
                <a:spcPts val="0"/>
              </a:spcAft>
              <a:buClr>
                <a:schemeClr val="dk1"/>
              </a:buClr>
              <a:buSzPts val="2800"/>
              <a:buFont typeface="Arial"/>
              <a:buNone/>
            </a:pPr>
            <a:endParaRPr lang="en-US" sz="2200" dirty="0">
              <a:latin typeface="Calibri" panose="020F0502020204030204" pitchFamily="34" charset="0"/>
              <a:cs typeface="Calibri" panose="020F0502020204030204" pitchFamily="34" charset="0"/>
            </a:endParaRPr>
          </a:p>
          <a:p>
            <a:pPr marL="0" marR="0" lvl="0" indent="0" algn="r" rtl="1">
              <a:lnSpc>
                <a:spcPct val="100000"/>
              </a:lnSpc>
              <a:spcBef>
                <a:spcPts val="0"/>
              </a:spcBef>
              <a:spcAft>
                <a:spcPts val="0"/>
              </a:spcAft>
              <a:buClr>
                <a:schemeClr val="dk1"/>
              </a:buClr>
              <a:buSzPts val="2800"/>
              <a:buFont typeface="Arial"/>
              <a:buNone/>
            </a:pPr>
            <a:r>
              <a:rPr lang="en-US" sz="2200" u="none" strike="noStrike" cap="none" dirty="0">
                <a:latin typeface="Calibri" panose="020F0502020204030204" pitchFamily="34" charset="0"/>
                <a:cs typeface="Calibri" panose="020F0502020204030204" pitchFamily="34" charset="0"/>
                <a:sym typeface="Arial"/>
              </a:rPr>
              <a:t>تعتبر أرشفة ملفات الحالة ذات أهمية خاصة فيما يتعلق </a:t>
            </a:r>
            <a:r>
              <a:rPr lang="ar-SA" sz="2200" dirty="0">
                <a:latin typeface="Calibri" panose="020F0502020204030204" pitchFamily="34" charset="0"/>
                <a:cs typeface="Calibri" panose="020F0502020204030204" pitchFamily="34" charset="0"/>
                <a:sym typeface="Calibri"/>
              </a:rPr>
              <a:t>ب</a:t>
            </a:r>
            <a:r>
              <a:rPr lang="en-US" sz="2200" dirty="0">
                <a:latin typeface="Calibri" panose="020F0502020204030204" pitchFamily="34" charset="0"/>
                <a:cs typeface="Calibri" panose="020F0502020204030204" pitchFamily="34" charset="0"/>
                <a:sym typeface="Calibri"/>
              </a:rPr>
              <a:t>الأطفال</a:t>
            </a:r>
            <a:r>
              <a:rPr lang="ar-SA" sz="2200" dirty="0">
                <a:latin typeface="Calibri" panose="020F0502020204030204" pitchFamily="34" charset="0"/>
                <a:cs typeface="Calibri" panose="020F0502020204030204" pitchFamily="34" charset="0"/>
                <a:sym typeface="Calibri"/>
              </a:rPr>
              <a:t> المنفصلين</a:t>
            </a:r>
            <a:r>
              <a:rPr lang="en-US" sz="2200" dirty="0">
                <a:latin typeface="Calibri" panose="020F0502020204030204" pitchFamily="34" charset="0"/>
                <a:cs typeface="Calibri" panose="020F0502020204030204" pitchFamily="34" charset="0"/>
                <a:sym typeface="Calibri"/>
              </a:rPr>
              <a:t> </a:t>
            </a:r>
            <a:r>
              <a:rPr lang="ar-SA" sz="2200" dirty="0">
                <a:latin typeface="Calibri" panose="020F0502020204030204" pitchFamily="34" charset="0"/>
                <a:cs typeface="Calibri" panose="020F0502020204030204" pitchFamily="34" charset="0"/>
                <a:sym typeface="Calibri"/>
              </a:rPr>
              <a:t> و</a:t>
            </a:r>
            <a:r>
              <a:rPr lang="en-US" sz="2200" dirty="0">
                <a:latin typeface="Calibri" panose="020F0502020204030204" pitchFamily="34" charset="0"/>
                <a:cs typeface="Calibri" panose="020F0502020204030204" pitchFamily="34" charset="0"/>
                <a:sym typeface="Calibri"/>
              </a:rPr>
              <a:t>غير المصحوبين </a:t>
            </a:r>
            <a:endParaRPr lang="en-US" sz="2200" u="none" strike="noStrike" cap="none" dirty="0">
              <a:latin typeface="Calibri" panose="020F0502020204030204" pitchFamily="34" charset="0"/>
              <a:cs typeface="Calibri" panose="020F0502020204030204" pitchFamily="34" charset="0"/>
              <a:sym typeface="Arial"/>
            </a:endParaRPr>
          </a:p>
        </p:txBody>
      </p:sp>
      <p:grpSp>
        <p:nvGrpSpPr>
          <p:cNvPr id="16" name="Group 15">
            <a:extLst>
              <a:ext uri="{FF2B5EF4-FFF2-40B4-BE49-F238E27FC236}">
                <a16:creationId xmlns:a16="http://schemas.microsoft.com/office/drawing/2014/main" id="{5FA1CB0E-8C8F-1269-5D67-82446F82DE64}"/>
              </a:ext>
            </a:extLst>
          </p:cNvPr>
          <p:cNvGrpSpPr/>
          <p:nvPr/>
        </p:nvGrpSpPr>
        <p:grpSpPr>
          <a:xfrm>
            <a:off x="1495478" y="2087391"/>
            <a:ext cx="3125460" cy="3081500"/>
            <a:chOff x="1687839" y="2087391"/>
            <a:chExt cx="3125460" cy="3081500"/>
          </a:xfrm>
        </p:grpSpPr>
        <p:sp>
          <p:nvSpPr>
            <p:cNvPr id="13" name="Rectangle 12">
              <a:extLst>
                <a:ext uri="{FF2B5EF4-FFF2-40B4-BE49-F238E27FC236}">
                  <a16:creationId xmlns:a16="http://schemas.microsoft.com/office/drawing/2014/main" id="{6A86DD7E-998D-4322-8057-0AAAD51EEDAC}"/>
                </a:ext>
              </a:extLst>
            </p:cNvPr>
            <p:cNvSpPr/>
            <p:nvPr/>
          </p:nvSpPr>
          <p:spPr>
            <a:xfrm>
              <a:off x="1687839" y="2469234"/>
              <a:ext cx="2754086" cy="2699657"/>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grpSp>
          <p:nvGrpSpPr>
            <p:cNvPr id="5" name="Group 4">
              <a:extLst>
                <a:ext uri="{FF2B5EF4-FFF2-40B4-BE49-F238E27FC236}">
                  <a16:creationId xmlns:a16="http://schemas.microsoft.com/office/drawing/2014/main" id="{00D0BE52-5F3D-7CA7-4052-D1A64C359244}"/>
                </a:ext>
              </a:extLst>
            </p:cNvPr>
            <p:cNvGrpSpPr/>
            <p:nvPr/>
          </p:nvGrpSpPr>
          <p:grpSpPr>
            <a:xfrm>
              <a:off x="2633370" y="3106566"/>
              <a:ext cx="1017020" cy="1262327"/>
              <a:chOff x="8279427" y="3355393"/>
              <a:chExt cx="1017020" cy="1262327"/>
            </a:xfrm>
            <a:solidFill>
              <a:schemeClr val="bg1"/>
            </a:solidFill>
          </p:grpSpPr>
          <p:sp>
            <p:nvSpPr>
              <p:cNvPr id="6" name="Rectangle: Rounded Corners 5">
                <a:extLst>
                  <a:ext uri="{FF2B5EF4-FFF2-40B4-BE49-F238E27FC236}">
                    <a16:creationId xmlns:a16="http://schemas.microsoft.com/office/drawing/2014/main" id="{E6B7B36C-E1F4-1DE9-40F1-5BD0E3378905}"/>
                  </a:ext>
                </a:extLst>
              </p:cNvPr>
              <p:cNvSpPr/>
              <p:nvPr/>
            </p:nvSpPr>
            <p:spPr>
              <a:xfrm>
                <a:off x="8279427" y="3714855"/>
                <a:ext cx="1017020" cy="902865"/>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7" name="Block Arc 6">
                <a:extLst>
                  <a:ext uri="{FF2B5EF4-FFF2-40B4-BE49-F238E27FC236}">
                    <a16:creationId xmlns:a16="http://schemas.microsoft.com/office/drawing/2014/main" id="{25E0474E-2F98-23B6-ECA2-16C87FAB558C}"/>
                  </a:ext>
                </a:extLst>
              </p:cNvPr>
              <p:cNvSpPr/>
              <p:nvPr/>
            </p:nvSpPr>
            <p:spPr>
              <a:xfrm>
                <a:off x="8458753" y="3355393"/>
                <a:ext cx="658368" cy="729129"/>
              </a:xfrm>
              <a:prstGeom prst="blockArc">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solidFill>
                    <a:schemeClr val="tx1"/>
                  </a:solidFill>
                </a:endParaRPr>
              </a:p>
            </p:txBody>
          </p:sp>
        </p:grpSp>
        <p:sp>
          <p:nvSpPr>
            <p:cNvPr id="14" name="Parallelogram 13">
              <a:extLst>
                <a:ext uri="{FF2B5EF4-FFF2-40B4-BE49-F238E27FC236}">
                  <a16:creationId xmlns:a16="http://schemas.microsoft.com/office/drawing/2014/main" id="{7372F81A-815C-5459-D96E-4EA4B7870158}"/>
                </a:ext>
              </a:extLst>
            </p:cNvPr>
            <p:cNvSpPr/>
            <p:nvPr/>
          </p:nvSpPr>
          <p:spPr>
            <a:xfrm>
              <a:off x="1718404" y="2087391"/>
              <a:ext cx="3094895" cy="260055"/>
            </a:xfrm>
            <a:prstGeom prst="parallelogram">
              <a:avLst>
                <a:gd name="adj" fmla="val 122672"/>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5" name="Parallelogram 14">
              <a:extLst>
                <a:ext uri="{FF2B5EF4-FFF2-40B4-BE49-F238E27FC236}">
                  <a16:creationId xmlns:a16="http://schemas.microsoft.com/office/drawing/2014/main" id="{C9F7D7DB-DC74-5CA8-F6BB-04193561277B}"/>
                </a:ext>
              </a:extLst>
            </p:cNvPr>
            <p:cNvSpPr/>
            <p:nvPr/>
          </p:nvSpPr>
          <p:spPr>
            <a:xfrm rot="16200000" flipV="1">
              <a:off x="3207535" y="3563127"/>
              <a:ext cx="2951471" cy="260056"/>
            </a:xfrm>
            <a:prstGeom prst="parallelogram">
              <a:avLst>
                <a:gd name="adj" fmla="val 93370"/>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grpSp>
    </p:spTree>
  </p:cSld>
  <p:clrMapOvr>
    <a:masterClrMapping/>
  </p:clrMapOvr>
</p:sld>
</file>

<file path=ppt/slides/slide131.xml><?xml version="1.0" encoding="utf-8"?>
<p:sld xmlns:a="http://schemas.openxmlformats.org/drawingml/2006/main" xmlns:r="http://schemas.openxmlformats.org/officeDocument/2006/relationships" xmlns:p="http://schemas.openxmlformats.org/presentationml/2006/main">
  <p:cSld>
    <p:spTree>
      <p:nvGrpSpPr>
        <p:cNvPr id="1" name="Shape 1717"/>
        <p:cNvGrpSpPr/>
        <p:nvPr/>
      </p:nvGrpSpPr>
      <p:grpSpPr>
        <a:xfrm>
          <a:off x="0" y="0"/>
          <a:ext cx="0" cy="0"/>
          <a:chOff x="0" y="0"/>
          <a:chExt cx="0" cy="0"/>
        </a:xfrm>
      </p:grpSpPr>
      <p:sp>
        <p:nvSpPr>
          <p:cNvPr id="1718" name="Google Shape;1718;p95"/>
          <p:cNvSpPr txBox="1">
            <a:spLocks noGrp="1"/>
          </p:cNvSpPr>
          <p:nvPr>
            <p:ph type="title"/>
          </p:nvPr>
        </p:nvSpPr>
        <p:spPr>
          <a:xfrm>
            <a:off x="838200" y="120516"/>
            <a:ext cx="10515600" cy="868968"/>
          </a:xfrm>
          <a:prstGeom prst="rect">
            <a:avLst/>
          </a:prstGeom>
          <a:noFill/>
          <a:ln>
            <a:noFill/>
          </a:ln>
        </p:spPr>
        <p:txBody>
          <a:bodyPr spcFirstLastPara="1" wrap="square" lIns="91425" tIns="45700" rIns="91425" bIns="45700" anchor="ctr" anchorCtr="0">
            <a:normAutofit/>
          </a:bodyPr>
          <a:lstStyle/>
          <a:p>
            <a:pPr marL="0" lvl="0" indent="0" algn="ctr" rtl="1">
              <a:lnSpc>
                <a:spcPct val="90000"/>
              </a:lnSpc>
              <a:spcBef>
                <a:spcPts val="0"/>
              </a:spcBef>
              <a:spcAft>
                <a:spcPts val="0"/>
              </a:spcAft>
              <a:buClr>
                <a:srgbClr val="8C5F7A"/>
              </a:buClr>
              <a:buSzPts val="3200"/>
              <a:buFont typeface="Arial"/>
              <a:buNone/>
            </a:pPr>
            <a:r>
              <a:rPr lang="en-US" dirty="0">
                <a:highlight>
                  <a:srgbClr val="FFFF00"/>
                </a:highlight>
              </a:rPr>
              <a:t>إغلاق ال</a:t>
            </a:r>
            <a:r>
              <a:rPr lang="ar-SA" dirty="0">
                <a:highlight>
                  <a:srgbClr val="FFFF00"/>
                </a:highlight>
              </a:rPr>
              <a:t>حال</a:t>
            </a:r>
            <a:r>
              <a:rPr lang="en-US" dirty="0">
                <a:highlight>
                  <a:srgbClr val="FFFF00"/>
                </a:highlight>
              </a:rPr>
              <a:t>ة</a:t>
            </a:r>
            <a:endParaRPr dirty="0">
              <a:highlight>
                <a:srgbClr val="FFFF00"/>
              </a:highlight>
            </a:endParaRPr>
          </a:p>
        </p:txBody>
      </p:sp>
      <p:grpSp>
        <p:nvGrpSpPr>
          <p:cNvPr id="2" name="Group 1">
            <a:extLst>
              <a:ext uri="{FF2B5EF4-FFF2-40B4-BE49-F238E27FC236}">
                <a16:creationId xmlns:a16="http://schemas.microsoft.com/office/drawing/2014/main" id="{75AFB4AE-2AC3-BEA2-56DF-389841650835}"/>
              </a:ext>
            </a:extLst>
          </p:cNvPr>
          <p:cNvGrpSpPr/>
          <p:nvPr/>
        </p:nvGrpSpPr>
        <p:grpSpPr>
          <a:xfrm>
            <a:off x="10228983" y="337468"/>
            <a:ext cx="1587872" cy="1368854"/>
            <a:chOff x="10228983" y="337468"/>
            <a:chExt cx="1587872" cy="1368854"/>
          </a:xfrm>
        </p:grpSpPr>
        <p:sp>
          <p:nvSpPr>
            <p:cNvPr id="3" name="Hexagon 2">
              <a:extLst>
                <a:ext uri="{FF2B5EF4-FFF2-40B4-BE49-F238E27FC236}">
                  <a16:creationId xmlns:a16="http://schemas.microsoft.com/office/drawing/2014/main" id="{5ABA2465-126B-B385-028D-2E13D9F42E92}"/>
                </a:ext>
              </a:extLst>
            </p:cNvPr>
            <p:cNvSpPr/>
            <p:nvPr/>
          </p:nvSpPr>
          <p:spPr>
            <a:xfrm rot="1782986">
              <a:off x="10228983" y="337468"/>
              <a:ext cx="1587872" cy="1368854"/>
            </a:xfrm>
            <a:prstGeom prst="hexagon">
              <a:avLst>
                <a:gd name="adj" fmla="val 28965"/>
                <a:gd name="vf" fmla="val 115470"/>
              </a:avLst>
            </a:prstGeom>
            <a:solidFill>
              <a:schemeClr val="bg1"/>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grpSp>
          <p:nvGrpSpPr>
            <p:cNvPr id="4" name="Group 3">
              <a:extLst>
                <a:ext uri="{FF2B5EF4-FFF2-40B4-BE49-F238E27FC236}">
                  <a16:creationId xmlns:a16="http://schemas.microsoft.com/office/drawing/2014/main" id="{1284578E-5C38-F0D0-4694-017B4174EB53}"/>
                </a:ext>
              </a:extLst>
            </p:cNvPr>
            <p:cNvGrpSpPr/>
            <p:nvPr/>
          </p:nvGrpSpPr>
          <p:grpSpPr>
            <a:xfrm>
              <a:off x="10621771" y="762700"/>
              <a:ext cx="562136" cy="634675"/>
              <a:chOff x="760175" y="830142"/>
              <a:chExt cx="867619" cy="979579"/>
            </a:xfrm>
          </p:grpSpPr>
          <p:sp>
            <p:nvSpPr>
              <p:cNvPr id="8" name="Rectangle 7">
                <a:extLst>
                  <a:ext uri="{FF2B5EF4-FFF2-40B4-BE49-F238E27FC236}">
                    <a16:creationId xmlns:a16="http://schemas.microsoft.com/office/drawing/2014/main" id="{CEDCAE56-4523-0E2F-9C1D-580C7A631DBE}"/>
                  </a:ext>
                </a:extLst>
              </p:cNvPr>
              <p:cNvSpPr/>
              <p:nvPr/>
            </p:nvSpPr>
            <p:spPr>
              <a:xfrm>
                <a:off x="864636" y="830142"/>
                <a:ext cx="763158" cy="979577"/>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rtl="1"/>
                <a:r>
                  <a:rPr lang="ar-SA" b="1" dirty="0">
                    <a:latin typeface="Arial" panose="020B0604020202020204" pitchFamily="34" charset="0"/>
                    <a:cs typeface="Arial" panose="020B0604020202020204" pitchFamily="34" charset="0"/>
                  </a:rPr>
                  <a:t>١٠٢-١٠٦</a:t>
                </a:r>
                <a:endParaRPr lang="en-CA" b="1" dirty="0">
                  <a:latin typeface="Arial" panose="020B0604020202020204" pitchFamily="34" charset="0"/>
                  <a:cs typeface="Arial" panose="020B0604020202020204" pitchFamily="34" charset="0"/>
                </a:endParaRPr>
              </a:p>
            </p:txBody>
          </p:sp>
          <p:sp>
            <p:nvSpPr>
              <p:cNvPr id="9" name="Rectangle 8">
                <a:extLst>
                  <a:ext uri="{FF2B5EF4-FFF2-40B4-BE49-F238E27FC236}">
                    <a16:creationId xmlns:a16="http://schemas.microsoft.com/office/drawing/2014/main" id="{A917FA1C-F915-8AB3-F921-FD4ADBD9EEA4}"/>
                  </a:ext>
                </a:extLst>
              </p:cNvPr>
              <p:cNvSpPr/>
              <p:nvPr/>
            </p:nvSpPr>
            <p:spPr>
              <a:xfrm>
                <a:off x="760175" y="830144"/>
                <a:ext cx="149292" cy="979577"/>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grpSp>
        <p:grpSp>
          <p:nvGrpSpPr>
            <p:cNvPr id="5" name="Group 4">
              <a:extLst>
                <a:ext uri="{FF2B5EF4-FFF2-40B4-BE49-F238E27FC236}">
                  <a16:creationId xmlns:a16="http://schemas.microsoft.com/office/drawing/2014/main" id="{6833E61F-44A9-786F-97C9-A1001788E1BC}"/>
                </a:ext>
              </a:extLst>
            </p:cNvPr>
            <p:cNvGrpSpPr/>
            <p:nvPr/>
          </p:nvGrpSpPr>
          <p:grpSpPr>
            <a:xfrm>
              <a:off x="11325415" y="762701"/>
              <a:ext cx="182192" cy="634674"/>
              <a:chOff x="2121762" y="2323619"/>
              <a:chExt cx="200378" cy="825210"/>
            </a:xfrm>
          </p:grpSpPr>
          <p:sp>
            <p:nvSpPr>
              <p:cNvPr id="6" name="Isosceles Triangle 5">
                <a:extLst>
                  <a:ext uri="{FF2B5EF4-FFF2-40B4-BE49-F238E27FC236}">
                    <a16:creationId xmlns:a16="http://schemas.microsoft.com/office/drawing/2014/main" id="{AFAE46B3-C6E0-BC8C-52A4-F988725CCE25}"/>
                  </a:ext>
                </a:extLst>
              </p:cNvPr>
              <p:cNvSpPr/>
              <p:nvPr/>
            </p:nvSpPr>
            <p:spPr>
              <a:xfrm>
                <a:off x="2121763" y="2323619"/>
                <a:ext cx="200377" cy="172739"/>
              </a:xfrm>
              <a:prstGeom prst="triangle">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7" name="Rectangle 6">
                <a:extLst>
                  <a:ext uri="{FF2B5EF4-FFF2-40B4-BE49-F238E27FC236}">
                    <a16:creationId xmlns:a16="http://schemas.microsoft.com/office/drawing/2014/main" id="{4017B9D9-E1D3-914F-963D-22CFDC0102BF}"/>
                  </a:ext>
                </a:extLst>
              </p:cNvPr>
              <p:cNvSpPr/>
              <p:nvPr/>
            </p:nvSpPr>
            <p:spPr>
              <a:xfrm>
                <a:off x="2121762" y="2496169"/>
                <a:ext cx="200377" cy="65266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grpSp>
      </p:grpSp>
      <p:sp>
        <p:nvSpPr>
          <p:cNvPr id="10" name="Google Shape;114;p9">
            <a:extLst>
              <a:ext uri="{FF2B5EF4-FFF2-40B4-BE49-F238E27FC236}">
                <a16:creationId xmlns:a16="http://schemas.microsoft.com/office/drawing/2014/main" id="{99E4AA56-5312-9F35-D5CF-2725650A4609}"/>
              </a:ext>
            </a:extLst>
          </p:cNvPr>
          <p:cNvSpPr txBox="1"/>
          <p:nvPr/>
        </p:nvSpPr>
        <p:spPr>
          <a:xfrm>
            <a:off x="794079" y="1219596"/>
            <a:ext cx="1559124" cy="369332"/>
          </a:xfrm>
          <a:prstGeom prst="rect">
            <a:avLst/>
          </a:prstGeom>
          <a:noFill/>
          <a:ln>
            <a:noFill/>
          </a:ln>
        </p:spPr>
        <p:txBody>
          <a:bodyPr spcFirstLastPara="1" wrap="square" lIns="91425" tIns="45700" rIns="91425" bIns="45700" anchor="t" anchorCtr="0">
            <a:spAutoFit/>
          </a:bodyPr>
          <a:lstStyle/>
          <a:p>
            <a:pPr marL="0" marR="0" lvl="0" indent="0" algn="r" rtl="1">
              <a:lnSpc>
                <a:spcPct val="100000"/>
              </a:lnSpc>
              <a:spcBef>
                <a:spcPts val="0"/>
              </a:spcBef>
              <a:spcAft>
                <a:spcPts val="0"/>
              </a:spcAft>
              <a:buClr>
                <a:srgbClr val="000000"/>
              </a:buClr>
              <a:buSzPts val="1800"/>
              <a:buFont typeface="Arial"/>
              <a:buNone/>
            </a:pPr>
            <a:r>
              <a:rPr lang="ar-SA" sz="1800" b="1" i="0" u="none" strike="noStrike" cap="none" dirty="0">
                <a:solidFill>
                  <a:schemeClr val="accent2">
                    <a:lumMod val="75000"/>
                  </a:schemeClr>
                </a:solidFill>
                <a:latin typeface="Arial"/>
                <a:ea typeface="Arial"/>
                <a:cs typeface="Arial"/>
                <a:sym typeface="Arial"/>
              </a:rPr>
              <a:t>١٥</a:t>
            </a:r>
            <a:r>
              <a:rPr lang="en-US" sz="1800" b="1" i="0" u="none" strike="noStrike" cap="none" dirty="0">
                <a:solidFill>
                  <a:schemeClr val="accent2">
                    <a:lumMod val="75000"/>
                  </a:schemeClr>
                </a:solidFill>
                <a:latin typeface="Arial"/>
                <a:ea typeface="Arial"/>
                <a:cs typeface="Arial"/>
                <a:sym typeface="Arial"/>
              </a:rPr>
              <a:t>دقيقة</a:t>
            </a:r>
            <a:endParaRPr b="1" dirty="0">
              <a:solidFill>
                <a:schemeClr val="accent2">
                  <a:lumMod val="75000"/>
                </a:schemeClr>
              </a:solidFill>
            </a:endParaRPr>
          </a:p>
        </p:txBody>
      </p:sp>
      <p:grpSp>
        <p:nvGrpSpPr>
          <p:cNvPr id="11" name="Group 10">
            <a:extLst>
              <a:ext uri="{FF2B5EF4-FFF2-40B4-BE49-F238E27FC236}">
                <a16:creationId xmlns:a16="http://schemas.microsoft.com/office/drawing/2014/main" id="{062D77B6-C639-5946-3791-FF8050DD8B78}"/>
              </a:ext>
            </a:extLst>
          </p:cNvPr>
          <p:cNvGrpSpPr/>
          <p:nvPr/>
        </p:nvGrpSpPr>
        <p:grpSpPr>
          <a:xfrm>
            <a:off x="357066" y="1224523"/>
            <a:ext cx="369332" cy="369332"/>
            <a:chOff x="6784825" y="4717805"/>
            <a:chExt cx="1170980" cy="1170980"/>
          </a:xfrm>
        </p:grpSpPr>
        <p:sp>
          <p:nvSpPr>
            <p:cNvPr id="12" name="Oval 11">
              <a:extLst>
                <a:ext uri="{FF2B5EF4-FFF2-40B4-BE49-F238E27FC236}">
                  <a16:creationId xmlns:a16="http://schemas.microsoft.com/office/drawing/2014/main" id="{CD350C58-7A4F-5565-7CA4-DBA844266FA3}"/>
                </a:ext>
              </a:extLst>
            </p:cNvPr>
            <p:cNvSpPr/>
            <p:nvPr/>
          </p:nvSpPr>
          <p:spPr>
            <a:xfrm>
              <a:off x="6784825" y="4717805"/>
              <a:ext cx="1170980" cy="1170980"/>
            </a:xfrm>
            <a:prstGeom prst="ellipse">
              <a:avLst/>
            </a:prstGeom>
            <a:solidFill>
              <a:schemeClr val="accent2">
                <a:lumMod val="75000"/>
              </a:schemeClr>
            </a:solidFill>
            <a:ln w="1270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3" name="Oval 12">
              <a:extLst>
                <a:ext uri="{FF2B5EF4-FFF2-40B4-BE49-F238E27FC236}">
                  <a16:creationId xmlns:a16="http://schemas.microsoft.com/office/drawing/2014/main" id="{14FCC0ED-F87F-A876-5348-4BC2FEB6FDB2}"/>
                </a:ext>
              </a:extLst>
            </p:cNvPr>
            <p:cNvSpPr/>
            <p:nvPr/>
          </p:nvSpPr>
          <p:spPr>
            <a:xfrm>
              <a:off x="7276868" y="5237982"/>
              <a:ext cx="189079" cy="18907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4" name="Rectangle 13">
              <a:extLst>
                <a:ext uri="{FF2B5EF4-FFF2-40B4-BE49-F238E27FC236}">
                  <a16:creationId xmlns:a16="http://schemas.microsoft.com/office/drawing/2014/main" id="{6F4A2976-E2E0-E379-26C1-F5750F77CF8E}"/>
                </a:ext>
              </a:extLst>
            </p:cNvPr>
            <p:cNvSpPr/>
            <p:nvPr/>
          </p:nvSpPr>
          <p:spPr>
            <a:xfrm rot="16200000">
              <a:off x="7134823" y="5040376"/>
              <a:ext cx="464812" cy="11315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5" name="Rectangle 14">
              <a:extLst>
                <a:ext uri="{FF2B5EF4-FFF2-40B4-BE49-F238E27FC236}">
                  <a16:creationId xmlns:a16="http://schemas.microsoft.com/office/drawing/2014/main" id="{CED9042B-6EE9-21DD-978E-C2957256C0CB}"/>
                </a:ext>
              </a:extLst>
            </p:cNvPr>
            <p:cNvSpPr/>
            <p:nvPr/>
          </p:nvSpPr>
          <p:spPr>
            <a:xfrm rot="13453060">
              <a:off x="7365088" y="5440995"/>
              <a:ext cx="331413" cy="10918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grpSp>
      <p:sp>
        <p:nvSpPr>
          <p:cNvPr id="16" name="Rectangle: Top Corners Rounded 15">
            <a:extLst>
              <a:ext uri="{FF2B5EF4-FFF2-40B4-BE49-F238E27FC236}">
                <a16:creationId xmlns:a16="http://schemas.microsoft.com/office/drawing/2014/main" id="{2ED692B9-7C4A-1B5B-AA26-C2DACE9D4805}"/>
              </a:ext>
            </a:extLst>
          </p:cNvPr>
          <p:cNvSpPr/>
          <p:nvPr/>
        </p:nvSpPr>
        <p:spPr>
          <a:xfrm rot="5400000">
            <a:off x="4498077" y="-1348475"/>
            <a:ext cx="2603498" cy="11599653"/>
          </a:xfrm>
          <a:prstGeom prst="round2SameRect">
            <a:avLst>
              <a:gd name="adj1" fmla="val 25924"/>
              <a:gd name="adj2" fmla="val 0"/>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grpSp>
        <p:nvGrpSpPr>
          <p:cNvPr id="17" name="Group 16">
            <a:extLst>
              <a:ext uri="{FF2B5EF4-FFF2-40B4-BE49-F238E27FC236}">
                <a16:creationId xmlns:a16="http://schemas.microsoft.com/office/drawing/2014/main" id="{C6626F9E-F240-019E-0115-DE671F9DCB5E}"/>
              </a:ext>
            </a:extLst>
          </p:cNvPr>
          <p:cNvGrpSpPr/>
          <p:nvPr/>
        </p:nvGrpSpPr>
        <p:grpSpPr>
          <a:xfrm rot="20104804">
            <a:off x="248118" y="2076918"/>
            <a:ext cx="4485238" cy="2982035"/>
            <a:chOff x="7208925" y="2604220"/>
            <a:chExt cx="1168511" cy="776891"/>
          </a:xfrm>
        </p:grpSpPr>
        <p:sp>
          <p:nvSpPr>
            <p:cNvPr id="18" name="Rectangle 17">
              <a:extLst>
                <a:ext uri="{FF2B5EF4-FFF2-40B4-BE49-F238E27FC236}">
                  <a16:creationId xmlns:a16="http://schemas.microsoft.com/office/drawing/2014/main" id="{BD37E9CD-917F-0BB9-DF92-310F17AF7318}"/>
                </a:ext>
              </a:extLst>
            </p:cNvPr>
            <p:cNvSpPr/>
            <p:nvPr/>
          </p:nvSpPr>
          <p:spPr>
            <a:xfrm>
              <a:off x="7425584" y="2840091"/>
              <a:ext cx="716280" cy="541020"/>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9" name="Google Shape;315;p4">
              <a:extLst>
                <a:ext uri="{FF2B5EF4-FFF2-40B4-BE49-F238E27FC236}">
                  <a16:creationId xmlns:a16="http://schemas.microsoft.com/office/drawing/2014/main" id="{2195BBB5-48FE-9BB8-CF31-8653227FCF70}"/>
                </a:ext>
              </a:extLst>
            </p:cNvPr>
            <p:cNvSpPr/>
            <p:nvPr/>
          </p:nvSpPr>
          <p:spPr>
            <a:xfrm>
              <a:off x="7208925" y="2953324"/>
              <a:ext cx="356816" cy="356815"/>
            </a:xfrm>
            <a:prstGeom prst="ellipse">
              <a:avLst/>
            </a:prstGeom>
            <a:solidFill>
              <a:schemeClr val="accent2">
                <a:lumMod val="75000"/>
              </a:schemeClr>
            </a:solidFill>
            <a:ln w="38100">
              <a:solidFill>
                <a:schemeClr val="bg1"/>
              </a:solidFill>
            </a:ln>
          </p:spPr>
          <p:txBody>
            <a:bodyPr spcFirstLastPara="1" wrap="square" lIns="91425" tIns="45700" rIns="91425" bIns="45700" anchor="ctr" anchorCtr="0">
              <a:noAutofit/>
            </a:bodyPr>
            <a:lstStyle/>
            <a:p>
              <a:pPr marL="0" marR="0" lvl="0" indent="0" algn="ctr" rtl="1">
                <a:spcBef>
                  <a:spcPts val="0"/>
                </a:spcBef>
                <a:spcAft>
                  <a:spcPts val="0"/>
                </a:spcAft>
                <a:buNone/>
              </a:pPr>
              <a:endParaRPr sz="1800" dirty="0">
                <a:solidFill>
                  <a:schemeClr val="lt1"/>
                </a:solidFill>
                <a:latin typeface="Calibri"/>
                <a:ea typeface="Calibri"/>
                <a:cs typeface="Calibri"/>
                <a:sym typeface="Calibri"/>
              </a:endParaRPr>
            </a:p>
          </p:txBody>
        </p:sp>
        <p:sp>
          <p:nvSpPr>
            <p:cNvPr id="20" name="Google Shape;315;p4">
              <a:extLst>
                <a:ext uri="{FF2B5EF4-FFF2-40B4-BE49-F238E27FC236}">
                  <a16:creationId xmlns:a16="http://schemas.microsoft.com/office/drawing/2014/main" id="{912DB2CF-6FC3-BBE9-E62D-72AC1FAB673F}"/>
                </a:ext>
              </a:extLst>
            </p:cNvPr>
            <p:cNvSpPr/>
            <p:nvPr/>
          </p:nvSpPr>
          <p:spPr>
            <a:xfrm>
              <a:off x="7622905" y="2604220"/>
              <a:ext cx="356816" cy="356815"/>
            </a:xfrm>
            <a:prstGeom prst="ellipse">
              <a:avLst/>
            </a:prstGeom>
            <a:solidFill>
              <a:schemeClr val="accent2">
                <a:lumMod val="75000"/>
              </a:schemeClr>
            </a:solidFill>
            <a:ln w="38100">
              <a:solidFill>
                <a:schemeClr val="bg1"/>
              </a:solidFill>
            </a:ln>
          </p:spPr>
          <p:txBody>
            <a:bodyPr spcFirstLastPara="1" wrap="square" lIns="91425" tIns="45700" rIns="91425" bIns="45700" anchor="ctr" anchorCtr="0">
              <a:noAutofit/>
            </a:bodyPr>
            <a:lstStyle/>
            <a:p>
              <a:pPr marL="0" marR="0" lvl="0" indent="0" algn="ctr" rtl="1">
                <a:spcBef>
                  <a:spcPts val="0"/>
                </a:spcBef>
                <a:spcAft>
                  <a:spcPts val="0"/>
                </a:spcAft>
                <a:buNone/>
              </a:pPr>
              <a:endParaRPr sz="1800" dirty="0">
                <a:solidFill>
                  <a:schemeClr val="lt1"/>
                </a:solidFill>
                <a:latin typeface="Calibri"/>
                <a:ea typeface="Calibri"/>
                <a:cs typeface="Calibri"/>
                <a:sym typeface="Calibri"/>
              </a:endParaRPr>
            </a:p>
          </p:txBody>
        </p:sp>
        <p:sp>
          <p:nvSpPr>
            <p:cNvPr id="21" name="Google Shape;315;p4">
              <a:extLst>
                <a:ext uri="{FF2B5EF4-FFF2-40B4-BE49-F238E27FC236}">
                  <a16:creationId xmlns:a16="http://schemas.microsoft.com/office/drawing/2014/main" id="{108E1BAF-9720-84C2-85D7-F4C042F6200D}"/>
                </a:ext>
              </a:extLst>
            </p:cNvPr>
            <p:cNvSpPr/>
            <p:nvPr/>
          </p:nvSpPr>
          <p:spPr>
            <a:xfrm>
              <a:off x="8020620" y="2955992"/>
              <a:ext cx="356816" cy="356815"/>
            </a:xfrm>
            <a:prstGeom prst="ellipse">
              <a:avLst/>
            </a:prstGeom>
            <a:solidFill>
              <a:schemeClr val="accent2">
                <a:lumMod val="75000"/>
              </a:schemeClr>
            </a:solidFill>
            <a:ln w="38100">
              <a:solidFill>
                <a:schemeClr val="bg1"/>
              </a:solidFill>
            </a:ln>
          </p:spPr>
          <p:txBody>
            <a:bodyPr spcFirstLastPara="1" wrap="square" lIns="91425" tIns="45700" rIns="91425" bIns="45700" anchor="ctr" anchorCtr="0">
              <a:noAutofit/>
            </a:bodyPr>
            <a:lstStyle/>
            <a:p>
              <a:pPr marL="0" marR="0" lvl="0" indent="0" algn="ctr" rtl="1">
                <a:spcBef>
                  <a:spcPts val="0"/>
                </a:spcBef>
                <a:spcAft>
                  <a:spcPts val="0"/>
                </a:spcAft>
                <a:buNone/>
              </a:pPr>
              <a:endParaRPr sz="1800" dirty="0">
                <a:solidFill>
                  <a:schemeClr val="lt1"/>
                </a:solidFill>
                <a:latin typeface="Calibri"/>
                <a:ea typeface="Calibri"/>
                <a:cs typeface="Calibri"/>
                <a:sym typeface="Calibri"/>
              </a:endParaRPr>
            </a:p>
          </p:txBody>
        </p:sp>
        <p:sp>
          <p:nvSpPr>
            <p:cNvPr id="22" name="Rectangle: Single Corner Snipped 21">
              <a:extLst>
                <a:ext uri="{FF2B5EF4-FFF2-40B4-BE49-F238E27FC236}">
                  <a16:creationId xmlns:a16="http://schemas.microsoft.com/office/drawing/2014/main" id="{39C55568-51C9-AEE1-7E06-ED361CE4A039}"/>
                </a:ext>
              </a:extLst>
            </p:cNvPr>
            <p:cNvSpPr/>
            <p:nvPr/>
          </p:nvSpPr>
          <p:spPr>
            <a:xfrm rot="3546506">
              <a:off x="7635233" y="3164183"/>
              <a:ext cx="115589" cy="149251"/>
            </a:xfrm>
            <a:prstGeom prst="snip1Rect">
              <a:avLst>
                <a:gd name="adj" fmla="val 23266"/>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3" name="Rectangle: Single Corner Snipped 22">
              <a:extLst>
                <a:ext uri="{FF2B5EF4-FFF2-40B4-BE49-F238E27FC236}">
                  <a16:creationId xmlns:a16="http://schemas.microsoft.com/office/drawing/2014/main" id="{28DD2A02-E493-F4F4-851B-8E5A2309CB99}"/>
                </a:ext>
              </a:extLst>
            </p:cNvPr>
            <p:cNvSpPr/>
            <p:nvPr/>
          </p:nvSpPr>
          <p:spPr>
            <a:xfrm rot="17435470">
              <a:off x="7817713" y="3021002"/>
              <a:ext cx="115589" cy="149251"/>
            </a:xfrm>
            <a:prstGeom prst="snip1Rect">
              <a:avLst>
                <a:gd name="adj" fmla="val 23266"/>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grpSp>
      <p:sp>
        <p:nvSpPr>
          <p:cNvPr id="24" name="Google Shape;114;p9">
            <a:extLst>
              <a:ext uri="{FF2B5EF4-FFF2-40B4-BE49-F238E27FC236}">
                <a16:creationId xmlns:a16="http://schemas.microsoft.com/office/drawing/2014/main" id="{236250B0-B5C4-7C82-DE52-BCF71D881723}"/>
              </a:ext>
            </a:extLst>
          </p:cNvPr>
          <p:cNvSpPr txBox="1"/>
          <p:nvPr/>
        </p:nvSpPr>
        <p:spPr>
          <a:xfrm>
            <a:off x="5456264" y="2196922"/>
            <a:ext cx="5446979" cy="369291"/>
          </a:xfrm>
          <a:prstGeom prst="rect">
            <a:avLst/>
          </a:prstGeom>
          <a:noFill/>
          <a:ln>
            <a:noFill/>
          </a:ln>
        </p:spPr>
        <p:txBody>
          <a:bodyPr spcFirstLastPara="1" wrap="square" lIns="91425" tIns="45700" rIns="91425" bIns="45700" anchor="t" anchorCtr="0">
            <a:spAutoFit/>
          </a:bodyPr>
          <a:lstStyle/>
          <a:p>
            <a:pPr marL="0" marR="0" lvl="0" indent="0" algn="r" rtl="1">
              <a:lnSpc>
                <a:spcPct val="100000"/>
              </a:lnSpc>
              <a:spcBef>
                <a:spcPts val="0"/>
              </a:spcBef>
              <a:spcAft>
                <a:spcPts val="0"/>
              </a:spcAft>
              <a:buClr>
                <a:srgbClr val="000000"/>
              </a:buClr>
              <a:buSzPts val="1800"/>
              <a:buFont typeface="Arial"/>
              <a:buNone/>
            </a:pPr>
            <a:r>
              <a:rPr lang="en-US" sz="1800" b="1" i="0" u="none" strike="noStrike" cap="none" dirty="0">
                <a:solidFill>
                  <a:schemeClr val="tx1"/>
                </a:solidFill>
                <a:latin typeface="Arial"/>
                <a:ea typeface="Arial"/>
                <a:cs typeface="Arial"/>
                <a:sym typeface="Arial"/>
              </a:rPr>
              <a:t>راجع </a:t>
            </a:r>
            <a:r>
              <a:rPr lang="ar-SA" sz="1800" b="1" i="0" u="none" strike="noStrike" cap="none" dirty="0">
                <a:solidFill>
                  <a:schemeClr val="tx1"/>
                </a:solidFill>
                <a:latin typeface="Arial"/>
                <a:ea typeface="Arial"/>
                <a:cs typeface="Arial"/>
                <a:sym typeface="Arial"/>
              </a:rPr>
              <a:t>ال</a:t>
            </a:r>
            <a:r>
              <a:rPr lang="en-US" sz="1800" b="1" i="0" u="none" strike="noStrike" cap="none" dirty="0">
                <a:solidFill>
                  <a:schemeClr val="tx1"/>
                </a:solidFill>
                <a:latin typeface="Arial"/>
                <a:ea typeface="Arial"/>
                <a:cs typeface="Arial"/>
                <a:sym typeface="Arial"/>
              </a:rPr>
              <a:t>تحديثات </a:t>
            </a:r>
            <a:r>
              <a:rPr lang="ar-SA" sz="1800" b="1" i="0" u="none" strike="noStrike" cap="none" dirty="0">
                <a:solidFill>
                  <a:schemeClr val="tx1"/>
                </a:solidFill>
                <a:latin typeface="Arial"/>
                <a:ea typeface="Arial"/>
                <a:cs typeface="Arial"/>
                <a:sym typeface="Arial"/>
              </a:rPr>
              <a:t>على </a:t>
            </a:r>
            <a:r>
              <a:rPr lang="en-US" sz="1800" b="1" i="0" u="none" strike="noStrike" cap="none" dirty="0">
                <a:solidFill>
                  <a:schemeClr val="tx1"/>
                </a:solidFill>
                <a:latin typeface="Arial"/>
                <a:ea typeface="Arial"/>
                <a:cs typeface="Arial"/>
                <a:sym typeface="Arial"/>
              </a:rPr>
              <a:t>سيناريو الحالة وأجب عن الأسئلة التالية:</a:t>
            </a:r>
          </a:p>
        </p:txBody>
      </p:sp>
      <p:sp>
        <p:nvSpPr>
          <p:cNvPr id="25" name="Google Shape;114;p9">
            <a:extLst>
              <a:ext uri="{FF2B5EF4-FFF2-40B4-BE49-F238E27FC236}">
                <a16:creationId xmlns:a16="http://schemas.microsoft.com/office/drawing/2014/main" id="{0561DBE2-6774-85EB-B855-B436ED711B11}"/>
              </a:ext>
            </a:extLst>
          </p:cNvPr>
          <p:cNvSpPr txBox="1"/>
          <p:nvPr/>
        </p:nvSpPr>
        <p:spPr>
          <a:xfrm>
            <a:off x="5456264" y="3433746"/>
            <a:ext cx="5446979" cy="2169784"/>
          </a:xfrm>
          <a:prstGeom prst="rect">
            <a:avLst/>
          </a:prstGeom>
          <a:noFill/>
          <a:ln>
            <a:noFill/>
          </a:ln>
        </p:spPr>
        <p:txBody>
          <a:bodyPr spcFirstLastPara="1" wrap="square" lIns="91425" tIns="45700" rIns="91425" bIns="45700" anchor="t" anchorCtr="0">
            <a:spAutoFit/>
          </a:bodyPr>
          <a:lstStyle/>
          <a:p>
            <a:pPr marL="342900" marR="0" lvl="0" indent="-342900" algn="r" rtl="1">
              <a:lnSpc>
                <a:spcPct val="100000"/>
              </a:lnSpc>
              <a:spcBef>
                <a:spcPts val="0"/>
              </a:spcBef>
              <a:spcAft>
                <a:spcPts val="1000"/>
              </a:spcAft>
              <a:buClr>
                <a:srgbClr val="000000"/>
              </a:buClr>
              <a:buSzPts val="1800"/>
              <a:buFont typeface="+mj-lt"/>
              <a:buAutoNum type="arabicPeriod"/>
            </a:pPr>
            <a:r>
              <a:rPr lang="en-US" sz="2200" i="0" u="none" strike="noStrike" cap="none" dirty="0">
                <a:solidFill>
                  <a:schemeClr val="tx1"/>
                </a:solidFill>
                <a:latin typeface="Calibri" panose="020F0502020204030204" pitchFamily="34" charset="0"/>
                <a:cs typeface="Calibri" panose="020F0502020204030204" pitchFamily="34" charset="0"/>
                <a:sym typeface="Arial"/>
              </a:rPr>
              <a:t>هل هناك حاجة مستمرة لل</a:t>
            </a:r>
            <a:r>
              <a:rPr lang="ar-SA" sz="2200" i="0" u="none" strike="noStrike" cap="none" dirty="0">
                <a:solidFill>
                  <a:schemeClr val="tx1"/>
                </a:solidFill>
                <a:latin typeface="Calibri" panose="020F0502020204030204" pitchFamily="34" charset="0"/>
                <a:cs typeface="Calibri" panose="020F0502020204030204" pitchFamily="34" charset="0"/>
                <a:sym typeface="Arial"/>
              </a:rPr>
              <a:t>مراقبة</a:t>
            </a:r>
            <a:r>
              <a:rPr lang="en-US" sz="2200" i="0" u="none" strike="noStrike" cap="none" dirty="0">
                <a:solidFill>
                  <a:schemeClr val="tx1"/>
                </a:solidFill>
                <a:latin typeface="Calibri" panose="020F0502020204030204" pitchFamily="34" charset="0"/>
                <a:cs typeface="Calibri" panose="020F0502020204030204" pitchFamily="34" charset="0"/>
                <a:sym typeface="Arial"/>
              </a:rPr>
              <a:t> والدعم؟ اشرح اجابتك</a:t>
            </a:r>
          </a:p>
          <a:p>
            <a:pPr marL="342900" marR="0" lvl="0" indent="-342900" algn="r" rtl="1">
              <a:lnSpc>
                <a:spcPct val="100000"/>
              </a:lnSpc>
              <a:spcBef>
                <a:spcPts val="0"/>
              </a:spcBef>
              <a:spcAft>
                <a:spcPts val="1000"/>
              </a:spcAft>
              <a:buClr>
                <a:srgbClr val="000000"/>
              </a:buClr>
              <a:buSzPts val="1800"/>
              <a:buFont typeface="+mj-lt"/>
              <a:buAutoNum type="arabicPeriod"/>
            </a:pPr>
            <a:r>
              <a:rPr lang="en-US" sz="2200" i="0" u="none" strike="noStrike" cap="none" dirty="0">
                <a:solidFill>
                  <a:schemeClr val="tx1"/>
                </a:solidFill>
                <a:latin typeface="Calibri" panose="020F0502020204030204" pitchFamily="34" charset="0"/>
                <a:cs typeface="Calibri" panose="020F0502020204030204" pitchFamily="34" charset="0"/>
                <a:sym typeface="Arial"/>
              </a:rPr>
              <a:t>هل لا تزال هناك مخاطر و / أو احتياجات معلقة؟ اشرح اجابتك</a:t>
            </a:r>
          </a:p>
          <a:p>
            <a:pPr marL="342900" marR="0" lvl="0" indent="-342900" algn="r" rtl="1">
              <a:lnSpc>
                <a:spcPct val="100000"/>
              </a:lnSpc>
              <a:spcBef>
                <a:spcPts val="0"/>
              </a:spcBef>
              <a:spcAft>
                <a:spcPts val="1000"/>
              </a:spcAft>
              <a:buClr>
                <a:srgbClr val="000000"/>
              </a:buClr>
              <a:buSzPts val="1800"/>
              <a:buFont typeface="+mj-lt"/>
              <a:buAutoNum type="arabicPeriod"/>
            </a:pPr>
            <a:r>
              <a:rPr lang="en-US" sz="2200" i="0" u="none" strike="noStrike" cap="none" dirty="0">
                <a:solidFill>
                  <a:schemeClr val="tx1"/>
                </a:solidFill>
                <a:latin typeface="Calibri" panose="020F0502020204030204" pitchFamily="34" charset="0"/>
                <a:cs typeface="Calibri" panose="020F0502020204030204" pitchFamily="34" charset="0"/>
                <a:sym typeface="Arial"/>
              </a:rPr>
              <a:t>هل تنصح بإغلاق هذه ال</a:t>
            </a:r>
            <a:r>
              <a:rPr lang="ar-SA" sz="2200" i="0" u="none" strike="noStrike" cap="none" dirty="0">
                <a:solidFill>
                  <a:schemeClr val="tx1"/>
                </a:solidFill>
                <a:latin typeface="Calibri" panose="020F0502020204030204" pitchFamily="34" charset="0"/>
                <a:cs typeface="Calibri" panose="020F0502020204030204" pitchFamily="34" charset="0"/>
                <a:sym typeface="Arial"/>
              </a:rPr>
              <a:t>حال</a:t>
            </a:r>
            <a:r>
              <a:rPr lang="en-US" sz="2200" i="0" u="none" strike="noStrike" cap="none" dirty="0">
                <a:solidFill>
                  <a:schemeClr val="tx1"/>
                </a:solidFill>
                <a:latin typeface="Calibri" panose="020F0502020204030204" pitchFamily="34" charset="0"/>
                <a:cs typeface="Calibri" panose="020F0502020204030204" pitchFamily="34" charset="0"/>
                <a:sym typeface="Arial"/>
              </a:rPr>
              <a:t>ة؟</a:t>
            </a:r>
          </a:p>
        </p:txBody>
      </p:sp>
    </p:spTree>
  </p:cSld>
  <p:clrMapOvr>
    <a:masterClrMapping/>
  </p:clrMapOvr>
</p:sld>
</file>

<file path=ppt/slides/slide132.xml><?xml version="1.0" encoding="utf-8"?>
<p:sld xmlns:a="http://schemas.openxmlformats.org/drawingml/2006/main" xmlns:r="http://schemas.openxmlformats.org/officeDocument/2006/relationships" xmlns:p="http://schemas.openxmlformats.org/presentationml/2006/main" show="0">
  <p:cSld>
    <p:spTree>
      <p:nvGrpSpPr>
        <p:cNvPr id="1" name="Shape 812"/>
        <p:cNvGrpSpPr/>
        <p:nvPr/>
      </p:nvGrpSpPr>
      <p:grpSpPr>
        <a:xfrm>
          <a:off x="0" y="0"/>
          <a:ext cx="0" cy="0"/>
          <a:chOff x="0" y="0"/>
          <a:chExt cx="0" cy="0"/>
        </a:xfrm>
      </p:grpSpPr>
      <p:sp>
        <p:nvSpPr>
          <p:cNvPr id="6" name="Title 72">
            <a:extLst>
              <a:ext uri="{FF2B5EF4-FFF2-40B4-BE49-F238E27FC236}">
                <a16:creationId xmlns:a16="http://schemas.microsoft.com/office/drawing/2014/main" id="{651A139C-7752-FE82-6B84-B69CFCBA8AE1}"/>
              </a:ext>
            </a:extLst>
          </p:cNvPr>
          <p:cNvSpPr txBox="1">
            <a:spLocks/>
          </p:cNvSpPr>
          <p:nvPr/>
        </p:nvSpPr>
        <p:spPr>
          <a:xfrm>
            <a:off x="4933671" y="2035391"/>
            <a:ext cx="5915913" cy="562168"/>
          </a:xfrm>
          <a:prstGeom prst="rect">
            <a:avLst/>
          </a:prstGeom>
        </p:spPr>
        <p:txBody>
          <a:bodyPr anchor="ctr" anchorCtr="0"/>
          <a:lstStyle>
            <a:lvl1pPr algn="l" defTabSz="914400" rtl="0" eaLnBrk="1" latinLnBrk="0" hangingPunct="1">
              <a:lnSpc>
                <a:spcPct val="90000"/>
              </a:lnSpc>
              <a:spcBef>
                <a:spcPct val="0"/>
              </a:spcBef>
              <a:buNone/>
              <a:defRPr sz="4400" kern="1200">
                <a:solidFill>
                  <a:schemeClr val="tx1"/>
                </a:solidFill>
                <a:latin typeface="Helvetica Neue" charset="0"/>
                <a:ea typeface="Helvetica Neue" charset="0"/>
                <a:cs typeface="Helvetica Neue" charset="0"/>
              </a:defRPr>
            </a:lvl1pPr>
          </a:lstStyle>
          <a:p>
            <a:pPr algn="r" rtl="1"/>
            <a:r>
              <a:rPr lang="en-CA" sz="5400" b="1" dirty="0">
                <a:solidFill>
                  <a:schemeClr val="bg1">
                    <a:lumMod val="75000"/>
                  </a:schemeClr>
                </a:solidFill>
                <a:latin typeface="Calibri" panose="020F0502020204030204" pitchFamily="34" charset="0"/>
                <a:cs typeface="Calibri" panose="020F0502020204030204" pitchFamily="34" charset="0"/>
              </a:rPr>
              <a:t>شريحة إضافية لملاحظات الميسر</a:t>
            </a:r>
          </a:p>
        </p:txBody>
      </p:sp>
    </p:spTree>
    <p:extLst>
      <p:ext uri="{BB962C8B-B14F-4D97-AF65-F5344CB8AC3E}">
        <p14:creationId xmlns:p14="http://schemas.microsoft.com/office/powerpoint/2010/main" val="1843188786"/>
      </p:ext>
    </p:extLst>
  </p:cSld>
  <p:clrMapOvr>
    <a:masterClrMapping/>
  </p:clrMapOvr>
</p:sld>
</file>

<file path=ppt/slides/slide133.xml><?xml version="1.0" encoding="utf-8"?>
<p:sld xmlns:a="http://schemas.openxmlformats.org/drawingml/2006/main" xmlns:r="http://schemas.openxmlformats.org/officeDocument/2006/relationships" xmlns:p="http://schemas.openxmlformats.org/presentationml/2006/main" show="0">
  <p:cSld>
    <p:spTree>
      <p:nvGrpSpPr>
        <p:cNvPr id="1" name="Shape 812"/>
        <p:cNvGrpSpPr/>
        <p:nvPr/>
      </p:nvGrpSpPr>
      <p:grpSpPr>
        <a:xfrm>
          <a:off x="0" y="0"/>
          <a:ext cx="0" cy="0"/>
          <a:chOff x="0" y="0"/>
          <a:chExt cx="0" cy="0"/>
        </a:xfrm>
      </p:grpSpPr>
      <p:sp>
        <p:nvSpPr>
          <p:cNvPr id="6" name="Title 72">
            <a:extLst>
              <a:ext uri="{FF2B5EF4-FFF2-40B4-BE49-F238E27FC236}">
                <a16:creationId xmlns:a16="http://schemas.microsoft.com/office/drawing/2014/main" id="{651A139C-7752-FE82-6B84-B69CFCBA8AE1}"/>
              </a:ext>
            </a:extLst>
          </p:cNvPr>
          <p:cNvSpPr txBox="1">
            <a:spLocks/>
          </p:cNvSpPr>
          <p:nvPr/>
        </p:nvSpPr>
        <p:spPr>
          <a:xfrm>
            <a:off x="5113553" y="1555705"/>
            <a:ext cx="5915913" cy="562168"/>
          </a:xfrm>
          <a:prstGeom prst="rect">
            <a:avLst/>
          </a:prstGeom>
        </p:spPr>
        <p:txBody>
          <a:bodyPr anchor="ctr" anchorCtr="0"/>
          <a:lstStyle>
            <a:lvl1pPr algn="l" defTabSz="914400" rtl="0" eaLnBrk="1" latinLnBrk="0" hangingPunct="1">
              <a:lnSpc>
                <a:spcPct val="90000"/>
              </a:lnSpc>
              <a:spcBef>
                <a:spcPct val="0"/>
              </a:spcBef>
              <a:buNone/>
              <a:defRPr sz="4400" kern="1200">
                <a:solidFill>
                  <a:schemeClr val="tx1"/>
                </a:solidFill>
                <a:latin typeface="Helvetica Neue" charset="0"/>
                <a:ea typeface="Helvetica Neue" charset="0"/>
                <a:cs typeface="Helvetica Neue" charset="0"/>
              </a:defRPr>
            </a:lvl1pPr>
          </a:lstStyle>
          <a:p>
            <a:pPr algn="r" rtl="1"/>
            <a:r>
              <a:rPr lang="en-CA" sz="5400" b="1" dirty="0">
                <a:solidFill>
                  <a:schemeClr val="bg1">
                    <a:lumMod val="75000"/>
                  </a:schemeClr>
                </a:solidFill>
                <a:latin typeface="Calibri" panose="020F0502020204030204" pitchFamily="34" charset="0"/>
                <a:cs typeface="Calibri" panose="020F0502020204030204" pitchFamily="34" charset="0"/>
              </a:rPr>
              <a:t>شريحة إضافية لملاحظات الميسر</a:t>
            </a:r>
          </a:p>
        </p:txBody>
      </p:sp>
    </p:spTree>
    <p:extLst>
      <p:ext uri="{BB962C8B-B14F-4D97-AF65-F5344CB8AC3E}">
        <p14:creationId xmlns:p14="http://schemas.microsoft.com/office/powerpoint/2010/main" val="73248296"/>
      </p:ext>
    </p:extLst>
  </p:cSld>
  <p:clrMapOvr>
    <a:masterClrMapping/>
  </p:clrMapOvr>
</p:sld>
</file>

<file path=ppt/slides/slide134.xml><?xml version="1.0" encoding="utf-8"?>
<p:sld xmlns:a="http://schemas.openxmlformats.org/drawingml/2006/main" xmlns:r="http://schemas.openxmlformats.org/officeDocument/2006/relationships" xmlns:p="http://schemas.openxmlformats.org/presentationml/2006/main">
  <p:cSld>
    <p:spTree>
      <p:nvGrpSpPr>
        <p:cNvPr id="1" name="Shape 1734"/>
        <p:cNvGrpSpPr/>
        <p:nvPr/>
      </p:nvGrpSpPr>
      <p:grpSpPr>
        <a:xfrm>
          <a:off x="0" y="0"/>
          <a:ext cx="0" cy="0"/>
          <a:chOff x="0" y="0"/>
          <a:chExt cx="0" cy="0"/>
        </a:xfrm>
      </p:grpSpPr>
      <p:sp>
        <p:nvSpPr>
          <p:cNvPr id="1735" name="Google Shape;1735;p96"/>
          <p:cNvSpPr/>
          <p:nvPr/>
        </p:nvSpPr>
        <p:spPr>
          <a:xfrm>
            <a:off x="0" y="-1"/>
            <a:ext cx="12192000" cy="985520"/>
          </a:xfrm>
          <a:prstGeom prst="rect">
            <a:avLst/>
          </a:prstGeom>
          <a:solidFill>
            <a:srgbClr val="EEE7EB"/>
          </a:solidFill>
          <a:ln>
            <a:noFill/>
          </a:ln>
        </p:spPr>
        <p:txBody>
          <a:bodyPr spcFirstLastPara="1" wrap="square" lIns="91425" tIns="45700" rIns="91425" bIns="45700" anchor="ctr" anchorCtr="0">
            <a:noAutofit/>
          </a:bodyPr>
          <a:lstStyle/>
          <a:p>
            <a:pPr marL="0" marR="0" lvl="0" indent="0" algn="ctr" rtl="1">
              <a:lnSpc>
                <a:spcPct val="100000"/>
              </a:lnSpc>
              <a:spcBef>
                <a:spcPts val="0"/>
              </a:spcBef>
              <a:spcAft>
                <a:spcPts val="0"/>
              </a:spcAft>
              <a:buClr>
                <a:schemeClr val="lt1"/>
              </a:buClr>
              <a:buSzPts val="1800"/>
              <a:buFont typeface="Calibri"/>
              <a:buNone/>
            </a:pPr>
            <a:endParaRPr sz="1800" b="0" i="0" u="none" strike="noStrike" cap="none" dirty="0">
              <a:solidFill>
                <a:srgbClr val="FFFFFF"/>
              </a:solidFill>
              <a:latin typeface="Calibri"/>
              <a:ea typeface="Calibri"/>
              <a:cs typeface="Calibri"/>
              <a:sym typeface="Calibri"/>
            </a:endParaRPr>
          </a:p>
        </p:txBody>
      </p:sp>
      <p:sp>
        <p:nvSpPr>
          <p:cNvPr id="1736" name="Google Shape;1736;p96"/>
          <p:cNvSpPr txBox="1">
            <a:spLocks noGrp="1"/>
          </p:cNvSpPr>
          <p:nvPr>
            <p:ph type="title"/>
          </p:nvPr>
        </p:nvSpPr>
        <p:spPr>
          <a:xfrm>
            <a:off x="838200" y="120516"/>
            <a:ext cx="10515600" cy="868968"/>
          </a:xfrm>
          <a:prstGeom prst="rect">
            <a:avLst/>
          </a:prstGeom>
          <a:noFill/>
          <a:ln>
            <a:noFill/>
          </a:ln>
        </p:spPr>
        <p:txBody>
          <a:bodyPr spcFirstLastPara="1" wrap="square" lIns="91425" tIns="45700" rIns="91425" bIns="45700" anchor="ctr" anchorCtr="0">
            <a:normAutofit/>
          </a:bodyPr>
          <a:lstStyle/>
          <a:p>
            <a:pPr marL="0" lvl="0" indent="0" algn="ctr" rtl="1">
              <a:lnSpc>
                <a:spcPct val="90000"/>
              </a:lnSpc>
              <a:spcBef>
                <a:spcPts val="0"/>
              </a:spcBef>
              <a:spcAft>
                <a:spcPts val="0"/>
              </a:spcAft>
              <a:buClr>
                <a:srgbClr val="8C5F7A"/>
              </a:buClr>
              <a:buSzPts val="3200"/>
              <a:buFont typeface="Arial"/>
              <a:buNone/>
            </a:pPr>
            <a:r>
              <a:rPr lang="en-US" dirty="0">
                <a:latin typeface="Calibri" panose="020F0502020204030204" pitchFamily="34" charset="0"/>
                <a:cs typeface="Calibri" panose="020F0502020204030204" pitchFamily="34" charset="0"/>
                <a:sym typeface="Arial"/>
              </a:rPr>
              <a:t>نقاط التعلم الأساسية</a:t>
            </a:r>
            <a:endParaRPr dirty="0">
              <a:latin typeface="Calibri" panose="020F0502020204030204" pitchFamily="34" charset="0"/>
              <a:cs typeface="Calibri" panose="020F0502020204030204" pitchFamily="34" charset="0"/>
            </a:endParaRPr>
          </a:p>
        </p:txBody>
      </p:sp>
      <p:sp>
        <p:nvSpPr>
          <p:cNvPr id="1737" name="Google Shape;1737;p96"/>
          <p:cNvSpPr/>
          <p:nvPr/>
        </p:nvSpPr>
        <p:spPr>
          <a:xfrm>
            <a:off x="5570220" y="2212444"/>
            <a:ext cx="1051560" cy="1051560"/>
          </a:xfrm>
          <a:prstGeom prst="star5">
            <a:avLst>
              <a:gd name="adj" fmla="val 28143"/>
              <a:gd name="hf" fmla="val 105146"/>
              <a:gd name="vf" fmla="val 110557"/>
            </a:avLst>
          </a:prstGeom>
          <a:solidFill>
            <a:srgbClr val="8C5F7A"/>
          </a:solidFill>
          <a:ln>
            <a:noFill/>
          </a:ln>
        </p:spPr>
        <p:txBody>
          <a:bodyPr spcFirstLastPara="1" wrap="square" lIns="91425" tIns="45700" rIns="91425" bIns="45700" anchor="ctr" anchorCtr="0">
            <a:noAutofit/>
          </a:bodyPr>
          <a:lstStyle/>
          <a:p>
            <a:pPr marL="0" marR="0" lvl="0" indent="0" algn="ctr" rtl="1">
              <a:lnSpc>
                <a:spcPct val="100000"/>
              </a:lnSpc>
              <a:spcBef>
                <a:spcPts val="0"/>
              </a:spcBef>
              <a:spcAft>
                <a:spcPts val="0"/>
              </a:spcAft>
              <a:buClr>
                <a:schemeClr val="lt1"/>
              </a:buClr>
              <a:buSzPts val="1800"/>
              <a:buFont typeface="Calibri"/>
              <a:buNone/>
            </a:pPr>
            <a:endParaRPr sz="1800" b="0" i="0" u="none" strike="noStrike" cap="none" dirty="0">
              <a:solidFill>
                <a:srgbClr val="FFFFFF"/>
              </a:solidFill>
              <a:latin typeface="Calibri"/>
              <a:ea typeface="Calibri"/>
              <a:cs typeface="Calibri"/>
              <a:sym typeface="Calibri"/>
            </a:endParaRPr>
          </a:p>
        </p:txBody>
      </p:sp>
      <p:sp>
        <p:nvSpPr>
          <p:cNvPr id="1738" name="Google Shape;1738;p96"/>
          <p:cNvSpPr txBox="1"/>
          <p:nvPr/>
        </p:nvSpPr>
        <p:spPr>
          <a:xfrm>
            <a:off x="3046686" y="3797920"/>
            <a:ext cx="6093372" cy="1569620"/>
          </a:xfrm>
          <a:prstGeom prst="rect">
            <a:avLst/>
          </a:prstGeom>
          <a:noFill/>
          <a:ln>
            <a:noFill/>
          </a:ln>
        </p:spPr>
        <p:txBody>
          <a:bodyPr spcFirstLastPara="1" wrap="square" lIns="91425" tIns="45700" rIns="91425" bIns="45700" anchor="t" anchorCtr="0">
            <a:spAutoFit/>
          </a:bodyPr>
          <a:lstStyle/>
          <a:p>
            <a:pPr marL="0" marR="0" lvl="0" indent="0" algn="ctr" rtl="1">
              <a:lnSpc>
                <a:spcPct val="100000"/>
              </a:lnSpc>
              <a:spcBef>
                <a:spcPts val="0"/>
              </a:spcBef>
              <a:spcAft>
                <a:spcPts val="0"/>
              </a:spcAft>
              <a:buClr>
                <a:srgbClr val="000000"/>
              </a:buClr>
              <a:buSzPts val="2400"/>
              <a:buFont typeface="Helvetica Neue"/>
              <a:buNone/>
            </a:pPr>
            <a:r>
              <a:rPr lang="en-GB" sz="2400" b="0" i="0" u="none" strike="noStrike" cap="none" dirty="0">
                <a:solidFill>
                  <a:srgbClr val="000000"/>
                </a:solidFill>
                <a:latin typeface="Calibri" panose="020F0502020204030204" pitchFamily="34" charset="0"/>
                <a:ea typeface="Helvetica Neue"/>
                <a:cs typeface="Calibri" panose="020F0502020204030204" pitchFamily="34" charset="0"/>
                <a:sym typeface="Helvetica Neue"/>
              </a:rPr>
              <a:t>يتبع إغلاق الحالة لـ</a:t>
            </a:r>
            <a:r>
              <a:rPr lang="ar-SA" sz="2400" b="0" i="0" u="none" strike="noStrike" cap="none" dirty="0">
                <a:solidFill>
                  <a:srgbClr val="000000"/>
                </a:solidFill>
                <a:latin typeface="Calibri" panose="020F0502020204030204" pitchFamily="34" charset="0"/>
                <a:ea typeface="Helvetica Neue"/>
                <a:cs typeface="Calibri" panose="020F0502020204030204" pitchFamily="34" charset="0"/>
                <a:sym typeface="Helvetica Neue"/>
              </a:rPr>
              <a:t>لأطفال المنفصلين و غير المصحوبين </a:t>
            </a:r>
            <a:r>
              <a:rPr lang="en-GB" sz="2400" b="0" i="0" u="none" strike="noStrike" cap="none" dirty="0">
                <a:solidFill>
                  <a:srgbClr val="000000"/>
                </a:solidFill>
                <a:latin typeface="Calibri" panose="020F0502020204030204" pitchFamily="34" charset="0"/>
                <a:ea typeface="Helvetica Neue"/>
                <a:cs typeface="Calibri" panose="020F0502020204030204" pitchFamily="34" charset="0"/>
                <a:sym typeface="Helvetica Neue"/>
              </a:rPr>
              <a:t>نفس مبادئ إدارة الحالة العامة وقد يركز على جوانب (إعادة) التكامل بعد لم شمل الأسرة أو ال</a:t>
            </a:r>
            <a:r>
              <a:rPr lang="ar-SA" sz="2400" b="0" i="0" u="none" strike="noStrike" cap="none" dirty="0">
                <a:solidFill>
                  <a:srgbClr val="000000"/>
                </a:solidFill>
                <a:latin typeface="Calibri" panose="020F0502020204030204" pitchFamily="34" charset="0"/>
                <a:ea typeface="Helvetica Neue"/>
                <a:cs typeface="Calibri" panose="020F0502020204030204" pitchFamily="34" charset="0"/>
                <a:sym typeface="Helvetica Neue"/>
              </a:rPr>
              <a:t>إيداع</a:t>
            </a:r>
            <a:r>
              <a:rPr lang="en-GB" sz="2400" b="0" i="0" u="none" strike="noStrike" cap="none" dirty="0">
                <a:solidFill>
                  <a:srgbClr val="000000"/>
                </a:solidFill>
                <a:latin typeface="Calibri" panose="020F0502020204030204" pitchFamily="34" charset="0"/>
                <a:ea typeface="Helvetica Neue"/>
                <a:cs typeface="Calibri" panose="020F0502020204030204" pitchFamily="34" charset="0"/>
                <a:sym typeface="Helvetica Neue"/>
              </a:rPr>
              <a:t> في رعاية بديلة طويلة الأ</a:t>
            </a:r>
            <a:r>
              <a:rPr lang="ar-SA" sz="2400" dirty="0">
                <a:latin typeface="Calibri" panose="020F0502020204030204" pitchFamily="34" charset="0"/>
                <a:ea typeface="Helvetica Neue"/>
                <a:cs typeface="Calibri" panose="020F0502020204030204" pitchFamily="34" charset="0"/>
                <a:sym typeface="Helvetica Neue"/>
              </a:rPr>
              <a:t>مد</a:t>
            </a:r>
            <a:endParaRPr lang="en-GB" sz="2400" dirty="0">
              <a:latin typeface="Calibri" panose="020F0502020204030204" pitchFamily="34" charset="0"/>
              <a:cs typeface="Calibri" panose="020F0502020204030204" pitchFamily="34" charset="0"/>
            </a:endParaRPr>
          </a:p>
        </p:txBody>
      </p:sp>
    </p:spTree>
  </p:cSld>
  <p:clrMapOvr>
    <a:masterClrMapping/>
  </p:clrMapOvr>
</p:sld>
</file>

<file path=ppt/slides/slide135.xml><?xml version="1.0" encoding="utf-8"?>
<p:sld xmlns:a="http://schemas.openxmlformats.org/drawingml/2006/main" xmlns:r="http://schemas.openxmlformats.org/officeDocument/2006/relationships" xmlns:p="http://schemas.openxmlformats.org/presentationml/2006/main">
  <p:cSld>
    <p:spTree>
      <p:nvGrpSpPr>
        <p:cNvPr id="1" name="Shape 1743"/>
        <p:cNvGrpSpPr/>
        <p:nvPr/>
      </p:nvGrpSpPr>
      <p:grpSpPr>
        <a:xfrm>
          <a:off x="0" y="0"/>
          <a:ext cx="0" cy="0"/>
          <a:chOff x="0" y="0"/>
          <a:chExt cx="0" cy="0"/>
        </a:xfrm>
      </p:grpSpPr>
      <p:sp>
        <p:nvSpPr>
          <p:cNvPr id="1744" name="Google Shape;1744;p97"/>
          <p:cNvSpPr txBox="1">
            <a:spLocks noGrp="1"/>
          </p:cNvSpPr>
          <p:nvPr>
            <p:ph type="title"/>
          </p:nvPr>
        </p:nvSpPr>
        <p:spPr>
          <a:xfrm>
            <a:off x="796385" y="3099692"/>
            <a:ext cx="4015311" cy="562168"/>
          </a:xfrm>
          <a:prstGeom prst="rect">
            <a:avLst/>
          </a:prstGeom>
          <a:noFill/>
          <a:ln>
            <a:noFill/>
          </a:ln>
        </p:spPr>
        <p:txBody>
          <a:bodyPr spcFirstLastPara="1" wrap="square" lIns="91425" tIns="45700" rIns="91425" bIns="45700" anchor="ctr" anchorCtr="0">
            <a:noAutofit/>
          </a:bodyPr>
          <a:lstStyle/>
          <a:p>
            <a:pPr marL="0" lvl="0" indent="0" algn="r" rtl="1">
              <a:lnSpc>
                <a:spcPct val="90000"/>
              </a:lnSpc>
              <a:spcBef>
                <a:spcPts val="0"/>
              </a:spcBef>
              <a:spcAft>
                <a:spcPts val="0"/>
              </a:spcAft>
              <a:buClr>
                <a:schemeClr val="lt1"/>
              </a:buClr>
              <a:buSzPts val="4800"/>
              <a:buFont typeface="Garamond"/>
              <a:buNone/>
            </a:pPr>
            <a:r>
              <a:rPr lang="en-US" dirty="0">
                <a:latin typeface="Calibri" panose="020F0502020204030204" pitchFamily="34" charset="0"/>
                <a:cs typeface="Calibri" panose="020F0502020204030204" pitchFamily="34" charset="0"/>
              </a:rPr>
              <a:t>الجلسة الختامية</a:t>
            </a:r>
            <a:endParaRPr dirty="0">
              <a:latin typeface="Calibri" panose="020F0502020204030204" pitchFamily="34" charset="0"/>
              <a:cs typeface="Calibri" panose="020F0502020204030204" pitchFamily="34" charset="0"/>
            </a:endParaRPr>
          </a:p>
        </p:txBody>
      </p:sp>
      <p:sp>
        <p:nvSpPr>
          <p:cNvPr id="4" name="Google Shape;191;p14">
            <a:extLst>
              <a:ext uri="{FF2B5EF4-FFF2-40B4-BE49-F238E27FC236}">
                <a16:creationId xmlns:a16="http://schemas.microsoft.com/office/drawing/2014/main" id="{E3A2820D-CA62-229C-E26E-3DB73B330311}"/>
              </a:ext>
            </a:extLst>
          </p:cNvPr>
          <p:cNvSpPr txBox="1"/>
          <p:nvPr/>
        </p:nvSpPr>
        <p:spPr>
          <a:xfrm>
            <a:off x="6689519" y="1410091"/>
            <a:ext cx="4544766" cy="400069"/>
          </a:xfrm>
          <a:prstGeom prst="rect">
            <a:avLst/>
          </a:prstGeom>
          <a:noFill/>
          <a:ln>
            <a:noFill/>
          </a:ln>
        </p:spPr>
        <p:txBody>
          <a:bodyPr spcFirstLastPara="1" wrap="square" lIns="91425" tIns="45700" rIns="91425" bIns="45700" anchor="t" anchorCtr="0">
            <a:spAutoFit/>
          </a:bodyPr>
          <a:lstStyle/>
          <a:p>
            <a:pPr marL="0" marR="0" lvl="0" indent="0" algn="ctr" rtl="1">
              <a:lnSpc>
                <a:spcPct val="100000"/>
              </a:lnSpc>
              <a:spcBef>
                <a:spcPts val="0"/>
              </a:spcBef>
              <a:spcAft>
                <a:spcPts val="0"/>
              </a:spcAft>
              <a:buClr>
                <a:srgbClr val="1D8CC8"/>
              </a:buClr>
              <a:buSzPts val="2400"/>
              <a:buFont typeface="Arial"/>
              <a:buNone/>
            </a:pPr>
            <a:r>
              <a:rPr lang="ar-SA" sz="2000" b="1" i="0" u="none" strike="noStrike" cap="none" spc="300" dirty="0">
                <a:solidFill>
                  <a:schemeClr val="accent2">
                    <a:lumMod val="75000"/>
                  </a:schemeClr>
                </a:solidFill>
                <a:latin typeface="Calibri" panose="020F0502020204030204" pitchFamily="34" charset="0"/>
                <a:cs typeface="Calibri" panose="020F0502020204030204" pitchFamily="34" charset="0"/>
                <a:sym typeface="Arial"/>
              </a:rPr>
              <a:t>ال</a:t>
            </a:r>
            <a:r>
              <a:rPr lang="en-US" sz="2000" b="1" i="0" u="none" strike="noStrike" cap="none" spc="300" dirty="0">
                <a:solidFill>
                  <a:schemeClr val="accent2">
                    <a:lumMod val="75000"/>
                  </a:schemeClr>
                </a:solidFill>
                <a:latin typeface="Calibri" panose="020F0502020204030204" pitchFamily="34" charset="0"/>
                <a:cs typeface="Calibri" panose="020F0502020204030204" pitchFamily="34" charset="0"/>
                <a:sym typeface="Arial"/>
              </a:rPr>
              <a:t>أهداف</a:t>
            </a:r>
            <a:endParaRPr lang="en-US" sz="2000" spc="300" dirty="0">
              <a:solidFill>
                <a:schemeClr val="accent2">
                  <a:lumMod val="75000"/>
                </a:schemeClr>
              </a:solidFill>
              <a:latin typeface="Calibri" panose="020F0502020204030204" pitchFamily="34" charset="0"/>
              <a:cs typeface="Calibri" panose="020F0502020204030204" pitchFamily="34" charset="0"/>
            </a:endParaRPr>
          </a:p>
        </p:txBody>
      </p:sp>
      <p:sp>
        <p:nvSpPr>
          <p:cNvPr id="5" name="Google Shape;193;p14">
            <a:extLst>
              <a:ext uri="{FF2B5EF4-FFF2-40B4-BE49-F238E27FC236}">
                <a16:creationId xmlns:a16="http://schemas.microsoft.com/office/drawing/2014/main" id="{689DB773-84D2-2664-9EA4-57CCB528C053}"/>
              </a:ext>
            </a:extLst>
          </p:cNvPr>
          <p:cNvSpPr txBox="1"/>
          <p:nvPr/>
        </p:nvSpPr>
        <p:spPr>
          <a:xfrm>
            <a:off x="7559547" y="2447772"/>
            <a:ext cx="3836068" cy="1903686"/>
          </a:xfrm>
          <a:prstGeom prst="rect">
            <a:avLst/>
          </a:prstGeom>
          <a:noFill/>
          <a:ln>
            <a:noFill/>
          </a:ln>
        </p:spPr>
        <p:txBody>
          <a:bodyPr spcFirstLastPara="1" wrap="square" lIns="91425" tIns="45700" rIns="91425" bIns="45700" anchor="t" anchorCtr="0">
            <a:spAutoFit/>
          </a:bodyPr>
          <a:lstStyle/>
          <a:p>
            <a:pPr marL="0" marR="0" lvl="0" indent="0" algn="r" rtl="1">
              <a:lnSpc>
                <a:spcPct val="107000"/>
              </a:lnSpc>
              <a:spcBef>
                <a:spcPts val="0"/>
              </a:spcBef>
              <a:spcAft>
                <a:spcPts val="0"/>
              </a:spcAft>
              <a:buClr>
                <a:srgbClr val="000000"/>
              </a:buClr>
              <a:buSzPts val="2400"/>
              <a:buFont typeface="Arial"/>
              <a:buNone/>
            </a:pPr>
            <a:r>
              <a:rPr lang="en-US" sz="2200" b="0" i="0" u="none" strike="noStrike" cap="none" dirty="0">
                <a:solidFill>
                  <a:srgbClr val="000000"/>
                </a:solidFill>
                <a:latin typeface="Calibri" panose="020F0502020204030204" pitchFamily="34" charset="0"/>
                <a:cs typeface="Calibri" panose="020F0502020204030204" pitchFamily="34" charset="0"/>
                <a:sym typeface="Arial"/>
              </a:rPr>
              <a:t>لتلخيص وتعزيز التعلم من هذا التدريب</a:t>
            </a:r>
          </a:p>
          <a:p>
            <a:pPr marL="0" marR="0" lvl="0" indent="0" algn="r" rtl="1">
              <a:lnSpc>
                <a:spcPct val="107000"/>
              </a:lnSpc>
              <a:spcBef>
                <a:spcPts val="0"/>
              </a:spcBef>
              <a:spcAft>
                <a:spcPts val="0"/>
              </a:spcAft>
              <a:buClr>
                <a:srgbClr val="000000"/>
              </a:buClr>
              <a:buSzPts val="2400"/>
              <a:buFont typeface="Arial"/>
              <a:buNone/>
            </a:pPr>
            <a:endParaRPr lang="en-US" sz="2200" dirty="0">
              <a:latin typeface="Calibri" panose="020F0502020204030204" pitchFamily="34" charset="0"/>
              <a:cs typeface="Calibri" panose="020F0502020204030204" pitchFamily="34" charset="0"/>
            </a:endParaRPr>
          </a:p>
          <a:p>
            <a:pPr marL="0" marR="0" lvl="0" indent="0" algn="r" rtl="1">
              <a:lnSpc>
                <a:spcPct val="107000"/>
              </a:lnSpc>
              <a:spcBef>
                <a:spcPts val="0"/>
              </a:spcBef>
              <a:spcAft>
                <a:spcPts val="0"/>
              </a:spcAft>
              <a:buClr>
                <a:srgbClr val="000000"/>
              </a:buClr>
              <a:buSzPts val="2400"/>
              <a:buFont typeface="Arial"/>
              <a:buNone/>
            </a:pPr>
            <a:r>
              <a:rPr lang="en-US" sz="2200" b="0" i="0" u="none" strike="noStrike" cap="none" dirty="0">
                <a:solidFill>
                  <a:srgbClr val="000000"/>
                </a:solidFill>
                <a:latin typeface="Calibri" panose="020F0502020204030204" pitchFamily="34" charset="0"/>
                <a:cs typeface="Calibri" panose="020F0502020204030204" pitchFamily="34" charset="0"/>
                <a:sym typeface="Arial"/>
              </a:rPr>
              <a:t>لتقديم </a:t>
            </a:r>
            <a:r>
              <a:rPr lang="ar-SA" sz="2200" b="0" i="0" u="none" strike="noStrike" cap="none" dirty="0">
                <a:solidFill>
                  <a:srgbClr val="000000"/>
                </a:solidFill>
                <a:latin typeface="Calibri" panose="020F0502020204030204" pitchFamily="34" charset="0"/>
                <a:cs typeface="Calibri" panose="020F0502020204030204" pitchFamily="34" charset="0"/>
                <a:sym typeface="Arial"/>
              </a:rPr>
              <a:t>التعليقات </a:t>
            </a:r>
            <a:r>
              <a:rPr lang="en-US" sz="2200" b="0" i="0" u="none" strike="noStrike" cap="none" dirty="0">
                <a:solidFill>
                  <a:srgbClr val="000000"/>
                </a:solidFill>
                <a:latin typeface="Calibri" panose="020F0502020204030204" pitchFamily="34" charset="0"/>
                <a:cs typeface="Calibri" panose="020F0502020204030204" pitchFamily="34" charset="0"/>
                <a:sym typeface="Arial"/>
              </a:rPr>
              <a:t>على التدريب</a:t>
            </a:r>
          </a:p>
          <a:p>
            <a:pPr marL="0" marR="0" lvl="0" indent="0" algn="r" rtl="1">
              <a:lnSpc>
                <a:spcPct val="107000"/>
              </a:lnSpc>
              <a:spcBef>
                <a:spcPts val="0"/>
              </a:spcBef>
              <a:spcAft>
                <a:spcPts val="0"/>
              </a:spcAft>
              <a:buClr>
                <a:srgbClr val="000000"/>
              </a:buClr>
              <a:buSzPts val="2400"/>
              <a:buFont typeface="Arial"/>
              <a:buNone/>
            </a:pPr>
            <a:endParaRPr lang="en-US" sz="2200" b="0" i="0" u="none" strike="noStrike" cap="none" dirty="0">
              <a:solidFill>
                <a:srgbClr val="000000"/>
              </a:solidFill>
              <a:latin typeface="Calibri" panose="020F0502020204030204" pitchFamily="34" charset="0"/>
              <a:cs typeface="Calibri" panose="020F0502020204030204" pitchFamily="34" charset="0"/>
              <a:sym typeface="Arial"/>
            </a:endParaRPr>
          </a:p>
          <a:p>
            <a:pPr marL="0" marR="0" lvl="0" indent="0" algn="r" rtl="1">
              <a:lnSpc>
                <a:spcPct val="107000"/>
              </a:lnSpc>
              <a:spcBef>
                <a:spcPts val="0"/>
              </a:spcBef>
              <a:spcAft>
                <a:spcPts val="0"/>
              </a:spcAft>
              <a:buClr>
                <a:srgbClr val="000000"/>
              </a:buClr>
              <a:buSzPts val="2400"/>
              <a:buFont typeface="Arial"/>
              <a:buNone/>
            </a:pPr>
            <a:r>
              <a:rPr lang="en-US" sz="2200" b="0" i="0" u="none" strike="noStrike" cap="none" dirty="0">
                <a:solidFill>
                  <a:srgbClr val="000000"/>
                </a:solidFill>
                <a:latin typeface="Calibri" panose="020F0502020204030204" pitchFamily="34" charset="0"/>
                <a:cs typeface="Calibri" panose="020F0502020204030204" pitchFamily="34" charset="0"/>
                <a:sym typeface="Arial"/>
              </a:rPr>
              <a:t>لإكمال </a:t>
            </a:r>
            <a:r>
              <a:rPr lang="ar-SA" sz="2200" b="0" i="0" u="none" strike="noStrike" cap="none" dirty="0">
                <a:solidFill>
                  <a:srgbClr val="000000"/>
                </a:solidFill>
                <a:latin typeface="Calibri" panose="020F0502020204030204" pitchFamily="34" charset="0"/>
                <a:cs typeface="Calibri" panose="020F0502020204030204" pitchFamily="34" charset="0"/>
                <a:sym typeface="Arial"/>
              </a:rPr>
              <a:t>ال</a:t>
            </a:r>
            <a:r>
              <a:rPr lang="en-US" sz="2200" b="0" i="0" u="none" strike="noStrike" cap="none" dirty="0">
                <a:solidFill>
                  <a:srgbClr val="000000"/>
                </a:solidFill>
                <a:latin typeface="Calibri" panose="020F0502020204030204" pitchFamily="34" charset="0"/>
                <a:cs typeface="Calibri" panose="020F0502020204030204" pitchFamily="34" charset="0"/>
                <a:sym typeface="Arial"/>
              </a:rPr>
              <a:t>اختبار </a:t>
            </a:r>
            <a:r>
              <a:rPr lang="ar-SA" sz="2200" b="0" i="0" u="none" strike="noStrike" cap="none" dirty="0">
                <a:solidFill>
                  <a:srgbClr val="000000"/>
                </a:solidFill>
                <a:latin typeface="Calibri" panose="020F0502020204030204" pitchFamily="34" charset="0"/>
                <a:cs typeface="Calibri" panose="020F0502020204030204" pitchFamily="34" charset="0"/>
                <a:sym typeface="Arial"/>
              </a:rPr>
              <a:t>البعدي </a:t>
            </a:r>
            <a:r>
              <a:rPr lang="ar-SA" sz="2200" dirty="0">
                <a:latin typeface="Calibri" panose="020F0502020204030204" pitchFamily="34" charset="0"/>
                <a:cs typeface="Calibri" panose="020F0502020204030204" pitchFamily="34" charset="0"/>
              </a:rPr>
              <a:t>لل</a:t>
            </a:r>
            <a:r>
              <a:rPr lang="en-US" sz="2200" b="0" i="0" u="none" strike="noStrike" cap="none" dirty="0">
                <a:solidFill>
                  <a:srgbClr val="000000"/>
                </a:solidFill>
                <a:latin typeface="Calibri" panose="020F0502020204030204" pitchFamily="34" charset="0"/>
                <a:cs typeface="Calibri" panose="020F0502020204030204" pitchFamily="34" charset="0"/>
                <a:sym typeface="Arial"/>
              </a:rPr>
              <a:t>تدريب</a:t>
            </a:r>
          </a:p>
        </p:txBody>
      </p:sp>
      <p:grpSp>
        <p:nvGrpSpPr>
          <p:cNvPr id="6" name="Google Shape;194;p14">
            <a:extLst>
              <a:ext uri="{FF2B5EF4-FFF2-40B4-BE49-F238E27FC236}">
                <a16:creationId xmlns:a16="http://schemas.microsoft.com/office/drawing/2014/main" id="{C21576C1-2578-BC26-9F04-B5B76C153F16}"/>
              </a:ext>
            </a:extLst>
          </p:cNvPr>
          <p:cNvGrpSpPr/>
          <p:nvPr/>
        </p:nvGrpSpPr>
        <p:grpSpPr>
          <a:xfrm>
            <a:off x="6689518" y="2542309"/>
            <a:ext cx="560331" cy="592814"/>
            <a:chOff x="243840" y="1676400"/>
            <a:chExt cx="701040" cy="741680"/>
          </a:xfrm>
          <a:solidFill>
            <a:schemeClr val="accent2">
              <a:lumMod val="75000"/>
            </a:schemeClr>
          </a:solidFill>
        </p:grpSpPr>
        <p:sp>
          <p:nvSpPr>
            <p:cNvPr id="7" name="Google Shape;195;p14">
              <a:extLst>
                <a:ext uri="{FF2B5EF4-FFF2-40B4-BE49-F238E27FC236}">
                  <a16:creationId xmlns:a16="http://schemas.microsoft.com/office/drawing/2014/main" id="{E7128963-9DC3-FDDE-5CD8-E0277A9922E4}"/>
                </a:ext>
              </a:extLst>
            </p:cNvPr>
            <p:cNvSpPr/>
            <p:nvPr/>
          </p:nvSpPr>
          <p:spPr>
            <a:xfrm>
              <a:off x="243840" y="1676400"/>
              <a:ext cx="116839" cy="741680"/>
            </a:xfrm>
            <a:prstGeom prst="rect">
              <a:avLst/>
            </a:prstGeom>
            <a:grpFill/>
            <a:ln>
              <a:noFill/>
            </a:ln>
          </p:spPr>
          <p:txBody>
            <a:bodyPr spcFirstLastPara="1" wrap="square" lIns="91425" tIns="45700" rIns="91425" bIns="45700" anchor="ctr" anchorCtr="0">
              <a:noAutofit/>
            </a:bodyPr>
            <a:lstStyle/>
            <a:p>
              <a:pPr marL="0" marR="0" lvl="0" indent="0" algn="ctr" rtl="1">
                <a:spcBef>
                  <a:spcPts val="0"/>
                </a:spcBef>
                <a:spcAft>
                  <a:spcPts val="0"/>
                </a:spcAft>
                <a:buClr>
                  <a:schemeClr val="dk1"/>
                </a:buClr>
                <a:buSzPts val="1800"/>
                <a:buFont typeface="Calibri"/>
                <a:buNone/>
              </a:pPr>
              <a:endParaRPr sz="1800" dirty="0">
                <a:solidFill>
                  <a:schemeClr val="lt1"/>
                </a:solidFill>
                <a:latin typeface="Calibri"/>
                <a:ea typeface="Calibri"/>
                <a:cs typeface="Calibri"/>
                <a:sym typeface="Calibri"/>
              </a:endParaRPr>
            </a:p>
          </p:txBody>
        </p:sp>
        <p:sp>
          <p:nvSpPr>
            <p:cNvPr id="8" name="Google Shape;196;p14">
              <a:extLst>
                <a:ext uri="{FF2B5EF4-FFF2-40B4-BE49-F238E27FC236}">
                  <a16:creationId xmlns:a16="http://schemas.microsoft.com/office/drawing/2014/main" id="{8EB39A5D-03EC-0721-95C0-A635E9D51106}"/>
                </a:ext>
              </a:extLst>
            </p:cNvPr>
            <p:cNvSpPr/>
            <p:nvPr/>
          </p:nvSpPr>
          <p:spPr>
            <a:xfrm>
              <a:off x="314960" y="1676400"/>
              <a:ext cx="629920" cy="436880"/>
            </a:xfrm>
            <a:prstGeom prst="rect">
              <a:avLst/>
            </a:prstGeom>
            <a:grpFill/>
            <a:ln>
              <a:noFill/>
            </a:ln>
          </p:spPr>
          <p:txBody>
            <a:bodyPr spcFirstLastPara="1" wrap="square" lIns="91425" tIns="45700" rIns="91425" bIns="45700" anchor="ctr" anchorCtr="0">
              <a:noAutofit/>
            </a:bodyPr>
            <a:lstStyle/>
            <a:p>
              <a:pPr marL="0" marR="0" lvl="0" indent="0" algn="ctr" rtl="1">
                <a:spcBef>
                  <a:spcPts val="0"/>
                </a:spcBef>
                <a:spcAft>
                  <a:spcPts val="0"/>
                </a:spcAft>
                <a:buClr>
                  <a:schemeClr val="dk1"/>
                </a:buClr>
                <a:buSzPts val="1800"/>
                <a:buFont typeface="Calibri"/>
                <a:buNone/>
              </a:pPr>
              <a:endParaRPr sz="1800" dirty="0">
                <a:solidFill>
                  <a:schemeClr val="lt1"/>
                </a:solidFill>
                <a:latin typeface="Calibri"/>
                <a:ea typeface="Calibri"/>
                <a:cs typeface="Calibri"/>
                <a:sym typeface="Calibri"/>
              </a:endParaRPr>
            </a:p>
          </p:txBody>
        </p:sp>
      </p:grpSp>
      <p:grpSp>
        <p:nvGrpSpPr>
          <p:cNvPr id="9" name="Google Shape;194;p14">
            <a:extLst>
              <a:ext uri="{FF2B5EF4-FFF2-40B4-BE49-F238E27FC236}">
                <a16:creationId xmlns:a16="http://schemas.microsoft.com/office/drawing/2014/main" id="{ABD68F1E-F62C-4B1E-26DF-2644C0FD6A45}"/>
              </a:ext>
            </a:extLst>
          </p:cNvPr>
          <p:cNvGrpSpPr/>
          <p:nvPr/>
        </p:nvGrpSpPr>
        <p:grpSpPr>
          <a:xfrm>
            <a:off x="6689518" y="3646626"/>
            <a:ext cx="560331" cy="592814"/>
            <a:chOff x="243840" y="1676400"/>
            <a:chExt cx="701040" cy="741680"/>
          </a:xfrm>
          <a:solidFill>
            <a:schemeClr val="accent2">
              <a:lumMod val="75000"/>
            </a:schemeClr>
          </a:solidFill>
        </p:grpSpPr>
        <p:sp>
          <p:nvSpPr>
            <p:cNvPr id="10" name="Google Shape;195;p14">
              <a:extLst>
                <a:ext uri="{FF2B5EF4-FFF2-40B4-BE49-F238E27FC236}">
                  <a16:creationId xmlns:a16="http://schemas.microsoft.com/office/drawing/2014/main" id="{E6C33DEF-9CD9-FEE3-7DC5-F60E201E7446}"/>
                </a:ext>
              </a:extLst>
            </p:cNvPr>
            <p:cNvSpPr/>
            <p:nvPr/>
          </p:nvSpPr>
          <p:spPr>
            <a:xfrm>
              <a:off x="243840" y="1676400"/>
              <a:ext cx="116839" cy="741680"/>
            </a:xfrm>
            <a:prstGeom prst="rect">
              <a:avLst/>
            </a:prstGeom>
            <a:grpFill/>
            <a:ln>
              <a:noFill/>
            </a:ln>
          </p:spPr>
          <p:txBody>
            <a:bodyPr spcFirstLastPara="1" wrap="square" lIns="91425" tIns="45700" rIns="91425" bIns="45700" anchor="ctr" anchorCtr="0">
              <a:noAutofit/>
            </a:bodyPr>
            <a:lstStyle/>
            <a:p>
              <a:pPr marL="0" marR="0" lvl="0" indent="0" algn="ctr" rtl="1">
                <a:spcBef>
                  <a:spcPts val="0"/>
                </a:spcBef>
                <a:spcAft>
                  <a:spcPts val="0"/>
                </a:spcAft>
                <a:buClr>
                  <a:schemeClr val="dk1"/>
                </a:buClr>
                <a:buSzPts val="1800"/>
                <a:buFont typeface="Calibri"/>
                <a:buNone/>
              </a:pPr>
              <a:endParaRPr sz="1800" dirty="0">
                <a:solidFill>
                  <a:schemeClr val="lt1"/>
                </a:solidFill>
                <a:latin typeface="Calibri"/>
                <a:ea typeface="Calibri"/>
                <a:cs typeface="Calibri"/>
                <a:sym typeface="Calibri"/>
              </a:endParaRPr>
            </a:p>
          </p:txBody>
        </p:sp>
        <p:sp>
          <p:nvSpPr>
            <p:cNvPr id="11" name="Google Shape;196;p14">
              <a:extLst>
                <a:ext uri="{FF2B5EF4-FFF2-40B4-BE49-F238E27FC236}">
                  <a16:creationId xmlns:a16="http://schemas.microsoft.com/office/drawing/2014/main" id="{C4B86C20-415C-7A60-D4BE-8579C30EE9DA}"/>
                </a:ext>
              </a:extLst>
            </p:cNvPr>
            <p:cNvSpPr/>
            <p:nvPr/>
          </p:nvSpPr>
          <p:spPr>
            <a:xfrm>
              <a:off x="314960" y="1676400"/>
              <a:ext cx="629920" cy="436880"/>
            </a:xfrm>
            <a:prstGeom prst="rect">
              <a:avLst/>
            </a:prstGeom>
            <a:grpFill/>
            <a:ln>
              <a:noFill/>
            </a:ln>
          </p:spPr>
          <p:txBody>
            <a:bodyPr spcFirstLastPara="1" wrap="square" lIns="91425" tIns="45700" rIns="91425" bIns="45700" anchor="ctr" anchorCtr="0">
              <a:noAutofit/>
            </a:bodyPr>
            <a:lstStyle/>
            <a:p>
              <a:pPr marL="0" marR="0" lvl="0" indent="0" algn="ctr" rtl="1">
                <a:spcBef>
                  <a:spcPts val="0"/>
                </a:spcBef>
                <a:spcAft>
                  <a:spcPts val="0"/>
                </a:spcAft>
                <a:buClr>
                  <a:schemeClr val="dk1"/>
                </a:buClr>
                <a:buSzPts val="1800"/>
                <a:buFont typeface="Calibri"/>
                <a:buNone/>
              </a:pPr>
              <a:endParaRPr sz="1800" dirty="0">
                <a:solidFill>
                  <a:schemeClr val="lt1"/>
                </a:solidFill>
                <a:latin typeface="Calibri"/>
                <a:ea typeface="Calibri"/>
                <a:cs typeface="Calibri"/>
                <a:sym typeface="Calibri"/>
              </a:endParaRPr>
            </a:p>
          </p:txBody>
        </p:sp>
      </p:grpSp>
      <p:grpSp>
        <p:nvGrpSpPr>
          <p:cNvPr id="12" name="Google Shape;194;p14">
            <a:extLst>
              <a:ext uri="{FF2B5EF4-FFF2-40B4-BE49-F238E27FC236}">
                <a16:creationId xmlns:a16="http://schemas.microsoft.com/office/drawing/2014/main" id="{73D3B721-E2B7-0A21-C85E-E5E181FB1D09}"/>
              </a:ext>
            </a:extLst>
          </p:cNvPr>
          <p:cNvGrpSpPr/>
          <p:nvPr/>
        </p:nvGrpSpPr>
        <p:grpSpPr>
          <a:xfrm>
            <a:off x="6689518" y="4713426"/>
            <a:ext cx="560331" cy="592814"/>
            <a:chOff x="243840" y="1676400"/>
            <a:chExt cx="701040" cy="741680"/>
          </a:xfrm>
          <a:solidFill>
            <a:schemeClr val="accent2">
              <a:lumMod val="75000"/>
            </a:schemeClr>
          </a:solidFill>
        </p:grpSpPr>
        <p:sp>
          <p:nvSpPr>
            <p:cNvPr id="13" name="Google Shape;195;p14">
              <a:extLst>
                <a:ext uri="{FF2B5EF4-FFF2-40B4-BE49-F238E27FC236}">
                  <a16:creationId xmlns:a16="http://schemas.microsoft.com/office/drawing/2014/main" id="{13DF7E2E-1BB6-D050-D504-84CA60B6582C}"/>
                </a:ext>
              </a:extLst>
            </p:cNvPr>
            <p:cNvSpPr/>
            <p:nvPr/>
          </p:nvSpPr>
          <p:spPr>
            <a:xfrm>
              <a:off x="243840" y="1676400"/>
              <a:ext cx="116839" cy="741680"/>
            </a:xfrm>
            <a:prstGeom prst="rect">
              <a:avLst/>
            </a:prstGeom>
            <a:grpFill/>
            <a:ln>
              <a:noFill/>
            </a:ln>
          </p:spPr>
          <p:txBody>
            <a:bodyPr spcFirstLastPara="1" wrap="square" lIns="91425" tIns="45700" rIns="91425" bIns="45700" anchor="ctr" anchorCtr="0">
              <a:noAutofit/>
            </a:bodyPr>
            <a:lstStyle/>
            <a:p>
              <a:pPr marL="0" marR="0" lvl="0" indent="0" algn="ctr" rtl="1">
                <a:spcBef>
                  <a:spcPts val="0"/>
                </a:spcBef>
                <a:spcAft>
                  <a:spcPts val="0"/>
                </a:spcAft>
                <a:buClr>
                  <a:schemeClr val="dk1"/>
                </a:buClr>
                <a:buSzPts val="1800"/>
                <a:buFont typeface="Calibri"/>
                <a:buNone/>
              </a:pPr>
              <a:endParaRPr sz="1800" dirty="0">
                <a:solidFill>
                  <a:schemeClr val="lt1"/>
                </a:solidFill>
                <a:latin typeface="Calibri"/>
                <a:ea typeface="Calibri"/>
                <a:cs typeface="Calibri"/>
                <a:sym typeface="Calibri"/>
              </a:endParaRPr>
            </a:p>
          </p:txBody>
        </p:sp>
        <p:sp>
          <p:nvSpPr>
            <p:cNvPr id="14" name="Google Shape;196;p14">
              <a:extLst>
                <a:ext uri="{FF2B5EF4-FFF2-40B4-BE49-F238E27FC236}">
                  <a16:creationId xmlns:a16="http://schemas.microsoft.com/office/drawing/2014/main" id="{C69FABA1-9270-A5CF-E8FB-9B7FBFBED85C}"/>
                </a:ext>
              </a:extLst>
            </p:cNvPr>
            <p:cNvSpPr/>
            <p:nvPr/>
          </p:nvSpPr>
          <p:spPr>
            <a:xfrm>
              <a:off x="314960" y="1676400"/>
              <a:ext cx="629920" cy="436880"/>
            </a:xfrm>
            <a:prstGeom prst="rect">
              <a:avLst/>
            </a:prstGeom>
            <a:grpFill/>
            <a:ln>
              <a:noFill/>
            </a:ln>
          </p:spPr>
          <p:txBody>
            <a:bodyPr spcFirstLastPara="1" wrap="square" lIns="91425" tIns="45700" rIns="91425" bIns="45700" anchor="ctr" anchorCtr="0">
              <a:noAutofit/>
            </a:bodyPr>
            <a:lstStyle/>
            <a:p>
              <a:pPr marL="0" marR="0" lvl="0" indent="0" algn="ctr" rtl="1">
                <a:spcBef>
                  <a:spcPts val="0"/>
                </a:spcBef>
                <a:spcAft>
                  <a:spcPts val="0"/>
                </a:spcAft>
                <a:buClr>
                  <a:schemeClr val="dk1"/>
                </a:buClr>
                <a:buSzPts val="1800"/>
                <a:buFont typeface="Calibri"/>
                <a:buNone/>
              </a:pPr>
              <a:endParaRPr sz="1800" dirty="0">
                <a:solidFill>
                  <a:schemeClr val="lt1"/>
                </a:solidFill>
                <a:latin typeface="Calibri"/>
                <a:ea typeface="Calibri"/>
                <a:cs typeface="Calibri"/>
                <a:sym typeface="Calibri"/>
              </a:endParaRPr>
            </a:p>
          </p:txBody>
        </p:sp>
      </p:grpSp>
    </p:spTree>
  </p:cSld>
  <p:clrMapOvr>
    <a:masterClrMapping/>
  </p:clrMapOvr>
</p:sld>
</file>

<file path=ppt/slides/slide136.xml><?xml version="1.0" encoding="utf-8"?>
<p:sld xmlns:a="http://schemas.openxmlformats.org/drawingml/2006/main" xmlns:r="http://schemas.openxmlformats.org/officeDocument/2006/relationships" xmlns:p="http://schemas.openxmlformats.org/presentationml/2006/main">
  <p:cSld>
    <p:spTree>
      <p:nvGrpSpPr>
        <p:cNvPr id="1" name="Shape 1760"/>
        <p:cNvGrpSpPr/>
        <p:nvPr/>
      </p:nvGrpSpPr>
      <p:grpSpPr>
        <a:xfrm>
          <a:off x="0" y="0"/>
          <a:ext cx="0" cy="0"/>
          <a:chOff x="0" y="0"/>
          <a:chExt cx="0" cy="0"/>
        </a:xfrm>
      </p:grpSpPr>
      <p:sp>
        <p:nvSpPr>
          <p:cNvPr id="1761" name="Google Shape;1761;p98"/>
          <p:cNvSpPr txBox="1">
            <a:spLocks noGrp="1"/>
          </p:cNvSpPr>
          <p:nvPr>
            <p:ph type="title"/>
          </p:nvPr>
        </p:nvSpPr>
        <p:spPr>
          <a:xfrm>
            <a:off x="838200" y="120516"/>
            <a:ext cx="10515600" cy="868968"/>
          </a:xfrm>
          <a:prstGeom prst="rect">
            <a:avLst/>
          </a:prstGeom>
          <a:noFill/>
          <a:ln>
            <a:noFill/>
          </a:ln>
        </p:spPr>
        <p:txBody>
          <a:bodyPr spcFirstLastPara="1" wrap="square" lIns="91425" tIns="45700" rIns="91425" bIns="45700" anchor="ctr" anchorCtr="0">
            <a:normAutofit/>
          </a:bodyPr>
          <a:lstStyle/>
          <a:p>
            <a:pPr marL="0" lvl="0" indent="0" algn="ctr" rtl="1">
              <a:lnSpc>
                <a:spcPct val="90000"/>
              </a:lnSpc>
              <a:spcBef>
                <a:spcPts val="0"/>
              </a:spcBef>
              <a:spcAft>
                <a:spcPts val="0"/>
              </a:spcAft>
              <a:buClr>
                <a:srgbClr val="8C5F7A"/>
              </a:buClr>
              <a:buSzPts val="3200"/>
              <a:buFont typeface="Arial"/>
              <a:buNone/>
            </a:pPr>
            <a:r>
              <a:rPr lang="ar-SA" dirty="0">
                <a:latin typeface="Calibri" panose="020F0502020204030204" pitchFamily="34" charset="0"/>
                <a:cs typeface="Calibri" panose="020F0502020204030204" pitchFamily="34" charset="0"/>
                <a:sym typeface="Arial"/>
              </a:rPr>
              <a:t>تلخيص</a:t>
            </a:r>
            <a:endParaRPr dirty="0">
              <a:latin typeface="Calibri" panose="020F0502020204030204" pitchFamily="34" charset="0"/>
              <a:cs typeface="Calibri" panose="020F0502020204030204" pitchFamily="34" charset="0"/>
            </a:endParaRPr>
          </a:p>
        </p:txBody>
      </p:sp>
      <p:sp>
        <p:nvSpPr>
          <p:cNvPr id="1780" name="Google Shape;1780;p98"/>
          <p:cNvSpPr txBox="1"/>
          <p:nvPr/>
        </p:nvSpPr>
        <p:spPr>
          <a:xfrm>
            <a:off x="7840745" y="3645164"/>
            <a:ext cx="2954255" cy="1569620"/>
          </a:xfrm>
          <a:prstGeom prst="rect">
            <a:avLst/>
          </a:prstGeom>
          <a:noFill/>
          <a:ln>
            <a:noFill/>
          </a:ln>
        </p:spPr>
        <p:txBody>
          <a:bodyPr spcFirstLastPara="1" wrap="square" lIns="91425" tIns="45700" rIns="91425" bIns="45700" anchor="t" anchorCtr="0">
            <a:spAutoFit/>
          </a:bodyPr>
          <a:lstStyle/>
          <a:p>
            <a:pPr marL="0" marR="0" lvl="0" indent="0" algn="ctr" rtl="1">
              <a:spcBef>
                <a:spcPts val="0"/>
              </a:spcBef>
              <a:spcAft>
                <a:spcPts val="0"/>
              </a:spcAft>
              <a:buNone/>
            </a:pPr>
            <a:r>
              <a:rPr lang="en-US" sz="2400" dirty="0">
                <a:solidFill>
                  <a:schemeClr val="dk1"/>
                </a:solidFill>
                <a:latin typeface="Calibri" panose="020F0502020204030204" pitchFamily="34" charset="0"/>
                <a:ea typeface="Helvetica Neue"/>
                <a:cs typeface="Calibri" panose="020F0502020204030204" pitchFamily="34" charset="0"/>
                <a:sym typeface="Helvetica Neue"/>
              </a:rPr>
              <a:t>الخطوات المتبعة في تعقب الأسرة والإجراءات الأساسية وأفضل الممارسات في كل خطوة</a:t>
            </a:r>
            <a:endParaRPr sz="2400" dirty="0">
              <a:latin typeface="Calibri" panose="020F0502020204030204" pitchFamily="34" charset="0"/>
              <a:cs typeface="Calibri" panose="020F0502020204030204" pitchFamily="34" charset="0"/>
            </a:endParaRPr>
          </a:p>
        </p:txBody>
      </p:sp>
      <p:sp>
        <p:nvSpPr>
          <p:cNvPr id="1781" name="Google Shape;1781;p98"/>
          <p:cNvSpPr txBox="1"/>
          <p:nvPr/>
        </p:nvSpPr>
        <p:spPr>
          <a:xfrm>
            <a:off x="1054991" y="3645164"/>
            <a:ext cx="3059925" cy="1200288"/>
          </a:xfrm>
          <a:prstGeom prst="rect">
            <a:avLst/>
          </a:prstGeom>
          <a:noFill/>
          <a:ln>
            <a:noFill/>
          </a:ln>
        </p:spPr>
        <p:txBody>
          <a:bodyPr spcFirstLastPara="1" wrap="square" lIns="91425" tIns="45700" rIns="91425" bIns="45700" anchor="t" anchorCtr="0">
            <a:spAutoFit/>
          </a:bodyPr>
          <a:lstStyle/>
          <a:p>
            <a:pPr marL="0" marR="0" lvl="0" indent="0" algn="ctr" rtl="1">
              <a:spcBef>
                <a:spcPts val="0"/>
              </a:spcBef>
              <a:spcAft>
                <a:spcPts val="0"/>
              </a:spcAft>
              <a:buNone/>
            </a:pPr>
            <a:r>
              <a:rPr lang="en-US" sz="2400" dirty="0">
                <a:solidFill>
                  <a:schemeClr val="dk1"/>
                </a:solidFill>
                <a:latin typeface="Calibri" panose="020F0502020204030204" pitchFamily="34" charset="0"/>
                <a:ea typeface="Helvetica Neue"/>
                <a:cs typeface="Calibri" panose="020F0502020204030204" pitchFamily="34" charset="0"/>
                <a:sym typeface="Helvetica Neue"/>
              </a:rPr>
              <a:t>اعتبارات خاصة للأطفال</a:t>
            </a:r>
            <a:r>
              <a:rPr lang="ar-SA" sz="2400" dirty="0">
                <a:solidFill>
                  <a:schemeClr val="dk1"/>
                </a:solidFill>
                <a:latin typeface="Calibri" panose="020F0502020204030204" pitchFamily="34" charset="0"/>
                <a:ea typeface="Helvetica Neue"/>
                <a:cs typeface="Calibri" panose="020F0502020204030204" pitchFamily="34" charset="0"/>
                <a:sym typeface="Helvetica Neue"/>
              </a:rPr>
              <a:t> المنفصلين و</a:t>
            </a:r>
            <a:r>
              <a:rPr lang="en-US" sz="2400" dirty="0">
                <a:solidFill>
                  <a:schemeClr val="dk1"/>
                </a:solidFill>
                <a:latin typeface="Calibri" panose="020F0502020204030204" pitchFamily="34" charset="0"/>
                <a:ea typeface="Helvetica Neue"/>
                <a:cs typeface="Calibri" panose="020F0502020204030204" pitchFamily="34" charset="0"/>
                <a:sym typeface="Helvetica Neue"/>
              </a:rPr>
              <a:t> غير المصحوبين طوال دورة إدارة الحالة.</a:t>
            </a:r>
            <a:endParaRPr sz="2400" dirty="0">
              <a:latin typeface="Calibri" panose="020F0502020204030204" pitchFamily="34" charset="0"/>
              <a:cs typeface="Calibri" panose="020F0502020204030204" pitchFamily="34" charset="0"/>
            </a:endParaRPr>
          </a:p>
        </p:txBody>
      </p:sp>
      <p:sp>
        <p:nvSpPr>
          <p:cNvPr id="1782" name="Google Shape;1782;p98"/>
          <p:cNvSpPr txBox="1"/>
          <p:nvPr/>
        </p:nvSpPr>
        <p:spPr>
          <a:xfrm>
            <a:off x="4591109" y="3645164"/>
            <a:ext cx="2773444" cy="1569620"/>
          </a:xfrm>
          <a:prstGeom prst="rect">
            <a:avLst/>
          </a:prstGeom>
          <a:noFill/>
          <a:ln>
            <a:noFill/>
          </a:ln>
        </p:spPr>
        <p:txBody>
          <a:bodyPr spcFirstLastPara="1" wrap="square" lIns="91425" tIns="45700" rIns="91425" bIns="45700" anchor="t" anchorCtr="0">
            <a:spAutoFit/>
          </a:bodyPr>
          <a:lstStyle/>
          <a:p>
            <a:pPr marL="0" marR="0" lvl="0" indent="0" algn="ctr" rtl="1">
              <a:spcBef>
                <a:spcPts val="0"/>
              </a:spcBef>
              <a:spcAft>
                <a:spcPts val="0"/>
              </a:spcAft>
              <a:buNone/>
            </a:pPr>
            <a:r>
              <a:rPr lang="en-US" sz="2400" dirty="0">
                <a:solidFill>
                  <a:schemeClr val="dk1"/>
                </a:solidFill>
                <a:latin typeface="Calibri" panose="020F0502020204030204" pitchFamily="34" charset="0"/>
                <a:ea typeface="Helvetica Neue"/>
                <a:cs typeface="Calibri" panose="020F0502020204030204" pitchFamily="34" charset="0"/>
                <a:sym typeface="Helvetica Neue"/>
              </a:rPr>
              <a:t>لماذا قد تكون الرعاية البديلة مطلوبة في الأزمات الإنسانية وما هي خيارات الرعاية الأكثر ملاءمة</a:t>
            </a:r>
            <a:endParaRPr sz="2400" dirty="0">
              <a:latin typeface="Calibri" panose="020F0502020204030204" pitchFamily="34" charset="0"/>
              <a:cs typeface="Calibri" panose="020F0502020204030204" pitchFamily="34" charset="0"/>
            </a:endParaRPr>
          </a:p>
        </p:txBody>
      </p:sp>
      <p:grpSp>
        <p:nvGrpSpPr>
          <p:cNvPr id="2" name="Google Shape;293;p5">
            <a:extLst>
              <a:ext uri="{FF2B5EF4-FFF2-40B4-BE49-F238E27FC236}">
                <a16:creationId xmlns:a16="http://schemas.microsoft.com/office/drawing/2014/main" id="{CEF16822-F961-9066-A43B-E06F8B8FFE9F}"/>
              </a:ext>
            </a:extLst>
          </p:cNvPr>
          <p:cNvGrpSpPr/>
          <p:nvPr/>
        </p:nvGrpSpPr>
        <p:grpSpPr>
          <a:xfrm>
            <a:off x="1880627" y="2227729"/>
            <a:ext cx="1408652" cy="974395"/>
            <a:chOff x="6878053" y="1156317"/>
            <a:chExt cx="1431178" cy="1039513"/>
          </a:xfrm>
          <a:solidFill>
            <a:schemeClr val="accent2">
              <a:lumMod val="75000"/>
            </a:schemeClr>
          </a:solidFill>
        </p:grpSpPr>
        <p:grpSp>
          <p:nvGrpSpPr>
            <p:cNvPr id="3" name="Google Shape;294;p5">
              <a:extLst>
                <a:ext uri="{FF2B5EF4-FFF2-40B4-BE49-F238E27FC236}">
                  <a16:creationId xmlns:a16="http://schemas.microsoft.com/office/drawing/2014/main" id="{E9F29624-ECEE-5156-B394-D4F9E020FC5A}"/>
                </a:ext>
              </a:extLst>
            </p:cNvPr>
            <p:cNvGrpSpPr/>
            <p:nvPr/>
          </p:nvGrpSpPr>
          <p:grpSpPr>
            <a:xfrm>
              <a:off x="7672978" y="1156317"/>
              <a:ext cx="412941" cy="436880"/>
              <a:chOff x="243840" y="1676400"/>
              <a:chExt cx="701040" cy="741680"/>
            </a:xfrm>
            <a:grpFill/>
          </p:grpSpPr>
          <p:sp>
            <p:nvSpPr>
              <p:cNvPr id="6" name="Google Shape;295;p5">
                <a:extLst>
                  <a:ext uri="{FF2B5EF4-FFF2-40B4-BE49-F238E27FC236}">
                    <a16:creationId xmlns:a16="http://schemas.microsoft.com/office/drawing/2014/main" id="{E806744A-E0C5-B057-BC0D-4018C4425732}"/>
                  </a:ext>
                </a:extLst>
              </p:cNvPr>
              <p:cNvSpPr/>
              <p:nvPr/>
            </p:nvSpPr>
            <p:spPr>
              <a:xfrm>
                <a:off x="243840" y="1676400"/>
                <a:ext cx="116839" cy="741680"/>
              </a:xfrm>
              <a:prstGeom prst="rect">
                <a:avLst/>
              </a:prstGeom>
              <a:grpFill/>
              <a:ln>
                <a:noFill/>
              </a:ln>
            </p:spPr>
            <p:txBody>
              <a:bodyPr spcFirstLastPara="1" wrap="square" lIns="91425" tIns="45700" rIns="91425" bIns="45700" anchor="ctr" anchorCtr="0">
                <a:noAutofit/>
              </a:bodyPr>
              <a:lstStyle/>
              <a:p>
                <a:pPr marL="0" marR="0" lvl="0" indent="0" algn="ctr" rtl="1">
                  <a:lnSpc>
                    <a:spcPct val="100000"/>
                  </a:lnSpc>
                  <a:spcBef>
                    <a:spcPts val="0"/>
                  </a:spcBef>
                  <a:spcAft>
                    <a:spcPts val="0"/>
                  </a:spcAft>
                  <a:buClr>
                    <a:schemeClr val="lt1"/>
                  </a:buClr>
                  <a:buSzPts val="1800"/>
                  <a:buFont typeface="Calibri"/>
                  <a:buNone/>
                </a:pPr>
                <a:endParaRPr sz="1800" b="0" i="0" u="none" strike="noStrike" cap="none" dirty="0">
                  <a:solidFill>
                    <a:srgbClr val="8C5F7A"/>
                  </a:solidFill>
                  <a:latin typeface="Calibri"/>
                  <a:ea typeface="Calibri"/>
                  <a:cs typeface="Calibri"/>
                  <a:sym typeface="Calibri"/>
                </a:endParaRPr>
              </a:p>
            </p:txBody>
          </p:sp>
          <p:sp>
            <p:nvSpPr>
              <p:cNvPr id="7" name="Google Shape;296;p5">
                <a:extLst>
                  <a:ext uri="{FF2B5EF4-FFF2-40B4-BE49-F238E27FC236}">
                    <a16:creationId xmlns:a16="http://schemas.microsoft.com/office/drawing/2014/main" id="{C3149FD2-77A9-A5DA-AD9C-FDEFEF0FE2CA}"/>
                  </a:ext>
                </a:extLst>
              </p:cNvPr>
              <p:cNvSpPr/>
              <p:nvPr/>
            </p:nvSpPr>
            <p:spPr>
              <a:xfrm>
                <a:off x="314960" y="1676400"/>
                <a:ext cx="629920" cy="436880"/>
              </a:xfrm>
              <a:prstGeom prst="rect">
                <a:avLst/>
              </a:prstGeom>
              <a:grpFill/>
              <a:ln>
                <a:noFill/>
              </a:ln>
            </p:spPr>
            <p:txBody>
              <a:bodyPr spcFirstLastPara="1" wrap="square" lIns="91425" tIns="45700" rIns="91425" bIns="45700" anchor="ctr" anchorCtr="0">
                <a:noAutofit/>
              </a:bodyPr>
              <a:lstStyle/>
              <a:p>
                <a:pPr marL="0" marR="0" lvl="0" indent="0" algn="ctr" rtl="1">
                  <a:lnSpc>
                    <a:spcPct val="100000"/>
                  </a:lnSpc>
                  <a:spcBef>
                    <a:spcPts val="0"/>
                  </a:spcBef>
                  <a:spcAft>
                    <a:spcPts val="0"/>
                  </a:spcAft>
                  <a:buClr>
                    <a:schemeClr val="lt1"/>
                  </a:buClr>
                  <a:buSzPts val="1800"/>
                  <a:buFont typeface="Calibri"/>
                  <a:buNone/>
                </a:pPr>
                <a:endParaRPr sz="1800" b="0" i="0" u="none" strike="noStrike" cap="none" dirty="0">
                  <a:solidFill>
                    <a:srgbClr val="8C5F7A"/>
                  </a:solidFill>
                  <a:latin typeface="Calibri"/>
                  <a:ea typeface="Calibri"/>
                  <a:cs typeface="Calibri"/>
                  <a:sym typeface="Calibri"/>
                </a:endParaRPr>
              </a:p>
            </p:txBody>
          </p:sp>
        </p:grpSp>
        <p:sp>
          <p:nvSpPr>
            <p:cNvPr id="4" name="Google Shape;297;p5">
              <a:extLst>
                <a:ext uri="{FF2B5EF4-FFF2-40B4-BE49-F238E27FC236}">
                  <a16:creationId xmlns:a16="http://schemas.microsoft.com/office/drawing/2014/main" id="{7EB8ED8F-6F90-C7BB-E46F-AF1DA9901AD1}"/>
                </a:ext>
              </a:extLst>
            </p:cNvPr>
            <p:cNvSpPr/>
            <p:nvPr/>
          </p:nvSpPr>
          <p:spPr>
            <a:xfrm>
              <a:off x="7120511" y="1517650"/>
              <a:ext cx="1188720" cy="678180"/>
            </a:xfrm>
            <a:prstGeom prst="triangle">
              <a:avLst>
                <a:gd name="adj" fmla="val 50000"/>
              </a:avLst>
            </a:prstGeom>
            <a:grpFill/>
            <a:ln>
              <a:noFill/>
            </a:ln>
          </p:spPr>
          <p:txBody>
            <a:bodyPr spcFirstLastPara="1" wrap="square" lIns="91425" tIns="45700" rIns="91425" bIns="45700" anchor="ctr" anchorCtr="0">
              <a:noAutofit/>
            </a:bodyPr>
            <a:lstStyle/>
            <a:p>
              <a:pPr marL="0" marR="0" lvl="0" indent="0" algn="ctr" rtl="1">
                <a:lnSpc>
                  <a:spcPct val="100000"/>
                </a:lnSpc>
                <a:spcBef>
                  <a:spcPts val="0"/>
                </a:spcBef>
                <a:spcAft>
                  <a:spcPts val="0"/>
                </a:spcAft>
                <a:buClr>
                  <a:schemeClr val="lt1"/>
                </a:buClr>
                <a:buSzPts val="1800"/>
                <a:buFont typeface="Calibri"/>
                <a:buNone/>
              </a:pPr>
              <a:endParaRPr sz="1800" b="0" i="0" u="none" strike="noStrike" cap="none" dirty="0">
                <a:solidFill>
                  <a:srgbClr val="8C5F7A"/>
                </a:solidFill>
                <a:latin typeface="Calibri"/>
                <a:ea typeface="Calibri"/>
                <a:cs typeface="Calibri"/>
                <a:sym typeface="Calibri"/>
              </a:endParaRPr>
            </a:p>
          </p:txBody>
        </p:sp>
        <p:sp>
          <p:nvSpPr>
            <p:cNvPr id="5" name="Google Shape;298;p5">
              <a:extLst>
                <a:ext uri="{FF2B5EF4-FFF2-40B4-BE49-F238E27FC236}">
                  <a16:creationId xmlns:a16="http://schemas.microsoft.com/office/drawing/2014/main" id="{2B9C9F6D-C3A8-C59A-37A1-8C63F6F54D66}"/>
                </a:ext>
              </a:extLst>
            </p:cNvPr>
            <p:cNvSpPr/>
            <p:nvPr/>
          </p:nvSpPr>
          <p:spPr>
            <a:xfrm>
              <a:off x="6878053" y="1727035"/>
              <a:ext cx="821708" cy="468795"/>
            </a:xfrm>
            <a:prstGeom prst="triangle">
              <a:avLst>
                <a:gd name="adj" fmla="val 50000"/>
              </a:avLst>
            </a:prstGeom>
            <a:grpFill/>
            <a:ln>
              <a:noFill/>
            </a:ln>
          </p:spPr>
          <p:txBody>
            <a:bodyPr spcFirstLastPara="1" wrap="square" lIns="91425" tIns="45700" rIns="91425" bIns="45700" anchor="ctr" anchorCtr="0">
              <a:noAutofit/>
            </a:bodyPr>
            <a:lstStyle/>
            <a:p>
              <a:pPr marL="0" marR="0" lvl="0" indent="0" algn="ctr" rtl="1">
                <a:lnSpc>
                  <a:spcPct val="100000"/>
                </a:lnSpc>
                <a:spcBef>
                  <a:spcPts val="0"/>
                </a:spcBef>
                <a:spcAft>
                  <a:spcPts val="0"/>
                </a:spcAft>
                <a:buClr>
                  <a:schemeClr val="lt1"/>
                </a:buClr>
                <a:buSzPts val="1800"/>
                <a:buFont typeface="Calibri"/>
                <a:buNone/>
              </a:pPr>
              <a:endParaRPr sz="1800" b="0" i="0" u="none" strike="noStrike" cap="none" dirty="0">
                <a:solidFill>
                  <a:srgbClr val="8C5F7A"/>
                </a:solidFill>
                <a:latin typeface="Calibri"/>
                <a:ea typeface="Calibri"/>
                <a:cs typeface="Calibri"/>
                <a:sym typeface="Calibri"/>
              </a:endParaRPr>
            </a:p>
          </p:txBody>
        </p:sp>
      </p:grpSp>
      <p:grpSp>
        <p:nvGrpSpPr>
          <p:cNvPr id="8" name="Google Shape;293;p5">
            <a:extLst>
              <a:ext uri="{FF2B5EF4-FFF2-40B4-BE49-F238E27FC236}">
                <a16:creationId xmlns:a16="http://schemas.microsoft.com/office/drawing/2014/main" id="{7512CC73-876F-8601-F9E1-70D54ADADC62}"/>
              </a:ext>
            </a:extLst>
          </p:cNvPr>
          <p:cNvGrpSpPr/>
          <p:nvPr/>
        </p:nvGrpSpPr>
        <p:grpSpPr>
          <a:xfrm>
            <a:off x="5273505" y="2227729"/>
            <a:ext cx="1408652" cy="974395"/>
            <a:chOff x="6878053" y="1156317"/>
            <a:chExt cx="1431178" cy="1039513"/>
          </a:xfrm>
          <a:solidFill>
            <a:schemeClr val="accent2">
              <a:lumMod val="75000"/>
            </a:schemeClr>
          </a:solidFill>
        </p:grpSpPr>
        <p:grpSp>
          <p:nvGrpSpPr>
            <p:cNvPr id="9" name="Google Shape;294;p5">
              <a:extLst>
                <a:ext uri="{FF2B5EF4-FFF2-40B4-BE49-F238E27FC236}">
                  <a16:creationId xmlns:a16="http://schemas.microsoft.com/office/drawing/2014/main" id="{BF47ACDA-AC23-201B-3FAF-BBD9BEF96A4A}"/>
                </a:ext>
              </a:extLst>
            </p:cNvPr>
            <p:cNvGrpSpPr/>
            <p:nvPr/>
          </p:nvGrpSpPr>
          <p:grpSpPr>
            <a:xfrm>
              <a:off x="7672978" y="1156317"/>
              <a:ext cx="412941" cy="436880"/>
              <a:chOff x="243840" y="1676400"/>
              <a:chExt cx="701040" cy="741680"/>
            </a:xfrm>
            <a:grpFill/>
          </p:grpSpPr>
          <p:sp>
            <p:nvSpPr>
              <p:cNvPr id="12" name="Google Shape;295;p5">
                <a:extLst>
                  <a:ext uri="{FF2B5EF4-FFF2-40B4-BE49-F238E27FC236}">
                    <a16:creationId xmlns:a16="http://schemas.microsoft.com/office/drawing/2014/main" id="{7D38256C-3DA0-204C-008B-51F85F3E8040}"/>
                  </a:ext>
                </a:extLst>
              </p:cNvPr>
              <p:cNvSpPr/>
              <p:nvPr/>
            </p:nvSpPr>
            <p:spPr>
              <a:xfrm>
                <a:off x="243840" y="1676400"/>
                <a:ext cx="116839" cy="741680"/>
              </a:xfrm>
              <a:prstGeom prst="rect">
                <a:avLst/>
              </a:prstGeom>
              <a:grpFill/>
              <a:ln>
                <a:noFill/>
              </a:ln>
            </p:spPr>
            <p:txBody>
              <a:bodyPr spcFirstLastPara="1" wrap="square" lIns="91425" tIns="45700" rIns="91425" bIns="45700" anchor="ctr" anchorCtr="0">
                <a:noAutofit/>
              </a:bodyPr>
              <a:lstStyle/>
              <a:p>
                <a:pPr marL="0" marR="0" lvl="0" indent="0" algn="ctr" rtl="1">
                  <a:lnSpc>
                    <a:spcPct val="100000"/>
                  </a:lnSpc>
                  <a:spcBef>
                    <a:spcPts val="0"/>
                  </a:spcBef>
                  <a:spcAft>
                    <a:spcPts val="0"/>
                  </a:spcAft>
                  <a:buClr>
                    <a:schemeClr val="lt1"/>
                  </a:buClr>
                  <a:buSzPts val="1800"/>
                  <a:buFont typeface="Calibri"/>
                  <a:buNone/>
                </a:pPr>
                <a:endParaRPr sz="1800" b="0" i="0" u="none" strike="noStrike" cap="none" dirty="0">
                  <a:solidFill>
                    <a:srgbClr val="8C5F7A"/>
                  </a:solidFill>
                  <a:latin typeface="Calibri"/>
                  <a:ea typeface="Calibri"/>
                  <a:cs typeface="Calibri"/>
                  <a:sym typeface="Calibri"/>
                </a:endParaRPr>
              </a:p>
            </p:txBody>
          </p:sp>
          <p:sp>
            <p:nvSpPr>
              <p:cNvPr id="13" name="Google Shape;296;p5">
                <a:extLst>
                  <a:ext uri="{FF2B5EF4-FFF2-40B4-BE49-F238E27FC236}">
                    <a16:creationId xmlns:a16="http://schemas.microsoft.com/office/drawing/2014/main" id="{C63D2A90-C1C8-8F35-0FFB-53FC04F37656}"/>
                  </a:ext>
                </a:extLst>
              </p:cNvPr>
              <p:cNvSpPr/>
              <p:nvPr/>
            </p:nvSpPr>
            <p:spPr>
              <a:xfrm>
                <a:off x="314960" y="1676400"/>
                <a:ext cx="629920" cy="436880"/>
              </a:xfrm>
              <a:prstGeom prst="rect">
                <a:avLst/>
              </a:prstGeom>
              <a:grpFill/>
              <a:ln>
                <a:noFill/>
              </a:ln>
            </p:spPr>
            <p:txBody>
              <a:bodyPr spcFirstLastPara="1" wrap="square" lIns="91425" tIns="45700" rIns="91425" bIns="45700" anchor="ctr" anchorCtr="0">
                <a:noAutofit/>
              </a:bodyPr>
              <a:lstStyle/>
              <a:p>
                <a:pPr marL="0" marR="0" lvl="0" indent="0" algn="ctr" rtl="1">
                  <a:lnSpc>
                    <a:spcPct val="100000"/>
                  </a:lnSpc>
                  <a:spcBef>
                    <a:spcPts val="0"/>
                  </a:spcBef>
                  <a:spcAft>
                    <a:spcPts val="0"/>
                  </a:spcAft>
                  <a:buClr>
                    <a:schemeClr val="lt1"/>
                  </a:buClr>
                  <a:buSzPts val="1800"/>
                  <a:buFont typeface="Calibri"/>
                  <a:buNone/>
                </a:pPr>
                <a:endParaRPr sz="1800" b="0" i="0" u="none" strike="noStrike" cap="none" dirty="0">
                  <a:solidFill>
                    <a:srgbClr val="8C5F7A"/>
                  </a:solidFill>
                  <a:latin typeface="Calibri"/>
                  <a:ea typeface="Calibri"/>
                  <a:cs typeface="Calibri"/>
                  <a:sym typeface="Calibri"/>
                </a:endParaRPr>
              </a:p>
            </p:txBody>
          </p:sp>
        </p:grpSp>
        <p:sp>
          <p:nvSpPr>
            <p:cNvPr id="10" name="Google Shape;297;p5">
              <a:extLst>
                <a:ext uri="{FF2B5EF4-FFF2-40B4-BE49-F238E27FC236}">
                  <a16:creationId xmlns:a16="http://schemas.microsoft.com/office/drawing/2014/main" id="{C585646A-2000-CE9B-B33D-477E42774897}"/>
                </a:ext>
              </a:extLst>
            </p:cNvPr>
            <p:cNvSpPr/>
            <p:nvPr/>
          </p:nvSpPr>
          <p:spPr>
            <a:xfrm>
              <a:off x="7120511" y="1517650"/>
              <a:ext cx="1188720" cy="678180"/>
            </a:xfrm>
            <a:prstGeom prst="triangle">
              <a:avLst>
                <a:gd name="adj" fmla="val 50000"/>
              </a:avLst>
            </a:prstGeom>
            <a:grpFill/>
            <a:ln>
              <a:noFill/>
            </a:ln>
          </p:spPr>
          <p:txBody>
            <a:bodyPr spcFirstLastPara="1" wrap="square" lIns="91425" tIns="45700" rIns="91425" bIns="45700" anchor="ctr" anchorCtr="0">
              <a:noAutofit/>
            </a:bodyPr>
            <a:lstStyle/>
            <a:p>
              <a:pPr marL="0" marR="0" lvl="0" indent="0" algn="ctr" rtl="1">
                <a:lnSpc>
                  <a:spcPct val="100000"/>
                </a:lnSpc>
                <a:spcBef>
                  <a:spcPts val="0"/>
                </a:spcBef>
                <a:spcAft>
                  <a:spcPts val="0"/>
                </a:spcAft>
                <a:buClr>
                  <a:schemeClr val="lt1"/>
                </a:buClr>
                <a:buSzPts val="1800"/>
                <a:buFont typeface="Calibri"/>
                <a:buNone/>
              </a:pPr>
              <a:endParaRPr sz="1800" b="0" i="0" u="none" strike="noStrike" cap="none" dirty="0">
                <a:solidFill>
                  <a:srgbClr val="8C5F7A"/>
                </a:solidFill>
                <a:latin typeface="Calibri"/>
                <a:ea typeface="Calibri"/>
                <a:cs typeface="Calibri"/>
                <a:sym typeface="Calibri"/>
              </a:endParaRPr>
            </a:p>
          </p:txBody>
        </p:sp>
        <p:sp>
          <p:nvSpPr>
            <p:cNvPr id="11" name="Google Shape;298;p5">
              <a:extLst>
                <a:ext uri="{FF2B5EF4-FFF2-40B4-BE49-F238E27FC236}">
                  <a16:creationId xmlns:a16="http://schemas.microsoft.com/office/drawing/2014/main" id="{8593B114-8222-12B2-8983-E357997C5701}"/>
                </a:ext>
              </a:extLst>
            </p:cNvPr>
            <p:cNvSpPr/>
            <p:nvPr/>
          </p:nvSpPr>
          <p:spPr>
            <a:xfrm>
              <a:off x="6878053" y="1727035"/>
              <a:ext cx="821708" cy="468795"/>
            </a:xfrm>
            <a:prstGeom prst="triangle">
              <a:avLst>
                <a:gd name="adj" fmla="val 50000"/>
              </a:avLst>
            </a:prstGeom>
            <a:grpFill/>
            <a:ln>
              <a:noFill/>
            </a:ln>
          </p:spPr>
          <p:txBody>
            <a:bodyPr spcFirstLastPara="1" wrap="square" lIns="91425" tIns="45700" rIns="91425" bIns="45700" anchor="ctr" anchorCtr="0">
              <a:noAutofit/>
            </a:bodyPr>
            <a:lstStyle/>
            <a:p>
              <a:pPr marL="0" marR="0" lvl="0" indent="0" algn="ctr" rtl="1">
                <a:lnSpc>
                  <a:spcPct val="100000"/>
                </a:lnSpc>
                <a:spcBef>
                  <a:spcPts val="0"/>
                </a:spcBef>
                <a:spcAft>
                  <a:spcPts val="0"/>
                </a:spcAft>
                <a:buClr>
                  <a:schemeClr val="lt1"/>
                </a:buClr>
                <a:buSzPts val="1800"/>
                <a:buFont typeface="Calibri"/>
                <a:buNone/>
              </a:pPr>
              <a:endParaRPr sz="1800" b="0" i="0" u="none" strike="noStrike" cap="none" dirty="0">
                <a:solidFill>
                  <a:srgbClr val="8C5F7A"/>
                </a:solidFill>
                <a:latin typeface="Calibri"/>
                <a:ea typeface="Calibri"/>
                <a:cs typeface="Calibri"/>
                <a:sym typeface="Calibri"/>
              </a:endParaRPr>
            </a:p>
          </p:txBody>
        </p:sp>
      </p:grpSp>
      <p:grpSp>
        <p:nvGrpSpPr>
          <p:cNvPr id="14" name="Google Shape;293;p5">
            <a:extLst>
              <a:ext uri="{FF2B5EF4-FFF2-40B4-BE49-F238E27FC236}">
                <a16:creationId xmlns:a16="http://schemas.microsoft.com/office/drawing/2014/main" id="{B18FD083-E0AF-487F-CDE9-1B2F31566477}"/>
              </a:ext>
            </a:extLst>
          </p:cNvPr>
          <p:cNvGrpSpPr/>
          <p:nvPr/>
        </p:nvGrpSpPr>
        <p:grpSpPr>
          <a:xfrm>
            <a:off x="8613546" y="2227729"/>
            <a:ext cx="1408652" cy="974395"/>
            <a:chOff x="6878053" y="1156317"/>
            <a:chExt cx="1431178" cy="1039513"/>
          </a:xfrm>
          <a:solidFill>
            <a:schemeClr val="accent2">
              <a:lumMod val="75000"/>
            </a:schemeClr>
          </a:solidFill>
        </p:grpSpPr>
        <p:grpSp>
          <p:nvGrpSpPr>
            <p:cNvPr id="15" name="Google Shape;294;p5">
              <a:extLst>
                <a:ext uri="{FF2B5EF4-FFF2-40B4-BE49-F238E27FC236}">
                  <a16:creationId xmlns:a16="http://schemas.microsoft.com/office/drawing/2014/main" id="{27FA0544-6AAB-9EB5-E3F9-64E6D46D778F}"/>
                </a:ext>
              </a:extLst>
            </p:cNvPr>
            <p:cNvGrpSpPr/>
            <p:nvPr/>
          </p:nvGrpSpPr>
          <p:grpSpPr>
            <a:xfrm>
              <a:off x="7672978" y="1156317"/>
              <a:ext cx="412941" cy="436880"/>
              <a:chOff x="243840" y="1676400"/>
              <a:chExt cx="701040" cy="741680"/>
            </a:xfrm>
            <a:grpFill/>
          </p:grpSpPr>
          <p:sp>
            <p:nvSpPr>
              <p:cNvPr id="18" name="Google Shape;295;p5">
                <a:extLst>
                  <a:ext uri="{FF2B5EF4-FFF2-40B4-BE49-F238E27FC236}">
                    <a16:creationId xmlns:a16="http://schemas.microsoft.com/office/drawing/2014/main" id="{AD499AC7-3FA1-4AAF-6308-DC7B4AE95A5E}"/>
                  </a:ext>
                </a:extLst>
              </p:cNvPr>
              <p:cNvSpPr/>
              <p:nvPr/>
            </p:nvSpPr>
            <p:spPr>
              <a:xfrm>
                <a:off x="243840" y="1676400"/>
                <a:ext cx="116839" cy="741680"/>
              </a:xfrm>
              <a:prstGeom prst="rect">
                <a:avLst/>
              </a:prstGeom>
              <a:grpFill/>
              <a:ln>
                <a:noFill/>
              </a:ln>
            </p:spPr>
            <p:txBody>
              <a:bodyPr spcFirstLastPara="1" wrap="square" lIns="91425" tIns="45700" rIns="91425" bIns="45700" anchor="ctr" anchorCtr="0">
                <a:noAutofit/>
              </a:bodyPr>
              <a:lstStyle/>
              <a:p>
                <a:pPr marL="0" marR="0" lvl="0" indent="0" algn="ctr" rtl="1">
                  <a:lnSpc>
                    <a:spcPct val="100000"/>
                  </a:lnSpc>
                  <a:spcBef>
                    <a:spcPts val="0"/>
                  </a:spcBef>
                  <a:spcAft>
                    <a:spcPts val="0"/>
                  </a:spcAft>
                  <a:buClr>
                    <a:schemeClr val="lt1"/>
                  </a:buClr>
                  <a:buSzPts val="1800"/>
                  <a:buFont typeface="Calibri"/>
                  <a:buNone/>
                </a:pPr>
                <a:endParaRPr sz="1800" b="0" i="0" u="none" strike="noStrike" cap="none" dirty="0">
                  <a:solidFill>
                    <a:srgbClr val="8C5F7A"/>
                  </a:solidFill>
                  <a:latin typeface="Calibri"/>
                  <a:ea typeface="Calibri"/>
                  <a:cs typeface="Calibri"/>
                  <a:sym typeface="Calibri"/>
                </a:endParaRPr>
              </a:p>
            </p:txBody>
          </p:sp>
          <p:sp>
            <p:nvSpPr>
              <p:cNvPr id="19" name="Google Shape;296;p5">
                <a:extLst>
                  <a:ext uri="{FF2B5EF4-FFF2-40B4-BE49-F238E27FC236}">
                    <a16:creationId xmlns:a16="http://schemas.microsoft.com/office/drawing/2014/main" id="{78C70D30-EECC-023C-B98F-1DC4B85CD11B}"/>
                  </a:ext>
                </a:extLst>
              </p:cNvPr>
              <p:cNvSpPr/>
              <p:nvPr/>
            </p:nvSpPr>
            <p:spPr>
              <a:xfrm>
                <a:off x="314960" y="1676400"/>
                <a:ext cx="629920" cy="436880"/>
              </a:xfrm>
              <a:prstGeom prst="rect">
                <a:avLst/>
              </a:prstGeom>
              <a:grpFill/>
              <a:ln>
                <a:noFill/>
              </a:ln>
            </p:spPr>
            <p:txBody>
              <a:bodyPr spcFirstLastPara="1" wrap="square" lIns="91425" tIns="45700" rIns="91425" bIns="45700" anchor="ctr" anchorCtr="0">
                <a:noAutofit/>
              </a:bodyPr>
              <a:lstStyle/>
              <a:p>
                <a:pPr marL="0" marR="0" lvl="0" indent="0" algn="ctr" rtl="1">
                  <a:lnSpc>
                    <a:spcPct val="100000"/>
                  </a:lnSpc>
                  <a:spcBef>
                    <a:spcPts val="0"/>
                  </a:spcBef>
                  <a:spcAft>
                    <a:spcPts val="0"/>
                  </a:spcAft>
                  <a:buClr>
                    <a:schemeClr val="lt1"/>
                  </a:buClr>
                  <a:buSzPts val="1800"/>
                  <a:buFont typeface="Calibri"/>
                  <a:buNone/>
                </a:pPr>
                <a:endParaRPr sz="1800" b="0" i="0" u="none" strike="noStrike" cap="none" dirty="0">
                  <a:solidFill>
                    <a:srgbClr val="8C5F7A"/>
                  </a:solidFill>
                  <a:latin typeface="Calibri"/>
                  <a:ea typeface="Calibri"/>
                  <a:cs typeface="Calibri"/>
                  <a:sym typeface="Calibri"/>
                </a:endParaRPr>
              </a:p>
            </p:txBody>
          </p:sp>
        </p:grpSp>
        <p:sp>
          <p:nvSpPr>
            <p:cNvPr id="16" name="Google Shape;297;p5">
              <a:extLst>
                <a:ext uri="{FF2B5EF4-FFF2-40B4-BE49-F238E27FC236}">
                  <a16:creationId xmlns:a16="http://schemas.microsoft.com/office/drawing/2014/main" id="{F99DECB5-04AA-D18E-0149-6BD7684E1B2E}"/>
                </a:ext>
              </a:extLst>
            </p:cNvPr>
            <p:cNvSpPr/>
            <p:nvPr/>
          </p:nvSpPr>
          <p:spPr>
            <a:xfrm>
              <a:off x="7120511" y="1517650"/>
              <a:ext cx="1188720" cy="678180"/>
            </a:xfrm>
            <a:prstGeom prst="triangle">
              <a:avLst>
                <a:gd name="adj" fmla="val 50000"/>
              </a:avLst>
            </a:prstGeom>
            <a:grpFill/>
            <a:ln>
              <a:noFill/>
            </a:ln>
          </p:spPr>
          <p:txBody>
            <a:bodyPr spcFirstLastPara="1" wrap="square" lIns="91425" tIns="45700" rIns="91425" bIns="45700" anchor="ctr" anchorCtr="0">
              <a:noAutofit/>
            </a:bodyPr>
            <a:lstStyle/>
            <a:p>
              <a:pPr marL="0" marR="0" lvl="0" indent="0" algn="ctr" rtl="1">
                <a:lnSpc>
                  <a:spcPct val="100000"/>
                </a:lnSpc>
                <a:spcBef>
                  <a:spcPts val="0"/>
                </a:spcBef>
                <a:spcAft>
                  <a:spcPts val="0"/>
                </a:spcAft>
                <a:buClr>
                  <a:schemeClr val="lt1"/>
                </a:buClr>
                <a:buSzPts val="1800"/>
                <a:buFont typeface="Calibri"/>
                <a:buNone/>
              </a:pPr>
              <a:endParaRPr sz="1800" b="0" i="0" u="none" strike="noStrike" cap="none" dirty="0">
                <a:solidFill>
                  <a:srgbClr val="8C5F7A"/>
                </a:solidFill>
                <a:latin typeface="Calibri"/>
                <a:ea typeface="Calibri"/>
                <a:cs typeface="Calibri"/>
                <a:sym typeface="Calibri"/>
              </a:endParaRPr>
            </a:p>
          </p:txBody>
        </p:sp>
        <p:sp>
          <p:nvSpPr>
            <p:cNvPr id="17" name="Google Shape;298;p5">
              <a:extLst>
                <a:ext uri="{FF2B5EF4-FFF2-40B4-BE49-F238E27FC236}">
                  <a16:creationId xmlns:a16="http://schemas.microsoft.com/office/drawing/2014/main" id="{A0076B51-39D2-2718-5EB7-C3732F529876}"/>
                </a:ext>
              </a:extLst>
            </p:cNvPr>
            <p:cNvSpPr/>
            <p:nvPr/>
          </p:nvSpPr>
          <p:spPr>
            <a:xfrm>
              <a:off x="6878053" y="1727035"/>
              <a:ext cx="821708" cy="468795"/>
            </a:xfrm>
            <a:prstGeom prst="triangle">
              <a:avLst>
                <a:gd name="adj" fmla="val 50000"/>
              </a:avLst>
            </a:prstGeom>
            <a:grpFill/>
            <a:ln>
              <a:noFill/>
            </a:ln>
          </p:spPr>
          <p:txBody>
            <a:bodyPr spcFirstLastPara="1" wrap="square" lIns="91425" tIns="45700" rIns="91425" bIns="45700" anchor="ctr" anchorCtr="0">
              <a:noAutofit/>
            </a:bodyPr>
            <a:lstStyle/>
            <a:p>
              <a:pPr marL="0" marR="0" lvl="0" indent="0" algn="ctr" rtl="1">
                <a:lnSpc>
                  <a:spcPct val="100000"/>
                </a:lnSpc>
                <a:spcBef>
                  <a:spcPts val="0"/>
                </a:spcBef>
                <a:spcAft>
                  <a:spcPts val="0"/>
                </a:spcAft>
                <a:buClr>
                  <a:schemeClr val="lt1"/>
                </a:buClr>
                <a:buSzPts val="1800"/>
                <a:buFont typeface="Calibri"/>
                <a:buNone/>
              </a:pPr>
              <a:endParaRPr sz="1800" b="0" i="0" u="none" strike="noStrike" cap="none" dirty="0">
                <a:solidFill>
                  <a:srgbClr val="8C5F7A"/>
                </a:solidFill>
                <a:latin typeface="Calibri"/>
                <a:ea typeface="Calibri"/>
                <a:cs typeface="Calibri"/>
                <a:sym typeface="Calibri"/>
              </a:endParaRPr>
            </a:p>
          </p:txBody>
        </p:sp>
      </p:grpSp>
    </p:spTree>
  </p:cSld>
  <p:clrMapOvr>
    <a:masterClrMapping/>
  </p:clrMapOvr>
</p:sld>
</file>

<file path=ppt/slides/slide137.xml><?xml version="1.0" encoding="utf-8"?>
<p:sld xmlns:a="http://schemas.openxmlformats.org/drawingml/2006/main" xmlns:r="http://schemas.openxmlformats.org/officeDocument/2006/relationships" xmlns:p="http://schemas.openxmlformats.org/presentationml/2006/main">
  <p:cSld>
    <p:spTree>
      <p:nvGrpSpPr>
        <p:cNvPr id="1" name="Shape 1787"/>
        <p:cNvGrpSpPr/>
        <p:nvPr/>
      </p:nvGrpSpPr>
      <p:grpSpPr>
        <a:xfrm>
          <a:off x="0" y="0"/>
          <a:ext cx="0" cy="0"/>
          <a:chOff x="0" y="0"/>
          <a:chExt cx="0" cy="0"/>
        </a:xfrm>
      </p:grpSpPr>
      <p:sp>
        <p:nvSpPr>
          <p:cNvPr id="1788" name="Google Shape;1788;p99"/>
          <p:cNvSpPr txBox="1">
            <a:spLocks noGrp="1"/>
          </p:cNvSpPr>
          <p:nvPr>
            <p:ph type="title"/>
          </p:nvPr>
        </p:nvSpPr>
        <p:spPr>
          <a:xfrm>
            <a:off x="838200" y="120516"/>
            <a:ext cx="10515600" cy="868968"/>
          </a:xfrm>
          <a:prstGeom prst="rect">
            <a:avLst/>
          </a:prstGeom>
          <a:noFill/>
          <a:ln>
            <a:noFill/>
          </a:ln>
        </p:spPr>
        <p:txBody>
          <a:bodyPr spcFirstLastPara="1" wrap="square" lIns="91425" tIns="45700" rIns="91425" bIns="45700" anchor="ctr" anchorCtr="0">
            <a:normAutofit/>
          </a:bodyPr>
          <a:lstStyle/>
          <a:p>
            <a:pPr marL="0" lvl="0" indent="0" algn="ctr" rtl="1">
              <a:lnSpc>
                <a:spcPct val="90000"/>
              </a:lnSpc>
              <a:spcBef>
                <a:spcPts val="0"/>
              </a:spcBef>
              <a:spcAft>
                <a:spcPts val="0"/>
              </a:spcAft>
              <a:buClr>
                <a:srgbClr val="8C5F7A"/>
              </a:buClr>
              <a:buSzPts val="3200"/>
              <a:buFont typeface="Arial"/>
              <a:buNone/>
            </a:pPr>
            <a:r>
              <a:rPr lang="en-US" dirty="0">
                <a:latin typeface="Calibri" panose="020F0502020204030204" pitchFamily="34" charset="0"/>
                <a:cs typeface="Calibri" panose="020F0502020204030204" pitchFamily="34" charset="0"/>
              </a:rPr>
              <a:t>نهاية الوحدة </a:t>
            </a:r>
            <a:r>
              <a:rPr lang="ar-SA" dirty="0">
                <a:latin typeface="Calibri" panose="020F0502020204030204" pitchFamily="34" charset="0"/>
                <a:cs typeface="Calibri" panose="020F0502020204030204" pitchFamily="34" charset="0"/>
              </a:rPr>
              <a:t>٢</a:t>
            </a:r>
            <a:endParaRPr dirty="0">
              <a:latin typeface="Calibri" panose="020F0502020204030204" pitchFamily="34" charset="0"/>
              <a:cs typeface="Calibri" panose="020F0502020204030204" pitchFamily="34" charset="0"/>
            </a:endParaRPr>
          </a:p>
        </p:txBody>
      </p:sp>
      <p:sp>
        <p:nvSpPr>
          <p:cNvPr id="2" name="Speech Bubble: Rectangle with Corners Rounded 1">
            <a:extLst>
              <a:ext uri="{FF2B5EF4-FFF2-40B4-BE49-F238E27FC236}">
                <a16:creationId xmlns:a16="http://schemas.microsoft.com/office/drawing/2014/main" id="{916B89FC-55A5-ABB2-C5C0-9C306028FCCF}"/>
              </a:ext>
            </a:extLst>
          </p:cNvPr>
          <p:cNvSpPr/>
          <p:nvPr/>
        </p:nvSpPr>
        <p:spPr>
          <a:xfrm>
            <a:off x="838200" y="2182283"/>
            <a:ext cx="3011003" cy="2493433"/>
          </a:xfrm>
          <a:prstGeom prst="wedgeRoundRectCallout">
            <a:avLst>
              <a:gd name="adj1" fmla="val -9127"/>
              <a:gd name="adj2" fmla="val 69575"/>
              <a:gd name="adj3" fmla="val 16667"/>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r>
              <a:rPr lang="ar-SA" sz="2400" dirty="0">
                <a:solidFill>
                  <a:schemeClr val="tx1"/>
                </a:solidFill>
                <a:latin typeface="Calibri" panose="020F0502020204030204" pitchFamily="34" charset="0"/>
                <a:cs typeface="Calibri" panose="020F0502020204030204" pitchFamily="34" charset="0"/>
              </a:rPr>
              <a:t>الإغلاق</a:t>
            </a:r>
            <a:endParaRPr lang="en-US" sz="2400" dirty="0">
              <a:solidFill>
                <a:schemeClr val="tx1"/>
              </a:solidFill>
              <a:latin typeface="Calibri" panose="020F0502020204030204" pitchFamily="34" charset="0"/>
              <a:cs typeface="Calibri" panose="020F0502020204030204" pitchFamily="34" charset="0"/>
            </a:endParaRPr>
          </a:p>
        </p:txBody>
      </p:sp>
      <p:sp>
        <p:nvSpPr>
          <p:cNvPr id="3" name="Speech Bubble: Rectangle with Corners Rounded 2">
            <a:extLst>
              <a:ext uri="{FF2B5EF4-FFF2-40B4-BE49-F238E27FC236}">
                <a16:creationId xmlns:a16="http://schemas.microsoft.com/office/drawing/2014/main" id="{1EC83E4E-B09D-2FA7-758C-951C5962356D}"/>
              </a:ext>
            </a:extLst>
          </p:cNvPr>
          <p:cNvSpPr/>
          <p:nvPr/>
        </p:nvSpPr>
        <p:spPr>
          <a:xfrm>
            <a:off x="4590498" y="2182283"/>
            <a:ext cx="3011003" cy="2493433"/>
          </a:xfrm>
          <a:prstGeom prst="wedgeRoundRectCallout">
            <a:avLst>
              <a:gd name="adj1" fmla="val 237"/>
              <a:gd name="adj2" fmla="val 67688"/>
              <a:gd name="adj3" fmla="val 16667"/>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r>
              <a:rPr lang="en-US" sz="2400" dirty="0">
                <a:solidFill>
                  <a:schemeClr val="tx1"/>
                </a:solidFill>
                <a:latin typeface="Calibri" panose="020F0502020204030204" pitchFamily="34" charset="0"/>
                <a:cs typeface="Calibri" panose="020F0502020204030204" pitchFamily="34" charset="0"/>
              </a:rPr>
              <a:t>الخطوات التالية</a:t>
            </a:r>
          </a:p>
        </p:txBody>
      </p:sp>
      <p:sp>
        <p:nvSpPr>
          <p:cNvPr id="4" name="Speech Bubble: Rectangle with Corners Rounded 3">
            <a:extLst>
              <a:ext uri="{FF2B5EF4-FFF2-40B4-BE49-F238E27FC236}">
                <a16:creationId xmlns:a16="http://schemas.microsoft.com/office/drawing/2014/main" id="{3D2DEC5B-2FA2-1E19-44FB-D0BFFBC5306F}"/>
              </a:ext>
            </a:extLst>
          </p:cNvPr>
          <p:cNvSpPr/>
          <p:nvPr/>
        </p:nvSpPr>
        <p:spPr>
          <a:xfrm>
            <a:off x="8342797" y="2182283"/>
            <a:ext cx="3011003" cy="2493433"/>
          </a:xfrm>
          <a:prstGeom prst="wedgeRoundRectCallout">
            <a:avLst>
              <a:gd name="adj1" fmla="val 237"/>
              <a:gd name="adj2" fmla="val 67688"/>
              <a:gd name="adj3" fmla="val 16667"/>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r>
              <a:rPr lang="ar-SA" sz="2400" dirty="0">
                <a:solidFill>
                  <a:schemeClr val="tx1"/>
                </a:solidFill>
                <a:latin typeface="Calibri" panose="020F0502020204030204" pitchFamily="34" charset="0"/>
                <a:cs typeface="Calibri" panose="020F0502020204030204" pitchFamily="34" charset="0"/>
              </a:rPr>
              <a:t>ال</a:t>
            </a:r>
            <a:r>
              <a:rPr lang="en-US" sz="2400" dirty="0">
                <a:solidFill>
                  <a:schemeClr val="tx1"/>
                </a:solidFill>
                <a:latin typeface="Calibri" panose="020F0502020204030204" pitchFamily="34" charset="0"/>
                <a:cs typeface="Calibri" panose="020F0502020204030204" pitchFamily="34" charset="0"/>
              </a:rPr>
              <a:t>تأمل في ما تعلمته اليوم</a:t>
            </a:r>
          </a:p>
        </p:txBody>
      </p:sp>
      <p:grpSp>
        <p:nvGrpSpPr>
          <p:cNvPr id="5" name="Group 4">
            <a:extLst>
              <a:ext uri="{FF2B5EF4-FFF2-40B4-BE49-F238E27FC236}">
                <a16:creationId xmlns:a16="http://schemas.microsoft.com/office/drawing/2014/main" id="{A01CF7B9-D0E4-704A-F974-19B2A2331FF8}"/>
              </a:ext>
            </a:extLst>
          </p:cNvPr>
          <p:cNvGrpSpPr/>
          <p:nvPr/>
        </p:nvGrpSpPr>
        <p:grpSpPr>
          <a:xfrm>
            <a:off x="10228983" y="337468"/>
            <a:ext cx="1587872" cy="1368854"/>
            <a:chOff x="10228983" y="337468"/>
            <a:chExt cx="1587872" cy="1368854"/>
          </a:xfrm>
        </p:grpSpPr>
        <p:sp>
          <p:nvSpPr>
            <p:cNvPr id="6" name="Hexagon 5">
              <a:extLst>
                <a:ext uri="{FF2B5EF4-FFF2-40B4-BE49-F238E27FC236}">
                  <a16:creationId xmlns:a16="http://schemas.microsoft.com/office/drawing/2014/main" id="{831A4ECB-11AB-D586-6B3C-A3A757C5DABA}"/>
                </a:ext>
              </a:extLst>
            </p:cNvPr>
            <p:cNvSpPr/>
            <p:nvPr/>
          </p:nvSpPr>
          <p:spPr>
            <a:xfrm rot="1782986">
              <a:off x="10228983" y="337468"/>
              <a:ext cx="1587872" cy="1368854"/>
            </a:xfrm>
            <a:prstGeom prst="hexagon">
              <a:avLst>
                <a:gd name="adj" fmla="val 28965"/>
                <a:gd name="vf" fmla="val 115470"/>
              </a:avLst>
            </a:prstGeom>
            <a:solidFill>
              <a:schemeClr val="bg1"/>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grpSp>
          <p:nvGrpSpPr>
            <p:cNvPr id="7" name="Group 6">
              <a:extLst>
                <a:ext uri="{FF2B5EF4-FFF2-40B4-BE49-F238E27FC236}">
                  <a16:creationId xmlns:a16="http://schemas.microsoft.com/office/drawing/2014/main" id="{58C3EBFA-71DF-5C20-638B-FE63C5D9588C}"/>
                </a:ext>
              </a:extLst>
            </p:cNvPr>
            <p:cNvGrpSpPr/>
            <p:nvPr/>
          </p:nvGrpSpPr>
          <p:grpSpPr>
            <a:xfrm>
              <a:off x="10621771" y="762700"/>
              <a:ext cx="562136" cy="634675"/>
              <a:chOff x="760175" y="830142"/>
              <a:chExt cx="867619" cy="979579"/>
            </a:xfrm>
          </p:grpSpPr>
          <p:sp>
            <p:nvSpPr>
              <p:cNvPr id="11" name="Rectangle 10">
                <a:extLst>
                  <a:ext uri="{FF2B5EF4-FFF2-40B4-BE49-F238E27FC236}">
                    <a16:creationId xmlns:a16="http://schemas.microsoft.com/office/drawing/2014/main" id="{7B6764E5-9C45-0B06-5324-E784F6885332}"/>
                  </a:ext>
                </a:extLst>
              </p:cNvPr>
              <p:cNvSpPr/>
              <p:nvPr/>
            </p:nvSpPr>
            <p:spPr>
              <a:xfrm>
                <a:off x="864636" y="830142"/>
                <a:ext cx="763158" cy="979577"/>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r>
                  <a:rPr lang="ar-SA" b="1" dirty="0">
                    <a:latin typeface="Arial" panose="020B0604020202020204" pitchFamily="34" charset="0"/>
                    <a:cs typeface="Arial" panose="020B0604020202020204" pitchFamily="34" charset="0"/>
                  </a:rPr>
                  <a:t>١٠٨</a:t>
                </a:r>
                <a:endParaRPr lang="en-CA" b="1" dirty="0">
                  <a:latin typeface="Arial" panose="020B0604020202020204" pitchFamily="34" charset="0"/>
                  <a:cs typeface="Arial" panose="020B0604020202020204" pitchFamily="34" charset="0"/>
                </a:endParaRPr>
              </a:p>
            </p:txBody>
          </p:sp>
          <p:sp>
            <p:nvSpPr>
              <p:cNvPr id="12" name="Rectangle 11">
                <a:extLst>
                  <a:ext uri="{FF2B5EF4-FFF2-40B4-BE49-F238E27FC236}">
                    <a16:creationId xmlns:a16="http://schemas.microsoft.com/office/drawing/2014/main" id="{868AD710-876F-062A-531A-13A26E4396DF}"/>
                  </a:ext>
                </a:extLst>
              </p:cNvPr>
              <p:cNvSpPr/>
              <p:nvPr/>
            </p:nvSpPr>
            <p:spPr>
              <a:xfrm>
                <a:off x="760175" y="830144"/>
                <a:ext cx="149292" cy="979577"/>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grpSp>
        <p:grpSp>
          <p:nvGrpSpPr>
            <p:cNvPr id="8" name="Group 7">
              <a:extLst>
                <a:ext uri="{FF2B5EF4-FFF2-40B4-BE49-F238E27FC236}">
                  <a16:creationId xmlns:a16="http://schemas.microsoft.com/office/drawing/2014/main" id="{44D66EF0-2C1D-B01E-47C4-298B0F0A7E0E}"/>
                </a:ext>
              </a:extLst>
            </p:cNvPr>
            <p:cNvGrpSpPr/>
            <p:nvPr/>
          </p:nvGrpSpPr>
          <p:grpSpPr>
            <a:xfrm>
              <a:off x="11325415" y="762701"/>
              <a:ext cx="182192" cy="634674"/>
              <a:chOff x="2121762" y="2323619"/>
              <a:chExt cx="200378" cy="825210"/>
            </a:xfrm>
          </p:grpSpPr>
          <p:sp>
            <p:nvSpPr>
              <p:cNvPr id="9" name="Isosceles Triangle 8">
                <a:extLst>
                  <a:ext uri="{FF2B5EF4-FFF2-40B4-BE49-F238E27FC236}">
                    <a16:creationId xmlns:a16="http://schemas.microsoft.com/office/drawing/2014/main" id="{6612468E-C65E-1344-9585-79070EA08CAA}"/>
                  </a:ext>
                </a:extLst>
              </p:cNvPr>
              <p:cNvSpPr/>
              <p:nvPr/>
            </p:nvSpPr>
            <p:spPr>
              <a:xfrm>
                <a:off x="2121763" y="2323619"/>
                <a:ext cx="200377" cy="172739"/>
              </a:xfrm>
              <a:prstGeom prst="triangle">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0" name="Rectangle 9">
                <a:extLst>
                  <a:ext uri="{FF2B5EF4-FFF2-40B4-BE49-F238E27FC236}">
                    <a16:creationId xmlns:a16="http://schemas.microsoft.com/office/drawing/2014/main" id="{D553BB54-03A1-2E00-0B0A-BB335DC4E4B2}"/>
                  </a:ext>
                </a:extLst>
              </p:cNvPr>
              <p:cNvSpPr/>
              <p:nvPr/>
            </p:nvSpPr>
            <p:spPr>
              <a:xfrm>
                <a:off x="2121762" y="2496169"/>
                <a:ext cx="200377" cy="65266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grpSp>
      </p:grpSp>
    </p:spTree>
  </p:cSld>
  <p:clrMapOvr>
    <a:masterClrMapping/>
  </p:clrMapOvr>
</p:sld>
</file>

<file path=ppt/slides/slide138.xml><?xml version="1.0" encoding="utf-8"?>
<p:sld xmlns:a="http://schemas.openxmlformats.org/drawingml/2006/main" xmlns:r="http://schemas.openxmlformats.org/officeDocument/2006/relationships" xmlns:p="http://schemas.openxmlformats.org/presentationml/2006/main">
  <p:cSld>
    <p:spTree>
      <p:nvGrpSpPr>
        <p:cNvPr id="1" name="Shape 1799"/>
        <p:cNvGrpSpPr/>
        <p:nvPr/>
      </p:nvGrpSpPr>
      <p:grpSpPr>
        <a:xfrm>
          <a:off x="0" y="0"/>
          <a:ext cx="0" cy="0"/>
          <a:chOff x="0" y="0"/>
          <a:chExt cx="0" cy="0"/>
        </a:xfrm>
      </p:grpSpPr>
      <p:sp>
        <p:nvSpPr>
          <p:cNvPr id="1800" name="Google Shape;1800;p100"/>
          <p:cNvSpPr txBox="1">
            <a:spLocks noGrp="1"/>
          </p:cNvSpPr>
          <p:nvPr>
            <p:ph type="title"/>
          </p:nvPr>
        </p:nvSpPr>
        <p:spPr>
          <a:xfrm>
            <a:off x="838200" y="120516"/>
            <a:ext cx="10515600" cy="868968"/>
          </a:xfrm>
          <a:prstGeom prst="rect">
            <a:avLst/>
          </a:prstGeom>
          <a:noFill/>
          <a:ln>
            <a:noFill/>
          </a:ln>
        </p:spPr>
        <p:txBody>
          <a:bodyPr spcFirstLastPara="1" wrap="square" lIns="91425" tIns="45700" rIns="91425" bIns="45700" anchor="ctr" anchorCtr="0">
            <a:normAutofit/>
          </a:bodyPr>
          <a:lstStyle/>
          <a:p>
            <a:pPr marL="0" lvl="0" indent="0" algn="ctr" rtl="1">
              <a:lnSpc>
                <a:spcPct val="90000"/>
              </a:lnSpc>
              <a:spcBef>
                <a:spcPts val="0"/>
              </a:spcBef>
              <a:spcAft>
                <a:spcPts val="0"/>
              </a:spcAft>
              <a:buClr>
                <a:srgbClr val="8C5F7A"/>
              </a:buClr>
              <a:buSzPts val="3200"/>
              <a:buFont typeface="Arial"/>
              <a:buNone/>
            </a:pPr>
            <a:r>
              <a:rPr lang="ar-SA" dirty="0">
                <a:latin typeface="Calibri" panose="020F0502020204030204" pitchFamily="34" charset="0"/>
                <a:cs typeface="Calibri" panose="020F0502020204030204" pitchFamily="34" charset="0"/>
              </a:rPr>
              <a:t>ال</a:t>
            </a:r>
            <a:r>
              <a:rPr lang="en-US" dirty="0">
                <a:latin typeface="Calibri" panose="020F0502020204030204" pitchFamily="34" charset="0"/>
                <a:cs typeface="Calibri" panose="020F0502020204030204" pitchFamily="34" charset="0"/>
              </a:rPr>
              <a:t>اختبار </a:t>
            </a:r>
            <a:r>
              <a:rPr lang="ar-SA" dirty="0">
                <a:latin typeface="Calibri" panose="020F0502020204030204" pitchFamily="34" charset="0"/>
                <a:cs typeface="Calibri" panose="020F0502020204030204" pitchFamily="34" charset="0"/>
              </a:rPr>
              <a:t>البعدي للتدريب</a:t>
            </a:r>
            <a:endParaRPr dirty="0">
              <a:latin typeface="Calibri" panose="020F0502020204030204" pitchFamily="34" charset="0"/>
              <a:cs typeface="Calibri" panose="020F0502020204030204" pitchFamily="34" charset="0"/>
            </a:endParaRPr>
          </a:p>
        </p:txBody>
      </p:sp>
      <p:sp>
        <p:nvSpPr>
          <p:cNvPr id="10" name="Google Shape;114;p9">
            <a:extLst>
              <a:ext uri="{FF2B5EF4-FFF2-40B4-BE49-F238E27FC236}">
                <a16:creationId xmlns:a16="http://schemas.microsoft.com/office/drawing/2014/main" id="{0DB8517D-07C2-E438-3553-0CB25ECE72A5}"/>
              </a:ext>
            </a:extLst>
          </p:cNvPr>
          <p:cNvSpPr txBox="1"/>
          <p:nvPr/>
        </p:nvSpPr>
        <p:spPr>
          <a:xfrm>
            <a:off x="838200" y="1224523"/>
            <a:ext cx="1559124" cy="430847"/>
          </a:xfrm>
          <a:prstGeom prst="rect">
            <a:avLst/>
          </a:prstGeom>
          <a:noFill/>
          <a:ln>
            <a:noFill/>
          </a:ln>
        </p:spPr>
        <p:txBody>
          <a:bodyPr spcFirstLastPara="1" wrap="square" lIns="91425" tIns="45700" rIns="91425" bIns="45700" anchor="t" anchorCtr="0">
            <a:spAutoFit/>
          </a:bodyPr>
          <a:lstStyle/>
          <a:p>
            <a:pPr marL="0" marR="0" lvl="0" indent="0" algn="r" rtl="1">
              <a:lnSpc>
                <a:spcPct val="100000"/>
              </a:lnSpc>
              <a:spcBef>
                <a:spcPts val="0"/>
              </a:spcBef>
              <a:spcAft>
                <a:spcPts val="0"/>
              </a:spcAft>
              <a:buClr>
                <a:srgbClr val="000000"/>
              </a:buClr>
              <a:buSzPts val="1800"/>
              <a:buFont typeface="Arial"/>
              <a:buNone/>
            </a:pPr>
            <a:r>
              <a:rPr lang="ar-SA" sz="2200" b="1" i="0" u="none" strike="noStrike" cap="none" dirty="0">
                <a:solidFill>
                  <a:schemeClr val="accent2">
                    <a:lumMod val="75000"/>
                  </a:schemeClr>
                </a:solidFill>
                <a:latin typeface="Calibri" panose="020F0502020204030204" pitchFamily="34" charset="0"/>
                <a:ea typeface="Arial"/>
                <a:cs typeface="Calibri" panose="020F0502020204030204" pitchFamily="34" charset="0"/>
                <a:sym typeface="Arial"/>
              </a:rPr>
              <a:t>١٥</a:t>
            </a:r>
            <a:r>
              <a:rPr lang="en-US" sz="2200" b="1" i="0" u="none" strike="noStrike" cap="none" dirty="0">
                <a:solidFill>
                  <a:schemeClr val="accent2">
                    <a:lumMod val="75000"/>
                  </a:schemeClr>
                </a:solidFill>
                <a:latin typeface="Calibri" panose="020F0502020204030204" pitchFamily="34" charset="0"/>
                <a:ea typeface="Arial"/>
                <a:cs typeface="Calibri" panose="020F0502020204030204" pitchFamily="34" charset="0"/>
                <a:sym typeface="Arial"/>
              </a:rPr>
              <a:t> دقيقة</a:t>
            </a:r>
            <a:endParaRPr sz="2200" b="1" dirty="0">
              <a:solidFill>
                <a:schemeClr val="accent2">
                  <a:lumMod val="75000"/>
                </a:schemeClr>
              </a:solidFill>
              <a:latin typeface="Calibri" panose="020F0502020204030204" pitchFamily="34" charset="0"/>
              <a:cs typeface="Calibri" panose="020F0502020204030204" pitchFamily="34" charset="0"/>
            </a:endParaRPr>
          </a:p>
        </p:txBody>
      </p:sp>
      <p:grpSp>
        <p:nvGrpSpPr>
          <p:cNvPr id="11" name="Group 10">
            <a:extLst>
              <a:ext uri="{FF2B5EF4-FFF2-40B4-BE49-F238E27FC236}">
                <a16:creationId xmlns:a16="http://schemas.microsoft.com/office/drawing/2014/main" id="{243E57BB-BAC0-0A42-AD50-30413B781A20}"/>
              </a:ext>
            </a:extLst>
          </p:cNvPr>
          <p:cNvGrpSpPr/>
          <p:nvPr/>
        </p:nvGrpSpPr>
        <p:grpSpPr>
          <a:xfrm>
            <a:off x="357066" y="1224523"/>
            <a:ext cx="369332" cy="369332"/>
            <a:chOff x="6784825" y="4717805"/>
            <a:chExt cx="1170980" cy="1170980"/>
          </a:xfrm>
        </p:grpSpPr>
        <p:sp>
          <p:nvSpPr>
            <p:cNvPr id="12" name="Oval 11">
              <a:extLst>
                <a:ext uri="{FF2B5EF4-FFF2-40B4-BE49-F238E27FC236}">
                  <a16:creationId xmlns:a16="http://schemas.microsoft.com/office/drawing/2014/main" id="{E5677D99-8274-79C3-CFEE-EB7085B4CFDC}"/>
                </a:ext>
              </a:extLst>
            </p:cNvPr>
            <p:cNvSpPr/>
            <p:nvPr/>
          </p:nvSpPr>
          <p:spPr>
            <a:xfrm>
              <a:off x="6784825" y="4717805"/>
              <a:ext cx="1170980" cy="1170980"/>
            </a:xfrm>
            <a:prstGeom prst="ellipse">
              <a:avLst/>
            </a:prstGeom>
            <a:solidFill>
              <a:schemeClr val="accent2">
                <a:lumMod val="75000"/>
              </a:schemeClr>
            </a:solidFill>
            <a:ln w="1270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3" name="Oval 12">
              <a:extLst>
                <a:ext uri="{FF2B5EF4-FFF2-40B4-BE49-F238E27FC236}">
                  <a16:creationId xmlns:a16="http://schemas.microsoft.com/office/drawing/2014/main" id="{ABAEA6E0-ECD6-DD4A-E331-474324BD51FA}"/>
                </a:ext>
              </a:extLst>
            </p:cNvPr>
            <p:cNvSpPr/>
            <p:nvPr/>
          </p:nvSpPr>
          <p:spPr>
            <a:xfrm>
              <a:off x="7276868" y="5237982"/>
              <a:ext cx="189079" cy="18907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4" name="Rectangle 13">
              <a:extLst>
                <a:ext uri="{FF2B5EF4-FFF2-40B4-BE49-F238E27FC236}">
                  <a16:creationId xmlns:a16="http://schemas.microsoft.com/office/drawing/2014/main" id="{BF05DFA9-157D-B907-B81C-846DF5FFF71A}"/>
                </a:ext>
              </a:extLst>
            </p:cNvPr>
            <p:cNvSpPr/>
            <p:nvPr/>
          </p:nvSpPr>
          <p:spPr>
            <a:xfrm rot="16200000">
              <a:off x="7134823" y="5040376"/>
              <a:ext cx="464812" cy="11315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5" name="Rectangle 14">
              <a:extLst>
                <a:ext uri="{FF2B5EF4-FFF2-40B4-BE49-F238E27FC236}">
                  <a16:creationId xmlns:a16="http://schemas.microsoft.com/office/drawing/2014/main" id="{F465FE5E-DE7F-6BA9-19F2-2265820F00F1}"/>
                </a:ext>
              </a:extLst>
            </p:cNvPr>
            <p:cNvSpPr/>
            <p:nvPr/>
          </p:nvSpPr>
          <p:spPr>
            <a:xfrm rot="13453060">
              <a:off x="7365088" y="5440995"/>
              <a:ext cx="331413" cy="10918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grpSp>
      <p:grpSp>
        <p:nvGrpSpPr>
          <p:cNvPr id="22" name="Group 21">
            <a:extLst>
              <a:ext uri="{FF2B5EF4-FFF2-40B4-BE49-F238E27FC236}">
                <a16:creationId xmlns:a16="http://schemas.microsoft.com/office/drawing/2014/main" id="{0E251AD5-B607-6303-541C-F0C3DDE7C12E}"/>
              </a:ext>
            </a:extLst>
          </p:cNvPr>
          <p:cNvGrpSpPr/>
          <p:nvPr/>
        </p:nvGrpSpPr>
        <p:grpSpPr>
          <a:xfrm>
            <a:off x="4793529" y="2151606"/>
            <a:ext cx="2604941" cy="3343658"/>
            <a:chOff x="8504764" y="2532606"/>
            <a:chExt cx="716877" cy="920171"/>
          </a:xfrm>
        </p:grpSpPr>
        <p:sp>
          <p:nvSpPr>
            <p:cNvPr id="17" name="Rectangle 16">
              <a:extLst>
                <a:ext uri="{FF2B5EF4-FFF2-40B4-BE49-F238E27FC236}">
                  <a16:creationId xmlns:a16="http://schemas.microsoft.com/office/drawing/2014/main" id="{669CCF91-3627-30B6-B5CF-096D627E60E4}"/>
                </a:ext>
              </a:extLst>
            </p:cNvPr>
            <p:cNvSpPr/>
            <p:nvPr/>
          </p:nvSpPr>
          <p:spPr>
            <a:xfrm>
              <a:off x="8504764" y="2532606"/>
              <a:ext cx="716877" cy="920171"/>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b="1" dirty="0"/>
            </a:p>
          </p:txBody>
        </p:sp>
        <p:grpSp>
          <p:nvGrpSpPr>
            <p:cNvPr id="18" name="Group 17">
              <a:extLst>
                <a:ext uri="{FF2B5EF4-FFF2-40B4-BE49-F238E27FC236}">
                  <a16:creationId xmlns:a16="http://schemas.microsoft.com/office/drawing/2014/main" id="{9B4E1217-BD42-C911-C70C-B7710B20E58A}"/>
                </a:ext>
              </a:extLst>
            </p:cNvPr>
            <p:cNvGrpSpPr/>
            <p:nvPr/>
          </p:nvGrpSpPr>
          <p:grpSpPr>
            <a:xfrm rot="1586735">
              <a:off x="8665155" y="2997194"/>
              <a:ext cx="111466" cy="388301"/>
              <a:chOff x="2121760" y="2323613"/>
              <a:chExt cx="200377" cy="825212"/>
            </a:xfrm>
            <a:solidFill>
              <a:schemeClr val="bg1"/>
            </a:solidFill>
          </p:grpSpPr>
          <p:sp>
            <p:nvSpPr>
              <p:cNvPr id="19" name="Isosceles Triangle 18">
                <a:extLst>
                  <a:ext uri="{FF2B5EF4-FFF2-40B4-BE49-F238E27FC236}">
                    <a16:creationId xmlns:a16="http://schemas.microsoft.com/office/drawing/2014/main" id="{F5843357-2FE9-DFDA-F029-512C76C9660F}"/>
                  </a:ext>
                </a:extLst>
              </p:cNvPr>
              <p:cNvSpPr/>
              <p:nvPr/>
            </p:nvSpPr>
            <p:spPr>
              <a:xfrm>
                <a:off x="2121760" y="2323613"/>
                <a:ext cx="200377" cy="172738"/>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0" name="Rectangle 19">
                <a:extLst>
                  <a:ext uri="{FF2B5EF4-FFF2-40B4-BE49-F238E27FC236}">
                    <a16:creationId xmlns:a16="http://schemas.microsoft.com/office/drawing/2014/main" id="{D30791D2-6F25-BA56-57F4-F1616E0EB3B8}"/>
                  </a:ext>
                </a:extLst>
              </p:cNvPr>
              <p:cNvSpPr/>
              <p:nvPr/>
            </p:nvSpPr>
            <p:spPr>
              <a:xfrm>
                <a:off x="2121760" y="2496166"/>
                <a:ext cx="200377" cy="65265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grpSp>
        <p:sp>
          <p:nvSpPr>
            <p:cNvPr id="21" name="Rectangle: Rounded Corners 20">
              <a:extLst>
                <a:ext uri="{FF2B5EF4-FFF2-40B4-BE49-F238E27FC236}">
                  <a16:creationId xmlns:a16="http://schemas.microsoft.com/office/drawing/2014/main" id="{21A64455-8A15-798E-6132-874CD6A2C846}"/>
                </a:ext>
              </a:extLst>
            </p:cNvPr>
            <p:cNvSpPr/>
            <p:nvPr/>
          </p:nvSpPr>
          <p:spPr>
            <a:xfrm>
              <a:off x="8626138" y="2662418"/>
              <a:ext cx="491439" cy="237070"/>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gr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show="0">
  <p:cSld>
    <p:spTree>
      <p:nvGrpSpPr>
        <p:cNvPr id="1" name="Shape 423"/>
        <p:cNvGrpSpPr/>
        <p:nvPr/>
      </p:nvGrpSpPr>
      <p:grpSpPr>
        <a:xfrm>
          <a:off x="0" y="0"/>
          <a:ext cx="0" cy="0"/>
          <a:chOff x="0" y="0"/>
          <a:chExt cx="0" cy="0"/>
        </a:xfrm>
      </p:grpSpPr>
      <p:sp>
        <p:nvSpPr>
          <p:cNvPr id="6" name="Title 72">
            <a:extLst>
              <a:ext uri="{FF2B5EF4-FFF2-40B4-BE49-F238E27FC236}">
                <a16:creationId xmlns:a16="http://schemas.microsoft.com/office/drawing/2014/main" id="{77E9D5D9-7AEA-DADB-9E23-8FD9090989AD}"/>
              </a:ext>
            </a:extLst>
          </p:cNvPr>
          <p:cNvSpPr txBox="1">
            <a:spLocks/>
          </p:cNvSpPr>
          <p:nvPr/>
        </p:nvSpPr>
        <p:spPr>
          <a:xfrm>
            <a:off x="4779450" y="2386770"/>
            <a:ext cx="5915913" cy="562168"/>
          </a:xfrm>
          <a:prstGeom prst="rect">
            <a:avLst/>
          </a:prstGeom>
        </p:spPr>
        <p:txBody>
          <a:bodyPr anchor="ctr" anchorCtr="0"/>
          <a:lstStyle>
            <a:lvl1pPr algn="l" defTabSz="914400" rtl="0" eaLnBrk="1" latinLnBrk="0" hangingPunct="1">
              <a:lnSpc>
                <a:spcPct val="90000"/>
              </a:lnSpc>
              <a:spcBef>
                <a:spcPct val="0"/>
              </a:spcBef>
              <a:buNone/>
              <a:defRPr sz="4400" kern="1200">
                <a:solidFill>
                  <a:schemeClr val="tx1"/>
                </a:solidFill>
                <a:latin typeface="Helvetica Neue" charset="0"/>
                <a:ea typeface="Helvetica Neue" charset="0"/>
                <a:cs typeface="Helvetica Neue" charset="0"/>
              </a:defRPr>
            </a:lvl1pPr>
          </a:lstStyle>
          <a:p>
            <a:pPr algn="r" rtl="1"/>
            <a:r>
              <a:rPr lang="en-CA" sz="5400" b="1" dirty="0">
                <a:solidFill>
                  <a:schemeClr val="bg1">
                    <a:lumMod val="75000"/>
                  </a:schemeClr>
                </a:solidFill>
                <a:latin typeface="Calibri" panose="020F0502020204030204" pitchFamily="34" charset="0"/>
                <a:cs typeface="Calibri" panose="020F0502020204030204" pitchFamily="34" charset="0"/>
              </a:rPr>
              <a:t>شريحة إضافية لملاحظات الميسر</a:t>
            </a:r>
          </a:p>
        </p:txBody>
      </p:sp>
    </p:spTree>
    <p:extLst>
      <p:ext uri="{BB962C8B-B14F-4D97-AF65-F5344CB8AC3E}">
        <p14:creationId xmlns:p14="http://schemas.microsoft.com/office/powerpoint/2010/main" val="274801807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430"/>
        <p:cNvGrpSpPr/>
        <p:nvPr/>
      </p:nvGrpSpPr>
      <p:grpSpPr>
        <a:xfrm>
          <a:off x="0" y="0"/>
          <a:ext cx="0" cy="0"/>
          <a:chOff x="0" y="0"/>
          <a:chExt cx="0" cy="0"/>
        </a:xfrm>
      </p:grpSpPr>
      <p:sp>
        <p:nvSpPr>
          <p:cNvPr id="431" name="Google Shape;431;p12"/>
          <p:cNvSpPr txBox="1">
            <a:spLocks noGrp="1"/>
          </p:cNvSpPr>
          <p:nvPr>
            <p:ph type="title"/>
          </p:nvPr>
        </p:nvSpPr>
        <p:spPr>
          <a:xfrm>
            <a:off x="838200" y="120516"/>
            <a:ext cx="10515600" cy="868968"/>
          </a:xfrm>
          <a:prstGeom prst="rect">
            <a:avLst/>
          </a:prstGeom>
          <a:noFill/>
          <a:ln>
            <a:noFill/>
          </a:ln>
        </p:spPr>
        <p:txBody>
          <a:bodyPr spcFirstLastPara="1" wrap="square" lIns="91425" tIns="45700" rIns="91425" bIns="45700" anchor="ctr" anchorCtr="0">
            <a:normAutofit/>
          </a:bodyPr>
          <a:lstStyle/>
          <a:p>
            <a:pPr marL="0" lvl="0" indent="0" algn="ctr" rtl="1">
              <a:lnSpc>
                <a:spcPct val="90000"/>
              </a:lnSpc>
              <a:spcBef>
                <a:spcPts val="0"/>
              </a:spcBef>
              <a:spcAft>
                <a:spcPts val="0"/>
              </a:spcAft>
              <a:buClr>
                <a:srgbClr val="8C5F7A"/>
              </a:buClr>
              <a:buSzPts val="3200"/>
              <a:buFont typeface="Arial"/>
              <a:buNone/>
            </a:pPr>
            <a:r>
              <a:rPr lang="en-US" dirty="0">
                <a:highlight>
                  <a:srgbClr val="FFFF00"/>
                </a:highlight>
                <a:latin typeface="Calibri" panose="020F0502020204030204" pitchFamily="34" charset="0"/>
                <a:cs typeface="Calibri" panose="020F0502020204030204" pitchFamily="34" charset="0"/>
              </a:rPr>
              <a:t>أين وكيف يمكننا التعرف على الأطفال</a:t>
            </a:r>
            <a:r>
              <a:rPr lang="ar-SA" dirty="0">
                <a:highlight>
                  <a:srgbClr val="FFFF00"/>
                </a:highlight>
                <a:latin typeface="Calibri" panose="020F0502020204030204" pitchFamily="34" charset="0"/>
                <a:cs typeface="Calibri" panose="020F0502020204030204" pitchFamily="34" charset="0"/>
              </a:rPr>
              <a:t> المنفصلين و</a:t>
            </a:r>
            <a:r>
              <a:rPr lang="en-US" dirty="0">
                <a:highlight>
                  <a:srgbClr val="FFFF00"/>
                </a:highlight>
                <a:latin typeface="Calibri" panose="020F0502020204030204" pitchFamily="34" charset="0"/>
                <a:cs typeface="Calibri" panose="020F0502020204030204" pitchFamily="34" charset="0"/>
              </a:rPr>
              <a:t> غير المصحوبين؟</a:t>
            </a:r>
            <a:endParaRPr dirty="0">
              <a:highlight>
                <a:srgbClr val="FFFF00"/>
              </a:highlight>
              <a:latin typeface="Calibri" panose="020F0502020204030204" pitchFamily="34" charset="0"/>
              <a:cs typeface="Calibri" panose="020F0502020204030204" pitchFamily="34" charset="0"/>
            </a:endParaRPr>
          </a:p>
        </p:txBody>
      </p:sp>
      <p:grpSp>
        <p:nvGrpSpPr>
          <p:cNvPr id="2" name="Google Shape;387;p9">
            <a:extLst>
              <a:ext uri="{FF2B5EF4-FFF2-40B4-BE49-F238E27FC236}">
                <a16:creationId xmlns:a16="http://schemas.microsoft.com/office/drawing/2014/main" id="{70E904F4-9FB3-9760-96D5-7EA0A0D077C6}"/>
              </a:ext>
            </a:extLst>
          </p:cNvPr>
          <p:cNvGrpSpPr/>
          <p:nvPr/>
        </p:nvGrpSpPr>
        <p:grpSpPr>
          <a:xfrm>
            <a:off x="1480175" y="1755344"/>
            <a:ext cx="902014" cy="1381401"/>
            <a:chOff x="697842" y="3315817"/>
            <a:chExt cx="514964" cy="822818"/>
          </a:xfrm>
        </p:grpSpPr>
        <p:sp>
          <p:nvSpPr>
            <p:cNvPr id="3" name="Google Shape;388;p9">
              <a:extLst>
                <a:ext uri="{FF2B5EF4-FFF2-40B4-BE49-F238E27FC236}">
                  <a16:creationId xmlns:a16="http://schemas.microsoft.com/office/drawing/2014/main" id="{42E50ABC-C3F4-B71C-0127-B6A488B1635F}"/>
                </a:ext>
              </a:extLst>
            </p:cNvPr>
            <p:cNvSpPr/>
            <p:nvPr/>
          </p:nvSpPr>
          <p:spPr>
            <a:xfrm>
              <a:off x="697842" y="3826277"/>
              <a:ext cx="514964" cy="312358"/>
            </a:xfrm>
            <a:prstGeom prst="trapezoid">
              <a:avLst>
                <a:gd name="adj" fmla="val 33947"/>
              </a:avLst>
            </a:prstGeom>
            <a:solidFill>
              <a:srgbClr val="8C5F7A"/>
            </a:solidFill>
            <a:ln>
              <a:noFill/>
            </a:ln>
          </p:spPr>
          <p:txBody>
            <a:bodyPr spcFirstLastPara="1" wrap="square" lIns="91425" tIns="45700" rIns="91425" bIns="45700" anchor="ctr" anchorCtr="0">
              <a:noAutofit/>
            </a:bodyPr>
            <a:lstStyle/>
            <a:p>
              <a:pPr marL="0" marR="0" lvl="0" indent="0" algn="ctr" rtl="1">
                <a:lnSpc>
                  <a:spcPct val="100000"/>
                </a:lnSpc>
                <a:spcBef>
                  <a:spcPts val="0"/>
                </a:spcBef>
                <a:spcAft>
                  <a:spcPts val="0"/>
                </a:spcAft>
                <a:buClr>
                  <a:schemeClr val="lt1"/>
                </a:buClr>
                <a:buSzPts val="1800"/>
                <a:buFont typeface="Calibri"/>
                <a:buNone/>
              </a:pPr>
              <a:endParaRPr sz="1800" b="0" i="0" u="none" strike="noStrike" cap="none" dirty="0">
                <a:solidFill>
                  <a:srgbClr val="FFFFFF"/>
                </a:solidFill>
                <a:latin typeface="Calibri"/>
                <a:ea typeface="Calibri"/>
                <a:cs typeface="Calibri"/>
                <a:sym typeface="Calibri"/>
              </a:endParaRPr>
            </a:p>
          </p:txBody>
        </p:sp>
        <p:sp>
          <p:nvSpPr>
            <p:cNvPr id="4" name="Google Shape;389;p9">
              <a:extLst>
                <a:ext uri="{FF2B5EF4-FFF2-40B4-BE49-F238E27FC236}">
                  <a16:creationId xmlns:a16="http://schemas.microsoft.com/office/drawing/2014/main" id="{5B000398-C3D5-02FB-58C7-79D5E80722D5}"/>
                </a:ext>
              </a:extLst>
            </p:cNvPr>
            <p:cNvSpPr/>
            <p:nvPr/>
          </p:nvSpPr>
          <p:spPr>
            <a:xfrm>
              <a:off x="776140" y="3745391"/>
              <a:ext cx="362490" cy="393243"/>
            </a:xfrm>
            <a:prstGeom prst="round2SameRect">
              <a:avLst>
                <a:gd name="adj1" fmla="val 50000"/>
                <a:gd name="adj2" fmla="val 0"/>
              </a:avLst>
            </a:prstGeom>
            <a:solidFill>
              <a:srgbClr val="8C5F7A"/>
            </a:solidFill>
            <a:ln>
              <a:noFill/>
            </a:ln>
          </p:spPr>
          <p:txBody>
            <a:bodyPr spcFirstLastPara="1" wrap="square" lIns="91425" tIns="45700" rIns="91425" bIns="45700" anchor="ctr" anchorCtr="0">
              <a:noAutofit/>
            </a:bodyPr>
            <a:lstStyle/>
            <a:p>
              <a:pPr marL="0" marR="0" lvl="0" indent="0" algn="ctr" rtl="1">
                <a:lnSpc>
                  <a:spcPct val="100000"/>
                </a:lnSpc>
                <a:spcBef>
                  <a:spcPts val="0"/>
                </a:spcBef>
                <a:spcAft>
                  <a:spcPts val="0"/>
                </a:spcAft>
                <a:buClr>
                  <a:schemeClr val="lt1"/>
                </a:buClr>
                <a:buSzPts val="1800"/>
                <a:buFont typeface="Calibri"/>
                <a:buNone/>
              </a:pPr>
              <a:endParaRPr sz="1800" b="0" i="0" u="none" strike="noStrike" cap="none" dirty="0">
                <a:solidFill>
                  <a:srgbClr val="FFFFFF"/>
                </a:solidFill>
                <a:latin typeface="Calibri"/>
                <a:ea typeface="Calibri"/>
                <a:cs typeface="Calibri"/>
                <a:sym typeface="Calibri"/>
              </a:endParaRPr>
            </a:p>
          </p:txBody>
        </p:sp>
        <p:sp>
          <p:nvSpPr>
            <p:cNvPr id="5" name="Google Shape;390;p9">
              <a:extLst>
                <a:ext uri="{FF2B5EF4-FFF2-40B4-BE49-F238E27FC236}">
                  <a16:creationId xmlns:a16="http://schemas.microsoft.com/office/drawing/2014/main" id="{10514E00-2AA4-1ACB-87E5-B75A22019F0C}"/>
                </a:ext>
              </a:extLst>
            </p:cNvPr>
            <p:cNvSpPr/>
            <p:nvPr/>
          </p:nvSpPr>
          <p:spPr>
            <a:xfrm>
              <a:off x="772020" y="3315817"/>
              <a:ext cx="366610" cy="366610"/>
            </a:xfrm>
            <a:prstGeom prst="ellipse">
              <a:avLst/>
            </a:prstGeom>
            <a:solidFill>
              <a:srgbClr val="8C5F7A"/>
            </a:solidFill>
            <a:ln>
              <a:noFill/>
            </a:ln>
          </p:spPr>
          <p:txBody>
            <a:bodyPr spcFirstLastPara="1" wrap="square" lIns="91425" tIns="45700" rIns="91425" bIns="45700" anchor="ctr" anchorCtr="0">
              <a:noAutofit/>
            </a:bodyPr>
            <a:lstStyle/>
            <a:p>
              <a:pPr marL="0" marR="0" lvl="0" indent="0" algn="ctr" rtl="1">
                <a:lnSpc>
                  <a:spcPct val="100000"/>
                </a:lnSpc>
                <a:spcBef>
                  <a:spcPts val="0"/>
                </a:spcBef>
                <a:spcAft>
                  <a:spcPts val="0"/>
                </a:spcAft>
                <a:buClr>
                  <a:schemeClr val="lt1"/>
                </a:buClr>
                <a:buSzPts val="1800"/>
                <a:buFont typeface="Calibri"/>
                <a:buNone/>
              </a:pPr>
              <a:endParaRPr sz="1800" b="1" i="0" u="none" strike="noStrike" cap="none" dirty="0">
                <a:solidFill>
                  <a:srgbClr val="FFFFFF"/>
                </a:solidFill>
                <a:latin typeface="Arial"/>
                <a:ea typeface="Arial"/>
                <a:cs typeface="Arial"/>
                <a:sym typeface="Arial"/>
              </a:endParaRPr>
            </a:p>
          </p:txBody>
        </p:sp>
      </p:grpSp>
      <p:grpSp>
        <p:nvGrpSpPr>
          <p:cNvPr id="8" name="Group 7">
            <a:extLst>
              <a:ext uri="{FF2B5EF4-FFF2-40B4-BE49-F238E27FC236}">
                <a16:creationId xmlns:a16="http://schemas.microsoft.com/office/drawing/2014/main" id="{08C73FC7-A30A-7344-D54B-947E661BF842}"/>
              </a:ext>
            </a:extLst>
          </p:cNvPr>
          <p:cNvGrpSpPr/>
          <p:nvPr/>
        </p:nvGrpSpPr>
        <p:grpSpPr>
          <a:xfrm>
            <a:off x="4351499" y="1758306"/>
            <a:ext cx="1501790" cy="1378437"/>
            <a:chOff x="6955476" y="4970817"/>
            <a:chExt cx="500332" cy="459236"/>
          </a:xfrm>
          <a:solidFill>
            <a:schemeClr val="accent2">
              <a:lumMod val="75000"/>
            </a:schemeClr>
          </a:solidFill>
        </p:grpSpPr>
        <p:sp>
          <p:nvSpPr>
            <p:cNvPr id="6" name="Trapezoid 5">
              <a:extLst>
                <a:ext uri="{FF2B5EF4-FFF2-40B4-BE49-F238E27FC236}">
                  <a16:creationId xmlns:a16="http://schemas.microsoft.com/office/drawing/2014/main" id="{40FBAF0E-F57F-9574-AF05-8B7B163EE5F3}"/>
                </a:ext>
              </a:extLst>
            </p:cNvPr>
            <p:cNvSpPr/>
            <p:nvPr/>
          </p:nvSpPr>
          <p:spPr>
            <a:xfrm>
              <a:off x="6955476" y="4970817"/>
              <a:ext cx="500332" cy="200981"/>
            </a:xfrm>
            <a:prstGeom prst="trapezoid">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7" name="Rectangle 6">
              <a:extLst>
                <a:ext uri="{FF2B5EF4-FFF2-40B4-BE49-F238E27FC236}">
                  <a16:creationId xmlns:a16="http://schemas.microsoft.com/office/drawing/2014/main" id="{7EB3CBC5-BF77-7E28-D83F-2E752BA0E7ED}"/>
                </a:ext>
              </a:extLst>
            </p:cNvPr>
            <p:cNvSpPr/>
            <p:nvPr/>
          </p:nvSpPr>
          <p:spPr>
            <a:xfrm>
              <a:off x="6998813" y="5171798"/>
              <a:ext cx="413659" cy="25825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grpSp>
      <p:grpSp>
        <p:nvGrpSpPr>
          <p:cNvPr id="23" name="Group 22">
            <a:extLst>
              <a:ext uri="{FF2B5EF4-FFF2-40B4-BE49-F238E27FC236}">
                <a16:creationId xmlns:a16="http://schemas.microsoft.com/office/drawing/2014/main" id="{6AAE5DD5-F350-CC1E-4636-E83926AC79EE}"/>
              </a:ext>
            </a:extLst>
          </p:cNvPr>
          <p:cNvGrpSpPr/>
          <p:nvPr/>
        </p:nvGrpSpPr>
        <p:grpSpPr>
          <a:xfrm>
            <a:off x="7470972" y="1483041"/>
            <a:ext cx="1990528" cy="1757386"/>
            <a:chOff x="8763625" y="1836970"/>
            <a:chExt cx="1969916" cy="1739188"/>
          </a:xfrm>
          <a:solidFill>
            <a:schemeClr val="accent2">
              <a:lumMod val="75000"/>
            </a:schemeClr>
          </a:solidFill>
        </p:grpSpPr>
        <p:grpSp>
          <p:nvGrpSpPr>
            <p:cNvPr id="10" name="Group 9">
              <a:extLst>
                <a:ext uri="{FF2B5EF4-FFF2-40B4-BE49-F238E27FC236}">
                  <a16:creationId xmlns:a16="http://schemas.microsoft.com/office/drawing/2014/main" id="{F66FF9A8-4CCB-91CB-E5A1-4424E0343830}"/>
                </a:ext>
              </a:extLst>
            </p:cNvPr>
            <p:cNvGrpSpPr/>
            <p:nvPr/>
          </p:nvGrpSpPr>
          <p:grpSpPr>
            <a:xfrm>
              <a:off x="8763625" y="2497555"/>
              <a:ext cx="803050" cy="737089"/>
              <a:chOff x="6376458" y="4851543"/>
              <a:chExt cx="774687" cy="711057"/>
            </a:xfrm>
            <a:grpFill/>
          </p:grpSpPr>
          <p:sp>
            <p:nvSpPr>
              <p:cNvPr id="17" name="Trapezoid 16">
                <a:extLst>
                  <a:ext uri="{FF2B5EF4-FFF2-40B4-BE49-F238E27FC236}">
                    <a16:creationId xmlns:a16="http://schemas.microsoft.com/office/drawing/2014/main" id="{78FB467C-6BEB-AE04-9594-5E9B3795C346}"/>
                  </a:ext>
                </a:extLst>
              </p:cNvPr>
              <p:cNvSpPr/>
              <p:nvPr/>
            </p:nvSpPr>
            <p:spPr>
              <a:xfrm>
                <a:off x="6376458" y="4851543"/>
                <a:ext cx="774687" cy="311188"/>
              </a:xfrm>
              <a:prstGeom prst="trapezoid">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8" name="Rectangle 17">
                <a:extLst>
                  <a:ext uri="{FF2B5EF4-FFF2-40B4-BE49-F238E27FC236}">
                    <a16:creationId xmlns:a16="http://schemas.microsoft.com/office/drawing/2014/main" id="{AF747017-0BF4-BD8B-1D3C-482AFAD0BFA0}"/>
                  </a:ext>
                </a:extLst>
              </p:cNvPr>
              <p:cNvSpPr/>
              <p:nvPr/>
            </p:nvSpPr>
            <p:spPr>
              <a:xfrm>
                <a:off x="6443558" y="5162731"/>
                <a:ext cx="640487" cy="39986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grpSp>
        <p:sp>
          <p:nvSpPr>
            <p:cNvPr id="16" name="Rectangle 15">
              <a:extLst>
                <a:ext uri="{FF2B5EF4-FFF2-40B4-BE49-F238E27FC236}">
                  <a16:creationId xmlns:a16="http://schemas.microsoft.com/office/drawing/2014/main" id="{E2CCC00F-9DC4-C675-A246-1EA37045D69A}"/>
                </a:ext>
              </a:extLst>
            </p:cNvPr>
            <p:cNvSpPr/>
            <p:nvPr/>
          </p:nvSpPr>
          <p:spPr>
            <a:xfrm>
              <a:off x="10068668" y="2154897"/>
              <a:ext cx="327130" cy="531411"/>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4" name="Rectangle 13">
              <a:extLst>
                <a:ext uri="{FF2B5EF4-FFF2-40B4-BE49-F238E27FC236}">
                  <a16:creationId xmlns:a16="http://schemas.microsoft.com/office/drawing/2014/main" id="{EDB84C96-435F-3EDE-E945-0DD659109E7C}"/>
                </a:ext>
              </a:extLst>
            </p:cNvPr>
            <p:cNvSpPr/>
            <p:nvPr/>
          </p:nvSpPr>
          <p:spPr>
            <a:xfrm>
              <a:off x="9899527" y="2929078"/>
              <a:ext cx="661638" cy="64707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9" name="Rectangle 18">
              <a:extLst>
                <a:ext uri="{FF2B5EF4-FFF2-40B4-BE49-F238E27FC236}">
                  <a16:creationId xmlns:a16="http://schemas.microsoft.com/office/drawing/2014/main" id="{88BADDCC-9B1A-6201-D730-EF649F118D95}"/>
                </a:ext>
              </a:extLst>
            </p:cNvPr>
            <p:cNvSpPr/>
            <p:nvPr/>
          </p:nvSpPr>
          <p:spPr>
            <a:xfrm>
              <a:off x="9730922" y="2325816"/>
              <a:ext cx="1002619" cy="360493"/>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0" name="Trapezoid 19">
              <a:extLst>
                <a:ext uri="{FF2B5EF4-FFF2-40B4-BE49-F238E27FC236}">
                  <a16:creationId xmlns:a16="http://schemas.microsoft.com/office/drawing/2014/main" id="{785A1CF6-AD91-A858-4A25-EAB288E9B2AA}"/>
                </a:ext>
              </a:extLst>
            </p:cNvPr>
            <p:cNvSpPr/>
            <p:nvPr/>
          </p:nvSpPr>
          <p:spPr>
            <a:xfrm>
              <a:off x="10068667" y="1836970"/>
              <a:ext cx="327131" cy="360493"/>
            </a:xfrm>
            <a:prstGeom prst="trapezoid">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2" name="Rectangle 21">
              <a:extLst>
                <a:ext uri="{FF2B5EF4-FFF2-40B4-BE49-F238E27FC236}">
                  <a16:creationId xmlns:a16="http://schemas.microsoft.com/office/drawing/2014/main" id="{EA885E89-A482-B608-CFA6-652B6829E754}"/>
                </a:ext>
              </a:extLst>
            </p:cNvPr>
            <p:cNvSpPr/>
            <p:nvPr/>
          </p:nvSpPr>
          <p:spPr>
            <a:xfrm>
              <a:off x="10071903" y="3188570"/>
              <a:ext cx="323895" cy="38758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grpSp>
      <p:sp>
        <p:nvSpPr>
          <p:cNvPr id="24" name="Google Shape;425;p11">
            <a:extLst>
              <a:ext uri="{FF2B5EF4-FFF2-40B4-BE49-F238E27FC236}">
                <a16:creationId xmlns:a16="http://schemas.microsoft.com/office/drawing/2014/main" id="{049E9E46-F506-BAEB-4F35-71465A8F6EA1}"/>
              </a:ext>
            </a:extLst>
          </p:cNvPr>
          <p:cNvSpPr txBox="1"/>
          <p:nvPr/>
        </p:nvSpPr>
        <p:spPr>
          <a:xfrm>
            <a:off x="838200" y="3552250"/>
            <a:ext cx="2114184" cy="1015622"/>
          </a:xfrm>
          <a:prstGeom prst="rect">
            <a:avLst/>
          </a:prstGeom>
          <a:noFill/>
          <a:ln>
            <a:noFill/>
          </a:ln>
        </p:spPr>
        <p:txBody>
          <a:bodyPr spcFirstLastPara="1" wrap="square" lIns="91425" tIns="45700" rIns="91425" bIns="45700" anchor="t" anchorCtr="0">
            <a:spAutoFit/>
          </a:bodyPr>
          <a:lstStyle/>
          <a:p>
            <a:pPr marR="0" lvl="0" algn="r" rtl="1">
              <a:spcBef>
                <a:spcPts val="0"/>
              </a:spcBef>
              <a:spcAft>
                <a:spcPts val="0"/>
              </a:spcAft>
              <a:buClr>
                <a:srgbClr val="6F3963"/>
              </a:buClr>
              <a:buSzPts val="2400"/>
            </a:pPr>
            <a:r>
              <a:rPr lang="en-US" sz="2000" i="0" u="none" strike="noStrike" cap="none" dirty="0">
                <a:solidFill>
                  <a:schemeClr val="tx1"/>
                </a:solidFill>
                <a:latin typeface="Calibri" panose="020F0502020204030204" pitchFamily="34" charset="0"/>
                <a:ea typeface="Helvetica Neue"/>
                <a:cs typeface="Calibri" panose="020F0502020204030204" pitchFamily="34" charset="0"/>
                <a:sym typeface="Helvetica Neue"/>
              </a:rPr>
              <a:t>بمفرده أو</a:t>
            </a:r>
            <a:r>
              <a:rPr lang="ar-SA" sz="2000" i="0" u="none" strike="noStrike" cap="none" dirty="0">
                <a:solidFill>
                  <a:schemeClr val="tx1"/>
                </a:solidFill>
                <a:latin typeface="Calibri" panose="020F0502020204030204" pitchFamily="34" charset="0"/>
                <a:ea typeface="Helvetica Neue"/>
                <a:cs typeface="Calibri" panose="020F0502020204030204" pitchFamily="34" charset="0"/>
                <a:sym typeface="Helvetica Neue"/>
              </a:rPr>
              <a:t>مع</a:t>
            </a:r>
            <a:r>
              <a:rPr lang="en-US" sz="2000" i="0" u="none" strike="noStrike" cap="none" dirty="0">
                <a:solidFill>
                  <a:schemeClr val="tx1"/>
                </a:solidFill>
                <a:latin typeface="Calibri" panose="020F0502020204030204" pitchFamily="34" charset="0"/>
                <a:ea typeface="Helvetica Neue"/>
                <a:cs typeface="Calibri" panose="020F0502020204030204" pitchFamily="34" charset="0"/>
                <a:sym typeface="Helvetica Neue"/>
              </a:rPr>
              <a:t> مجموعات مع أو بدون إشراف / دعم</a:t>
            </a:r>
          </a:p>
        </p:txBody>
      </p:sp>
      <p:sp>
        <p:nvSpPr>
          <p:cNvPr id="25" name="Google Shape;425;p11">
            <a:extLst>
              <a:ext uri="{FF2B5EF4-FFF2-40B4-BE49-F238E27FC236}">
                <a16:creationId xmlns:a16="http://schemas.microsoft.com/office/drawing/2014/main" id="{FC04008A-606D-1F92-D3F6-C1B50B396540}"/>
              </a:ext>
            </a:extLst>
          </p:cNvPr>
          <p:cNvSpPr txBox="1"/>
          <p:nvPr/>
        </p:nvSpPr>
        <p:spPr>
          <a:xfrm>
            <a:off x="3269518" y="3552250"/>
            <a:ext cx="3194782" cy="2246729"/>
          </a:xfrm>
          <a:prstGeom prst="rect">
            <a:avLst/>
          </a:prstGeom>
          <a:noFill/>
          <a:ln>
            <a:noFill/>
          </a:ln>
        </p:spPr>
        <p:txBody>
          <a:bodyPr spcFirstLastPara="1" wrap="square" lIns="91425" tIns="45700" rIns="91425" bIns="45700" anchor="t" anchorCtr="0">
            <a:spAutoFit/>
          </a:bodyPr>
          <a:lstStyle/>
          <a:p>
            <a:pPr marR="0" lvl="0" algn="r" rtl="1">
              <a:spcBef>
                <a:spcPts val="0"/>
              </a:spcBef>
              <a:spcAft>
                <a:spcPts val="0"/>
              </a:spcAft>
              <a:buClr>
                <a:srgbClr val="6F3963"/>
              </a:buClr>
              <a:buSzPts val="2400"/>
            </a:pPr>
            <a:r>
              <a:rPr lang="en-US" sz="2000" i="0" u="none" strike="noStrike" cap="none" dirty="0">
                <a:solidFill>
                  <a:schemeClr val="tx1"/>
                </a:solidFill>
                <a:latin typeface="Calibri" panose="020F0502020204030204" pitchFamily="34" charset="0"/>
                <a:ea typeface="Helvetica Neue"/>
                <a:cs typeface="Calibri" panose="020F0502020204030204" pitchFamily="34" charset="0"/>
                <a:sym typeface="Helvetica Neue"/>
              </a:rPr>
              <a:t>في الرعاية البديلة الرسمية أو غير الرسمية</a:t>
            </a:r>
            <a:r>
              <a:rPr lang="ar-SA" sz="2000" i="0" u="none" strike="noStrike" cap="none" dirty="0">
                <a:solidFill>
                  <a:schemeClr val="tx1"/>
                </a:solidFill>
                <a:latin typeface="Calibri" panose="020F0502020204030204" pitchFamily="34" charset="0"/>
                <a:ea typeface="Helvetica Neue"/>
                <a:cs typeface="Calibri" panose="020F0502020204030204" pitchFamily="34" charset="0"/>
                <a:sym typeface="Helvetica Neue"/>
              </a:rPr>
              <a:t>/</a:t>
            </a:r>
            <a:r>
              <a:rPr lang="en-US" sz="2000" i="0" u="none" strike="noStrike" cap="none" dirty="0">
                <a:solidFill>
                  <a:schemeClr val="tx1"/>
                </a:solidFill>
                <a:latin typeface="Calibri" panose="020F0502020204030204" pitchFamily="34" charset="0"/>
                <a:ea typeface="Helvetica Neue"/>
                <a:cs typeface="Calibri" panose="020F0502020204030204" pitchFamily="34" charset="0"/>
                <a:sym typeface="Helvetica Neue"/>
              </a:rPr>
              <a:t>  ال</a:t>
            </a:r>
            <a:r>
              <a:rPr lang="ar-SA" sz="2000" i="0" u="none" strike="noStrike" cap="none" dirty="0">
                <a:solidFill>
                  <a:schemeClr val="tx1"/>
                </a:solidFill>
                <a:latin typeface="Calibri" panose="020F0502020204030204" pitchFamily="34" charset="0"/>
                <a:ea typeface="Helvetica Neue"/>
                <a:cs typeface="Calibri" panose="020F0502020204030204" pitchFamily="34" charset="0"/>
                <a:sym typeface="Helvetica Neue"/>
              </a:rPr>
              <a:t>تلقائية</a:t>
            </a:r>
            <a:r>
              <a:rPr lang="en-US" sz="2000" i="0" u="none" strike="noStrike" cap="none" dirty="0">
                <a:solidFill>
                  <a:schemeClr val="tx1"/>
                </a:solidFill>
                <a:latin typeface="Calibri" panose="020F0502020204030204" pitchFamily="34" charset="0"/>
                <a:ea typeface="Helvetica Neue"/>
                <a:cs typeface="Calibri" panose="020F0502020204030204" pitchFamily="34" charset="0"/>
                <a:sym typeface="Helvetica Neue"/>
              </a:rPr>
              <a:t>: رعاية الأسرة / الأقارب ، والرعاية ال</a:t>
            </a:r>
            <a:r>
              <a:rPr lang="ar-SA" sz="2000" i="0" u="none" strike="noStrike" cap="none" dirty="0">
                <a:solidFill>
                  <a:schemeClr val="tx1"/>
                </a:solidFill>
                <a:latin typeface="Calibri" panose="020F0502020204030204" pitchFamily="34" charset="0"/>
                <a:ea typeface="Helvetica Neue"/>
                <a:cs typeface="Calibri" panose="020F0502020204030204" pitchFamily="34" charset="0"/>
                <a:sym typeface="Helvetica Neue"/>
              </a:rPr>
              <a:t>حاضنة</a:t>
            </a:r>
            <a:r>
              <a:rPr lang="en-US" sz="2000" i="0" u="none" strike="noStrike" cap="none" dirty="0">
                <a:solidFill>
                  <a:schemeClr val="tx1"/>
                </a:solidFill>
                <a:latin typeface="Calibri" panose="020F0502020204030204" pitchFamily="34" charset="0"/>
                <a:ea typeface="Helvetica Neue"/>
                <a:cs typeface="Calibri" panose="020F0502020204030204" pitchFamily="34" charset="0"/>
                <a:sym typeface="Helvetica Neue"/>
              </a:rPr>
              <a:t>، ومنازل المجموعات الصغيرة ، وترتيبات المعيشة المستقلة الخاضعة للإشراف ، والأسر التي يعيلها أطفال ، والرعاية السكنية</a:t>
            </a:r>
          </a:p>
        </p:txBody>
      </p:sp>
      <p:sp>
        <p:nvSpPr>
          <p:cNvPr id="26" name="Google Shape;425;p11">
            <a:extLst>
              <a:ext uri="{FF2B5EF4-FFF2-40B4-BE49-F238E27FC236}">
                <a16:creationId xmlns:a16="http://schemas.microsoft.com/office/drawing/2014/main" id="{FA7DCC18-B868-854C-19F8-17BFF05EE6B9}"/>
              </a:ext>
            </a:extLst>
          </p:cNvPr>
          <p:cNvSpPr txBox="1"/>
          <p:nvPr/>
        </p:nvSpPr>
        <p:spPr>
          <a:xfrm>
            <a:off x="7098568" y="3552250"/>
            <a:ext cx="4394932" cy="2246729"/>
          </a:xfrm>
          <a:prstGeom prst="rect">
            <a:avLst/>
          </a:prstGeom>
          <a:noFill/>
          <a:ln>
            <a:noFill/>
          </a:ln>
        </p:spPr>
        <p:txBody>
          <a:bodyPr spcFirstLastPara="1" wrap="square" lIns="91425" tIns="45700" rIns="91425" bIns="45700" anchor="t" anchorCtr="0">
            <a:spAutoFit/>
          </a:bodyPr>
          <a:lstStyle/>
          <a:p>
            <a:pPr marR="0" lvl="0" algn="r" rtl="1">
              <a:spcBef>
                <a:spcPts val="0"/>
              </a:spcBef>
              <a:spcAft>
                <a:spcPts val="0"/>
              </a:spcAft>
              <a:buClr>
                <a:srgbClr val="6F3963"/>
              </a:buClr>
              <a:buSzPts val="2400"/>
            </a:pPr>
            <a:r>
              <a:rPr lang="en-US" sz="2000" i="0" u="none" strike="noStrike" cap="none" dirty="0">
                <a:solidFill>
                  <a:schemeClr val="tx1"/>
                </a:solidFill>
                <a:latin typeface="Calibri" panose="020F0502020204030204" pitchFamily="34" charset="0"/>
                <a:ea typeface="Helvetica Neue"/>
                <a:cs typeface="Calibri" panose="020F0502020204030204" pitchFamily="34" charset="0"/>
                <a:sym typeface="Helvetica Neue"/>
              </a:rPr>
              <a:t>في الكنائس والمساجد والمستشفيات / المراكز الصحية ومراكز التغذية والمدارس الداخلية ومؤسسات الرعاية والملاجئ المؤقتة والأسواق والأماكن التي يرتادها الأطفال الذين يعملون ويعيشون في الشوارع أو في أو حول المخيمات</a:t>
            </a:r>
            <a:r>
              <a:rPr lang="ar-SA" sz="2000" i="0" u="none" strike="noStrike" cap="none" dirty="0">
                <a:solidFill>
                  <a:schemeClr val="tx1"/>
                </a:solidFill>
                <a:latin typeface="Calibri" panose="020F0502020204030204" pitchFamily="34" charset="0"/>
                <a:ea typeface="Helvetica Neue"/>
                <a:cs typeface="Calibri" panose="020F0502020204030204" pitchFamily="34" charset="0"/>
                <a:sym typeface="Helvetica Neue"/>
              </a:rPr>
              <a:t> </a:t>
            </a:r>
            <a:r>
              <a:rPr lang="en-US" sz="2000" i="0" u="none" strike="noStrike" cap="none" dirty="0">
                <a:solidFill>
                  <a:schemeClr val="tx1"/>
                </a:solidFill>
                <a:latin typeface="Calibri" panose="020F0502020204030204" pitchFamily="34" charset="0"/>
                <a:ea typeface="Helvetica Neue"/>
                <a:cs typeface="Calibri" panose="020F0502020204030204" pitchFamily="34" charset="0"/>
                <a:sym typeface="Helvetica Neue"/>
              </a:rPr>
              <a:t>العسكرية أو المدارس ومخيمات اللاجئين أو النازحين داخليًا.</a:t>
            </a:r>
            <a:r>
              <a:rPr lang="ar-SA" sz="2000" i="0" u="none" strike="noStrike" cap="none" dirty="0">
                <a:solidFill>
                  <a:schemeClr val="tx1"/>
                </a:solidFill>
                <a:latin typeface="Calibri" panose="020F0502020204030204" pitchFamily="34" charset="0"/>
                <a:ea typeface="Helvetica Neue"/>
                <a:cs typeface="Calibri" panose="020F0502020204030204" pitchFamily="34" charset="0"/>
                <a:sym typeface="Helvetica Neue"/>
              </a:rPr>
              <a:t> </a:t>
            </a:r>
            <a:endParaRPr lang="en-US" sz="2000" i="0" u="none" strike="noStrike" cap="none" dirty="0">
              <a:solidFill>
                <a:schemeClr val="tx1"/>
              </a:solidFill>
              <a:latin typeface="Calibri" panose="020F0502020204030204" pitchFamily="34" charset="0"/>
              <a:ea typeface="Helvetica Neue"/>
              <a:cs typeface="Calibri" panose="020F0502020204030204" pitchFamily="34" charset="0"/>
              <a:sym typeface="Helvetica Neue"/>
            </a:endParaRPr>
          </a:p>
        </p:txBody>
      </p:sp>
      <p:grpSp>
        <p:nvGrpSpPr>
          <p:cNvPr id="27" name="Google Shape;387;p9">
            <a:extLst>
              <a:ext uri="{FF2B5EF4-FFF2-40B4-BE49-F238E27FC236}">
                <a16:creationId xmlns:a16="http://schemas.microsoft.com/office/drawing/2014/main" id="{4F3CB666-F948-91CB-4B14-14150D784BCA}"/>
              </a:ext>
            </a:extLst>
          </p:cNvPr>
          <p:cNvGrpSpPr/>
          <p:nvPr/>
        </p:nvGrpSpPr>
        <p:grpSpPr>
          <a:xfrm>
            <a:off x="3926021" y="2712788"/>
            <a:ext cx="327012" cy="500807"/>
            <a:chOff x="697842" y="3315817"/>
            <a:chExt cx="514964" cy="822818"/>
          </a:xfrm>
        </p:grpSpPr>
        <p:sp>
          <p:nvSpPr>
            <p:cNvPr id="28" name="Google Shape;388;p9">
              <a:extLst>
                <a:ext uri="{FF2B5EF4-FFF2-40B4-BE49-F238E27FC236}">
                  <a16:creationId xmlns:a16="http://schemas.microsoft.com/office/drawing/2014/main" id="{6F9AF667-7728-C145-9D0E-AE5F8572CA4F}"/>
                </a:ext>
              </a:extLst>
            </p:cNvPr>
            <p:cNvSpPr/>
            <p:nvPr/>
          </p:nvSpPr>
          <p:spPr>
            <a:xfrm>
              <a:off x="697842" y="3826277"/>
              <a:ext cx="514964" cy="312358"/>
            </a:xfrm>
            <a:prstGeom prst="trapezoid">
              <a:avLst>
                <a:gd name="adj" fmla="val 33947"/>
              </a:avLst>
            </a:prstGeom>
            <a:solidFill>
              <a:srgbClr val="8C5F7A"/>
            </a:solidFill>
            <a:ln>
              <a:noFill/>
            </a:ln>
          </p:spPr>
          <p:txBody>
            <a:bodyPr spcFirstLastPara="1" wrap="square" lIns="91425" tIns="45700" rIns="91425" bIns="45700" anchor="ctr" anchorCtr="0">
              <a:noAutofit/>
            </a:bodyPr>
            <a:lstStyle/>
            <a:p>
              <a:pPr marL="0" marR="0" lvl="0" indent="0" algn="ctr" rtl="1">
                <a:lnSpc>
                  <a:spcPct val="100000"/>
                </a:lnSpc>
                <a:spcBef>
                  <a:spcPts val="0"/>
                </a:spcBef>
                <a:spcAft>
                  <a:spcPts val="0"/>
                </a:spcAft>
                <a:buClr>
                  <a:schemeClr val="lt1"/>
                </a:buClr>
                <a:buSzPts val="1800"/>
                <a:buFont typeface="Calibri"/>
                <a:buNone/>
              </a:pPr>
              <a:endParaRPr sz="1800" b="0" i="0" u="none" strike="noStrike" cap="none" dirty="0">
                <a:solidFill>
                  <a:srgbClr val="FFFFFF"/>
                </a:solidFill>
                <a:latin typeface="Calibri"/>
                <a:ea typeface="Calibri"/>
                <a:cs typeface="Calibri"/>
                <a:sym typeface="Calibri"/>
              </a:endParaRPr>
            </a:p>
          </p:txBody>
        </p:sp>
        <p:sp>
          <p:nvSpPr>
            <p:cNvPr id="29" name="Google Shape;389;p9">
              <a:extLst>
                <a:ext uri="{FF2B5EF4-FFF2-40B4-BE49-F238E27FC236}">
                  <a16:creationId xmlns:a16="http://schemas.microsoft.com/office/drawing/2014/main" id="{629EFAAE-470B-C0C9-37D0-DD9EE11A96B9}"/>
                </a:ext>
              </a:extLst>
            </p:cNvPr>
            <p:cNvSpPr/>
            <p:nvPr/>
          </p:nvSpPr>
          <p:spPr>
            <a:xfrm>
              <a:off x="776140" y="3745391"/>
              <a:ext cx="362490" cy="393243"/>
            </a:xfrm>
            <a:prstGeom prst="round2SameRect">
              <a:avLst>
                <a:gd name="adj1" fmla="val 50000"/>
                <a:gd name="adj2" fmla="val 0"/>
              </a:avLst>
            </a:prstGeom>
            <a:solidFill>
              <a:srgbClr val="8C5F7A"/>
            </a:solidFill>
            <a:ln>
              <a:noFill/>
            </a:ln>
          </p:spPr>
          <p:txBody>
            <a:bodyPr spcFirstLastPara="1" wrap="square" lIns="91425" tIns="45700" rIns="91425" bIns="45700" anchor="ctr" anchorCtr="0">
              <a:noAutofit/>
            </a:bodyPr>
            <a:lstStyle/>
            <a:p>
              <a:pPr marL="0" marR="0" lvl="0" indent="0" algn="ctr" rtl="1">
                <a:lnSpc>
                  <a:spcPct val="100000"/>
                </a:lnSpc>
                <a:spcBef>
                  <a:spcPts val="0"/>
                </a:spcBef>
                <a:spcAft>
                  <a:spcPts val="0"/>
                </a:spcAft>
                <a:buClr>
                  <a:schemeClr val="lt1"/>
                </a:buClr>
                <a:buSzPts val="1800"/>
                <a:buFont typeface="Calibri"/>
                <a:buNone/>
              </a:pPr>
              <a:endParaRPr sz="1800" b="0" i="0" u="none" strike="noStrike" cap="none" dirty="0">
                <a:solidFill>
                  <a:srgbClr val="FFFFFF"/>
                </a:solidFill>
                <a:latin typeface="Calibri"/>
                <a:ea typeface="Calibri"/>
                <a:cs typeface="Calibri"/>
                <a:sym typeface="Calibri"/>
              </a:endParaRPr>
            </a:p>
          </p:txBody>
        </p:sp>
        <p:sp>
          <p:nvSpPr>
            <p:cNvPr id="30" name="Google Shape;390;p9">
              <a:extLst>
                <a:ext uri="{FF2B5EF4-FFF2-40B4-BE49-F238E27FC236}">
                  <a16:creationId xmlns:a16="http://schemas.microsoft.com/office/drawing/2014/main" id="{C415C421-7212-DF8F-00D7-0303F9A05306}"/>
                </a:ext>
              </a:extLst>
            </p:cNvPr>
            <p:cNvSpPr/>
            <p:nvPr/>
          </p:nvSpPr>
          <p:spPr>
            <a:xfrm>
              <a:off x="772020" y="3315817"/>
              <a:ext cx="366610" cy="366610"/>
            </a:xfrm>
            <a:prstGeom prst="ellipse">
              <a:avLst/>
            </a:prstGeom>
            <a:solidFill>
              <a:srgbClr val="8C5F7A"/>
            </a:solidFill>
            <a:ln>
              <a:noFill/>
            </a:ln>
          </p:spPr>
          <p:txBody>
            <a:bodyPr spcFirstLastPara="1" wrap="square" lIns="91425" tIns="45700" rIns="91425" bIns="45700" anchor="ctr" anchorCtr="0">
              <a:noAutofit/>
            </a:bodyPr>
            <a:lstStyle/>
            <a:p>
              <a:pPr marL="0" marR="0" lvl="0" indent="0" algn="ctr" rtl="1">
                <a:lnSpc>
                  <a:spcPct val="100000"/>
                </a:lnSpc>
                <a:spcBef>
                  <a:spcPts val="0"/>
                </a:spcBef>
                <a:spcAft>
                  <a:spcPts val="0"/>
                </a:spcAft>
                <a:buClr>
                  <a:schemeClr val="lt1"/>
                </a:buClr>
                <a:buSzPts val="1800"/>
                <a:buFont typeface="Calibri"/>
                <a:buNone/>
              </a:pPr>
              <a:endParaRPr sz="1800" b="1" i="0" u="none" strike="noStrike" cap="none" dirty="0">
                <a:solidFill>
                  <a:srgbClr val="FFFFFF"/>
                </a:solidFill>
                <a:latin typeface="Arial"/>
                <a:ea typeface="Arial"/>
                <a:cs typeface="Arial"/>
                <a:sym typeface="Arial"/>
              </a:endParaRPr>
            </a:p>
          </p:txBody>
        </p:sp>
      </p:grpSp>
      <p:grpSp>
        <p:nvGrpSpPr>
          <p:cNvPr id="31" name="Google Shape;387;p9">
            <a:extLst>
              <a:ext uri="{FF2B5EF4-FFF2-40B4-BE49-F238E27FC236}">
                <a16:creationId xmlns:a16="http://schemas.microsoft.com/office/drawing/2014/main" id="{2F984414-1CE3-3FCC-0099-39C4896C7659}"/>
              </a:ext>
            </a:extLst>
          </p:cNvPr>
          <p:cNvGrpSpPr/>
          <p:nvPr/>
        </p:nvGrpSpPr>
        <p:grpSpPr>
          <a:xfrm>
            <a:off x="9636330" y="2382343"/>
            <a:ext cx="327012" cy="500807"/>
            <a:chOff x="697842" y="3315817"/>
            <a:chExt cx="514964" cy="822818"/>
          </a:xfrm>
        </p:grpSpPr>
        <p:sp>
          <p:nvSpPr>
            <p:cNvPr id="32" name="Google Shape;388;p9">
              <a:extLst>
                <a:ext uri="{FF2B5EF4-FFF2-40B4-BE49-F238E27FC236}">
                  <a16:creationId xmlns:a16="http://schemas.microsoft.com/office/drawing/2014/main" id="{BF4ABF5D-BB75-5CDB-15AB-F42ADC8278C1}"/>
                </a:ext>
              </a:extLst>
            </p:cNvPr>
            <p:cNvSpPr/>
            <p:nvPr/>
          </p:nvSpPr>
          <p:spPr>
            <a:xfrm>
              <a:off x="697842" y="3826277"/>
              <a:ext cx="514964" cy="312358"/>
            </a:xfrm>
            <a:prstGeom prst="trapezoid">
              <a:avLst>
                <a:gd name="adj" fmla="val 33947"/>
              </a:avLst>
            </a:prstGeom>
            <a:solidFill>
              <a:srgbClr val="8C5F7A"/>
            </a:solidFill>
            <a:ln>
              <a:noFill/>
            </a:ln>
          </p:spPr>
          <p:txBody>
            <a:bodyPr spcFirstLastPara="1" wrap="square" lIns="91425" tIns="45700" rIns="91425" bIns="45700" anchor="ctr" anchorCtr="0">
              <a:noAutofit/>
            </a:bodyPr>
            <a:lstStyle/>
            <a:p>
              <a:pPr marL="0" marR="0" lvl="0" indent="0" algn="ctr" rtl="1">
                <a:lnSpc>
                  <a:spcPct val="100000"/>
                </a:lnSpc>
                <a:spcBef>
                  <a:spcPts val="0"/>
                </a:spcBef>
                <a:spcAft>
                  <a:spcPts val="0"/>
                </a:spcAft>
                <a:buClr>
                  <a:schemeClr val="lt1"/>
                </a:buClr>
                <a:buSzPts val="1800"/>
                <a:buFont typeface="Calibri"/>
                <a:buNone/>
              </a:pPr>
              <a:endParaRPr sz="1800" b="0" i="0" u="none" strike="noStrike" cap="none" dirty="0">
                <a:solidFill>
                  <a:srgbClr val="FFFFFF"/>
                </a:solidFill>
                <a:latin typeface="Calibri"/>
                <a:ea typeface="Calibri"/>
                <a:cs typeface="Calibri"/>
                <a:sym typeface="Calibri"/>
              </a:endParaRPr>
            </a:p>
          </p:txBody>
        </p:sp>
        <p:sp>
          <p:nvSpPr>
            <p:cNvPr id="33" name="Google Shape;389;p9">
              <a:extLst>
                <a:ext uri="{FF2B5EF4-FFF2-40B4-BE49-F238E27FC236}">
                  <a16:creationId xmlns:a16="http://schemas.microsoft.com/office/drawing/2014/main" id="{776722BF-7612-F28A-E831-C662920E957B}"/>
                </a:ext>
              </a:extLst>
            </p:cNvPr>
            <p:cNvSpPr/>
            <p:nvPr/>
          </p:nvSpPr>
          <p:spPr>
            <a:xfrm>
              <a:off x="776140" y="3745391"/>
              <a:ext cx="362490" cy="393243"/>
            </a:xfrm>
            <a:prstGeom prst="round2SameRect">
              <a:avLst>
                <a:gd name="adj1" fmla="val 50000"/>
                <a:gd name="adj2" fmla="val 0"/>
              </a:avLst>
            </a:prstGeom>
            <a:solidFill>
              <a:srgbClr val="8C5F7A"/>
            </a:solidFill>
            <a:ln>
              <a:noFill/>
            </a:ln>
          </p:spPr>
          <p:txBody>
            <a:bodyPr spcFirstLastPara="1" wrap="square" lIns="91425" tIns="45700" rIns="91425" bIns="45700" anchor="ctr" anchorCtr="0">
              <a:noAutofit/>
            </a:bodyPr>
            <a:lstStyle/>
            <a:p>
              <a:pPr marL="0" marR="0" lvl="0" indent="0" algn="ctr" rtl="1">
                <a:lnSpc>
                  <a:spcPct val="100000"/>
                </a:lnSpc>
                <a:spcBef>
                  <a:spcPts val="0"/>
                </a:spcBef>
                <a:spcAft>
                  <a:spcPts val="0"/>
                </a:spcAft>
                <a:buClr>
                  <a:schemeClr val="lt1"/>
                </a:buClr>
                <a:buSzPts val="1800"/>
                <a:buFont typeface="Calibri"/>
                <a:buNone/>
              </a:pPr>
              <a:endParaRPr sz="1800" b="0" i="0" u="none" strike="noStrike" cap="none" dirty="0">
                <a:solidFill>
                  <a:srgbClr val="FFFFFF"/>
                </a:solidFill>
                <a:latin typeface="Calibri"/>
                <a:ea typeface="Calibri"/>
                <a:cs typeface="Calibri"/>
                <a:sym typeface="Calibri"/>
              </a:endParaRPr>
            </a:p>
          </p:txBody>
        </p:sp>
        <p:sp>
          <p:nvSpPr>
            <p:cNvPr id="34" name="Google Shape;390;p9">
              <a:extLst>
                <a:ext uri="{FF2B5EF4-FFF2-40B4-BE49-F238E27FC236}">
                  <a16:creationId xmlns:a16="http://schemas.microsoft.com/office/drawing/2014/main" id="{029BD971-4213-7870-2B12-C9250EA6FD36}"/>
                </a:ext>
              </a:extLst>
            </p:cNvPr>
            <p:cNvSpPr/>
            <p:nvPr/>
          </p:nvSpPr>
          <p:spPr>
            <a:xfrm>
              <a:off x="772020" y="3315817"/>
              <a:ext cx="366610" cy="366610"/>
            </a:xfrm>
            <a:prstGeom prst="ellipse">
              <a:avLst/>
            </a:prstGeom>
            <a:solidFill>
              <a:srgbClr val="8C5F7A"/>
            </a:solidFill>
            <a:ln>
              <a:noFill/>
            </a:ln>
          </p:spPr>
          <p:txBody>
            <a:bodyPr spcFirstLastPara="1" wrap="square" lIns="91425" tIns="45700" rIns="91425" bIns="45700" anchor="ctr" anchorCtr="0">
              <a:noAutofit/>
            </a:bodyPr>
            <a:lstStyle/>
            <a:p>
              <a:pPr marL="0" marR="0" lvl="0" indent="0" algn="ctr" rtl="1">
                <a:lnSpc>
                  <a:spcPct val="100000"/>
                </a:lnSpc>
                <a:spcBef>
                  <a:spcPts val="0"/>
                </a:spcBef>
                <a:spcAft>
                  <a:spcPts val="0"/>
                </a:spcAft>
                <a:buClr>
                  <a:schemeClr val="lt1"/>
                </a:buClr>
                <a:buSzPts val="1800"/>
                <a:buFont typeface="Calibri"/>
                <a:buNone/>
              </a:pPr>
              <a:endParaRPr sz="1800" b="1" i="0" u="none" strike="noStrike" cap="none" dirty="0">
                <a:solidFill>
                  <a:srgbClr val="FFFFFF"/>
                </a:solidFill>
                <a:latin typeface="Arial"/>
                <a:ea typeface="Arial"/>
                <a:cs typeface="Arial"/>
                <a:sym typeface="Arial"/>
              </a:endParaRPr>
            </a:p>
          </p:txBody>
        </p:sp>
      </p:gr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show="0">
  <p:cSld>
    <p:spTree>
      <p:nvGrpSpPr>
        <p:cNvPr id="1" name="Shape 430"/>
        <p:cNvGrpSpPr/>
        <p:nvPr/>
      </p:nvGrpSpPr>
      <p:grpSpPr>
        <a:xfrm>
          <a:off x="0" y="0"/>
          <a:ext cx="0" cy="0"/>
          <a:chOff x="0" y="0"/>
          <a:chExt cx="0" cy="0"/>
        </a:xfrm>
      </p:grpSpPr>
      <p:sp>
        <p:nvSpPr>
          <p:cNvPr id="12" name="Title 72">
            <a:extLst>
              <a:ext uri="{FF2B5EF4-FFF2-40B4-BE49-F238E27FC236}">
                <a16:creationId xmlns:a16="http://schemas.microsoft.com/office/drawing/2014/main" id="{E7FB30DF-60BC-61BC-62A6-5C32D5ED64BB}"/>
              </a:ext>
            </a:extLst>
          </p:cNvPr>
          <p:cNvSpPr txBox="1">
            <a:spLocks/>
          </p:cNvSpPr>
          <p:nvPr/>
        </p:nvSpPr>
        <p:spPr>
          <a:xfrm>
            <a:off x="4314501" y="2727733"/>
            <a:ext cx="5915913" cy="562168"/>
          </a:xfrm>
          <a:prstGeom prst="rect">
            <a:avLst/>
          </a:prstGeom>
        </p:spPr>
        <p:txBody>
          <a:bodyPr anchor="ctr" anchorCtr="0"/>
          <a:lstStyle>
            <a:lvl1pPr algn="l" defTabSz="914400" rtl="0" eaLnBrk="1" latinLnBrk="0" hangingPunct="1">
              <a:lnSpc>
                <a:spcPct val="90000"/>
              </a:lnSpc>
              <a:spcBef>
                <a:spcPct val="0"/>
              </a:spcBef>
              <a:buNone/>
              <a:defRPr sz="4400" kern="1200">
                <a:solidFill>
                  <a:schemeClr val="tx1"/>
                </a:solidFill>
                <a:latin typeface="Helvetica Neue" charset="0"/>
                <a:ea typeface="Helvetica Neue" charset="0"/>
                <a:cs typeface="Helvetica Neue" charset="0"/>
              </a:defRPr>
            </a:lvl1pPr>
          </a:lstStyle>
          <a:p>
            <a:pPr algn="r" rtl="1"/>
            <a:r>
              <a:rPr lang="en-CA" sz="5400" b="1" dirty="0">
                <a:solidFill>
                  <a:schemeClr val="bg1">
                    <a:lumMod val="75000"/>
                  </a:schemeClr>
                </a:solidFill>
                <a:latin typeface="Calibri" panose="020F0502020204030204" pitchFamily="34" charset="0"/>
                <a:cs typeface="Calibri" panose="020F0502020204030204" pitchFamily="34" charset="0"/>
              </a:rPr>
              <a:t>شريحة إضافية لملاحظات الميسر</a:t>
            </a:r>
          </a:p>
        </p:txBody>
      </p:sp>
    </p:spTree>
    <p:extLst>
      <p:ext uri="{BB962C8B-B14F-4D97-AF65-F5344CB8AC3E}">
        <p14:creationId xmlns:p14="http://schemas.microsoft.com/office/powerpoint/2010/main" val="330388938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443"/>
        <p:cNvGrpSpPr/>
        <p:nvPr/>
      </p:nvGrpSpPr>
      <p:grpSpPr>
        <a:xfrm>
          <a:off x="0" y="0"/>
          <a:ext cx="0" cy="0"/>
          <a:chOff x="0" y="0"/>
          <a:chExt cx="0" cy="0"/>
        </a:xfrm>
      </p:grpSpPr>
      <p:sp>
        <p:nvSpPr>
          <p:cNvPr id="444" name="Google Shape;444;p13"/>
          <p:cNvSpPr txBox="1">
            <a:spLocks noGrp="1"/>
          </p:cNvSpPr>
          <p:nvPr>
            <p:ph type="title"/>
          </p:nvPr>
        </p:nvSpPr>
        <p:spPr>
          <a:xfrm>
            <a:off x="838200" y="120516"/>
            <a:ext cx="10515600" cy="868968"/>
          </a:xfrm>
          <a:prstGeom prst="rect">
            <a:avLst/>
          </a:prstGeom>
          <a:noFill/>
          <a:ln>
            <a:noFill/>
          </a:ln>
        </p:spPr>
        <p:txBody>
          <a:bodyPr spcFirstLastPara="1" wrap="square" lIns="91425" tIns="45700" rIns="91425" bIns="45700" anchor="ctr" anchorCtr="0">
            <a:normAutofit/>
          </a:bodyPr>
          <a:lstStyle/>
          <a:p>
            <a:pPr marL="0" lvl="0" indent="0" algn="ctr" rtl="1">
              <a:lnSpc>
                <a:spcPct val="90000"/>
              </a:lnSpc>
              <a:spcBef>
                <a:spcPts val="0"/>
              </a:spcBef>
              <a:spcAft>
                <a:spcPts val="0"/>
              </a:spcAft>
              <a:buClr>
                <a:srgbClr val="8C5F7A"/>
              </a:buClr>
              <a:buSzPts val="3200"/>
              <a:buFont typeface="Arial"/>
              <a:buNone/>
            </a:pPr>
            <a:r>
              <a:rPr lang="en-US" dirty="0">
                <a:latin typeface="Calibri" panose="020F0502020204030204" pitchFamily="34" charset="0"/>
                <a:cs typeface="Calibri" panose="020F0502020204030204" pitchFamily="34" charset="0"/>
              </a:rPr>
              <a:t>الأطفال</a:t>
            </a:r>
            <a:r>
              <a:rPr lang="ar-SA" dirty="0">
                <a:latin typeface="Calibri" panose="020F0502020204030204" pitchFamily="34" charset="0"/>
                <a:cs typeface="Calibri" panose="020F0502020204030204" pitchFamily="34" charset="0"/>
              </a:rPr>
              <a:t> المنفصلين و</a:t>
            </a:r>
            <a:r>
              <a:rPr lang="en-US" dirty="0">
                <a:latin typeface="Calibri" panose="020F0502020204030204" pitchFamily="34" charset="0"/>
                <a:cs typeface="Calibri" panose="020F0502020204030204" pitchFamily="34" charset="0"/>
              </a:rPr>
              <a:t> غير المصحوبين وال</a:t>
            </a:r>
            <a:r>
              <a:rPr lang="ar-SA" dirty="0">
                <a:latin typeface="Calibri" panose="020F0502020204030204" pitchFamily="34" charset="0"/>
                <a:cs typeface="Calibri" panose="020F0502020204030204" pitchFamily="34" charset="0"/>
              </a:rPr>
              <a:t>قبول</a:t>
            </a:r>
            <a:r>
              <a:rPr lang="en-US" dirty="0">
                <a:latin typeface="Calibri" panose="020F0502020204030204" pitchFamily="34" charset="0"/>
                <a:cs typeface="Calibri" panose="020F0502020204030204" pitchFamily="34" charset="0"/>
              </a:rPr>
              <a:t> / الموافقة المستنيرة</a:t>
            </a:r>
            <a:endParaRPr dirty="0">
              <a:latin typeface="Calibri" panose="020F0502020204030204" pitchFamily="34" charset="0"/>
              <a:cs typeface="Calibri" panose="020F0502020204030204" pitchFamily="34" charset="0"/>
            </a:endParaRPr>
          </a:p>
        </p:txBody>
      </p:sp>
      <p:sp>
        <p:nvSpPr>
          <p:cNvPr id="6" name="TextBox 5">
            <a:extLst>
              <a:ext uri="{FF2B5EF4-FFF2-40B4-BE49-F238E27FC236}">
                <a16:creationId xmlns:a16="http://schemas.microsoft.com/office/drawing/2014/main" id="{843B8349-A4FF-1B8A-8E41-751099E2C011}"/>
              </a:ext>
            </a:extLst>
          </p:cNvPr>
          <p:cNvSpPr txBox="1"/>
          <p:nvPr/>
        </p:nvSpPr>
        <p:spPr>
          <a:xfrm>
            <a:off x="7167188" y="2147021"/>
            <a:ext cx="4186612" cy="3170099"/>
          </a:xfrm>
          <a:prstGeom prst="rect">
            <a:avLst/>
          </a:prstGeom>
          <a:noFill/>
        </p:spPr>
        <p:txBody>
          <a:bodyPr wrap="square">
            <a:spAutoFit/>
          </a:bodyPr>
          <a:lstStyle/>
          <a:p>
            <a:pPr algn="r" rtl="1"/>
            <a:r>
              <a:rPr lang="ar-SA" sz="2000" b="1" i="0" u="none" strike="noStrike" cap="none" dirty="0">
                <a:solidFill>
                  <a:schemeClr val="tx1"/>
                </a:solidFill>
                <a:latin typeface="Calibri" panose="020F0502020204030204" pitchFamily="34" charset="0"/>
                <a:ea typeface="Helvetica Neue"/>
                <a:cs typeface="Calibri" panose="020F0502020204030204" pitchFamily="34" charset="0"/>
                <a:sym typeface="Helvetica Neue"/>
              </a:rPr>
              <a:t>في حال</a:t>
            </a:r>
            <a:r>
              <a:rPr lang="en-US" sz="2000" b="1" i="0" u="none" strike="noStrike" cap="none" dirty="0">
                <a:solidFill>
                  <a:schemeClr val="tx1"/>
                </a:solidFill>
                <a:latin typeface="Calibri" panose="020F0502020204030204" pitchFamily="34" charset="0"/>
                <a:ea typeface="Helvetica Neue"/>
                <a:cs typeface="Calibri" panose="020F0502020204030204" pitchFamily="34" charset="0"/>
                <a:sym typeface="Helvetica Neue"/>
              </a:rPr>
              <a:t> كان </a:t>
            </a:r>
            <a:r>
              <a:rPr lang="ar-SA" sz="2000" b="1" i="0" u="none" strike="noStrike" cap="none" dirty="0">
                <a:solidFill>
                  <a:schemeClr val="tx1"/>
                </a:solidFill>
                <a:latin typeface="Calibri" panose="020F0502020204030204" pitchFamily="34" charset="0"/>
                <a:ea typeface="Helvetica Neue"/>
                <a:cs typeface="Calibri" panose="020F0502020204030204" pitchFamily="34" charset="0"/>
                <a:sym typeface="Helvetica Neue"/>
              </a:rPr>
              <a:t>الأطفال المنفصلين و غير المصحوبين</a:t>
            </a:r>
            <a:r>
              <a:rPr lang="en-US" sz="2000" b="1" i="0" u="none" strike="noStrike" cap="none" dirty="0">
                <a:solidFill>
                  <a:schemeClr val="tx1"/>
                </a:solidFill>
                <a:latin typeface="Calibri" panose="020F0502020204030204" pitchFamily="34" charset="0"/>
                <a:ea typeface="Helvetica Neue"/>
                <a:cs typeface="Calibri" panose="020F0502020204030204" pitchFamily="34" charset="0"/>
                <a:sym typeface="Helvetica Neue"/>
              </a:rPr>
              <a:t> على اتصال مع والدي</a:t>
            </a:r>
            <a:r>
              <a:rPr lang="ar-SA" sz="2000" b="1" i="0" u="none" strike="noStrike" cap="none" dirty="0">
                <a:solidFill>
                  <a:schemeClr val="tx1"/>
                </a:solidFill>
                <a:latin typeface="Calibri" panose="020F0502020204030204" pitchFamily="34" charset="0"/>
                <a:ea typeface="Helvetica Neue"/>
                <a:cs typeface="Calibri" panose="020F0502020204030204" pitchFamily="34" charset="0"/>
                <a:sym typeface="Helvetica Neue"/>
              </a:rPr>
              <a:t>هم</a:t>
            </a:r>
            <a:r>
              <a:rPr lang="en-US" sz="2000" b="1" i="0" u="none" strike="noStrike" cap="none" dirty="0">
                <a:solidFill>
                  <a:schemeClr val="tx1"/>
                </a:solidFill>
                <a:latin typeface="Calibri" panose="020F0502020204030204" pitchFamily="34" charset="0"/>
                <a:ea typeface="Helvetica Neue"/>
                <a:cs typeface="Calibri" panose="020F0502020204030204" pitchFamily="34" charset="0"/>
                <a:sym typeface="Helvetica Neue"/>
              </a:rPr>
              <a:t> / مقدم الرعاية السابق في أي وقت أثناء إدارة الحالة ، ف</a:t>
            </a:r>
            <a:r>
              <a:rPr lang="ar-SA" sz="2000" b="1" i="0" u="none" strike="noStrike" cap="none" dirty="0">
                <a:solidFill>
                  <a:schemeClr val="tx1"/>
                </a:solidFill>
                <a:latin typeface="Calibri" panose="020F0502020204030204" pitchFamily="34" charset="0"/>
                <a:ea typeface="Helvetica Neue"/>
                <a:cs typeface="Calibri" panose="020F0502020204030204" pitchFamily="34" charset="0"/>
                <a:sym typeface="Helvetica Neue"/>
              </a:rPr>
              <a:t>يجب التفكير</a:t>
            </a:r>
            <a:r>
              <a:rPr lang="en-US" sz="2000" b="1" i="0" u="none" strike="noStrike" cap="none" dirty="0">
                <a:solidFill>
                  <a:schemeClr val="tx1"/>
                </a:solidFill>
                <a:latin typeface="Calibri" panose="020F0502020204030204" pitchFamily="34" charset="0"/>
                <a:ea typeface="Helvetica Neue"/>
                <a:cs typeface="Calibri" panose="020F0502020204030204" pitchFamily="34" charset="0"/>
                <a:sym typeface="Helvetica Neue"/>
              </a:rPr>
              <a:t> في:</a:t>
            </a:r>
          </a:p>
          <a:p>
            <a:pPr algn="r" rtl="1"/>
            <a:endParaRPr lang="en-US" sz="2000" dirty="0">
              <a:solidFill>
                <a:schemeClr val="dk1"/>
              </a:solidFill>
              <a:latin typeface="Calibri" panose="020F0502020204030204" pitchFamily="34" charset="0"/>
              <a:ea typeface="Helvetica Neue"/>
              <a:cs typeface="Calibri" panose="020F0502020204030204" pitchFamily="34" charset="0"/>
              <a:sym typeface="Helvetica Neue"/>
            </a:endParaRPr>
          </a:p>
          <a:p>
            <a:pPr marL="285750" indent="-285750" algn="r" rtl="1">
              <a:buFont typeface="Arial" panose="020B0604020202020204" pitchFamily="34" charset="0"/>
              <a:buChar char="•"/>
            </a:pPr>
            <a:r>
              <a:rPr lang="en-US" sz="2000" b="0" i="0" u="none" strike="noStrike" cap="none" dirty="0">
                <a:solidFill>
                  <a:schemeClr val="dk1"/>
                </a:solidFill>
                <a:latin typeface="Calibri" panose="020F0502020204030204" pitchFamily="34" charset="0"/>
                <a:ea typeface="Helvetica Neue"/>
                <a:cs typeface="Calibri" panose="020F0502020204030204" pitchFamily="34" charset="0"/>
                <a:sym typeface="Helvetica Neue"/>
              </a:rPr>
              <a:t>هل من المناسب / المجدي طلب موافقة الوالد</a:t>
            </a:r>
            <a:r>
              <a:rPr lang="ar-SA" sz="2000" b="0" i="0" u="none" strike="noStrike" cap="none" dirty="0">
                <a:solidFill>
                  <a:schemeClr val="dk1"/>
                </a:solidFill>
                <a:latin typeface="Calibri" panose="020F0502020204030204" pitchFamily="34" charset="0"/>
                <a:ea typeface="Helvetica Neue"/>
                <a:cs typeface="Calibri" panose="020F0502020204030204" pitchFamily="34" charset="0"/>
                <a:sym typeface="Helvetica Neue"/>
              </a:rPr>
              <a:t>/ة</a:t>
            </a:r>
            <a:r>
              <a:rPr lang="en-US" sz="2000" b="0" i="0" u="none" strike="noStrike" cap="none" dirty="0">
                <a:solidFill>
                  <a:schemeClr val="dk1"/>
                </a:solidFill>
                <a:latin typeface="Calibri" panose="020F0502020204030204" pitchFamily="34" charset="0"/>
                <a:ea typeface="Helvetica Neue"/>
                <a:cs typeface="Calibri" panose="020F0502020204030204" pitchFamily="34" charset="0"/>
                <a:sym typeface="Helvetica Neue"/>
              </a:rPr>
              <a:t> / مقدم</a:t>
            </a:r>
            <a:r>
              <a:rPr lang="ar-SA" sz="2000" b="0" i="0" u="none" strike="noStrike" cap="none" dirty="0">
                <a:solidFill>
                  <a:schemeClr val="dk1"/>
                </a:solidFill>
                <a:latin typeface="Calibri" panose="020F0502020204030204" pitchFamily="34" charset="0"/>
                <a:ea typeface="Helvetica Neue"/>
                <a:cs typeface="Calibri" panose="020F0502020204030204" pitchFamily="34" charset="0"/>
                <a:sym typeface="Helvetica Neue"/>
              </a:rPr>
              <a:t>/ة</a:t>
            </a:r>
            <a:r>
              <a:rPr lang="en-US" sz="2000" b="0" i="0" u="none" strike="noStrike" cap="none" dirty="0">
                <a:solidFill>
                  <a:schemeClr val="dk1"/>
                </a:solidFill>
                <a:latin typeface="Calibri" panose="020F0502020204030204" pitchFamily="34" charset="0"/>
                <a:ea typeface="Helvetica Neue"/>
                <a:cs typeface="Calibri" panose="020F0502020204030204" pitchFamily="34" charset="0"/>
                <a:sym typeface="Helvetica Neue"/>
              </a:rPr>
              <a:t> الرعاية السابق</a:t>
            </a:r>
            <a:r>
              <a:rPr lang="ar-SA" sz="2000" b="0" i="0" u="none" strike="noStrike" cap="none" dirty="0">
                <a:solidFill>
                  <a:schemeClr val="dk1"/>
                </a:solidFill>
                <a:latin typeface="Calibri" panose="020F0502020204030204" pitchFamily="34" charset="0"/>
                <a:ea typeface="Helvetica Neue"/>
                <a:cs typeface="Calibri" panose="020F0502020204030204" pitchFamily="34" charset="0"/>
                <a:sym typeface="Helvetica Neue"/>
              </a:rPr>
              <a:t>/ة</a:t>
            </a:r>
            <a:r>
              <a:rPr lang="en-US" sz="2000" b="0" i="0" u="none" strike="noStrike" cap="none" dirty="0">
                <a:solidFill>
                  <a:schemeClr val="dk1"/>
                </a:solidFill>
                <a:latin typeface="Calibri" panose="020F0502020204030204" pitchFamily="34" charset="0"/>
                <a:ea typeface="Helvetica Neue"/>
                <a:cs typeface="Calibri" panose="020F0502020204030204" pitchFamily="34" charset="0"/>
                <a:sym typeface="Helvetica Neue"/>
              </a:rPr>
              <a:t>؟</a:t>
            </a:r>
          </a:p>
          <a:p>
            <a:pPr marL="285750" indent="-285750" algn="r" rtl="1">
              <a:buFont typeface="Arial" panose="020B0604020202020204" pitchFamily="34" charset="0"/>
              <a:buChar char="•"/>
            </a:pPr>
            <a:r>
              <a:rPr lang="en-US" sz="2000" b="0" i="0" u="none" strike="noStrike" cap="none" dirty="0">
                <a:solidFill>
                  <a:schemeClr val="dk1"/>
                </a:solidFill>
                <a:latin typeface="Calibri" panose="020F0502020204030204" pitchFamily="34" charset="0"/>
                <a:ea typeface="Helvetica Neue"/>
                <a:cs typeface="Calibri" panose="020F0502020204030204" pitchFamily="34" charset="0"/>
                <a:sym typeface="Helvetica Neue"/>
              </a:rPr>
              <a:t>هل يمكن التحقق من هويتهم / علاقتهم بالطفل عن بعد؟</a:t>
            </a:r>
          </a:p>
          <a:p>
            <a:pPr marL="285750" indent="-285750" algn="r" rtl="1">
              <a:buFont typeface="Arial" panose="020B0604020202020204" pitchFamily="34" charset="0"/>
              <a:buChar char="•"/>
            </a:pPr>
            <a:r>
              <a:rPr lang="en-US" sz="2000" b="0" i="0" u="none" strike="noStrike" cap="none" dirty="0">
                <a:solidFill>
                  <a:schemeClr val="dk1"/>
                </a:solidFill>
                <a:latin typeface="Calibri" panose="020F0502020204030204" pitchFamily="34" charset="0"/>
                <a:ea typeface="Helvetica Neue"/>
                <a:cs typeface="Calibri" panose="020F0502020204030204" pitchFamily="34" charset="0"/>
                <a:sym typeface="Helvetica Neue"/>
              </a:rPr>
              <a:t>ما هي آراء الطفل؟</a:t>
            </a:r>
          </a:p>
        </p:txBody>
      </p:sp>
      <p:sp>
        <p:nvSpPr>
          <p:cNvPr id="7" name="Google Shape;425;p11">
            <a:extLst>
              <a:ext uri="{FF2B5EF4-FFF2-40B4-BE49-F238E27FC236}">
                <a16:creationId xmlns:a16="http://schemas.microsoft.com/office/drawing/2014/main" id="{CB811C2A-986C-A2C8-B07C-C2D199B595E5}"/>
              </a:ext>
            </a:extLst>
          </p:cNvPr>
          <p:cNvSpPr txBox="1"/>
          <p:nvPr/>
        </p:nvSpPr>
        <p:spPr>
          <a:xfrm>
            <a:off x="3881418" y="2147021"/>
            <a:ext cx="2913942" cy="2246729"/>
          </a:xfrm>
          <a:prstGeom prst="rect">
            <a:avLst/>
          </a:prstGeom>
          <a:noFill/>
          <a:ln>
            <a:noFill/>
          </a:ln>
        </p:spPr>
        <p:txBody>
          <a:bodyPr spcFirstLastPara="1" wrap="square" lIns="91425" tIns="45700" rIns="91425" bIns="45700" anchor="t" anchorCtr="0">
            <a:spAutoFit/>
          </a:bodyPr>
          <a:lstStyle/>
          <a:p>
            <a:pPr algn="r" rtl="1">
              <a:buClr>
                <a:srgbClr val="6F3963"/>
              </a:buClr>
              <a:buSzPts val="2400"/>
            </a:pPr>
            <a:r>
              <a:rPr lang="en-US" sz="2000" b="1" i="0" u="none" strike="noStrike" cap="none" dirty="0">
                <a:solidFill>
                  <a:schemeClr val="tx1"/>
                </a:solidFill>
                <a:latin typeface="Calibri" panose="020F0502020204030204" pitchFamily="34" charset="0"/>
                <a:ea typeface="Helvetica Neue"/>
                <a:cs typeface="Calibri" panose="020F0502020204030204" pitchFamily="34" charset="0"/>
                <a:sym typeface="Helvetica Neue"/>
              </a:rPr>
              <a:t>إذا لم يكن هناك مقدم رعاية موجود أو عندما لا يكون إشراك مقدم الرعاية في مصلحة الطفل</a:t>
            </a:r>
            <a:r>
              <a:rPr lang="ar-SA" sz="2000" b="1" i="0" u="none" strike="noStrike" cap="none" dirty="0">
                <a:solidFill>
                  <a:schemeClr val="tx1"/>
                </a:solidFill>
                <a:latin typeface="Calibri" panose="020F0502020204030204" pitchFamily="34" charset="0"/>
                <a:ea typeface="Helvetica Neue"/>
                <a:cs typeface="Calibri" panose="020F0502020204030204" pitchFamily="34" charset="0"/>
                <a:sym typeface="Helvetica Neue"/>
              </a:rPr>
              <a:t> الفضلى</a:t>
            </a:r>
            <a:r>
              <a:rPr lang="en-US" sz="2000" b="1" i="0" u="none" strike="noStrike" cap="none" dirty="0">
                <a:solidFill>
                  <a:schemeClr val="tx1"/>
                </a:solidFill>
                <a:latin typeface="Calibri" panose="020F0502020204030204" pitchFamily="34" charset="0"/>
                <a:ea typeface="Helvetica Neue"/>
                <a:cs typeface="Calibri" panose="020F0502020204030204" pitchFamily="34" charset="0"/>
                <a:sym typeface="Helvetica Neue"/>
              </a:rPr>
              <a:t>:</a:t>
            </a:r>
          </a:p>
          <a:p>
            <a:pPr marR="0" lvl="0" algn="r" rtl="1">
              <a:spcBef>
                <a:spcPts val="0"/>
              </a:spcBef>
              <a:spcAft>
                <a:spcPts val="0"/>
              </a:spcAft>
              <a:buClr>
                <a:srgbClr val="6F3963"/>
              </a:buClr>
              <a:buSzPts val="2400"/>
            </a:pPr>
            <a:endParaRPr lang="en-US" sz="2000" dirty="0">
              <a:solidFill>
                <a:schemeClr val="tx1"/>
              </a:solidFill>
              <a:latin typeface="Calibri" panose="020F0502020204030204" pitchFamily="34" charset="0"/>
              <a:ea typeface="Helvetica Neue"/>
              <a:cs typeface="Calibri" panose="020F0502020204030204" pitchFamily="34" charset="0"/>
              <a:sym typeface="Helvetica Neue"/>
            </a:endParaRPr>
          </a:p>
          <a:p>
            <a:pPr marL="285750" marR="0" lvl="0" indent="-285750" algn="r" rtl="1">
              <a:spcBef>
                <a:spcPts val="0"/>
              </a:spcBef>
              <a:spcAft>
                <a:spcPts val="0"/>
              </a:spcAft>
              <a:buClr>
                <a:srgbClr val="6F3963"/>
              </a:buClr>
              <a:buSzPts val="2400"/>
              <a:buFont typeface="Arial" panose="020B0604020202020204" pitchFamily="34" charset="0"/>
              <a:buChar char="•"/>
            </a:pPr>
            <a:r>
              <a:rPr lang="ar-SA" sz="2000" i="0" u="none" strike="noStrike" cap="none" dirty="0">
                <a:solidFill>
                  <a:schemeClr val="tx1"/>
                </a:solidFill>
                <a:latin typeface="Calibri" panose="020F0502020204030204" pitchFamily="34" charset="0"/>
                <a:ea typeface="Helvetica Neue"/>
                <a:cs typeface="Calibri" panose="020F0502020204030204" pitchFamily="34" charset="0"/>
                <a:sym typeface="Helvetica Neue"/>
              </a:rPr>
              <a:t>قم باتباع</a:t>
            </a:r>
            <a:r>
              <a:rPr lang="en-US" sz="2000" i="0" u="none" strike="noStrike" cap="none" dirty="0">
                <a:solidFill>
                  <a:schemeClr val="tx1"/>
                </a:solidFill>
                <a:latin typeface="Calibri" panose="020F0502020204030204" pitchFamily="34" charset="0"/>
                <a:ea typeface="Helvetica Neue"/>
                <a:cs typeface="Calibri" panose="020F0502020204030204" pitchFamily="34" charset="0"/>
                <a:sym typeface="Helvetica Neue"/>
              </a:rPr>
              <a:t> ال</a:t>
            </a:r>
            <a:r>
              <a:rPr lang="ar-SA" sz="2000" dirty="0">
                <a:solidFill>
                  <a:schemeClr val="tx1"/>
                </a:solidFill>
                <a:latin typeface="Calibri" panose="020F0502020204030204" pitchFamily="34" charset="0"/>
                <a:ea typeface="Helvetica Neue"/>
                <a:cs typeface="Calibri" panose="020F0502020204030204" pitchFamily="34" charset="0"/>
                <a:sym typeface="Helvetica Neue"/>
              </a:rPr>
              <a:t>دليل</a:t>
            </a:r>
            <a:r>
              <a:rPr lang="en-US" sz="2000" i="0" u="none" strike="noStrike" cap="none" dirty="0">
                <a:solidFill>
                  <a:schemeClr val="tx1"/>
                </a:solidFill>
                <a:latin typeface="Calibri" panose="020F0502020204030204" pitchFamily="34" charset="0"/>
                <a:ea typeface="Helvetica Neue"/>
                <a:cs typeface="Calibri" panose="020F0502020204030204" pitchFamily="34" charset="0"/>
                <a:sym typeface="Helvetica Neue"/>
              </a:rPr>
              <a:t> الخاص </a:t>
            </a:r>
            <a:endParaRPr lang="ar-SA" sz="2000" i="0" u="none" strike="noStrike" cap="none" dirty="0">
              <a:solidFill>
                <a:schemeClr val="tx1"/>
              </a:solidFill>
              <a:latin typeface="Calibri" panose="020F0502020204030204" pitchFamily="34" charset="0"/>
              <a:ea typeface="Helvetica Neue"/>
              <a:cs typeface="Calibri" panose="020F0502020204030204" pitchFamily="34" charset="0"/>
              <a:sym typeface="Helvetica Neue"/>
            </a:endParaRPr>
          </a:p>
          <a:p>
            <a:pPr marR="0" lvl="0" algn="r" rtl="1">
              <a:spcBef>
                <a:spcPts val="0"/>
              </a:spcBef>
              <a:spcAft>
                <a:spcPts val="0"/>
              </a:spcAft>
              <a:buClr>
                <a:srgbClr val="6F3963"/>
              </a:buClr>
              <a:buSzPts val="2400"/>
            </a:pPr>
            <a:r>
              <a:rPr lang="en-US" sz="2000" i="0" u="none" strike="noStrike" cap="none" dirty="0">
                <a:solidFill>
                  <a:schemeClr val="tx1"/>
                </a:solidFill>
                <a:latin typeface="Calibri" panose="020F0502020204030204" pitchFamily="34" charset="0"/>
                <a:ea typeface="Helvetica Neue"/>
                <a:cs typeface="Calibri" panose="020F0502020204030204" pitchFamily="34" charset="0"/>
                <a:sym typeface="Helvetica Neue"/>
              </a:rPr>
              <a:t>بال</a:t>
            </a:r>
            <a:r>
              <a:rPr lang="ar-SA" sz="2000" dirty="0">
                <a:solidFill>
                  <a:schemeClr val="tx1"/>
                </a:solidFill>
                <a:latin typeface="Calibri" panose="020F0502020204030204" pitchFamily="34" charset="0"/>
                <a:ea typeface="Helvetica Neue"/>
                <a:cs typeface="Calibri" panose="020F0502020204030204" pitchFamily="34" charset="0"/>
                <a:sym typeface="Helvetica Neue"/>
              </a:rPr>
              <a:t>قبول</a:t>
            </a:r>
            <a:r>
              <a:rPr lang="en-US" sz="2000" i="0" u="none" strike="noStrike" cap="none" dirty="0">
                <a:solidFill>
                  <a:schemeClr val="tx1"/>
                </a:solidFill>
                <a:latin typeface="Calibri" panose="020F0502020204030204" pitchFamily="34" charset="0"/>
                <a:ea typeface="Helvetica Neue"/>
                <a:cs typeface="Calibri" panose="020F0502020204030204" pitchFamily="34" charset="0"/>
                <a:sym typeface="Helvetica Neue"/>
              </a:rPr>
              <a:t> / الموافقة المستنيرة</a:t>
            </a:r>
            <a:endParaRPr lang="en-US" sz="2000" dirty="0">
              <a:solidFill>
                <a:schemeClr val="tx1"/>
              </a:solidFill>
              <a:latin typeface="Calibri" panose="020F0502020204030204" pitchFamily="34" charset="0"/>
              <a:ea typeface="Helvetica Neue"/>
              <a:cs typeface="Calibri" panose="020F0502020204030204" pitchFamily="34" charset="0"/>
              <a:sym typeface="Helvetica Neue"/>
            </a:endParaRPr>
          </a:p>
        </p:txBody>
      </p:sp>
      <p:grpSp>
        <p:nvGrpSpPr>
          <p:cNvPr id="8" name="Group 7">
            <a:extLst>
              <a:ext uri="{FF2B5EF4-FFF2-40B4-BE49-F238E27FC236}">
                <a16:creationId xmlns:a16="http://schemas.microsoft.com/office/drawing/2014/main" id="{F826B6CA-12B7-3B18-5EDE-7F9BC3C8143E}"/>
              </a:ext>
            </a:extLst>
          </p:cNvPr>
          <p:cNvGrpSpPr/>
          <p:nvPr/>
        </p:nvGrpSpPr>
        <p:grpSpPr>
          <a:xfrm>
            <a:off x="994987" y="2301308"/>
            <a:ext cx="2098707" cy="2816801"/>
            <a:chOff x="5438539" y="7646118"/>
            <a:chExt cx="814830" cy="1093633"/>
          </a:xfrm>
          <a:solidFill>
            <a:schemeClr val="accent4"/>
          </a:solidFill>
        </p:grpSpPr>
        <p:sp>
          <p:nvSpPr>
            <p:cNvPr id="9" name="Round Same Side Corner Rectangle 21">
              <a:extLst>
                <a:ext uri="{FF2B5EF4-FFF2-40B4-BE49-F238E27FC236}">
                  <a16:creationId xmlns:a16="http://schemas.microsoft.com/office/drawing/2014/main" id="{FB19B817-6F5E-6C48-097D-5CC58CEB960C}"/>
                </a:ext>
              </a:extLst>
            </p:cNvPr>
            <p:cNvSpPr/>
            <p:nvPr/>
          </p:nvSpPr>
          <p:spPr>
            <a:xfrm>
              <a:off x="5440940" y="8395605"/>
              <a:ext cx="323729" cy="344146"/>
            </a:xfrm>
            <a:prstGeom prst="round2SameRect">
              <a:avLst>
                <a:gd name="adj1" fmla="val 50000"/>
                <a:gd name="adj2" fmla="val 0"/>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0" name="Oval 9">
              <a:extLst>
                <a:ext uri="{FF2B5EF4-FFF2-40B4-BE49-F238E27FC236}">
                  <a16:creationId xmlns:a16="http://schemas.microsoft.com/office/drawing/2014/main" id="{CEB4F22B-3107-3B7F-B978-ABE63B2EC0D6}"/>
                </a:ext>
              </a:extLst>
            </p:cNvPr>
            <p:cNvSpPr/>
            <p:nvPr/>
          </p:nvSpPr>
          <p:spPr>
            <a:xfrm>
              <a:off x="5438539" y="8011964"/>
              <a:ext cx="327409" cy="327409"/>
            </a:xfrm>
            <a:prstGeom prst="ellipse">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1" name="Round Same Side Corner Rectangle 23">
              <a:extLst>
                <a:ext uri="{FF2B5EF4-FFF2-40B4-BE49-F238E27FC236}">
                  <a16:creationId xmlns:a16="http://schemas.microsoft.com/office/drawing/2014/main" id="{821EF639-4497-AE44-0C36-BE77E00806D0}"/>
                </a:ext>
              </a:extLst>
            </p:cNvPr>
            <p:cNvSpPr/>
            <p:nvPr/>
          </p:nvSpPr>
          <p:spPr>
            <a:xfrm>
              <a:off x="5928360" y="8029758"/>
              <a:ext cx="323730" cy="709993"/>
            </a:xfrm>
            <a:prstGeom prst="round2SameRect">
              <a:avLst>
                <a:gd name="adj1" fmla="val 50000"/>
                <a:gd name="adj2" fmla="val 0"/>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2" name="Oval 11">
              <a:extLst>
                <a:ext uri="{FF2B5EF4-FFF2-40B4-BE49-F238E27FC236}">
                  <a16:creationId xmlns:a16="http://schemas.microsoft.com/office/drawing/2014/main" id="{3D9EE315-5EF8-8B43-D895-4852BB44C2E2}"/>
                </a:ext>
              </a:extLst>
            </p:cNvPr>
            <p:cNvSpPr/>
            <p:nvPr/>
          </p:nvSpPr>
          <p:spPr>
            <a:xfrm>
              <a:off x="5925959" y="7646118"/>
              <a:ext cx="327410" cy="327409"/>
            </a:xfrm>
            <a:prstGeom prst="ellipse">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3" name="Round Same Side Corner Rectangle 25">
              <a:extLst>
                <a:ext uri="{FF2B5EF4-FFF2-40B4-BE49-F238E27FC236}">
                  <a16:creationId xmlns:a16="http://schemas.microsoft.com/office/drawing/2014/main" id="{383268BC-CD2A-D4DA-4BAC-769C10ED6ACE}"/>
                </a:ext>
              </a:extLst>
            </p:cNvPr>
            <p:cNvSpPr/>
            <p:nvPr/>
          </p:nvSpPr>
          <p:spPr>
            <a:xfrm rot="12859561">
              <a:off x="5864557" y="8125814"/>
              <a:ext cx="101108" cy="244001"/>
            </a:xfrm>
            <a:prstGeom prst="round2SameRect">
              <a:avLst>
                <a:gd name="adj1" fmla="val 49300"/>
                <a:gd name="adj2" fmla="val 0"/>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4" name="Round Same Side Corner Rectangle 26">
              <a:extLst>
                <a:ext uri="{FF2B5EF4-FFF2-40B4-BE49-F238E27FC236}">
                  <a16:creationId xmlns:a16="http://schemas.microsoft.com/office/drawing/2014/main" id="{7CFFEA31-E558-A7A7-0A83-18B417C530DE}"/>
                </a:ext>
              </a:extLst>
            </p:cNvPr>
            <p:cNvSpPr/>
            <p:nvPr/>
          </p:nvSpPr>
          <p:spPr>
            <a:xfrm rot="14101202">
              <a:off x="5757134" y="8268990"/>
              <a:ext cx="101108" cy="165176"/>
            </a:xfrm>
            <a:prstGeom prst="round2SameRect">
              <a:avLst>
                <a:gd name="adj1" fmla="val 49300"/>
                <a:gd name="adj2" fmla="val 0"/>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gr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478"/>
        <p:cNvGrpSpPr/>
        <p:nvPr/>
      </p:nvGrpSpPr>
      <p:grpSpPr>
        <a:xfrm>
          <a:off x="0" y="0"/>
          <a:ext cx="0" cy="0"/>
          <a:chOff x="0" y="0"/>
          <a:chExt cx="0" cy="0"/>
        </a:xfrm>
      </p:grpSpPr>
      <p:sp>
        <p:nvSpPr>
          <p:cNvPr id="2" name="Rectangle: Top Corners Rounded 1">
            <a:extLst>
              <a:ext uri="{FF2B5EF4-FFF2-40B4-BE49-F238E27FC236}">
                <a16:creationId xmlns:a16="http://schemas.microsoft.com/office/drawing/2014/main" id="{CFE625A0-4FF4-0E81-020B-0B8F6236DEDD}"/>
              </a:ext>
            </a:extLst>
          </p:cNvPr>
          <p:cNvSpPr/>
          <p:nvPr/>
        </p:nvSpPr>
        <p:spPr>
          <a:xfrm rot="5400000">
            <a:off x="4498077" y="-1348475"/>
            <a:ext cx="2603498" cy="11599653"/>
          </a:xfrm>
          <a:prstGeom prst="round2SameRect">
            <a:avLst>
              <a:gd name="adj1" fmla="val 25924"/>
              <a:gd name="adj2" fmla="val 0"/>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6" name="Google Shape;114;p9">
            <a:extLst>
              <a:ext uri="{FF2B5EF4-FFF2-40B4-BE49-F238E27FC236}">
                <a16:creationId xmlns:a16="http://schemas.microsoft.com/office/drawing/2014/main" id="{8705430D-78F9-7897-C935-C1F4E2069EBD}"/>
              </a:ext>
            </a:extLst>
          </p:cNvPr>
          <p:cNvSpPr txBox="1"/>
          <p:nvPr/>
        </p:nvSpPr>
        <p:spPr>
          <a:xfrm>
            <a:off x="5582531" y="2358886"/>
            <a:ext cx="5446979" cy="369291"/>
          </a:xfrm>
          <a:prstGeom prst="rect">
            <a:avLst/>
          </a:prstGeom>
          <a:noFill/>
          <a:ln>
            <a:noFill/>
          </a:ln>
        </p:spPr>
        <p:txBody>
          <a:bodyPr spcFirstLastPara="1" wrap="square" lIns="91425" tIns="45700" rIns="91425" bIns="45700" anchor="t" anchorCtr="0">
            <a:spAutoFit/>
          </a:bodyPr>
          <a:lstStyle/>
          <a:p>
            <a:pPr marL="0" marR="0" lvl="0" indent="0" algn="r" rtl="1">
              <a:spcBef>
                <a:spcPts val="0"/>
              </a:spcBef>
              <a:spcAft>
                <a:spcPts val="0"/>
              </a:spcAft>
              <a:buNone/>
            </a:pPr>
            <a:r>
              <a:rPr lang="en-US" sz="1800" b="1" dirty="0">
                <a:solidFill>
                  <a:schemeClr val="dk1"/>
                </a:solidFill>
                <a:latin typeface="Calibri" panose="020F0502020204030204" pitchFamily="34" charset="0"/>
                <a:cs typeface="Calibri" panose="020F0502020204030204" pitchFamily="34" charset="0"/>
                <a:sym typeface="Arial"/>
              </a:rPr>
              <a:t>في مجموعاتك ، أجب عن الأسئلة التالية</a:t>
            </a:r>
            <a:r>
              <a:rPr lang="en-US" sz="1800" b="1" dirty="0">
                <a:solidFill>
                  <a:schemeClr val="dk1"/>
                </a:solidFill>
                <a:latin typeface="Arial"/>
                <a:ea typeface="Arial"/>
                <a:cs typeface="Arial"/>
                <a:sym typeface="Arial"/>
              </a:rPr>
              <a:t>:</a:t>
            </a:r>
            <a:endParaRPr lang="en-US" sz="1800" dirty="0"/>
          </a:p>
        </p:txBody>
      </p:sp>
      <p:sp>
        <p:nvSpPr>
          <p:cNvPr id="18" name="Google Shape;114;p9">
            <a:extLst>
              <a:ext uri="{FF2B5EF4-FFF2-40B4-BE49-F238E27FC236}">
                <a16:creationId xmlns:a16="http://schemas.microsoft.com/office/drawing/2014/main" id="{48BAD3C1-F3C3-44B5-A770-1FCB38A85D8B}"/>
              </a:ext>
            </a:extLst>
          </p:cNvPr>
          <p:cNvSpPr txBox="1"/>
          <p:nvPr/>
        </p:nvSpPr>
        <p:spPr>
          <a:xfrm>
            <a:off x="5582531" y="3429000"/>
            <a:ext cx="5446979" cy="2068218"/>
          </a:xfrm>
          <a:prstGeom prst="rect">
            <a:avLst/>
          </a:prstGeom>
          <a:noFill/>
          <a:ln>
            <a:noFill/>
          </a:ln>
        </p:spPr>
        <p:txBody>
          <a:bodyPr spcFirstLastPara="1" wrap="square" lIns="91425" tIns="45700" rIns="91425" bIns="45700" anchor="t" anchorCtr="0">
            <a:spAutoFit/>
          </a:bodyPr>
          <a:lstStyle/>
          <a:p>
            <a:pPr marL="342900" indent="-342900" algn="r" rtl="1">
              <a:lnSpc>
                <a:spcPct val="107000"/>
              </a:lnSpc>
              <a:buFont typeface="+mj-lt"/>
              <a:buAutoNum type="arabicPeriod"/>
            </a:pPr>
            <a:r>
              <a:rPr lang="en-US" sz="2000" b="0" i="0" u="none" strike="noStrike" cap="none" dirty="0">
                <a:solidFill>
                  <a:srgbClr val="000000"/>
                </a:solidFill>
                <a:latin typeface="Calibri" panose="020F0502020204030204" pitchFamily="34" charset="0"/>
                <a:ea typeface="Helvetica Neue"/>
                <a:cs typeface="Calibri" panose="020F0502020204030204" pitchFamily="34" charset="0"/>
                <a:sym typeface="Helvetica Neue"/>
              </a:rPr>
              <a:t>كيف ستبدأ في تحديد الأطفال المعرضين للخطر بما في ذلك أولئك الذين انفصلوا عن أسرهم؟</a:t>
            </a:r>
          </a:p>
          <a:p>
            <a:pPr marL="342900" indent="-342900" algn="r" rtl="1">
              <a:lnSpc>
                <a:spcPct val="107000"/>
              </a:lnSpc>
              <a:buFont typeface="+mj-lt"/>
              <a:buAutoNum type="arabicPeriod"/>
            </a:pPr>
            <a:endParaRPr lang="en-US" sz="2000" dirty="0">
              <a:latin typeface="Calibri" panose="020F0502020204030204" pitchFamily="34" charset="0"/>
              <a:ea typeface="Helvetica Neue"/>
              <a:cs typeface="Calibri" panose="020F0502020204030204" pitchFamily="34" charset="0"/>
              <a:sym typeface="Helvetica Neue"/>
            </a:endParaRPr>
          </a:p>
          <a:p>
            <a:pPr marL="342900" indent="-342900" algn="r" rtl="1">
              <a:lnSpc>
                <a:spcPct val="107000"/>
              </a:lnSpc>
              <a:buFont typeface="+mj-lt"/>
              <a:buAutoNum type="arabicPeriod"/>
            </a:pPr>
            <a:r>
              <a:rPr lang="en-US" sz="2000" b="0" i="0" u="none" strike="noStrike" cap="none" dirty="0">
                <a:solidFill>
                  <a:srgbClr val="000000"/>
                </a:solidFill>
                <a:latin typeface="Calibri" panose="020F0502020204030204" pitchFamily="34" charset="0"/>
                <a:ea typeface="Helvetica Neue"/>
                <a:cs typeface="Calibri" panose="020F0502020204030204" pitchFamily="34" charset="0"/>
                <a:sym typeface="Helvetica Neue"/>
              </a:rPr>
              <a:t>أي</a:t>
            </a:r>
            <a:r>
              <a:rPr lang="ar-SA" sz="2000" b="0" i="0" u="none" strike="noStrike" cap="none" dirty="0">
                <a:solidFill>
                  <a:srgbClr val="000000"/>
                </a:solidFill>
                <a:latin typeface="Calibri" panose="020F0502020204030204" pitchFamily="34" charset="0"/>
                <a:ea typeface="Helvetica Neue"/>
                <a:cs typeface="Calibri" panose="020F0502020204030204" pitchFamily="34" charset="0"/>
                <a:sym typeface="Helvetica Neue"/>
              </a:rPr>
              <a:t> من</a:t>
            </a:r>
            <a:r>
              <a:rPr lang="en-US" sz="2000" b="0" i="0" u="none" strike="noStrike" cap="none" dirty="0">
                <a:solidFill>
                  <a:srgbClr val="000000"/>
                </a:solidFill>
                <a:latin typeface="Calibri" panose="020F0502020204030204" pitchFamily="34" charset="0"/>
                <a:ea typeface="Helvetica Neue"/>
                <a:cs typeface="Calibri" panose="020F0502020204030204" pitchFamily="34" charset="0"/>
                <a:sym typeface="Helvetica Neue"/>
              </a:rPr>
              <a:t> ال</a:t>
            </a:r>
            <a:r>
              <a:rPr lang="ar-SA" sz="2000" b="0" i="0" u="none" strike="noStrike" cap="none" dirty="0">
                <a:solidFill>
                  <a:srgbClr val="000000"/>
                </a:solidFill>
                <a:latin typeface="Calibri" panose="020F0502020204030204" pitchFamily="34" charset="0"/>
                <a:ea typeface="Helvetica Neue"/>
                <a:cs typeface="Calibri" panose="020F0502020204030204" pitchFamily="34" charset="0"/>
                <a:sym typeface="Helvetica Neue"/>
              </a:rPr>
              <a:t>فاعلين</a:t>
            </a:r>
            <a:r>
              <a:rPr lang="en-US" sz="2000" b="0" i="0" u="none" strike="noStrike" cap="none" dirty="0">
                <a:solidFill>
                  <a:srgbClr val="000000"/>
                </a:solidFill>
                <a:latin typeface="Calibri" panose="020F0502020204030204" pitchFamily="34" charset="0"/>
                <a:ea typeface="Helvetica Neue"/>
                <a:cs typeface="Calibri" panose="020F0502020204030204" pitchFamily="34" charset="0"/>
                <a:sym typeface="Helvetica Neue"/>
              </a:rPr>
              <a:t> الآخرين سوف </a:t>
            </a:r>
            <a:r>
              <a:rPr lang="ar-SA" sz="2000" b="0" i="0" u="none" strike="noStrike" cap="none" dirty="0">
                <a:solidFill>
                  <a:srgbClr val="000000"/>
                </a:solidFill>
                <a:latin typeface="Calibri" panose="020F0502020204030204" pitchFamily="34" charset="0"/>
                <a:ea typeface="Helvetica Neue"/>
                <a:cs typeface="Calibri" panose="020F0502020204030204" pitchFamily="34" charset="0"/>
                <a:sym typeface="Helvetica Neue"/>
              </a:rPr>
              <a:t>يتم إشراكهم</a:t>
            </a:r>
            <a:r>
              <a:rPr lang="en-US" sz="2000" b="0" i="0" u="none" strike="noStrike" cap="none" dirty="0">
                <a:solidFill>
                  <a:srgbClr val="000000"/>
                </a:solidFill>
                <a:latin typeface="Calibri" panose="020F0502020204030204" pitchFamily="34" charset="0"/>
                <a:ea typeface="Helvetica Neue"/>
                <a:cs typeface="Calibri" panose="020F0502020204030204" pitchFamily="34" charset="0"/>
                <a:sym typeface="Helvetica Neue"/>
              </a:rPr>
              <a:t>؟</a:t>
            </a:r>
          </a:p>
          <a:p>
            <a:pPr marL="342900" indent="-342900" algn="r" rtl="1">
              <a:lnSpc>
                <a:spcPct val="107000"/>
              </a:lnSpc>
              <a:buFont typeface="+mj-lt"/>
              <a:buAutoNum type="arabicPeriod"/>
            </a:pPr>
            <a:endParaRPr lang="en-US" sz="2000" b="0" i="0" u="none" strike="noStrike" cap="none" dirty="0">
              <a:solidFill>
                <a:srgbClr val="000000"/>
              </a:solidFill>
              <a:latin typeface="Calibri" panose="020F0502020204030204" pitchFamily="34" charset="0"/>
              <a:ea typeface="Helvetica Neue"/>
              <a:cs typeface="Calibri" panose="020F0502020204030204" pitchFamily="34" charset="0"/>
              <a:sym typeface="Helvetica Neue"/>
            </a:endParaRPr>
          </a:p>
          <a:p>
            <a:pPr marL="342900" indent="-342900" algn="r" rtl="1">
              <a:lnSpc>
                <a:spcPct val="107000"/>
              </a:lnSpc>
              <a:buFont typeface="+mj-lt"/>
              <a:buAutoNum type="arabicPeriod"/>
            </a:pPr>
            <a:r>
              <a:rPr lang="en-US" sz="2000" b="0" i="0" u="none" strike="noStrike" cap="none" dirty="0">
                <a:solidFill>
                  <a:srgbClr val="000000"/>
                </a:solidFill>
                <a:latin typeface="Calibri" panose="020F0502020204030204" pitchFamily="34" charset="0"/>
                <a:ea typeface="Helvetica Neue"/>
                <a:cs typeface="Calibri" panose="020F0502020204030204" pitchFamily="34" charset="0"/>
                <a:sym typeface="Helvetica Neue"/>
              </a:rPr>
              <a:t>كيف تتأكد من أنك لا ت</a:t>
            </a:r>
            <a:r>
              <a:rPr lang="ar-SA" sz="2000" dirty="0">
                <a:latin typeface="Calibri" panose="020F0502020204030204" pitchFamily="34" charset="0"/>
                <a:ea typeface="Helvetica Neue"/>
                <a:cs typeface="Calibri" panose="020F0502020204030204" pitchFamily="34" charset="0"/>
                <a:sym typeface="Helvetica Neue"/>
              </a:rPr>
              <a:t>قوم بالضرر</a:t>
            </a:r>
            <a:r>
              <a:rPr lang="en-US" sz="2000" b="0" i="0" u="none" strike="noStrike" cap="none" dirty="0">
                <a:solidFill>
                  <a:srgbClr val="000000"/>
                </a:solidFill>
                <a:latin typeface="Calibri" panose="020F0502020204030204" pitchFamily="34" charset="0"/>
                <a:ea typeface="Helvetica Neue"/>
                <a:cs typeface="Calibri" panose="020F0502020204030204" pitchFamily="34" charset="0"/>
                <a:sym typeface="Helvetica Neue"/>
              </a:rPr>
              <a:t>؟</a:t>
            </a:r>
          </a:p>
        </p:txBody>
      </p:sp>
      <p:sp>
        <p:nvSpPr>
          <p:cNvPr id="479" name="Google Shape;479;p14"/>
          <p:cNvSpPr txBox="1">
            <a:spLocks noGrp="1"/>
          </p:cNvSpPr>
          <p:nvPr>
            <p:ph type="title"/>
          </p:nvPr>
        </p:nvSpPr>
        <p:spPr>
          <a:xfrm>
            <a:off x="453498" y="120516"/>
            <a:ext cx="10515600" cy="868968"/>
          </a:xfrm>
          <a:prstGeom prst="rect">
            <a:avLst/>
          </a:prstGeom>
          <a:noFill/>
          <a:ln>
            <a:noFill/>
          </a:ln>
        </p:spPr>
        <p:txBody>
          <a:bodyPr spcFirstLastPara="1" wrap="square" lIns="91425" tIns="45700" rIns="91425" bIns="45700" anchor="ctr" anchorCtr="0">
            <a:normAutofit/>
          </a:bodyPr>
          <a:lstStyle/>
          <a:p>
            <a:pPr marL="0" lvl="0" indent="0" rtl="1">
              <a:lnSpc>
                <a:spcPct val="90000"/>
              </a:lnSpc>
              <a:spcBef>
                <a:spcPts val="0"/>
              </a:spcBef>
              <a:spcAft>
                <a:spcPts val="0"/>
              </a:spcAft>
              <a:buClr>
                <a:srgbClr val="8C5F7A"/>
              </a:buClr>
              <a:buSzPct val="100000"/>
              <a:buFont typeface="Arial"/>
              <a:buNone/>
            </a:pPr>
            <a:r>
              <a:rPr lang="en-US" dirty="0">
                <a:latin typeface="Calibri" panose="020F0502020204030204" pitchFamily="34" charset="0"/>
                <a:cs typeface="Calibri" panose="020F0502020204030204" pitchFamily="34" charset="0"/>
              </a:rPr>
              <a:t>تحديد وتسجيل الأطفال المعرضين للخطر</a:t>
            </a:r>
            <a:endParaRPr dirty="0">
              <a:latin typeface="Calibri" panose="020F0502020204030204" pitchFamily="34" charset="0"/>
              <a:cs typeface="Calibri" panose="020F0502020204030204" pitchFamily="34" charset="0"/>
            </a:endParaRPr>
          </a:p>
        </p:txBody>
      </p:sp>
      <p:sp>
        <p:nvSpPr>
          <p:cNvPr id="3" name="Google Shape;114;p9">
            <a:extLst>
              <a:ext uri="{FF2B5EF4-FFF2-40B4-BE49-F238E27FC236}">
                <a16:creationId xmlns:a16="http://schemas.microsoft.com/office/drawing/2014/main" id="{57A20AEA-3E9E-59C4-06E3-F6952888F963}"/>
              </a:ext>
            </a:extLst>
          </p:cNvPr>
          <p:cNvSpPr txBox="1"/>
          <p:nvPr/>
        </p:nvSpPr>
        <p:spPr>
          <a:xfrm>
            <a:off x="794079" y="1219596"/>
            <a:ext cx="1559124" cy="369332"/>
          </a:xfrm>
          <a:prstGeom prst="rect">
            <a:avLst/>
          </a:prstGeom>
          <a:noFill/>
          <a:ln>
            <a:noFill/>
          </a:ln>
        </p:spPr>
        <p:txBody>
          <a:bodyPr spcFirstLastPara="1" wrap="square" lIns="91425" tIns="45700" rIns="91425" bIns="45700" anchor="t" anchorCtr="0">
            <a:spAutoFit/>
          </a:bodyPr>
          <a:lstStyle/>
          <a:p>
            <a:pPr marL="0" marR="0" lvl="0" indent="0" algn="r" rtl="1">
              <a:lnSpc>
                <a:spcPct val="100000"/>
              </a:lnSpc>
              <a:spcBef>
                <a:spcPts val="0"/>
              </a:spcBef>
              <a:spcAft>
                <a:spcPts val="0"/>
              </a:spcAft>
              <a:buClr>
                <a:srgbClr val="000000"/>
              </a:buClr>
              <a:buSzPts val="1800"/>
              <a:buFont typeface="Arial"/>
              <a:buNone/>
            </a:pPr>
            <a:r>
              <a:rPr lang="ar-SA" sz="1800" b="1" i="0" u="none" strike="noStrike" cap="none" dirty="0">
                <a:solidFill>
                  <a:schemeClr val="accent2">
                    <a:lumMod val="75000"/>
                  </a:schemeClr>
                </a:solidFill>
                <a:latin typeface="Arial"/>
                <a:ea typeface="Arial"/>
                <a:cs typeface="Arial"/>
                <a:sym typeface="Arial"/>
              </a:rPr>
              <a:t>٢٠</a:t>
            </a:r>
            <a:r>
              <a:rPr lang="en-US" sz="1800" b="1" i="0" u="none" strike="noStrike" cap="none" dirty="0">
                <a:solidFill>
                  <a:schemeClr val="accent2">
                    <a:lumMod val="75000"/>
                  </a:schemeClr>
                </a:solidFill>
                <a:latin typeface="Arial"/>
                <a:ea typeface="Arial"/>
                <a:cs typeface="Arial"/>
                <a:sym typeface="Arial"/>
              </a:rPr>
              <a:t>دقيقة</a:t>
            </a:r>
            <a:endParaRPr b="1" dirty="0">
              <a:solidFill>
                <a:schemeClr val="accent2">
                  <a:lumMod val="75000"/>
                </a:schemeClr>
              </a:solidFill>
            </a:endParaRPr>
          </a:p>
        </p:txBody>
      </p:sp>
      <p:grpSp>
        <p:nvGrpSpPr>
          <p:cNvPr id="4" name="Group 3">
            <a:extLst>
              <a:ext uri="{FF2B5EF4-FFF2-40B4-BE49-F238E27FC236}">
                <a16:creationId xmlns:a16="http://schemas.microsoft.com/office/drawing/2014/main" id="{7DE23384-AE91-4573-922A-B3E03A0042A4}"/>
              </a:ext>
            </a:extLst>
          </p:cNvPr>
          <p:cNvGrpSpPr/>
          <p:nvPr/>
        </p:nvGrpSpPr>
        <p:grpSpPr>
          <a:xfrm>
            <a:off x="357066" y="1224523"/>
            <a:ext cx="369332" cy="369332"/>
            <a:chOff x="6784825" y="4717805"/>
            <a:chExt cx="1170980" cy="1170980"/>
          </a:xfrm>
        </p:grpSpPr>
        <p:sp>
          <p:nvSpPr>
            <p:cNvPr id="5" name="Oval 4">
              <a:extLst>
                <a:ext uri="{FF2B5EF4-FFF2-40B4-BE49-F238E27FC236}">
                  <a16:creationId xmlns:a16="http://schemas.microsoft.com/office/drawing/2014/main" id="{00ED4298-C9BC-10A1-1BC0-36374EBCE020}"/>
                </a:ext>
              </a:extLst>
            </p:cNvPr>
            <p:cNvSpPr/>
            <p:nvPr/>
          </p:nvSpPr>
          <p:spPr>
            <a:xfrm>
              <a:off x="6784825" y="4717805"/>
              <a:ext cx="1170980" cy="1170980"/>
            </a:xfrm>
            <a:prstGeom prst="ellipse">
              <a:avLst/>
            </a:prstGeom>
            <a:solidFill>
              <a:schemeClr val="accent2">
                <a:lumMod val="75000"/>
              </a:schemeClr>
            </a:solidFill>
            <a:ln w="1270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6" name="Oval 5">
              <a:extLst>
                <a:ext uri="{FF2B5EF4-FFF2-40B4-BE49-F238E27FC236}">
                  <a16:creationId xmlns:a16="http://schemas.microsoft.com/office/drawing/2014/main" id="{8261D6CF-A586-5050-C7A5-A42057B16AED}"/>
                </a:ext>
              </a:extLst>
            </p:cNvPr>
            <p:cNvSpPr/>
            <p:nvPr/>
          </p:nvSpPr>
          <p:spPr>
            <a:xfrm>
              <a:off x="7276868" y="5237982"/>
              <a:ext cx="189079" cy="18907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7" name="Rectangle 6">
              <a:extLst>
                <a:ext uri="{FF2B5EF4-FFF2-40B4-BE49-F238E27FC236}">
                  <a16:creationId xmlns:a16="http://schemas.microsoft.com/office/drawing/2014/main" id="{A118D7B2-BE8C-2240-0E35-5757C2CC49C0}"/>
                </a:ext>
              </a:extLst>
            </p:cNvPr>
            <p:cNvSpPr/>
            <p:nvPr/>
          </p:nvSpPr>
          <p:spPr>
            <a:xfrm rot="16200000">
              <a:off x="7134823" y="5040376"/>
              <a:ext cx="464812" cy="11315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8" name="Rectangle 7">
              <a:extLst>
                <a:ext uri="{FF2B5EF4-FFF2-40B4-BE49-F238E27FC236}">
                  <a16:creationId xmlns:a16="http://schemas.microsoft.com/office/drawing/2014/main" id="{A33516E9-E94B-E3E5-BBDF-B999DDE823FD}"/>
                </a:ext>
              </a:extLst>
            </p:cNvPr>
            <p:cNvSpPr/>
            <p:nvPr/>
          </p:nvSpPr>
          <p:spPr>
            <a:xfrm rot="13453060">
              <a:off x="7365088" y="5440995"/>
              <a:ext cx="331413" cy="10918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grpSp>
      <p:grpSp>
        <p:nvGrpSpPr>
          <p:cNvPr id="9" name="Group 8">
            <a:extLst>
              <a:ext uri="{FF2B5EF4-FFF2-40B4-BE49-F238E27FC236}">
                <a16:creationId xmlns:a16="http://schemas.microsoft.com/office/drawing/2014/main" id="{D9861E31-5347-8CB9-6597-741353F2ACA1}"/>
              </a:ext>
            </a:extLst>
          </p:cNvPr>
          <p:cNvGrpSpPr/>
          <p:nvPr/>
        </p:nvGrpSpPr>
        <p:grpSpPr>
          <a:xfrm>
            <a:off x="1162490" y="2378536"/>
            <a:ext cx="3316476" cy="2741020"/>
            <a:chOff x="7499908" y="4900579"/>
            <a:chExt cx="997752" cy="824628"/>
          </a:xfrm>
        </p:grpSpPr>
        <p:grpSp>
          <p:nvGrpSpPr>
            <p:cNvPr id="10" name="Group 9">
              <a:extLst>
                <a:ext uri="{FF2B5EF4-FFF2-40B4-BE49-F238E27FC236}">
                  <a16:creationId xmlns:a16="http://schemas.microsoft.com/office/drawing/2014/main" id="{82B92BC2-517A-39EF-1EEA-208EA7B2C7CF}"/>
                </a:ext>
              </a:extLst>
            </p:cNvPr>
            <p:cNvGrpSpPr/>
            <p:nvPr/>
          </p:nvGrpSpPr>
          <p:grpSpPr>
            <a:xfrm>
              <a:off x="7499908" y="4900579"/>
              <a:ext cx="997752" cy="824628"/>
              <a:chOff x="5957706" y="3325646"/>
              <a:chExt cx="2611796" cy="1892062"/>
            </a:xfrm>
            <a:solidFill>
              <a:schemeClr val="accent4"/>
            </a:solidFill>
          </p:grpSpPr>
          <p:sp>
            <p:nvSpPr>
              <p:cNvPr id="14" name="Rectangle: Rounded Corners 13">
                <a:extLst>
                  <a:ext uri="{FF2B5EF4-FFF2-40B4-BE49-F238E27FC236}">
                    <a16:creationId xmlns:a16="http://schemas.microsoft.com/office/drawing/2014/main" id="{EA0F25E5-DCBF-5CDA-F1CB-F3234896C31B}"/>
                  </a:ext>
                </a:extLst>
              </p:cNvPr>
              <p:cNvSpPr/>
              <p:nvPr/>
            </p:nvSpPr>
            <p:spPr>
              <a:xfrm>
                <a:off x="5957706" y="3547504"/>
                <a:ext cx="2611796" cy="1670204"/>
              </a:xfrm>
              <a:prstGeom prst="round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sz="1400" dirty="0">
                  <a:solidFill>
                    <a:schemeClr val="bg1"/>
                  </a:solidFill>
                  <a:latin typeface="Helvetica Neue"/>
                </a:endParaRPr>
              </a:p>
            </p:txBody>
          </p:sp>
          <p:sp>
            <p:nvSpPr>
              <p:cNvPr id="15" name="Rectangle: Top Corners Rounded 14">
                <a:extLst>
                  <a:ext uri="{FF2B5EF4-FFF2-40B4-BE49-F238E27FC236}">
                    <a16:creationId xmlns:a16="http://schemas.microsoft.com/office/drawing/2014/main" id="{8A2B64F1-D594-5562-3CBF-1E8B02F26FA3}"/>
                  </a:ext>
                </a:extLst>
              </p:cNvPr>
              <p:cNvSpPr/>
              <p:nvPr/>
            </p:nvSpPr>
            <p:spPr>
              <a:xfrm>
                <a:off x="5957706" y="3325646"/>
                <a:ext cx="538650" cy="515820"/>
              </a:xfrm>
              <a:prstGeom prst="round2SameRect">
                <a:avLst/>
              </a:prstGeom>
              <a:solidFill>
                <a:schemeClr val="accent2">
                  <a:lumMod val="75000"/>
                </a:schemeClr>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b="1" dirty="0">
                  <a:solidFill>
                    <a:schemeClr val="bg1"/>
                  </a:solidFill>
                  <a:latin typeface="Arial" panose="020B0604020202020204" pitchFamily="34" charset="0"/>
                  <a:cs typeface="Arial" panose="020B0604020202020204" pitchFamily="34" charset="0"/>
                </a:endParaRPr>
              </a:p>
            </p:txBody>
          </p:sp>
        </p:grpSp>
        <p:grpSp>
          <p:nvGrpSpPr>
            <p:cNvPr id="11" name="Group 10">
              <a:extLst>
                <a:ext uri="{FF2B5EF4-FFF2-40B4-BE49-F238E27FC236}">
                  <a16:creationId xmlns:a16="http://schemas.microsoft.com/office/drawing/2014/main" id="{2B6D2EFD-AF93-5C8A-A8AA-A8724E4343C3}"/>
                </a:ext>
              </a:extLst>
            </p:cNvPr>
            <p:cNvGrpSpPr/>
            <p:nvPr/>
          </p:nvGrpSpPr>
          <p:grpSpPr>
            <a:xfrm>
              <a:off x="7871183" y="5154803"/>
              <a:ext cx="316610" cy="462618"/>
              <a:chOff x="8661923" y="4758813"/>
              <a:chExt cx="825538" cy="1206243"/>
            </a:xfrm>
            <a:solidFill>
              <a:schemeClr val="bg1"/>
            </a:solidFill>
          </p:grpSpPr>
          <p:sp>
            <p:nvSpPr>
              <p:cNvPr id="12" name="Circle: Hollow 11">
                <a:extLst>
                  <a:ext uri="{FF2B5EF4-FFF2-40B4-BE49-F238E27FC236}">
                    <a16:creationId xmlns:a16="http://schemas.microsoft.com/office/drawing/2014/main" id="{37D23D0B-0F09-6F87-35D4-BCD067A7D2EC}"/>
                  </a:ext>
                </a:extLst>
              </p:cNvPr>
              <p:cNvSpPr/>
              <p:nvPr/>
            </p:nvSpPr>
            <p:spPr>
              <a:xfrm>
                <a:off x="8661923" y="4758813"/>
                <a:ext cx="825538" cy="845574"/>
              </a:xfrm>
              <a:prstGeom prst="donu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solidFill>
                    <a:schemeClr val="tx1"/>
                  </a:solidFill>
                </a:endParaRPr>
              </a:p>
            </p:txBody>
          </p:sp>
          <p:sp>
            <p:nvSpPr>
              <p:cNvPr id="13" name="Rectangle: Rounded Corners 12">
                <a:extLst>
                  <a:ext uri="{FF2B5EF4-FFF2-40B4-BE49-F238E27FC236}">
                    <a16:creationId xmlns:a16="http://schemas.microsoft.com/office/drawing/2014/main" id="{0081EB6A-3137-3C8A-7554-B83A3B1D2E15}"/>
                  </a:ext>
                </a:extLst>
              </p:cNvPr>
              <p:cNvSpPr/>
              <p:nvPr/>
            </p:nvSpPr>
            <p:spPr>
              <a:xfrm rot="1978244">
                <a:off x="8694854" y="5424756"/>
                <a:ext cx="193867" cy="540300"/>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grpSp>
      </p:grpSp>
      <p:grpSp>
        <p:nvGrpSpPr>
          <p:cNvPr id="17" name="Group 16">
            <a:extLst>
              <a:ext uri="{FF2B5EF4-FFF2-40B4-BE49-F238E27FC236}">
                <a16:creationId xmlns:a16="http://schemas.microsoft.com/office/drawing/2014/main" id="{E3E2DFB9-A1B2-436B-3070-188E101CDEA9}"/>
              </a:ext>
            </a:extLst>
          </p:cNvPr>
          <p:cNvGrpSpPr/>
          <p:nvPr/>
        </p:nvGrpSpPr>
        <p:grpSpPr>
          <a:xfrm>
            <a:off x="10228983" y="337468"/>
            <a:ext cx="1587872" cy="1368854"/>
            <a:chOff x="10228983" y="337468"/>
            <a:chExt cx="1587872" cy="1368854"/>
          </a:xfrm>
        </p:grpSpPr>
        <p:sp>
          <p:nvSpPr>
            <p:cNvPr id="19" name="Hexagon 18">
              <a:extLst>
                <a:ext uri="{FF2B5EF4-FFF2-40B4-BE49-F238E27FC236}">
                  <a16:creationId xmlns:a16="http://schemas.microsoft.com/office/drawing/2014/main" id="{B3CFA1D4-130D-B80E-ED5A-94DD9F134118}"/>
                </a:ext>
              </a:extLst>
            </p:cNvPr>
            <p:cNvSpPr/>
            <p:nvPr/>
          </p:nvSpPr>
          <p:spPr>
            <a:xfrm rot="1782986">
              <a:off x="10228983" y="337468"/>
              <a:ext cx="1587872" cy="1368854"/>
            </a:xfrm>
            <a:prstGeom prst="hexagon">
              <a:avLst>
                <a:gd name="adj" fmla="val 28965"/>
                <a:gd name="vf" fmla="val 115470"/>
              </a:avLst>
            </a:prstGeom>
            <a:solidFill>
              <a:schemeClr val="bg1"/>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grpSp>
          <p:nvGrpSpPr>
            <p:cNvPr id="20" name="Group 19">
              <a:extLst>
                <a:ext uri="{FF2B5EF4-FFF2-40B4-BE49-F238E27FC236}">
                  <a16:creationId xmlns:a16="http://schemas.microsoft.com/office/drawing/2014/main" id="{35DE74B8-11FA-408E-1FA1-93435C34B77A}"/>
                </a:ext>
              </a:extLst>
            </p:cNvPr>
            <p:cNvGrpSpPr/>
            <p:nvPr/>
          </p:nvGrpSpPr>
          <p:grpSpPr>
            <a:xfrm>
              <a:off x="10621771" y="762700"/>
              <a:ext cx="562136" cy="634675"/>
              <a:chOff x="760175" y="830142"/>
              <a:chExt cx="867619" cy="979579"/>
            </a:xfrm>
          </p:grpSpPr>
          <p:sp>
            <p:nvSpPr>
              <p:cNvPr id="24" name="Rectangle 23">
                <a:extLst>
                  <a:ext uri="{FF2B5EF4-FFF2-40B4-BE49-F238E27FC236}">
                    <a16:creationId xmlns:a16="http://schemas.microsoft.com/office/drawing/2014/main" id="{62121F9E-157D-4269-A5CB-53CEF718B560}"/>
                  </a:ext>
                </a:extLst>
              </p:cNvPr>
              <p:cNvSpPr/>
              <p:nvPr/>
            </p:nvSpPr>
            <p:spPr>
              <a:xfrm>
                <a:off x="864636" y="830142"/>
                <a:ext cx="763158" cy="979577"/>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r>
                  <a:rPr lang="ar-SA" b="1" dirty="0">
                    <a:latin typeface="Arial" panose="020B0604020202020204" pitchFamily="34" charset="0"/>
                    <a:cs typeface="Arial" panose="020B0604020202020204" pitchFamily="34" charset="0"/>
                  </a:rPr>
                  <a:t>٥-٦</a:t>
                </a:r>
                <a:endParaRPr lang="en-CA" b="1" dirty="0">
                  <a:latin typeface="Arial" panose="020B0604020202020204" pitchFamily="34" charset="0"/>
                  <a:cs typeface="Arial" panose="020B0604020202020204" pitchFamily="34" charset="0"/>
                </a:endParaRPr>
              </a:p>
            </p:txBody>
          </p:sp>
          <p:sp>
            <p:nvSpPr>
              <p:cNvPr id="25" name="Rectangle 24">
                <a:extLst>
                  <a:ext uri="{FF2B5EF4-FFF2-40B4-BE49-F238E27FC236}">
                    <a16:creationId xmlns:a16="http://schemas.microsoft.com/office/drawing/2014/main" id="{7E888ED4-9695-6FC6-7CE6-0140C595AA30}"/>
                  </a:ext>
                </a:extLst>
              </p:cNvPr>
              <p:cNvSpPr/>
              <p:nvPr/>
            </p:nvSpPr>
            <p:spPr>
              <a:xfrm>
                <a:off x="760175" y="830144"/>
                <a:ext cx="149292" cy="979577"/>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grpSp>
        <p:grpSp>
          <p:nvGrpSpPr>
            <p:cNvPr id="21" name="Group 20">
              <a:extLst>
                <a:ext uri="{FF2B5EF4-FFF2-40B4-BE49-F238E27FC236}">
                  <a16:creationId xmlns:a16="http://schemas.microsoft.com/office/drawing/2014/main" id="{F1649BE3-26B6-33C0-FDEE-4EFD3B91C114}"/>
                </a:ext>
              </a:extLst>
            </p:cNvPr>
            <p:cNvGrpSpPr/>
            <p:nvPr/>
          </p:nvGrpSpPr>
          <p:grpSpPr>
            <a:xfrm>
              <a:off x="11325415" y="762701"/>
              <a:ext cx="182192" cy="634674"/>
              <a:chOff x="2121762" y="2323619"/>
              <a:chExt cx="200378" cy="825210"/>
            </a:xfrm>
          </p:grpSpPr>
          <p:sp>
            <p:nvSpPr>
              <p:cNvPr id="22" name="Isosceles Triangle 21">
                <a:extLst>
                  <a:ext uri="{FF2B5EF4-FFF2-40B4-BE49-F238E27FC236}">
                    <a16:creationId xmlns:a16="http://schemas.microsoft.com/office/drawing/2014/main" id="{975D2DA7-7C9C-5BED-9D2D-706B1AE1EC59}"/>
                  </a:ext>
                </a:extLst>
              </p:cNvPr>
              <p:cNvSpPr/>
              <p:nvPr/>
            </p:nvSpPr>
            <p:spPr>
              <a:xfrm>
                <a:off x="2121763" y="2323619"/>
                <a:ext cx="200377" cy="172739"/>
              </a:xfrm>
              <a:prstGeom prst="triangle">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3" name="Rectangle 22">
                <a:extLst>
                  <a:ext uri="{FF2B5EF4-FFF2-40B4-BE49-F238E27FC236}">
                    <a16:creationId xmlns:a16="http://schemas.microsoft.com/office/drawing/2014/main" id="{DEFC9C1B-AD76-5AFF-7C09-A7475CC8BF55}"/>
                  </a:ext>
                </a:extLst>
              </p:cNvPr>
              <p:cNvSpPr/>
              <p:nvPr/>
            </p:nvSpPr>
            <p:spPr>
              <a:xfrm>
                <a:off x="2121762" y="2496169"/>
                <a:ext cx="200377" cy="65266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grpSp>
      </p:gr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show="0">
  <p:cSld>
    <p:spTree>
      <p:nvGrpSpPr>
        <p:cNvPr id="1" name="Shape 478"/>
        <p:cNvGrpSpPr/>
        <p:nvPr/>
      </p:nvGrpSpPr>
      <p:grpSpPr>
        <a:xfrm>
          <a:off x="0" y="0"/>
          <a:ext cx="0" cy="0"/>
          <a:chOff x="0" y="0"/>
          <a:chExt cx="0" cy="0"/>
        </a:xfrm>
      </p:grpSpPr>
      <p:sp>
        <p:nvSpPr>
          <p:cNvPr id="2" name="Title 72">
            <a:extLst>
              <a:ext uri="{FF2B5EF4-FFF2-40B4-BE49-F238E27FC236}">
                <a16:creationId xmlns:a16="http://schemas.microsoft.com/office/drawing/2014/main" id="{62296750-3DF7-9921-0A6E-735E038A6961}"/>
              </a:ext>
            </a:extLst>
          </p:cNvPr>
          <p:cNvSpPr txBox="1">
            <a:spLocks/>
          </p:cNvSpPr>
          <p:nvPr/>
        </p:nvSpPr>
        <p:spPr>
          <a:xfrm>
            <a:off x="4872440" y="2448763"/>
            <a:ext cx="5915913" cy="562168"/>
          </a:xfrm>
          <a:prstGeom prst="rect">
            <a:avLst/>
          </a:prstGeom>
        </p:spPr>
        <p:txBody>
          <a:bodyPr anchor="ctr" anchorCtr="0"/>
          <a:lstStyle>
            <a:lvl1pPr algn="l" defTabSz="914400" rtl="0" eaLnBrk="1" latinLnBrk="0" hangingPunct="1">
              <a:lnSpc>
                <a:spcPct val="90000"/>
              </a:lnSpc>
              <a:spcBef>
                <a:spcPct val="0"/>
              </a:spcBef>
              <a:buNone/>
              <a:defRPr sz="4400" kern="1200">
                <a:solidFill>
                  <a:schemeClr val="tx1"/>
                </a:solidFill>
                <a:latin typeface="Helvetica Neue" charset="0"/>
                <a:ea typeface="Helvetica Neue" charset="0"/>
                <a:cs typeface="Helvetica Neue" charset="0"/>
              </a:defRPr>
            </a:lvl1pPr>
          </a:lstStyle>
          <a:p>
            <a:pPr algn="r" rtl="1"/>
            <a:r>
              <a:rPr lang="en-CA" sz="5400" b="1" dirty="0">
                <a:solidFill>
                  <a:schemeClr val="bg1">
                    <a:lumMod val="75000"/>
                  </a:schemeClr>
                </a:solidFill>
                <a:latin typeface="Calibri" panose="020F0502020204030204" pitchFamily="34" charset="0"/>
                <a:cs typeface="Calibri" panose="020F0502020204030204" pitchFamily="34" charset="0"/>
              </a:rPr>
              <a:t>شريحة إضافية لملاحظات الميسر</a:t>
            </a:r>
          </a:p>
        </p:txBody>
      </p:sp>
    </p:spTree>
    <p:extLst>
      <p:ext uri="{BB962C8B-B14F-4D97-AF65-F5344CB8AC3E}">
        <p14:creationId xmlns:p14="http://schemas.microsoft.com/office/powerpoint/2010/main" val="189341630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0">
  <p:cSld>
    <p:spTree>
      <p:nvGrpSpPr>
        <p:cNvPr id="1" name="Shape 259"/>
        <p:cNvGrpSpPr/>
        <p:nvPr/>
      </p:nvGrpSpPr>
      <p:grpSpPr>
        <a:xfrm>
          <a:off x="0" y="0"/>
          <a:ext cx="0" cy="0"/>
          <a:chOff x="0" y="0"/>
          <a:chExt cx="0" cy="0"/>
        </a:xfrm>
      </p:grpSpPr>
      <p:sp>
        <p:nvSpPr>
          <p:cNvPr id="2" name="Title 72">
            <a:extLst>
              <a:ext uri="{FF2B5EF4-FFF2-40B4-BE49-F238E27FC236}">
                <a16:creationId xmlns:a16="http://schemas.microsoft.com/office/drawing/2014/main" id="{0CE5AEAD-30F8-7F90-7E64-F2BEE2448640}"/>
              </a:ext>
            </a:extLst>
          </p:cNvPr>
          <p:cNvSpPr txBox="1">
            <a:spLocks/>
          </p:cNvSpPr>
          <p:nvPr/>
        </p:nvSpPr>
        <p:spPr>
          <a:xfrm>
            <a:off x="3973538" y="2526254"/>
            <a:ext cx="5915913" cy="562168"/>
          </a:xfrm>
          <a:prstGeom prst="rect">
            <a:avLst/>
          </a:prstGeom>
        </p:spPr>
        <p:txBody>
          <a:bodyPr anchor="ctr" anchorCtr="0"/>
          <a:lstStyle>
            <a:lvl1pPr algn="l" defTabSz="914400" rtl="0" eaLnBrk="1" latinLnBrk="0" hangingPunct="1">
              <a:lnSpc>
                <a:spcPct val="90000"/>
              </a:lnSpc>
              <a:spcBef>
                <a:spcPct val="0"/>
              </a:spcBef>
              <a:buNone/>
              <a:defRPr sz="4400" kern="1200">
                <a:solidFill>
                  <a:schemeClr val="tx1"/>
                </a:solidFill>
                <a:latin typeface="Helvetica Neue" charset="0"/>
                <a:ea typeface="Helvetica Neue" charset="0"/>
                <a:cs typeface="Helvetica Neue" charset="0"/>
              </a:defRPr>
            </a:lvl1pPr>
          </a:lstStyle>
          <a:p>
            <a:pPr algn="r" rtl="1"/>
            <a:r>
              <a:rPr lang="ar-SA" sz="5400" b="1" dirty="0">
                <a:solidFill>
                  <a:schemeClr val="bg1">
                    <a:lumMod val="75000"/>
                  </a:schemeClr>
                </a:solidFill>
                <a:latin typeface="Calibri" panose="020F0502020204030204" pitchFamily="34" charset="0"/>
                <a:cs typeface="Calibri" panose="020F0502020204030204" pitchFamily="34" charset="0"/>
              </a:rPr>
              <a:t>دليل</a:t>
            </a:r>
            <a:r>
              <a:rPr lang="en-CA" sz="5400" b="1" dirty="0">
                <a:solidFill>
                  <a:schemeClr val="bg1">
                    <a:lumMod val="75000"/>
                  </a:schemeClr>
                </a:solidFill>
                <a:latin typeface="Calibri" panose="020F0502020204030204" pitchFamily="34" charset="0"/>
                <a:cs typeface="Calibri" panose="020F0502020204030204" pitchFamily="34" charset="0"/>
              </a:rPr>
              <a:t> التيسير</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show="0">
  <p:cSld>
    <p:spTree>
      <p:nvGrpSpPr>
        <p:cNvPr id="1" name="Shape 478"/>
        <p:cNvGrpSpPr/>
        <p:nvPr/>
      </p:nvGrpSpPr>
      <p:grpSpPr>
        <a:xfrm>
          <a:off x="0" y="0"/>
          <a:ext cx="0" cy="0"/>
          <a:chOff x="0" y="0"/>
          <a:chExt cx="0" cy="0"/>
        </a:xfrm>
      </p:grpSpPr>
      <p:sp>
        <p:nvSpPr>
          <p:cNvPr id="2" name="Title 72">
            <a:extLst>
              <a:ext uri="{FF2B5EF4-FFF2-40B4-BE49-F238E27FC236}">
                <a16:creationId xmlns:a16="http://schemas.microsoft.com/office/drawing/2014/main" id="{F980ED43-D1EF-DFEA-8716-5B1AABDA9EC2}"/>
              </a:ext>
            </a:extLst>
          </p:cNvPr>
          <p:cNvSpPr txBox="1">
            <a:spLocks/>
          </p:cNvSpPr>
          <p:nvPr/>
        </p:nvSpPr>
        <p:spPr>
          <a:xfrm>
            <a:off x="4701959" y="2262784"/>
            <a:ext cx="5915913" cy="562168"/>
          </a:xfrm>
          <a:prstGeom prst="rect">
            <a:avLst/>
          </a:prstGeom>
        </p:spPr>
        <p:txBody>
          <a:bodyPr anchor="ctr" anchorCtr="0"/>
          <a:lstStyle>
            <a:lvl1pPr algn="l" defTabSz="914400" rtl="0" eaLnBrk="1" latinLnBrk="0" hangingPunct="1">
              <a:lnSpc>
                <a:spcPct val="90000"/>
              </a:lnSpc>
              <a:spcBef>
                <a:spcPct val="0"/>
              </a:spcBef>
              <a:buNone/>
              <a:defRPr sz="4400" kern="1200">
                <a:solidFill>
                  <a:schemeClr val="tx1"/>
                </a:solidFill>
                <a:latin typeface="Helvetica Neue" charset="0"/>
                <a:ea typeface="Helvetica Neue" charset="0"/>
                <a:cs typeface="Helvetica Neue" charset="0"/>
              </a:defRPr>
            </a:lvl1pPr>
          </a:lstStyle>
          <a:p>
            <a:pPr algn="r" rtl="1"/>
            <a:r>
              <a:rPr lang="en-CA" sz="5400" b="1" dirty="0">
                <a:solidFill>
                  <a:schemeClr val="bg1">
                    <a:lumMod val="75000"/>
                  </a:schemeClr>
                </a:solidFill>
                <a:latin typeface="Calibri" panose="020F0502020204030204" pitchFamily="34" charset="0"/>
                <a:cs typeface="Calibri" panose="020F0502020204030204" pitchFamily="34" charset="0"/>
              </a:rPr>
              <a:t>شريحة إضافية لملاحظات الميسر</a:t>
            </a:r>
          </a:p>
        </p:txBody>
      </p:sp>
    </p:spTree>
    <p:extLst>
      <p:ext uri="{BB962C8B-B14F-4D97-AF65-F5344CB8AC3E}">
        <p14:creationId xmlns:p14="http://schemas.microsoft.com/office/powerpoint/2010/main" val="168889476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487"/>
        <p:cNvGrpSpPr/>
        <p:nvPr/>
      </p:nvGrpSpPr>
      <p:grpSpPr>
        <a:xfrm>
          <a:off x="0" y="0"/>
          <a:ext cx="0" cy="0"/>
          <a:chOff x="0" y="0"/>
          <a:chExt cx="0" cy="0"/>
        </a:xfrm>
      </p:grpSpPr>
      <p:sp>
        <p:nvSpPr>
          <p:cNvPr id="488" name="Google Shape;488;p15"/>
          <p:cNvSpPr/>
          <p:nvPr/>
        </p:nvSpPr>
        <p:spPr>
          <a:xfrm>
            <a:off x="0" y="16541"/>
            <a:ext cx="12192000" cy="985520"/>
          </a:xfrm>
          <a:prstGeom prst="rect">
            <a:avLst/>
          </a:prstGeom>
          <a:solidFill>
            <a:srgbClr val="EEE7EB"/>
          </a:solidFill>
          <a:ln>
            <a:noFill/>
          </a:ln>
        </p:spPr>
        <p:txBody>
          <a:bodyPr spcFirstLastPara="1" wrap="square" lIns="91425" tIns="45700" rIns="91425" bIns="45700" anchor="ctr" anchorCtr="0">
            <a:noAutofit/>
          </a:bodyPr>
          <a:lstStyle/>
          <a:p>
            <a:pPr marL="0" marR="0" lvl="0" indent="0" algn="ctr" rtl="1">
              <a:lnSpc>
                <a:spcPct val="100000"/>
              </a:lnSpc>
              <a:spcBef>
                <a:spcPts val="0"/>
              </a:spcBef>
              <a:spcAft>
                <a:spcPts val="0"/>
              </a:spcAft>
              <a:buClr>
                <a:schemeClr val="lt1"/>
              </a:buClr>
              <a:buSzPts val="1800"/>
              <a:buFont typeface="Calibri"/>
              <a:buNone/>
            </a:pPr>
            <a:endParaRPr sz="1800" b="0" i="0" u="none" strike="noStrike" cap="none" dirty="0">
              <a:solidFill>
                <a:srgbClr val="FFFFFF"/>
              </a:solidFill>
              <a:latin typeface="Calibri"/>
              <a:ea typeface="Calibri"/>
              <a:cs typeface="Calibri"/>
              <a:sym typeface="Calibri"/>
            </a:endParaRPr>
          </a:p>
        </p:txBody>
      </p:sp>
      <p:sp>
        <p:nvSpPr>
          <p:cNvPr id="489" name="Google Shape;489;p15"/>
          <p:cNvSpPr txBox="1">
            <a:spLocks noGrp="1"/>
          </p:cNvSpPr>
          <p:nvPr>
            <p:ph type="title"/>
          </p:nvPr>
        </p:nvSpPr>
        <p:spPr>
          <a:xfrm>
            <a:off x="838200" y="120516"/>
            <a:ext cx="10515600" cy="868968"/>
          </a:xfrm>
          <a:prstGeom prst="rect">
            <a:avLst/>
          </a:prstGeom>
          <a:noFill/>
          <a:ln>
            <a:noFill/>
          </a:ln>
        </p:spPr>
        <p:txBody>
          <a:bodyPr spcFirstLastPara="1" wrap="square" lIns="91425" tIns="45700" rIns="91425" bIns="45700" anchor="ctr" anchorCtr="0">
            <a:normAutofit/>
          </a:bodyPr>
          <a:lstStyle/>
          <a:p>
            <a:pPr marL="0" lvl="0" indent="0" algn="ctr" rtl="1">
              <a:lnSpc>
                <a:spcPct val="90000"/>
              </a:lnSpc>
              <a:spcBef>
                <a:spcPts val="0"/>
              </a:spcBef>
              <a:spcAft>
                <a:spcPts val="0"/>
              </a:spcAft>
              <a:buClr>
                <a:srgbClr val="8C5F7A"/>
              </a:buClr>
              <a:buSzPts val="3200"/>
              <a:buFont typeface="Arial"/>
              <a:buNone/>
            </a:pPr>
            <a:r>
              <a:rPr lang="en-US" dirty="0">
                <a:latin typeface="Calibri" panose="020F0502020204030204" pitchFamily="34" charset="0"/>
                <a:cs typeface="Calibri" panose="020F0502020204030204" pitchFamily="34" charset="0"/>
                <a:sym typeface="Arial"/>
              </a:rPr>
              <a:t>نقاط التعلم الأساسية</a:t>
            </a:r>
            <a:endParaRPr dirty="0">
              <a:latin typeface="Calibri" panose="020F0502020204030204" pitchFamily="34" charset="0"/>
              <a:cs typeface="Calibri" panose="020F0502020204030204" pitchFamily="34" charset="0"/>
            </a:endParaRPr>
          </a:p>
        </p:txBody>
      </p:sp>
      <p:sp>
        <p:nvSpPr>
          <p:cNvPr id="490" name="Google Shape;490;p15"/>
          <p:cNvSpPr txBox="1"/>
          <p:nvPr/>
        </p:nvSpPr>
        <p:spPr>
          <a:xfrm>
            <a:off x="3309478" y="3429000"/>
            <a:ext cx="2828595" cy="685019"/>
          </a:xfrm>
          <a:prstGeom prst="rect">
            <a:avLst/>
          </a:prstGeom>
          <a:noFill/>
          <a:ln>
            <a:noFill/>
          </a:ln>
        </p:spPr>
        <p:txBody>
          <a:bodyPr spcFirstLastPara="1" wrap="square" lIns="91425" tIns="45700" rIns="91425" bIns="45700" anchor="t" anchorCtr="0">
            <a:spAutoFit/>
          </a:bodyPr>
          <a:lstStyle/>
          <a:p>
            <a:pPr marL="0" marR="0" lvl="0" indent="0" algn="ctr" rtl="1">
              <a:lnSpc>
                <a:spcPct val="107000"/>
              </a:lnSpc>
              <a:spcBef>
                <a:spcPts val="0"/>
              </a:spcBef>
              <a:spcAft>
                <a:spcPts val="0"/>
              </a:spcAft>
              <a:buClr>
                <a:srgbClr val="000000"/>
              </a:buClr>
              <a:buSzPts val="2400"/>
              <a:buFont typeface="Helvetica Neue"/>
              <a:buNone/>
            </a:pPr>
            <a:r>
              <a:rPr lang="en-US" sz="1800" b="0" i="0" u="none" strike="noStrike" cap="none" dirty="0">
                <a:solidFill>
                  <a:srgbClr val="000000"/>
                </a:solidFill>
                <a:latin typeface="Calibri" panose="020F0502020204030204" pitchFamily="34" charset="0"/>
                <a:ea typeface="Helvetica Neue"/>
                <a:cs typeface="Calibri" panose="020F0502020204030204" pitchFamily="34" charset="0"/>
                <a:sym typeface="Helvetica Neue"/>
              </a:rPr>
              <a:t>تجنب تعطيل ترتيبات الرعاية ال</a:t>
            </a:r>
            <a:r>
              <a:rPr lang="ar-SA" sz="1800" b="0" i="0" u="none" strike="noStrike" cap="none" dirty="0">
                <a:solidFill>
                  <a:srgbClr val="000000"/>
                </a:solidFill>
                <a:latin typeface="Calibri" panose="020F0502020204030204" pitchFamily="34" charset="0"/>
                <a:ea typeface="Helvetica Neue"/>
                <a:cs typeface="Calibri" panose="020F0502020204030204" pitchFamily="34" charset="0"/>
                <a:sym typeface="Helvetica Neue"/>
              </a:rPr>
              <a:t>قائمة</a:t>
            </a:r>
            <a:r>
              <a:rPr lang="en-US" sz="1800" b="0" i="0" u="none" strike="noStrike" cap="none" dirty="0">
                <a:solidFill>
                  <a:srgbClr val="000000"/>
                </a:solidFill>
                <a:latin typeface="Calibri" panose="020F0502020204030204" pitchFamily="34" charset="0"/>
                <a:ea typeface="Helvetica Neue"/>
                <a:cs typeface="Calibri" panose="020F0502020204030204" pitchFamily="34" charset="0"/>
                <a:sym typeface="Helvetica Neue"/>
              </a:rPr>
              <a:t> / إنشاء فصل أثناء </a:t>
            </a:r>
            <a:r>
              <a:rPr lang="ar-SA" sz="1800" b="0" i="0" u="none" strike="noStrike" cap="none" dirty="0">
                <a:solidFill>
                  <a:srgbClr val="000000"/>
                </a:solidFill>
                <a:latin typeface="Calibri" panose="020F0502020204030204" pitchFamily="34" charset="0"/>
                <a:ea typeface="Helvetica Neue"/>
                <a:cs typeface="Calibri" panose="020F0502020204030204" pitchFamily="34" charset="0"/>
                <a:sym typeface="Helvetica Neue"/>
              </a:rPr>
              <a:t>ال</a:t>
            </a:r>
            <a:r>
              <a:rPr lang="en-US" sz="1800" b="0" i="0" u="none" strike="noStrike" cap="none" dirty="0">
                <a:solidFill>
                  <a:srgbClr val="000000"/>
                </a:solidFill>
                <a:latin typeface="Calibri" panose="020F0502020204030204" pitchFamily="34" charset="0"/>
                <a:ea typeface="Helvetica Neue"/>
                <a:cs typeface="Calibri" panose="020F0502020204030204" pitchFamily="34" charset="0"/>
                <a:sym typeface="Helvetica Neue"/>
              </a:rPr>
              <a:t>تحديد</a:t>
            </a:r>
            <a:endParaRPr sz="1800" dirty="0">
              <a:latin typeface="Calibri" panose="020F0502020204030204" pitchFamily="34" charset="0"/>
              <a:cs typeface="Calibri" panose="020F0502020204030204" pitchFamily="34" charset="0"/>
            </a:endParaRPr>
          </a:p>
        </p:txBody>
      </p:sp>
      <p:sp>
        <p:nvSpPr>
          <p:cNvPr id="491" name="Google Shape;491;p15"/>
          <p:cNvSpPr txBox="1"/>
          <p:nvPr/>
        </p:nvSpPr>
        <p:spPr>
          <a:xfrm>
            <a:off x="689743" y="3429000"/>
            <a:ext cx="2199371" cy="2308284"/>
          </a:xfrm>
          <a:prstGeom prst="rect">
            <a:avLst/>
          </a:prstGeom>
          <a:noFill/>
          <a:ln>
            <a:noFill/>
          </a:ln>
        </p:spPr>
        <p:txBody>
          <a:bodyPr spcFirstLastPara="1" wrap="square" lIns="91425" tIns="45700" rIns="91425" bIns="45700" anchor="t" anchorCtr="0">
            <a:spAutoFit/>
          </a:bodyPr>
          <a:lstStyle/>
          <a:p>
            <a:pPr marL="0" marR="0" lvl="0" indent="0" algn="ctr" rtl="1">
              <a:lnSpc>
                <a:spcPct val="100000"/>
              </a:lnSpc>
              <a:spcBef>
                <a:spcPts val="0"/>
              </a:spcBef>
              <a:spcAft>
                <a:spcPts val="0"/>
              </a:spcAft>
              <a:buClr>
                <a:srgbClr val="000000"/>
              </a:buClr>
              <a:buSzPts val="2400"/>
              <a:buFont typeface="Helvetica Neue"/>
              <a:buNone/>
            </a:pPr>
            <a:r>
              <a:rPr lang="en-US" sz="1800" b="0" i="0" u="none" strike="noStrike" cap="none" dirty="0">
                <a:solidFill>
                  <a:srgbClr val="000000"/>
                </a:solidFill>
                <a:latin typeface="Calibri" panose="020F0502020204030204" pitchFamily="34" charset="0"/>
                <a:ea typeface="Helvetica Neue"/>
                <a:cs typeface="Calibri" panose="020F0502020204030204" pitchFamily="34" charset="0"/>
                <a:sym typeface="Helvetica Neue"/>
              </a:rPr>
              <a:t>يجب تحديد الأطفال</a:t>
            </a:r>
            <a:r>
              <a:rPr lang="ar-SA" sz="1800" b="0" i="0" u="none" strike="noStrike" cap="none" dirty="0">
                <a:solidFill>
                  <a:srgbClr val="000000"/>
                </a:solidFill>
                <a:latin typeface="Calibri" panose="020F0502020204030204" pitchFamily="34" charset="0"/>
                <a:ea typeface="Helvetica Neue"/>
                <a:cs typeface="Calibri" panose="020F0502020204030204" pitchFamily="34" charset="0"/>
                <a:sym typeface="Helvetica Neue"/>
              </a:rPr>
              <a:t> المنفصلين و</a:t>
            </a:r>
            <a:r>
              <a:rPr lang="en-US" sz="1800" b="0" i="0" u="none" strike="noStrike" cap="none" dirty="0">
                <a:solidFill>
                  <a:srgbClr val="000000"/>
                </a:solidFill>
                <a:latin typeface="Calibri" panose="020F0502020204030204" pitchFamily="34" charset="0"/>
                <a:ea typeface="Helvetica Neue"/>
                <a:cs typeface="Calibri" panose="020F0502020204030204" pitchFamily="34" charset="0"/>
                <a:sym typeface="Helvetica Neue"/>
              </a:rPr>
              <a:t> غير المصحوبين الذين يحتاجون إلى إدارة الحالة ، بما في ذلك </a:t>
            </a:r>
            <a:r>
              <a:rPr lang="ar-SA" sz="1800" b="0" i="0" u="none" strike="noStrike" cap="none" dirty="0">
                <a:solidFill>
                  <a:srgbClr val="000000"/>
                </a:solidFill>
                <a:latin typeface="Calibri" panose="020F0502020204030204" pitchFamily="34" charset="0"/>
                <a:ea typeface="Helvetica Neue"/>
                <a:cs typeface="Calibri" panose="020F0502020204030204" pitchFamily="34" charset="0"/>
                <a:sym typeface="Helvetica Neue"/>
              </a:rPr>
              <a:t>تعقب الأسرة ولم الشمل</a:t>
            </a:r>
            <a:r>
              <a:rPr lang="en-US" sz="1800" b="0" i="0" u="none" strike="noStrike" cap="none" dirty="0">
                <a:solidFill>
                  <a:srgbClr val="000000"/>
                </a:solidFill>
                <a:latin typeface="Calibri" panose="020F0502020204030204" pitchFamily="34" charset="0"/>
                <a:ea typeface="Helvetica Neue"/>
                <a:cs typeface="Calibri" panose="020F0502020204030204" pitchFamily="34" charset="0"/>
                <a:sym typeface="Helvetica Neue"/>
              </a:rPr>
              <a:t> ودعم الرعاية البديلة في أقرب وقت ممكن</a:t>
            </a:r>
            <a:endParaRPr sz="1800" dirty="0">
              <a:latin typeface="Calibri" panose="020F0502020204030204" pitchFamily="34" charset="0"/>
              <a:cs typeface="Calibri" panose="020F0502020204030204" pitchFamily="34" charset="0"/>
            </a:endParaRPr>
          </a:p>
        </p:txBody>
      </p:sp>
      <p:sp>
        <p:nvSpPr>
          <p:cNvPr id="492" name="Google Shape;492;p15"/>
          <p:cNvSpPr/>
          <p:nvPr/>
        </p:nvSpPr>
        <p:spPr>
          <a:xfrm>
            <a:off x="1263649" y="1789027"/>
            <a:ext cx="1051560" cy="1051560"/>
          </a:xfrm>
          <a:prstGeom prst="star5">
            <a:avLst>
              <a:gd name="adj" fmla="val 28143"/>
              <a:gd name="hf" fmla="val 105146"/>
              <a:gd name="vf" fmla="val 110557"/>
            </a:avLst>
          </a:prstGeom>
          <a:solidFill>
            <a:srgbClr val="8C5F7A"/>
          </a:solidFill>
          <a:ln>
            <a:noFill/>
          </a:ln>
        </p:spPr>
        <p:txBody>
          <a:bodyPr spcFirstLastPara="1" wrap="square" lIns="91425" tIns="45700" rIns="91425" bIns="45700" anchor="ctr" anchorCtr="0">
            <a:noAutofit/>
          </a:bodyPr>
          <a:lstStyle/>
          <a:p>
            <a:pPr marL="0" marR="0" lvl="0" indent="0" algn="ctr" rtl="1">
              <a:lnSpc>
                <a:spcPct val="100000"/>
              </a:lnSpc>
              <a:spcBef>
                <a:spcPts val="0"/>
              </a:spcBef>
              <a:spcAft>
                <a:spcPts val="0"/>
              </a:spcAft>
              <a:buClr>
                <a:schemeClr val="lt1"/>
              </a:buClr>
              <a:buSzPts val="1800"/>
              <a:buFont typeface="Calibri"/>
              <a:buNone/>
            </a:pPr>
            <a:endParaRPr sz="1800" b="0" i="0" u="none" strike="noStrike" cap="none" dirty="0">
              <a:solidFill>
                <a:srgbClr val="FFFFFF"/>
              </a:solidFill>
              <a:latin typeface="Calibri"/>
              <a:ea typeface="Calibri"/>
              <a:cs typeface="Calibri"/>
              <a:sym typeface="Calibri"/>
            </a:endParaRPr>
          </a:p>
        </p:txBody>
      </p:sp>
      <p:sp>
        <p:nvSpPr>
          <p:cNvPr id="493" name="Google Shape;493;p15"/>
          <p:cNvSpPr/>
          <p:nvPr/>
        </p:nvSpPr>
        <p:spPr>
          <a:xfrm>
            <a:off x="4197995" y="1789027"/>
            <a:ext cx="1051560" cy="1051560"/>
          </a:xfrm>
          <a:prstGeom prst="star5">
            <a:avLst>
              <a:gd name="adj" fmla="val 28143"/>
              <a:gd name="hf" fmla="val 105146"/>
              <a:gd name="vf" fmla="val 110557"/>
            </a:avLst>
          </a:prstGeom>
          <a:solidFill>
            <a:srgbClr val="8C5F7A"/>
          </a:solidFill>
          <a:ln>
            <a:noFill/>
          </a:ln>
        </p:spPr>
        <p:txBody>
          <a:bodyPr spcFirstLastPara="1" wrap="square" lIns="91425" tIns="45700" rIns="91425" bIns="45700" anchor="ctr" anchorCtr="0">
            <a:noAutofit/>
          </a:bodyPr>
          <a:lstStyle/>
          <a:p>
            <a:pPr marL="0" marR="0" lvl="0" indent="0" algn="ctr" rtl="1">
              <a:lnSpc>
                <a:spcPct val="100000"/>
              </a:lnSpc>
              <a:spcBef>
                <a:spcPts val="0"/>
              </a:spcBef>
              <a:spcAft>
                <a:spcPts val="0"/>
              </a:spcAft>
              <a:buClr>
                <a:schemeClr val="lt1"/>
              </a:buClr>
              <a:buSzPts val="1800"/>
              <a:buFont typeface="Calibri"/>
              <a:buNone/>
            </a:pPr>
            <a:endParaRPr sz="1800" b="0" i="0" u="none" strike="noStrike" cap="none" dirty="0">
              <a:solidFill>
                <a:srgbClr val="FFFFFF"/>
              </a:solidFill>
              <a:latin typeface="Calibri"/>
              <a:ea typeface="Calibri"/>
              <a:cs typeface="Calibri"/>
              <a:sym typeface="Calibri"/>
            </a:endParaRPr>
          </a:p>
        </p:txBody>
      </p:sp>
      <p:sp>
        <p:nvSpPr>
          <p:cNvPr id="494" name="Google Shape;494;p15"/>
          <p:cNvSpPr/>
          <p:nvPr/>
        </p:nvSpPr>
        <p:spPr>
          <a:xfrm>
            <a:off x="7154236" y="1789027"/>
            <a:ext cx="1051560" cy="1051560"/>
          </a:xfrm>
          <a:prstGeom prst="star5">
            <a:avLst>
              <a:gd name="adj" fmla="val 28143"/>
              <a:gd name="hf" fmla="val 105146"/>
              <a:gd name="vf" fmla="val 110557"/>
            </a:avLst>
          </a:prstGeom>
          <a:solidFill>
            <a:srgbClr val="8C5F7A"/>
          </a:solidFill>
          <a:ln>
            <a:noFill/>
          </a:ln>
        </p:spPr>
        <p:txBody>
          <a:bodyPr spcFirstLastPara="1" wrap="square" lIns="91425" tIns="45700" rIns="91425" bIns="45700" anchor="ctr" anchorCtr="0">
            <a:noAutofit/>
          </a:bodyPr>
          <a:lstStyle/>
          <a:p>
            <a:pPr marL="0" marR="0" lvl="0" indent="0" algn="ctr" rtl="1">
              <a:lnSpc>
                <a:spcPct val="100000"/>
              </a:lnSpc>
              <a:spcBef>
                <a:spcPts val="0"/>
              </a:spcBef>
              <a:spcAft>
                <a:spcPts val="0"/>
              </a:spcAft>
              <a:buClr>
                <a:schemeClr val="lt1"/>
              </a:buClr>
              <a:buSzPts val="1800"/>
              <a:buFont typeface="Calibri"/>
              <a:buNone/>
            </a:pPr>
            <a:endParaRPr sz="1800" b="0" i="0" u="none" strike="noStrike" cap="none" dirty="0">
              <a:solidFill>
                <a:srgbClr val="FFFFFF"/>
              </a:solidFill>
              <a:latin typeface="Calibri"/>
              <a:ea typeface="Calibri"/>
              <a:cs typeface="Calibri"/>
              <a:sym typeface="Calibri"/>
            </a:endParaRPr>
          </a:p>
        </p:txBody>
      </p:sp>
      <p:sp>
        <p:nvSpPr>
          <p:cNvPr id="495" name="Google Shape;495;p15"/>
          <p:cNvSpPr txBox="1"/>
          <p:nvPr/>
        </p:nvSpPr>
        <p:spPr>
          <a:xfrm>
            <a:off x="6423260" y="3429000"/>
            <a:ext cx="2513514" cy="1200288"/>
          </a:xfrm>
          <a:prstGeom prst="rect">
            <a:avLst/>
          </a:prstGeom>
          <a:noFill/>
          <a:ln>
            <a:noFill/>
          </a:ln>
        </p:spPr>
        <p:txBody>
          <a:bodyPr spcFirstLastPara="1" wrap="square" lIns="91425" tIns="45700" rIns="91425" bIns="45700" anchor="t" anchorCtr="0">
            <a:spAutoFit/>
          </a:bodyPr>
          <a:lstStyle/>
          <a:p>
            <a:pPr marL="0" marR="0" lvl="0" indent="0" algn="ctr" rtl="1">
              <a:lnSpc>
                <a:spcPct val="100000"/>
              </a:lnSpc>
              <a:spcBef>
                <a:spcPts val="0"/>
              </a:spcBef>
              <a:spcAft>
                <a:spcPts val="0"/>
              </a:spcAft>
              <a:buClr>
                <a:srgbClr val="000000"/>
              </a:buClr>
              <a:buSzPts val="2400"/>
              <a:buFont typeface="Helvetica Neue"/>
              <a:buNone/>
            </a:pPr>
            <a:r>
              <a:rPr lang="en-US" sz="1800" b="0" i="0" u="none" strike="noStrike" cap="none" dirty="0">
                <a:solidFill>
                  <a:srgbClr val="000000"/>
                </a:solidFill>
                <a:latin typeface="Calibri" panose="020F0502020204030204" pitchFamily="34" charset="0"/>
                <a:ea typeface="Helvetica Neue"/>
                <a:cs typeface="Calibri" panose="020F0502020204030204" pitchFamily="34" charset="0"/>
                <a:sym typeface="Helvetica Neue"/>
              </a:rPr>
              <a:t>قد تكون هناك حاجة إلى تدابير إضافية لتحديد بعض الأطفال المختبئين أو الذين يصعب اكتشافهم</a:t>
            </a:r>
            <a:endParaRPr sz="1800" dirty="0">
              <a:latin typeface="Calibri" panose="020F0502020204030204" pitchFamily="34" charset="0"/>
              <a:cs typeface="Calibri" panose="020F0502020204030204" pitchFamily="34" charset="0"/>
            </a:endParaRPr>
          </a:p>
        </p:txBody>
      </p:sp>
      <p:sp>
        <p:nvSpPr>
          <p:cNvPr id="496" name="Google Shape;496;p15"/>
          <p:cNvSpPr txBox="1"/>
          <p:nvPr/>
        </p:nvSpPr>
        <p:spPr>
          <a:xfrm>
            <a:off x="9221961" y="3429000"/>
            <a:ext cx="2302261" cy="1754286"/>
          </a:xfrm>
          <a:prstGeom prst="rect">
            <a:avLst/>
          </a:prstGeom>
          <a:noFill/>
          <a:ln>
            <a:noFill/>
          </a:ln>
        </p:spPr>
        <p:txBody>
          <a:bodyPr spcFirstLastPara="1" wrap="square" lIns="91425" tIns="45700" rIns="91425" bIns="45700" anchor="t" anchorCtr="0">
            <a:spAutoFit/>
          </a:bodyPr>
          <a:lstStyle/>
          <a:p>
            <a:pPr marL="0" marR="0" lvl="0" indent="0" algn="ctr" rtl="1">
              <a:lnSpc>
                <a:spcPct val="100000"/>
              </a:lnSpc>
              <a:spcBef>
                <a:spcPts val="0"/>
              </a:spcBef>
              <a:spcAft>
                <a:spcPts val="0"/>
              </a:spcAft>
              <a:buClr>
                <a:srgbClr val="000000"/>
              </a:buClr>
              <a:buSzPts val="2400"/>
              <a:buFont typeface="Helvetica Neue"/>
              <a:buNone/>
            </a:pPr>
            <a:r>
              <a:rPr lang="en-US" sz="1800" b="0" i="0" u="none" strike="noStrike" cap="none" dirty="0">
                <a:solidFill>
                  <a:srgbClr val="000000"/>
                </a:solidFill>
                <a:latin typeface="Calibri" panose="020F0502020204030204" pitchFamily="34" charset="0"/>
                <a:ea typeface="Helvetica Neue"/>
                <a:cs typeface="Calibri" panose="020F0502020204030204" pitchFamily="34" charset="0"/>
                <a:sym typeface="Helvetica Neue"/>
              </a:rPr>
              <a:t>يجب وضع معايير الأهلية / الاستيعاب / و / أو تحديد الأولويات لإدارة الحالة ؛ حيث يوجد الأطفال</a:t>
            </a:r>
            <a:r>
              <a:rPr lang="ar-SA" sz="1800" b="0" i="0" u="none" strike="noStrike" cap="none" dirty="0">
                <a:solidFill>
                  <a:srgbClr val="000000"/>
                </a:solidFill>
                <a:latin typeface="Calibri" panose="020F0502020204030204" pitchFamily="34" charset="0"/>
                <a:ea typeface="Helvetica Neue"/>
                <a:cs typeface="Calibri" panose="020F0502020204030204" pitchFamily="34" charset="0"/>
                <a:sym typeface="Helvetica Neue"/>
              </a:rPr>
              <a:t> المنفصلين و</a:t>
            </a:r>
            <a:r>
              <a:rPr lang="en-US" sz="1800" b="0" i="0" u="none" strike="noStrike" cap="none" dirty="0">
                <a:solidFill>
                  <a:srgbClr val="000000"/>
                </a:solidFill>
                <a:latin typeface="Calibri" panose="020F0502020204030204" pitchFamily="34" charset="0"/>
                <a:ea typeface="Helvetica Neue"/>
                <a:cs typeface="Calibri" panose="020F0502020204030204" pitchFamily="34" charset="0"/>
                <a:sym typeface="Helvetica Neue"/>
              </a:rPr>
              <a:t> غير المصحوبين</a:t>
            </a:r>
            <a:endParaRPr sz="1800" dirty="0">
              <a:latin typeface="Calibri" panose="020F0502020204030204" pitchFamily="34" charset="0"/>
              <a:cs typeface="Calibri" panose="020F0502020204030204" pitchFamily="34" charset="0"/>
            </a:endParaRPr>
          </a:p>
        </p:txBody>
      </p:sp>
      <p:sp>
        <p:nvSpPr>
          <p:cNvPr id="497" name="Google Shape;497;p15"/>
          <p:cNvSpPr/>
          <p:nvPr/>
        </p:nvSpPr>
        <p:spPr>
          <a:xfrm>
            <a:off x="9847311" y="1789027"/>
            <a:ext cx="1051560" cy="1051560"/>
          </a:xfrm>
          <a:prstGeom prst="star5">
            <a:avLst>
              <a:gd name="adj" fmla="val 28143"/>
              <a:gd name="hf" fmla="val 105146"/>
              <a:gd name="vf" fmla="val 110557"/>
            </a:avLst>
          </a:prstGeom>
          <a:solidFill>
            <a:srgbClr val="8C5F7A"/>
          </a:solidFill>
          <a:ln>
            <a:noFill/>
          </a:ln>
        </p:spPr>
        <p:txBody>
          <a:bodyPr spcFirstLastPara="1" wrap="square" lIns="91425" tIns="45700" rIns="91425" bIns="45700" anchor="ctr" anchorCtr="0">
            <a:noAutofit/>
          </a:bodyPr>
          <a:lstStyle/>
          <a:p>
            <a:pPr marL="0" marR="0" lvl="0" indent="0" algn="ctr" rtl="1">
              <a:lnSpc>
                <a:spcPct val="100000"/>
              </a:lnSpc>
              <a:spcBef>
                <a:spcPts val="0"/>
              </a:spcBef>
              <a:spcAft>
                <a:spcPts val="0"/>
              </a:spcAft>
              <a:buClr>
                <a:schemeClr val="lt1"/>
              </a:buClr>
              <a:buSzPts val="1800"/>
              <a:buFont typeface="Calibri"/>
              <a:buNone/>
            </a:pPr>
            <a:endParaRPr sz="1800" b="0" i="0" u="none" strike="noStrike" cap="none" dirty="0">
              <a:solidFill>
                <a:srgbClr val="FFFFFF"/>
              </a:solidFill>
              <a:latin typeface="Calibri"/>
              <a:ea typeface="Calibri"/>
              <a:cs typeface="Calibri"/>
              <a:sym typeface="Calibri"/>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502"/>
        <p:cNvGrpSpPr/>
        <p:nvPr/>
      </p:nvGrpSpPr>
      <p:grpSpPr>
        <a:xfrm>
          <a:off x="0" y="0"/>
          <a:ext cx="0" cy="0"/>
          <a:chOff x="0" y="0"/>
          <a:chExt cx="0" cy="0"/>
        </a:xfrm>
      </p:grpSpPr>
      <p:sp>
        <p:nvSpPr>
          <p:cNvPr id="2" name="Google Shape;191;p14">
            <a:extLst>
              <a:ext uri="{FF2B5EF4-FFF2-40B4-BE49-F238E27FC236}">
                <a16:creationId xmlns:a16="http://schemas.microsoft.com/office/drawing/2014/main" id="{D5E24A3F-EE75-1CD6-29D3-25809AE54A42}"/>
              </a:ext>
            </a:extLst>
          </p:cNvPr>
          <p:cNvSpPr txBox="1"/>
          <p:nvPr/>
        </p:nvSpPr>
        <p:spPr>
          <a:xfrm>
            <a:off x="6381004" y="613969"/>
            <a:ext cx="4941901" cy="400069"/>
          </a:xfrm>
          <a:prstGeom prst="rect">
            <a:avLst/>
          </a:prstGeom>
          <a:noFill/>
          <a:ln>
            <a:noFill/>
          </a:ln>
        </p:spPr>
        <p:txBody>
          <a:bodyPr spcFirstLastPara="1" wrap="square" lIns="91425" tIns="45700" rIns="91425" bIns="45700" anchor="t" anchorCtr="0">
            <a:spAutoFit/>
          </a:bodyPr>
          <a:lstStyle/>
          <a:p>
            <a:pPr marL="0" marR="0" lvl="0" indent="0" algn="ctr" rtl="1">
              <a:lnSpc>
                <a:spcPct val="100000"/>
              </a:lnSpc>
              <a:spcBef>
                <a:spcPts val="0"/>
              </a:spcBef>
              <a:spcAft>
                <a:spcPts val="0"/>
              </a:spcAft>
              <a:buClr>
                <a:srgbClr val="1D8CC8"/>
              </a:buClr>
              <a:buSzPts val="2400"/>
              <a:buFont typeface="Arial"/>
              <a:buNone/>
            </a:pPr>
            <a:r>
              <a:rPr lang="en-US" sz="2000" b="1" i="0" u="none" strike="noStrike" cap="none" spc="300" dirty="0">
                <a:solidFill>
                  <a:schemeClr val="accent2">
                    <a:lumMod val="75000"/>
                  </a:schemeClr>
                </a:solidFill>
                <a:latin typeface="Calibri" panose="020F0502020204030204" pitchFamily="34" charset="0"/>
                <a:cs typeface="Calibri" panose="020F0502020204030204" pitchFamily="34" charset="0"/>
                <a:sym typeface="Arial"/>
              </a:rPr>
              <a:t>أهداف التعلم</a:t>
            </a:r>
            <a:endParaRPr lang="en-US" sz="2000" spc="300" dirty="0">
              <a:solidFill>
                <a:schemeClr val="accent2">
                  <a:lumMod val="75000"/>
                </a:schemeClr>
              </a:solidFill>
              <a:latin typeface="Calibri" panose="020F0502020204030204" pitchFamily="34" charset="0"/>
              <a:cs typeface="Calibri" panose="020F0502020204030204" pitchFamily="34" charset="0"/>
            </a:endParaRPr>
          </a:p>
        </p:txBody>
      </p:sp>
      <p:sp>
        <p:nvSpPr>
          <p:cNvPr id="3" name="Google Shape;193;p14">
            <a:extLst>
              <a:ext uri="{FF2B5EF4-FFF2-40B4-BE49-F238E27FC236}">
                <a16:creationId xmlns:a16="http://schemas.microsoft.com/office/drawing/2014/main" id="{9CDA44BC-BC21-E9C5-62A7-5DCEF47CBC20}"/>
              </a:ext>
            </a:extLst>
          </p:cNvPr>
          <p:cNvSpPr txBox="1"/>
          <p:nvPr/>
        </p:nvSpPr>
        <p:spPr>
          <a:xfrm>
            <a:off x="7251032" y="1651650"/>
            <a:ext cx="4171275" cy="2990522"/>
          </a:xfrm>
          <a:prstGeom prst="rect">
            <a:avLst/>
          </a:prstGeom>
          <a:noFill/>
          <a:ln>
            <a:noFill/>
          </a:ln>
        </p:spPr>
        <p:txBody>
          <a:bodyPr spcFirstLastPara="1" wrap="square" lIns="91425" tIns="45700" rIns="91425" bIns="45700" anchor="t" anchorCtr="0">
            <a:spAutoFit/>
          </a:bodyPr>
          <a:lstStyle/>
          <a:p>
            <a:pPr marL="0" marR="0" lvl="0" indent="0" algn="r" rtl="1">
              <a:lnSpc>
                <a:spcPct val="107000"/>
              </a:lnSpc>
              <a:spcBef>
                <a:spcPts val="0"/>
              </a:spcBef>
              <a:spcAft>
                <a:spcPts val="0"/>
              </a:spcAft>
              <a:buClr>
                <a:srgbClr val="000000"/>
              </a:buClr>
              <a:buSzPts val="2400"/>
              <a:buFont typeface="Arial"/>
              <a:buNone/>
            </a:pPr>
            <a:r>
              <a:rPr lang="en-US" sz="2200" b="0" i="0" u="none" strike="noStrike" cap="none" dirty="0">
                <a:solidFill>
                  <a:srgbClr val="000000"/>
                </a:solidFill>
                <a:latin typeface="Calibri" panose="020F0502020204030204" pitchFamily="34" charset="0"/>
                <a:cs typeface="Calibri" panose="020F0502020204030204" pitchFamily="34" charset="0"/>
                <a:sym typeface="Arial"/>
              </a:rPr>
              <a:t>التعرف على نوع الدعم الفوري الذي قد يكون مطلوبًا في مرحلة التقييم الأولي عندما يتم تحديد وتسجيل الأطفال</a:t>
            </a:r>
            <a:r>
              <a:rPr lang="ar-SA" sz="2200" b="0" i="0" u="none" strike="noStrike" cap="none" dirty="0">
                <a:solidFill>
                  <a:srgbClr val="000000"/>
                </a:solidFill>
                <a:latin typeface="Calibri" panose="020F0502020204030204" pitchFamily="34" charset="0"/>
                <a:cs typeface="Calibri" panose="020F0502020204030204" pitchFamily="34" charset="0"/>
                <a:sym typeface="Arial"/>
              </a:rPr>
              <a:t> المنفصلين و</a:t>
            </a:r>
            <a:r>
              <a:rPr lang="en-US" sz="2200" b="0" i="0" u="none" strike="noStrike" cap="none" dirty="0">
                <a:solidFill>
                  <a:srgbClr val="000000"/>
                </a:solidFill>
                <a:latin typeface="Calibri" panose="020F0502020204030204" pitchFamily="34" charset="0"/>
                <a:cs typeface="Calibri" panose="020F0502020204030204" pitchFamily="34" charset="0"/>
                <a:sym typeface="Arial"/>
              </a:rPr>
              <a:t> غير المصحوبين لأول مرة.</a:t>
            </a:r>
          </a:p>
          <a:p>
            <a:pPr marL="0" marR="0" lvl="0" indent="0" algn="r" rtl="1">
              <a:lnSpc>
                <a:spcPct val="107000"/>
              </a:lnSpc>
              <a:spcBef>
                <a:spcPts val="0"/>
              </a:spcBef>
              <a:spcAft>
                <a:spcPts val="0"/>
              </a:spcAft>
              <a:buClr>
                <a:srgbClr val="000000"/>
              </a:buClr>
              <a:buSzPts val="2400"/>
              <a:buFont typeface="Arial"/>
              <a:buNone/>
            </a:pPr>
            <a:endParaRPr lang="en-US" sz="2200" dirty="0">
              <a:latin typeface="Calibri" panose="020F0502020204030204" pitchFamily="34" charset="0"/>
              <a:cs typeface="Calibri" panose="020F0502020204030204" pitchFamily="34" charset="0"/>
            </a:endParaRPr>
          </a:p>
          <a:p>
            <a:pPr marL="0" marR="0" lvl="0" indent="0" algn="r" rtl="1">
              <a:lnSpc>
                <a:spcPct val="107000"/>
              </a:lnSpc>
              <a:spcBef>
                <a:spcPts val="0"/>
              </a:spcBef>
              <a:spcAft>
                <a:spcPts val="0"/>
              </a:spcAft>
              <a:buClr>
                <a:srgbClr val="000000"/>
              </a:buClr>
              <a:buSzPts val="2400"/>
              <a:buFont typeface="Arial"/>
              <a:buNone/>
            </a:pPr>
            <a:r>
              <a:rPr lang="en-US" sz="2200" b="0" i="0" u="none" strike="noStrike" cap="none" dirty="0">
                <a:solidFill>
                  <a:srgbClr val="000000"/>
                </a:solidFill>
                <a:latin typeface="Calibri" panose="020F0502020204030204" pitchFamily="34" charset="0"/>
                <a:cs typeface="Calibri" panose="020F0502020204030204" pitchFamily="34" charset="0"/>
                <a:sym typeface="Arial"/>
              </a:rPr>
              <a:t>شرح ما يجب أن يكون موجودًا وكيفية تقديم الدعم لمعالجة</a:t>
            </a:r>
            <a:r>
              <a:rPr lang="ar-SA" sz="2200" b="0" i="0" u="none" strike="noStrike" cap="none" dirty="0">
                <a:solidFill>
                  <a:srgbClr val="000000"/>
                </a:solidFill>
                <a:latin typeface="Calibri" panose="020F0502020204030204" pitchFamily="34" charset="0"/>
                <a:cs typeface="Calibri" panose="020F0502020204030204" pitchFamily="34" charset="0"/>
                <a:sym typeface="Arial"/>
              </a:rPr>
              <a:t> احتياجات</a:t>
            </a:r>
            <a:r>
              <a:rPr lang="en-US" sz="2200" b="0" i="0" u="none" strike="noStrike" cap="none" dirty="0">
                <a:solidFill>
                  <a:srgbClr val="000000"/>
                </a:solidFill>
                <a:latin typeface="Calibri" panose="020F0502020204030204" pitchFamily="34" charset="0"/>
                <a:cs typeface="Calibri" panose="020F0502020204030204" pitchFamily="34" charset="0"/>
                <a:sym typeface="Arial"/>
              </a:rPr>
              <a:t> الرعاية البديلة الفورية والاحتياجات الأخرى.</a:t>
            </a:r>
          </a:p>
        </p:txBody>
      </p:sp>
      <p:grpSp>
        <p:nvGrpSpPr>
          <p:cNvPr id="4" name="Google Shape;194;p14">
            <a:extLst>
              <a:ext uri="{FF2B5EF4-FFF2-40B4-BE49-F238E27FC236}">
                <a16:creationId xmlns:a16="http://schemas.microsoft.com/office/drawing/2014/main" id="{40C0B6C5-EF3A-3918-E958-88F0E849A1DA}"/>
              </a:ext>
            </a:extLst>
          </p:cNvPr>
          <p:cNvGrpSpPr/>
          <p:nvPr/>
        </p:nvGrpSpPr>
        <p:grpSpPr>
          <a:xfrm>
            <a:off x="6381004" y="1746187"/>
            <a:ext cx="560331" cy="592814"/>
            <a:chOff x="243840" y="1676400"/>
            <a:chExt cx="701040" cy="741680"/>
          </a:xfrm>
          <a:solidFill>
            <a:schemeClr val="accent2">
              <a:lumMod val="75000"/>
            </a:schemeClr>
          </a:solidFill>
        </p:grpSpPr>
        <p:sp>
          <p:nvSpPr>
            <p:cNvPr id="5" name="Google Shape;195;p14">
              <a:extLst>
                <a:ext uri="{FF2B5EF4-FFF2-40B4-BE49-F238E27FC236}">
                  <a16:creationId xmlns:a16="http://schemas.microsoft.com/office/drawing/2014/main" id="{C8EDD229-9320-E87C-84E7-629AE251BCCA}"/>
                </a:ext>
              </a:extLst>
            </p:cNvPr>
            <p:cNvSpPr/>
            <p:nvPr/>
          </p:nvSpPr>
          <p:spPr>
            <a:xfrm>
              <a:off x="243840" y="1676400"/>
              <a:ext cx="116839" cy="741680"/>
            </a:xfrm>
            <a:prstGeom prst="rect">
              <a:avLst/>
            </a:prstGeom>
            <a:grpFill/>
            <a:ln>
              <a:noFill/>
            </a:ln>
          </p:spPr>
          <p:txBody>
            <a:bodyPr spcFirstLastPara="1" wrap="square" lIns="91425" tIns="45700" rIns="91425" bIns="45700" anchor="ctr" anchorCtr="0">
              <a:noAutofit/>
            </a:bodyPr>
            <a:lstStyle/>
            <a:p>
              <a:pPr marL="0" marR="0" lvl="0" indent="0" algn="ctr" rtl="1">
                <a:spcBef>
                  <a:spcPts val="0"/>
                </a:spcBef>
                <a:spcAft>
                  <a:spcPts val="0"/>
                </a:spcAft>
                <a:buClr>
                  <a:schemeClr val="dk1"/>
                </a:buClr>
                <a:buSzPts val="1800"/>
                <a:buFont typeface="Calibri"/>
                <a:buNone/>
              </a:pPr>
              <a:endParaRPr sz="1800" dirty="0">
                <a:solidFill>
                  <a:schemeClr val="lt1"/>
                </a:solidFill>
                <a:latin typeface="Calibri"/>
                <a:ea typeface="Calibri"/>
                <a:cs typeface="Calibri"/>
                <a:sym typeface="Calibri"/>
              </a:endParaRPr>
            </a:p>
          </p:txBody>
        </p:sp>
        <p:sp>
          <p:nvSpPr>
            <p:cNvPr id="6" name="Google Shape;196;p14">
              <a:extLst>
                <a:ext uri="{FF2B5EF4-FFF2-40B4-BE49-F238E27FC236}">
                  <a16:creationId xmlns:a16="http://schemas.microsoft.com/office/drawing/2014/main" id="{FD29935A-46D2-E348-F030-5D0BE8F307FC}"/>
                </a:ext>
              </a:extLst>
            </p:cNvPr>
            <p:cNvSpPr/>
            <p:nvPr/>
          </p:nvSpPr>
          <p:spPr>
            <a:xfrm>
              <a:off x="314960" y="1676400"/>
              <a:ext cx="629920" cy="436880"/>
            </a:xfrm>
            <a:prstGeom prst="rect">
              <a:avLst/>
            </a:prstGeom>
            <a:grpFill/>
            <a:ln>
              <a:noFill/>
            </a:ln>
          </p:spPr>
          <p:txBody>
            <a:bodyPr spcFirstLastPara="1" wrap="square" lIns="91425" tIns="45700" rIns="91425" bIns="45700" anchor="ctr" anchorCtr="0">
              <a:noAutofit/>
            </a:bodyPr>
            <a:lstStyle/>
            <a:p>
              <a:pPr marL="0" marR="0" lvl="0" indent="0" algn="ctr" rtl="1">
                <a:spcBef>
                  <a:spcPts val="0"/>
                </a:spcBef>
                <a:spcAft>
                  <a:spcPts val="0"/>
                </a:spcAft>
                <a:buClr>
                  <a:schemeClr val="dk1"/>
                </a:buClr>
                <a:buSzPts val="1800"/>
                <a:buFont typeface="Calibri"/>
                <a:buNone/>
              </a:pPr>
              <a:endParaRPr sz="1800" dirty="0">
                <a:solidFill>
                  <a:schemeClr val="lt1"/>
                </a:solidFill>
                <a:latin typeface="Calibri"/>
                <a:ea typeface="Calibri"/>
                <a:cs typeface="Calibri"/>
                <a:sym typeface="Calibri"/>
              </a:endParaRPr>
            </a:p>
          </p:txBody>
        </p:sp>
      </p:grpSp>
      <p:grpSp>
        <p:nvGrpSpPr>
          <p:cNvPr id="7" name="Google Shape;197;p14">
            <a:extLst>
              <a:ext uri="{FF2B5EF4-FFF2-40B4-BE49-F238E27FC236}">
                <a16:creationId xmlns:a16="http://schemas.microsoft.com/office/drawing/2014/main" id="{9D25110E-5CF3-6DD4-538F-77C43CE8F5D8}"/>
              </a:ext>
            </a:extLst>
          </p:cNvPr>
          <p:cNvGrpSpPr/>
          <p:nvPr/>
        </p:nvGrpSpPr>
        <p:grpSpPr>
          <a:xfrm>
            <a:off x="6381004" y="4222593"/>
            <a:ext cx="560331" cy="592814"/>
            <a:chOff x="243840" y="1676400"/>
            <a:chExt cx="701040" cy="741680"/>
          </a:xfrm>
          <a:solidFill>
            <a:schemeClr val="accent2">
              <a:lumMod val="75000"/>
            </a:schemeClr>
          </a:solidFill>
        </p:grpSpPr>
        <p:sp>
          <p:nvSpPr>
            <p:cNvPr id="8" name="Google Shape;198;p14">
              <a:extLst>
                <a:ext uri="{FF2B5EF4-FFF2-40B4-BE49-F238E27FC236}">
                  <a16:creationId xmlns:a16="http://schemas.microsoft.com/office/drawing/2014/main" id="{21CC7E9C-760B-799A-DF43-2F3C050929E2}"/>
                </a:ext>
              </a:extLst>
            </p:cNvPr>
            <p:cNvSpPr/>
            <p:nvPr/>
          </p:nvSpPr>
          <p:spPr>
            <a:xfrm>
              <a:off x="243840" y="1676400"/>
              <a:ext cx="116839" cy="741680"/>
            </a:xfrm>
            <a:prstGeom prst="rect">
              <a:avLst/>
            </a:prstGeom>
            <a:grpFill/>
            <a:ln>
              <a:noFill/>
            </a:ln>
          </p:spPr>
          <p:txBody>
            <a:bodyPr spcFirstLastPara="1" wrap="square" lIns="91425" tIns="45700" rIns="91425" bIns="45700" anchor="ctr" anchorCtr="0">
              <a:noAutofit/>
            </a:bodyPr>
            <a:lstStyle/>
            <a:p>
              <a:pPr marL="0" marR="0" lvl="0" indent="0" algn="ctr" rtl="1">
                <a:spcBef>
                  <a:spcPts val="0"/>
                </a:spcBef>
                <a:spcAft>
                  <a:spcPts val="0"/>
                </a:spcAft>
                <a:buClr>
                  <a:schemeClr val="dk1"/>
                </a:buClr>
                <a:buSzPts val="1800"/>
                <a:buFont typeface="Calibri"/>
                <a:buNone/>
              </a:pPr>
              <a:endParaRPr sz="1800" dirty="0">
                <a:solidFill>
                  <a:schemeClr val="lt1"/>
                </a:solidFill>
                <a:latin typeface="Calibri"/>
                <a:ea typeface="Calibri"/>
                <a:cs typeface="Calibri"/>
                <a:sym typeface="Calibri"/>
              </a:endParaRPr>
            </a:p>
          </p:txBody>
        </p:sp>
        <p:sp>
          <p:nvSpPr>
            <p:cNvPr id="9" name="Google Shape;199;p14">
              <a:extLst>
                <a:ext uri="{FF2B5EF4-FFF2-40B4-BE49-F238E27FC236}">
                  <a16:creationId xmlns:a16="http://schemas.microsoft.com/office/drawing/2014/main" id="{AE7B83EB-596B-7628-23EF-75AA6FA4E235}"/>
                </a:ext>
              </a:extLst>
            </p:cNvPr>
            <p:cNvSpPr/>
            <p:nvPr/>
          </p:nvSpPr>
          <p:spPr>
            <a:xfrm>
              <a:off x="314960" y="1676400"/>
              <a:ext cx="629920" cy="436880"/>
            </a:xfrm>
            <a:prstGeom prst="rect">
              <a:avLst/>
            </a:prstGeom>
            <a:grpFill/>
            <a:ln>
              <a:noFill/>
            </a:ln>
          </p:spPr>
          <p:txBody>
            <a:bodyPr spcFirstLastPara="1" wrap="square" lIns="91425" tIns="45700" rIns="91425" bIns="45700" anchor="ctr" anchorCtr="0">
              <a:noAutofit/>
            </a:bodyPr>
            <a:lstStyle/>
            <a:p>
              <a:pPr marL="0" marR="0" lvl="0" indent="0" algn="ctr" rtl="1">
                <a:spcBef>
                  <a:spcPts val="0"/>
                </a:spcBef>
                <a:spcAft>
                  <a:spcPts val="0"/>
                </a:spcAft>
                <a:buClr>
                  <a:schemeClr val="dk1"/>
                </a:buClr>
                <a:buSzPts val="1800"/>
                <a:buFont typeface="Calibri"/>
                <a:buNone/>
              </a:pPr>
              <a:endParaRPr sz="1800" dirty="0">
                <a:solidFill>
                  <a:schemeClr val="lt1"/>
                </a:solidFill>
                <a:latin typeface="Calibri"/>
                <a:ea typeface="Calibri"/>
                <a:cs typeface="Calibri"/>
                <a:sym typeface="Calibri"/>
              </a:endParaRPr>
            </a:p>
          </p:txBody>
        </p:sp>
      </p:grpSp>
      <p:sp>
        <p:nvSpPr>
          <p:cNvPr id="11" name="Title 10">
            <a:extLst>
              <a:ext uri="{FF2B5EF4-FFF2-40B4-BE49-F238E27FC236}">
                <a16:creationId xmlns:a16="http://schemas.microsoft.com/office/drawing/2014/main" id="{26237C93-4714-3B35-53C2-9F85DD57D278}"/>
              </a:ext>
            </a:extLst>
          </p:cNvPr>
          <p:cNvSpPr>
            <a:spLocks noGrp="1"/>
          </p:cNvSpPr>
          <p:nvPr>
            <p:ph type="title"/>
          </p:nvPr>
        </p:nvSpPr>
        <p:spPr/>
        <p:txBody>
          <a:bodyPr/>
          <a:lstStyle/>
          <a:p>
            <a:pPr algn="r" rtl="1"/>
            <a:r>
              <a:rPr lang="en-US" sz="2400" dirty="0">
                <a:latin typeface="Calibri" panose="020F0502020204030204" pitchFamily="34" charset="0"/>
                <a:cs typeface="Calibri" panose="020F0502020204030204" pitchFamily="34" charset="0"/>
              </a:rPr>
              <a:t>الجلسة </a:t>
            </a:r>
            <a:r>
              <a:rPr lang="ar-SA" sz="2400" dirty="0">
                <a:latin typeface="Calibri" panose="020F0502020204030204" pitchFamily="34" charset="0"/>
                <a:cs typeface="Calibri" panose="020F0502020204030204" pitchFamily="34" charset="0"/>
              </a:rPr>
              <a:t>٢</a:t>
            </a:r>
            <a:br>
              <a:rPr lang="en-US" sz="2400" dirty="0">
                <a:latin typeface="Calibri" panose="020F0502020204030204" pitchFamily="34" charset="0"/>
                <a:cs typeface="Calibri" panose="020F0502020204030204" pitchFamily="34" charset="0"/>
              </a:rPr>
            </a:br>
            <a:r>
              <a:rPr lang="en-US" sz="2400" dirty="0">
                <a:latin typeface="Calibri" panose="020F0502020204030204" pitchFamily="34" charset="0"/>
                <a:cs typeface="Calibri" panose="020F0502020204030204" pitchFamily="34" charset="0"/>
              </a:rPr>
              <a:t> </a:t>
            </a:r>
            <a:br>
              <a:rPr lang="en-US" dirty="0">
                <a:latin typeface="Calibri" panose="020F0502020204030204" pitchFamily="34" charset="0"/>
                <a:cs typeface="Calibri" panose="020F0502020204030204" pitchFamily="34" charset="0"/>
              </a:rPr>
            </a:br>
            <a:r>
              <a:rPr lang="ar-SA" dirty="0">
                <a:latin typeface="Calibri" panose="020F0502020204030204" pitchFamily="34" charset="0"/>
                <a:cs typeface="Calibri" panose="020F0502020204030204" pitchFamily="34" charset="0"/>
              </a:rPr>
              <a:t>ال</a:t>
            </a:r>
            <a:r>
              <a:rPr lang="en-US" dirty="0">
                <a:latin typeface="Calibri" panose="020F0502020204030204" pitchFamily="34" charset="0"/>
                <a:cs typeface="Calibri" panose="020F0502020204030204" pitchFamily="34" charset="0"/>
              </a:rPr>
              <a:t>دعم </a:t>
            </a:r>
            <a:r>
              <a:rPr lang="ar-SA" dirty="0">
                <a:latin typeface="Calibri" panose="020F0502020204030204" pitchFamily="34" charset="0"/>
                <a:cs typeface="Calibri" panose="020F0502020204030204" pitchFamily="34" charset="0"/>
              </a:rPr>
              <a:t>ال</a:t>
            </a:r>
            <a:r>
              <a:rPr lang="en-US" dirty="0">
                <a:latin typeface="Calibri" panose="020F0502020204030204" pitchFamily="34" charset="0"/>
                <a:cs typeface="Calibri" panose="020F0502020204030204" pitchFamily="34" charset="0"/>
              </a:rPr>
              <a:t>فوري</a:t>
            </a:r>
            <a:endParaRPr lang="en-CA" dirty="0">
              <a:latin typeface="Calibri" panose="020F0502020204030204" pitchFamily="34" charset="0"/>
              <a:cs typeface="Calibri" panose="020F0502020204030204" pitchFamily="34" charset="0"/>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517"/>
        <p:cNvGrpSpPr/>
        <p:nvPr/>
      </p:nvGrpSpPr>
      <p:grpSpPr>
        <a:xfrm>
          <a:off x="0" y="0"/>
          <a:ext cx="0" cy="0"/>
          <a:chOff x="0" y="0"/>
          <a:chExt cx="0" cy="0"/>
        </a:xfrm>
      </p:grpSpPr>
      <p:sp>
        <p:nvSpPr>
          <p:cNvPr id="518" name="Google Shape;518;p17"/>
          <p:cNvSpPr txBox="1">
            <a:spLocks noGrp="1"/>
          </p:cNvSpPr>
          <p:nvPr>
            <p:ph type="title"/>
          </p:nvPr>
        </p:nvSpPr>
        <p:spPr>
          <a:xfrm>
            <a:off x="838200" y="120516"/>
            <a:ext cx="10515600" cy="868968"/>
          </a:xfrm>
          <a:prstGeom prst="rect">
            <a:avLst/>
          </a:prstGeom>
          <a:noFill/>
          <a:ln>
            <a:noFill/>
          </a:ln>
        </p:spPr>
        <p:txBody>
          <a:bodyPr spcFirstLastPara="1" wrap="square" lIns="91425" tIns="45700" rIns="91425" bIns="45700" anchor="ctr" anchorCtr="0">
            <a:normAutofit fontScale="90000"/>
          </a:bodyPr>
          <a:lstStyle/>
          <a:p>
            <a:pPr marL="0" lvl="0" indent="0" algn="ctr" rtl="1">
              <a:lnSpc>
                <a:spcPct val="90000"/>
              </a:lnSpc>
              <a:spcBef>
                <a:spcPts val="0"/>
              </a:spcBef>
              <a:spcAft>
                <a:spcPts val="0"/>
              </a:spcAft>
              <a:buClr>
                <a:srgbClr val="8C5F7A"/>
              </a:buClr>
              <a:buSzPct val="100000"/>
              <a:buFont typeface="Arial"/>
              <a:buNone/>
            </a:pPr>
            <a:r>
              <a:rPr lang="en-US" dirty="0"/>
              <a:t> </a:t>
            </a:r>
            <a:br>
              <a:rPr lang="en-US" dirty="0"/>
            </a:br>
            <a:r>
              <a:rPr lang="en-US" dirty="0">
                <a:latin typeface="Calibri" panose="020F0502020204030204" pitchFamily="34" charset="0"/>
                <a:cs typeface="Calibri" panose="020F0502020204030204" pitchFamily="34" charset="0"/>
              </a:rPr>
              <a:t>ما نوع الدعم الفوري الذي قد يكون مطلوبًا </a:t>
            </a:r>
            <a:r>
              <a:rPr lang="ar-SA" dirty="0">
                <a:latin typeface="Calibri" panose="020F0502020204030204" pitchFamily="34" charset="0"/>
                <a:cs typeface="Calibri" panose="020F0502020204030204" pitchFamily="34" charset="0"/>
              </a:rPr>
              <a:t>لل</a:t>
            </a:r>
            <a:r>
              <a:rPr lang="en-US" dirty="0">
                <a:latin typeface="Calibri" panose="020F0502020204030204" pitchFamily="34" charset="0"/>
                <a:cs typeface="Calibri" panose="020F0502020204030204" pitchFamily="34" charset="0"/>
              </a:rPr>
              <a:t>أطفال</a:t>
            </a:r>
            <a:r>
              <a:rPr lang="ar-SA" dirty="0">
                <a:latin typeface="Calibri" panose="020F0502020204030204" pitchFamily="34" charset="0"/>
                <a:cs typeface="Calibri" panose="020F0502020204030204" pitchFamily="34" charset="0"/>
              </a:rPr>
              <a:t> المنفصلين و</a:t>
            </a:r>
            <a:r>
              <a:rPr lang="en-US" dirty="0">
                <a:latin typeface="Calibri" panose="020F0502020204030204" pitchFamily="34" charset="0"/>
                <a:cs typeface="Calibri" panose="020F0502020204030204" pitchFamily="34" charset="0"/>
              </a:rPr>
              <a:t> غير المصحوبين؟</a:t>
            </a:r>
            <a:br>
              <a:rPr lang="en-US" dirty="0"/>
            </a:br>
            <a:endParaRPr dirty="0"/>
          </a:p>
        </p:txBody>
      </p:sp>
      <p:grpSp>
        <p:nvGrpSpPr>
          <p:cNvPr id="2" name="Group 1">
            <a:extLst>
              <a:ext uri="{FF2B5EF4-FFF2-40B4-BE49-F238E27FC236}">
                <a16:creationId xmlns:a16="http://schemas.microsoft.com/office/drawing/2014/main" id="{3216F887-8A1D-D55B-02F6-DC2BEC8AAE77}"/>
              </a:ext>
            </a:extLst>
          </p:cNvPr>
          <p:cNvGrpSpPr/>
          <p:nvPr/>
        </p:nvGrpSpPr>
        <p:grpSpPr>
          <a:xfrm>
            <a:off x="4288973" y="1992904"/>
            <a:ext cx="3614054" cy="3112496"/>
            <a:chOff x="4416926" y="1952645"/>
            <a:chExt cx="1178615" cy="1015047"/>
          </a:xfrm>
          <a:solidFill>
            <a:schemeClr val="accent2">
              <a:lumMod val="75000"/>
            </a:schemeClr>
          </a:solidFill>
        </p:grpSpPr>
        <p:sp>
          <p:nvSpPr>
            <p:cNvPr id="3" name="Rectangle: Rounded Corners 2">
              <a:extLst>
                <a:ext uri="{FF2B5EF4-FFF2-40B4-BE49-F238E27FC236}">
                  <a16:creationId xmlns:a16="http://schemas.microsoft.com/office/drawing/2014/main" id="{D21F2540-F75C-3B21-22DB-2226810E14C8}"/>
                </a:ext>
              </a:extLst>
            </p:cNvPr>
            <p:cNvSpPr/>
            <p:nvPr/>
          </p:nvSpPr>
          <p:spPr>
            <a:xfrm rot="20570022">
              <a:off x="4447704" y="2313235"/>
              <a:ext cx="155800" cy="509954"/>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4" name="Rectangle: Rounded Corners 3">
              <a:extLst>
                <a:ext uri="{FF2B5EF4-FFF2-40B4-BE49-F238E27FC236}">
                  <a16:creationId xmlns:a16="http://schemas.microsoft.com/office/drawing/2014/main" id="{C4825421-B0CC-F2CF-8617-DD297E983417}"/>
                </a:ext>
              </a:extLst>
            </p:cNvPr>
            <p:cNvSpPr/>
            <p:nvPr/>
          </p:nvSpPr>
          <p:spPr>
            <a:xfrm rot="734835">
              <a:off x="4416926" y="2065608"/>
              <a:ext cx="152465" cy="385897"/>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5" name="Rectangle: Rounded Corners 4">
              <a:extLst>
                <a:ext uri="{FF2B5EF4-FFF2-40B4-BE49-F238E27FC236}">
                  <a16:creationId xmlns:a16="http://schemas.microsoft.com/office/drawing/2014/main" id="{CC02FD5F-0AC1-EE43-0636-65A143377D54}"/>
                </a:ext>
              </a:extLst>
            </p:cNvPr>
            <p:cNvSpPr/>
            <p:nvPr/>
          </p:nvSpPr>
          <p:spPr>
            <a:xfrm rot="21032989">
              <a:off x="4615614" y="2373582"/>
              <a:ext cx="149730" cy="358638"/>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6" name="Flowchart: Manual Input 5">
              <a:extLst>
                <a:ext uri="{FF2B5EF4-FFF2-40B4-BE49-F238E27FC236}">
                  <a16:creationId xmlns:a16="http://schemas.microsoft.com/office/drawing/2014/main" id="{54BC13B0-D846-7B68-EA60-B6FA98BC25E7}"/>
                </a:ext>
              </a:extLst>
            </p:cNvPr>
            <p:cNvSpPr/>
            <p:nvPr/>
          </p:nvSpPr>
          <p:spPr>
            <a:xfrm rot="4370022" flipH="1">
              <a:off x="4566067" y="2612552"/>
              <a:ext cx="197560" cy="305529"/>
            </a:xfrm>
            <a:prstGeom prst="flowChartManualInpu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7" name="Rectangle: Rounded Corners 6">
              <a:extLst>
                <a:ext uri="{FF2B5EF4-FFF2-40B4-BE49-F238E27FC236}">
                  <a16:creationId xmlns:a16="http://schemas.microsoft.com/office/drawing/2014/main" id="{8011097F-FE5E-3BFC-ED39-786FC0F80D1B}"/>
                </a:ext>
              </a:extLst>
            </p:cNvPr>
            <p:cNvSpPr/>
            <p:nvPr/>
          </p:nvSpPr>
          <p:spPr>
            <a:xfrm rot="1076057" flipH="1">
              <a:off x="5400700" y="2349090"/>
              <a:ext cx="161053" cy="509954"/>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8" name="Rectangle: Rounded Corners 7">
              <a:extLst>
                <a:ext uri="{FF2B5EF4-FFF2-40B4-BE49-F238E27FC236}">
                  <a16:creationId xmlns:a16="http://schemas.microsoft.com/office/drawing/2014/main" id="{DC60A939-81CD-CE75-6936-C22A56A0AE72}"/>
                </a:ext>
              </a:extLst>
            </p:cNvPr>
            <p:cNvSpPr/>
            <p:nvPr/>
          </p:nvSpPr>
          <p:spPr>
            <a:xfrm rot="20911244" flipH="1">
              <a:off x="5437935" y="2101053"/>
              <a:ext cx="157606" cy="39828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9" name="Rectangle: Rounded Corners 8">
              <a:extLst>
                <a:ext uri="{FF2B5EF4-FFF2-40B4-BE49-F238E27FC236}">
                  <a16:creationId xmlns:a16="http://schemas.microsoft.com/office/drawing/2014/main" id="{D0395E6F-5586-A42F-E4A3-51BE2AEA3595}"/>
                </a:ext>
              </a:extLst>
            </p:cNvPr>
            <p:cNvSpPr/>
            <p:nvPr/>
          </p:nvSpPr>
          <p:spPr>
            <a:xfrm rot="613090" flipH="1">
              <a:off x="5233983" y="2403167"/>
              <a:ext cx="154779" cy="358638"/>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0" name="Flowchart: Manual Input 9">
              <a:extLst>
                <a:ext uri="{FF2B5EF4-FFF2-40B4-BE49-F238E27FC236}">
                  <a16:creationId xmlns:a16="http://schemas.microsoft.com/office/drawing/2014/main" id="{B62FB9E4-E2C8-F555-9612-F6F1931BEE80}"/>
                </a:ext>
              </a:extLst>
            </p:cNvPr>
            <p:cNvSpPr/>
            <p:nvPr/>
          </p:nvSpPr>
          <p:spPr>
            <a:xfrm rot="17276057">
              <a:off x="5238172" y="2640595"/>
              <a:ext cx="197560" cy="315831"/>
            </a:xfrm>
            <a:prstGeom prst="flowChartManualInpu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1" name="Round Same Side Corner Rectangle 21">
              <a:extLst>
                <a:ext uri="{FF2B5EF4-FFF2-40B4-BE49-F238E27FC236}">
                  <a16:creationId xmlns:a16="http://schemas.microsoft.com/office/drawing/2014/main" id="{D31C963C-2040-54B3-E455-35A26EC121C9}"/>
                </a:ext>
              </a:extLst>
            </p:cNvPr>
            <p:cNvSpPr/>
            <p:nvPr/>
          </p:nvSpPr>
          <p:spPr>
            <a:xfrm>
              <a:off x="4880503" y="2250894"/>
              <a:ext cx="251673" cy="267545"/>
            </a:xfrm>
            <a:prstGeom prst="round2SameRect">
              <a:avLst>
                <a:gd name="adj1" fmla="val 500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2" name="Oval 11">
              <a:extLst>
                <a:ext uri="{FF2B5EF4-FFF2-40B4-BE49-F238E27FC236}">
                  <a16:creationId xmlns:a16="http://schemas.microsoft.com/office/drawing/2014/main" id="{44850F48-F98D-EE2C-73FC-557384AD3EA2}"/>
                </a:ext>
              </a:extLst>
            </p:cNvPr>
            <p:cNvSpPr/>
            <p:nvPr/>
          </p:nvSpPr>
          <p:spPr>
            <a:xfrm>
              <a:off x="4878636" y="1952645"/>
              <a:ext cx="254533" cy="25453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3" name="Rectangle 12">
              <a:extLst>
                <a:ext uri="{FF2B5EF4-FFF2-40B4-BE49-F238E27FC236}">
                  <a16:creationId xmlns:a16="http://schemas.microsoft.com/office/drawing/2014/main" id="{FF731695-8650-682E-85AB-71B1973FACAB}"/>
                </a:ext>
              </a:extLst>
            </p:cNvPr>
            <p:cNvSpPr/>
            <p:nvPr/>
          </p:nvSpPr>
          <p:spPr>
            <a:xfrm>
              <a:off x="4538838" y="2765316"/>
              <a:ext cx="241922" cy="202376"/>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4" name="Rectangle 13">
              <a:extLst>
                <a:ext uri="{FF2B5EF4-FFF2-40B4-BE49-F238E27FC236}">
                  <a16:creationId xmlns:a16="http://schemas.microsoft.com/office/drawing/2014/main" id="{EFD55DA4-563A-506B-1193-9A90180D3090}"/>
                </a:ext>
              </a:extLst>
            </p:cNvPr>
            <p:cNvSpPr/>
            <p:nvPr/>
          </p:nvSpPr>
          <p:spPr>
            <a:xfrm>
              <a:off x="5217172" y="2765316"/>
              <a:ext cx="241922" cy="202376"/>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gr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532"/>
        <p:cNvGrpSpPr/>
        <p:nvPr/>
      </p:nvGrpSpPr>
      <p:grpSpPr>
        <a:xfrm>
          <a:off x="0" y="0"/>
          <a:ext cx="0" cy="0"/>
          <a:chOff x="0" y="0"/>
          <a:chExt cx="0" cy="0"/>
        </a:xfrm>
      </p:grpSpPr>
      <p:sp>
        <p:nvSpPr>
          <p:cNvPr id="534" name="Google Shape;534;p18"/>
          <p:cNvSpPr txBox="1">
            <a:spLocks noGrp="1"/>
          </p:cNvSpPr>
          <p:nvPr>
            <p:ph type="title"/>
          </p:nvPr>
        </p:nvSpPr>
        <p:spPr>
          <a:xfrm>
            <a:off x="838200" y="120516"/>
            <a:ext cx="10515600" cy="868968"/>
          </a:xfrm>
          <a:prstGeom prst="rect">
            <a:avLst/>
          </a:prstGeom>
          <a:noFill/>
          <a:ln>
            <a:noFill/>
          </a:ln>
        </p:spPr>
        <p:txBody>
          <a:bodyPr spcFirstLastPara="1" wrap="square" lIns="91425" tIns="45700" rIns="91425" bIns="45700" anchor="ctr" anchorCtr="0">
            <a:normAutofit/>
          </a:bodyPr>
          <a:lstStyle/>
          <a:p>
            <a:pPr marL="0" lvl="0" indent="0" algn="ctr" rtl="1">
              <a:lnSpc>
                <a:spcPct val="90000"/>
              </a:lnSpc>
              <a:spcBef>
                <a:spcPts val="0"/>
              </a:spcBef>
              <a:spcAft>
                <a:spcPts val="0"/>
              </a:spcAft>
              <a:buClr>
                <a:srgbClr val="8C5F7A"/>
              </a:buClr>
              <a:buSzPct val="100000"/>
              <a:buFont typeface="Arial"/>
              <a:buNone/>
            </a:pPr>
            <a:r>
              <a:rPr lang="en-US" dirty="0">
                <a:highlight>
                  <a:srgbClr val="FFFF00"/>
                </a:highlight>
              </a:rPr>
              <a:t>إجراءات الاستجابة</a:t>
            </a:r>
            <a:endParaRPr dirty="0">
              <a:highlight>
                <a:srgbClr val="FFFF00"/>
              </a:highlight>
            </a:endParaRPr>
          </a:p>
        </p:txBody>
      </p:sp>
      <p:grpSp>
        <p:nvGrpSpPr>
          <p:cNvPr id="2" name="Group 1">
            <a:extLst>
              <a:ext uri="{FF2B5EF4-FFF2-40B4-BE49-F238E27FC236}">
                <a16:creationId xmlns:a16="http://schemas.microsoft.com/office/drawing/2014/main" id="{D67757FB-6107-DA35-023A-8795B4D07F09}"/>
              </a:ext>
            </a:extLst>
          </p:cNvPr>
          <p:cNvGrpSpPr/>
          <p:nvPr/>
        </p:nvGrpSpPr>
        <p:grpSpPr>
          <a:xfrm>
            <a:off x="10228983" y="337468"/>
            <a:ext cx="1587872" cy="1368854"/>
            <a:chOff x="10228983" y="337468"/>
            <a:chExt cx="1587872" cy="1368854"/>
          </a:xfrm>
        </p:grpSpPr>
        <p:sp>
          <p:nvSpPr>
            <p:cNvPr id="3" name="Hexagon 2">
              <a:extLst>
                <a:ext uri="{FF2B5EF4-FFF2-40B4-BE49-F238E27FC236}">
                  <a16:creationId xmlns:a16="http://schemas.microsoft.com/office/drawing/2014/main" id="{0FB60DE2-2FB1-2F68-3C02-1B4237EC8445}"/>
                </a:ext>
              </a:extLst>
            </p:cNvPr>
            <p:cNvSpPr/>
            <p:nvPr/>
          </p:nvSpPr>
          <p:spPr>
            <a:xfrm rot="1782986">
              <a:off x="10228983" y="337468"/>
              <a:ext cx="1587872" cy="1368854"/>
            </a:xfrm>
            <a:prstGeom prst="hexagon">
              <a:avLst>
                <a:gd name="adj" fmla="val 28965"/>
                <a:gd name="vf" fmla="val 115470"/>
              </a:avLst>
            </a:prstGeom>
            <a:solidFill>
              <a:schemeClr val="bg1"/>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grpSp>
          <p:nvGrpSpPr>
            <p:cNvPr id="4" name="Group 3">
              <a:extLst>
                <a:ext uri="{FF2B5EF4-FFF2-40B4-BE49-F238E27FC236}">
                  <a16:creationId xmlns:a16="http://schemas.microsoft.com/office/drawing/2014/main" id="{93582955-127D-3FF5-C652-F8564F04010F}"/>
                </a:ext>
              </a:extLst>
            </p:cNvPr>
            <p:cNvGrpSpPr/>
            <p:nvPr/>
          </p:nvGrpSpPr>
          <p:grpSpPr>
            <a:xfrm>
              <a:off x="10621771" y="762700"/>
              <a:ext cx="562136" cy="634675"/>
              <a:chOff x="760175" y="830142"/>
              <a:chExt cx="867619" cy="979579"/>
            </a:xfrm>
          </p:grpSpPr>
          <p:sp>
            <p:nvSpPr>
              <p:cNvPr id="8" name="Rectangle 7">
                <a:extLst>
                  <a:ext uri="{FF2B5EF4-FFF2-40B4-BE49-F238E27FC236}">
                    <a16:creationId xmlns:a16="http://schemas.microsoft.com/office/drawing/2014/main" id="{4F51EA6C-3839-0130-E277-AF63355F15C2}"/>
                  </a:ext>
                </a:extLst>
              </p:cNvPr>
              <p:cNvSpPr/>
              <p:nvPr/>
            </p:nvSpPr>
            <p:spPr>
              <a:xfrm>
                <a:off x="864636" y="830142"/>
                <a:ext cx="763158" cy="979577"/>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r>
                  <a:rPr lang="ar-SA" b="1" dirty="0">
                    <a:latin typeface="Arial" panose="020B0604020202020204" pitchFamily="34" charset="0"/>
                    <a:cs typeface="Arial" panose="020B0604020202020204" pitchFamily="34" charset="0"/>
                  </a:rPr>
                  <a:t>٩-١٠</a:t>
                </a:r>
                <a:endParaRPr lang="en-CA" b="1" dirty="0">
                  <a:latin typeface="Arial" panose="020B0604020202020204" pitchFamily="34" charset="0"/>
                  <a:cs typeface="Arial" panose="020B0604020202020204" pitchFamily="34" charset="0"/>
                </a:endParaRPr>
              </a:p>
            </p:txBody>
          </p:sp>
          <p:sp>
            <p:nvSpPr>
              <p:cNvPr id="9" name="Rectangle 8">
                <a:extLst>
                  <a:ext uri="{FF2B5EF4-FFF2-40B4-BE49-F238E27FC236}">
                    <a16:creationId xmlns:a16="http://schemas.microsoft.com/office/drawing/2014/main" id="{272F6737-82AD-90F8-BDB7-B0763CAE0402}"/>
                  </a:ext>
                </a:extLst>
              </p:cNvPr>
              <p:cNvSpPr/>
              <p:nvPr/>
            </p:nvSpPr>
            <p:spPr>
              <a:xfrm>
                <a:off x="760175" y="830144"/>
                <a:ext cx="149292" cy="979577"/>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grpSp>
        <p:grpSp>
          <p:nvGrpSpPr>
            <p:cNvPr id="5" name="Group 4">
              <a:extLst>
                <a:ext uri="{FF2B5EF4-FFF2-40B4-BE49-F238E27FC236}">
                  <a16:creationId xmlns:a16="http://schemas.microsoft.com/office/drawing/2014/main" id="{986449DE-6A6A-7F89-215F-39505028EE40}"/>
                </a:ext>
              </a:extLst>
            </p:cNvPr>
            <p:cNvGrpSpPr/>
            <p:nvPr/>
          </p:nvGrpSpPr>
          <p:grpSpPr>
            <a:xfrm>
              <a:off x="11325415" y="762701"/>
              <a:ext cx="182192" cy="634674"/>
              <a:chOff x="2121762" y="2323619"/>
              <a:chExt cx="200378" cy="825210"/>
            </a:xfrm>
          </p:grpSpPr>
          <p:sp>
            <p:nvSpPr>
              <p:cNvPr id="6" name="Isosceles Triangle 5">
                <a:extLst>
                  <a:ext uri="{FF2B5EF4-FFF2-40B4-BE49-F238E27FC236}">
                    <a16:creationId xmlns:a16="http://schemas.microsoft.com/office/drawing/2014/main" id="{187F7405-2596-393C-05F1-1A547A0232D4}"/>
                  </a:ext>
                </a:extLst>
              </p:cNvPr>
              <p:cNvSpPr/>
              <p:nvPr/>
            </p:nvSpPr>
            <p:spPr>
              <a:xfrm>
                <a:off x="2121763" y="2323619"/>
                <a:ext cx="200377" cy="172739"/>
              </a:xfrm>
              <a:prstGeom prst="triangle">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7" name="Rectangle 6">
                <a:extLst>
                  <a:ext uri="{FF2B5EF4-FFF2-40B4-BE49-F238E27FC236}">
                    <a16:creationId xmlns:a16="http://schemas.microsoft.com/office/drawing/2014/main" id="{34E0E174-75EF-AC05-10B6-DDE10604A993}"/>
                  </a:ext>
                </a:extLst>
              </p:cNvPr>
              <p:cNvSpPr/>
              <p:nvPr/>
            </p:nvSpPr>
            <p:spPr>
              <a:xfrm>
                <a:off x="2121762" y="2496169"/>
                <a:ext cx="200377" cy="65266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grpSp>
      </p:grpSp>
      <p:sp>
        <p:nvSpPr>
          <p:cNvPr id="10" name="Google Shape;114;p9">
            <a:extLst>
              <a:ext uri="{FF2B5EF4-FFF2-40B4-BE49-F238E27FC236}">
                <a16:creationId xmlns:a16="http://schemas.microsoft.com/office/drawing/2014/main" id="{9AE83613-36D9-9F5B-BA62-908D08DB5342}"/>
              </a:ext>
            </a:extLst>
          </p:cNvPr>
          <p:cNvSpPr txBox="1"/>
          <p:nvPr/>
        </p:nvSpPr>
        <p:spPr>
          <a:xfrm>
            <a:off x="794079" y="1219596"/>
            <a:ext cx="1559124" cy="369332"/>
          </a:xfrm>
          <a:prstGeom prst="rect">
            <a:avLst/>
          </a:prstGeom>
          <a:noFill/>
          <a:ln>
            <a:noFill/>
          </a:ln>
        </p:spPr>
        <p:txBody>
          <a:bodyPr spcFirstLastPara="1" wrap="square" lIns="91425" tIns="45700" rIns="91425" bIns="45700" anchor="t" anchorCtr="0">
            <a:spAutoFit/>
          </a:bodyPr>
          <a:lstStyle/>
          <a:p>
            <a:pPr marL="0" marR="0" lvl="0" indent="0" algn="r" rtl="1">
              <a:lnSpc>
                <a:spcPct val="100000"/>
              </a:lnSpc>
              <a:spcBef>
                <a:spcPts val="0"/>
              </a:spcBef>
              <a:spcAft>
                <a:spcPts val="0"/>
              </a:spcAft>
              <a:buClr>
                <a:srgbClr val="000000"/>
              </a:buClr>
              <a:buSzPts val="1800"/>
              <a:buFont typeface="Arial"/>
              <a:buNone/>
            </a:pPr>
            <a:r>
              <a:rPr lang="ar-SA" sz="1800" b="1" i="0" u="none" strike="noStrike" cap="none" dirty="0">
                <a:solidFill>
                  <a:schemeClr val="accent2">
                    <a:lumMod val="75000"/>
                  </a:schemeClr>
                </a:solidFill>
                <a:latin typeface="Arial"/>
                <a:ea typeface="Arial"/>
                <a:cs typeface="Arial"/>
                <a:sym typeface="Arial"/>
              </a:rPr>
              <a:t>٢٥</a:t>
            </a:r>
            <a:r>
              <a:rPr lang="en-US" sz="1800" b="1" i="0" u="none" strike="noStrike" cap="none" dirty="0">
                <a:solidFill>
                  <a:schemeClr val="accent2">
                    <a:lumMod val="75000"/>
                  </a:schemeClr>
                </a:solidFill>
                <a:latin typeface="Arial"/>
                <a:ea typeface="Arial"/>
                <a:cs typeface="Arial"/>
                <a:sym typeface="Arial"/>
              </a:rPr>
              <a:t> دقيقة</a:t>
            </a:r>
            <a:endParaRPr b="1" dirty="0">
              <a:solidFill>
                <a:schemeClr val="accent2">
                  <a:lumMod val="75000"/>
                </a:schemeClr>
              </a:solidFill>
            </a:endParaRPr>
          </a:p>
        </p:txBody>
      </p:sp>
      <p:grpSp>
        <p:nvGrpSpPr>
          <p:cNvPr id="11" name="Group 10">
            <a:extLst>
              <a:ext uri="{FF2B5EF4-FFF2-40B4-BE49-F238E27FC236}">
                <a16:creationId xmlns:a16="http://schemas.microsoft.com/office/drawing/2014/main" id="{3F18DDD9-12E3-16D0-EE6E-CDAFA2CA3998}"/>
              </a:ext>
            </a:extLst>
          </p:cNvPr>
          <p:cNvGrpSpPr/>
          <p:nvPr/>
        </p:nvGrpSpPr>
        <p:grpSpPr>
          <a:xfrm>
            <a:off x="357066" y="1224523"/>
            <a:ext cx="369332" cy="369332"/>
            <a:chOff x="6784825" y="4717805"/>
            <a:chExt cx="1170980" cy="1170980"/>
          </a:xfrm>
        </p:grpSpPr>
        <p:sp>
          <p:nvSpPr>
            <p:cNvPr id="12" name="Oval 11">
              <a:extLst>
                <a:ext uri="{FF2B5EF4-FFF2-40B4-BE49-F238E27FC236}">
                  <a16:creationId xmlns:a16="http://schemas.microsoft.com/office/drawing/2014/main" id="{AB322B7A-7F61-CB7F-0ED1-EC0B2CB4FB18}"/>
                </a:ext>
              </a:extLst>
            </p:cNvPr>
            <p:cNvSpPr/>
            <p:nvPr/>
          </p:nvSpPr>
          <p:spPr>
            <a:xfrm>
              <a:off x="6784825" y="4717805"/>
              <a:ext cx="1170980" cy="1170980"/>
            </a:xfrm>
            <a:prstGeom prst="ellipse">
              <a:avLst/>
            </a:prstGeom>
            <a:solidFill>
              <a:schemeClr val="accent2">
                <a:lumMod val="75000"/>
              </a:schemeClr>
            </a:solidFill>
            <a:ln w="1270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3" name="Oval 12">
              <a:extLst>
                <a:ext uri="{FF2B5EF4-FFF2-40B4-BE49-F238E27FC236}">
                  <a16:creationId xmlns:a16="http://schemas.microsoft.com/office/drawing/2014/main" id="{8406BE68-75EC-4489-E03D-025A61C82D79}"/>
                </a:ext>
              </a:extLst>
            </p:cNvPr>
            <p:cNvSpPr/>
            <p:nvPr/>
          </p:nvSpPr>
          <p:spPr>
            <a:xfrm>
              <a:off x="7276868" y="5237982"/>
              <a:ext cx="189079" cy="18907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4" name="Rectangle 13">
              <a:extLst>
                <a:ext uri="{FF2B5EF4-FFF2-40B4-BE49-F238E27FC236}">
                  <a16:creationId xmlns:a16="http://schemas.microsoft.com/office/drawing/2014/main" id="{6CA7B03D-7BF4-D001-B60A-AED0679353D2}"/>
                </a:ext>
              </a:extLst>
            </p:cNvPr>
            <p:cNvSpPr/>
            <p:nvPr/>
          </p:nvSpPr>
          <p:spPr>
            <a:xfrm rot="16200000">
              <a:off x="7134823" y="5040376"/>
              <a:ext cx="464812" cy="11315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5" name="Rectangle 14">
              <a:extLst>
                <a:ext uri="{FF2B5EF4-FFF2-40B4-BE49-F238E27FC236}">
                  <a16:creationId xmlns:a16="http://schemas.microsoft.com/office/drawing/2014/main" id="{5414A057-938E-6B2D-81D8-5E2EB136A941}"/>
                </a:ext>
              </a:extLst>
            </p:cNvPr>
            <p:cNvSpPr/>
            <p:nvPr/>
          </p:nvSpPr>
          <p:spPr>
            <a:xfrm rot="13453060">
              <a:off x="7365088" y="5440995"/>
              <a:ext cx="331413" cy="10918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grpSp>
      <p:sp>
        <p:nvSpPr>
          <p:cNvPr id="23" name="Rectangle: Top Corners Rounded 22">
            <a:extLst>
              <a:ext uri="{FF2B5EF4-FFF2-40B4-BE49-F238E27FC236}">
                <a16:creationId xmlns:a16="http://schemas.microsoft.com/office/drawing/2014/main" id="{EDFA4E60-C3DD-5B9C-6F5E-31C0103113C6}"/>
              </a:ext>
            </a:extLst>
          </p:cNvPr>
          <p:cNvSpPr/>
          <p:nvPr/>
        </p:nvSpPr>
        <p:spPr>
          <a:xfrm rot="5400000">
            <a:off x="4498077" y="-1348475"/>
            <a:ext cx="2603498" cy="11599653"/>
          </a:xfrm>
          <a:prstGeom prst="round2SameRect">
            <a:avLst>
              <a:gd name="adj1" fmla="val 25924"/>
              <a:gd name="adj2" fmla="val 0"/>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4" name="Google Shape;114;p9">
            <a:extLst>
              <a:ext uri="{FF2B5EF4-FFF2-40B4-BE49-F238E27FC236}">
                <a16:creationId xmlns:a16="http://schemas.microsoft.com/office/drawing/2014/main" id="{AA6A607E-5744-CE17-A2C9-7293F80AD57A}"/>
              </a:ext>
            </a:extLst>
          </p:cNvPr>
          <p:cNvSpPr txBox="1"/>
          <p:nvPr/>
        </p:nvSpPr>
        <p:spPr>
          <a:xfrm>
            <a:off x="5582531" y="2358886"/>
            <a:ext cx="5446979" cy="523180"/>
          </a:xfrm>
          <a:prstGeom prst="rect">
            <a:avLst/>
          </a:prstGeom>
          <a:noFill/>
          <a:ln>
            <a:noFill/>
          </a:ln>
        </p:spPr>
        <p:txBody>
          <a:bodyPr spcFirstLastPara="1" wrap="square" lIns="91425" tIns="45700" rIns="91425" bIns="45700" anchor="t" anchorCtr="0">
            <a:spAutoFit/>
          </a:bodyPr>
          <a:lstStyle/>
          <a:p>
            <a:pPr marL="0" marR="0" lvl="0" indent="0" algn="r" rtl="1">
              <a:spcBef>
                <a:spcPts val="0"/>
              </a:spcBef>
              <a:spcAft>
                <a:spcPts val="0"/>
              </a:spcAft>
              <a:buNone/>
            </a:pPr>
            <a:r>
              <a:rPr lang="en-US" sz="2800" b="1" dirty="0">
                <a:solidFill>
                  <a:schemeClr val="dk1"/>
                </a:solidFill>
                <a:latin typeface="Calibri" panose="020F0502020204030204" pitchFamily="34" charset="0"/>
                <a:cs typeface="Calibri" panose="020F0502020204030204" pitchFamily="34" charset="0"/>
                <a:sym typeface="Arial"/>
              </a:rPr>
              <a:t>في مجموعاتك:</a:t>
            </a:r>
            <a:endParaRPr lang="en-US" sz="2800" dirty="0">
              <a:latin typeface="Calibri" panose="020F0502020204030204" pitchFamily="34" charset="0"/>
              <a:cs typeface="Calibri" panose="020F0502020204030204" pitchFamily="34" charset="0"/>
            </a:endParaRPr>
          </a:p>
        </p:txBody>
      </p:sp>
      <p:sp>
        <p:nvSpPr>
          <p:cNvPr id="25" name="Google Shape;114;p9">
            <a:extLst>
              <a:ext uri="{FF2B5EF4-FFF2-40B4-BE49-F238E27FC236}">
                <a16:creationId xmlns:a16="http://schemas.microsoft.com/office/drawing/2014/main" id="{584105A8-F219-59BF-729D-13DAA2AA5593}"/>
              </a:ext>
            </a:extLst>
          </p:cNvPr>
          <p:cNvSpPr txBox="1"/>
          <p:nvPr/>
        </p:nvSpPr>
        <p:spPr>
          <a:xfrm>
            <a:off x="5582531" y="3590247"/>
            <a:ext cx="5446979" cy="1938952"/>
          </a:xfrm>
          <a:prstGeom prst="rect">
            <a:avLst/>
          </a:prstGeom>
          <a:noFill/>
          <a:ln>
            <a:noFill/>
          </a:ln>
        </p:spPr>
        <p:txBody>
          <a:bodyPr spcFirstLastPara="1" wrap="square" lIns="91425" tIns="45700" rIns="91425" bIns="45700" anchor="t" anchorCtr="0">
            <a:spAutoFit/>
          </a:bodyPr>
          <a:lstStyle/>
          <a:p>
            <a:pPr marR="0" lvl="0" algn="r" rtl="1">
              <a:spcBef>
                <a:spcPts val="0"/>
              </a:spcBef>
              <a:spcAft>
                <a:spcPts val="0"/>
              </a:spcAft>
              <a:buClr>
                <a:schemeClr val="dk1"/>
              </a:buClr>
              <a:buSzPct val="100000"/>
            </a:pPr>
            <a:r>
              <a:rPr lang="ar-SA" sz="2000" dirty="0">
                <a:solidFill>
                  <a:schemeClr val="dk1"/>
                </a:solidFill>
                <a:latin typeface="Calibri" panose="020F0502020204030204" pitchFamily="34" charset="0"/>
                <a:cs typeface="Calibri" panose="020F0502020204030204" pitchFamily="34" charset="0"/>
                <a:sym typeface="Arial"/>
              </a:rPr>
              <a:t>قم ب</a:t>
            </a:r>
            <a:r>
              <a:rPr lang="en-US" sz="2000" dirty="0">
                <a:solidFill>
                  <a:schemeClr val="dk1"/>
                </a:solidFill>
                <a:latin typeface="Calibri" panose="020F0502020204030204" pitchFamily="34" charset="0"/>
                <a:cs typeface="Calibri" panose="020F0502020204030204" pitchFamily="34" charset="0"/>
                <a:sym typeface="Arial"/>
              </a:rPr>
              <a:t>رسم خطوط لمطابقة كل سيناريو مع إجراءات الاستجابة الفورية الأكثر ملاءمة</a:t>
            </a:r>
            <a:br>
              <a:rPr lang="en-US" sz="2000" dirty="0">
                <a:solidFill>
                  <a:schemeClr val="dk1"/>
                </a:solidFill>
                <a:latin typeface="Calibri" panose="020F0502020204030204" pitchFamily="34" charset="0"/>
                <a:cs typeface="Calibri" panose="020F0502020204030204" pitchFamily="34" charset="0"/>
                <a:sym typeface="Arial"/>
              </a:rPr>
            </a:br>
            <a:endParaRPr lang="en-US" sz="2000" dirty="0">
              <a:solidFill>
                <a:schemeClr val="dk1"/>
              </a:solidFill>
              <a:latin typeface="Calibri" panose="020F0502020204030204" pitchFamily="34" charset="0"/>
              <a:cs typeface="Calibri" panose="020F0502020204030204" pitchFamily="34" charset="0"/>
              <a:sym typeface="Arial"/>
            </a:endParaRPr>
          </a:p>
          <a:p>
            <a:pPr marL="285750" marR="0" lvl="0" indent="-285750" algn="r" rtl="1">
              <a:spcBef>
                <a:spcPts val="0"/>
              </a:spcBef>
              <a:spcAft>
                <a:spcPts val="0"/>
              </a:spcAft>
              <a:buClr>
                <a:schemeClr val="dk1"/>
              </a:buClr>
              <a:buSzPct val="100000"/>
              <a:buFont typeface="Arial" panose="020B0604020202020204" pitchFamily="34" charset="0"/>
              <a:buChar char="•"/>
            </a:pPr>
            <a:r>
              <a:rPr lang="en-US" sz="2000" dirty="0">
                <a:solidFill>
                  <a:schemeClr val="dk1"/>
                </a:solidFill>
                <a:latin typeface="Calibri" panose="020F0502020204030204" pitchFamily="34" charset="0"/>
                <a:cs typeface="Calibri" panose="020F0502020204030204" pitchFamily="34" charset="0"/>
                <a:sym typeface="Arial"/>
              </a:rPr>
              <a:t>أضف أي إجراءات إضافية خاصة</a:t>
            </a:r>
            <a:r>
              <a:rPr lang="ar-SA" sz="2000" dirty="0">
                <a:solidFill>
                  <a:schemeClr val="dk1"/>
                </a:solidFill>
                <a:latin typeface="Calibri" panose="020F0502020204030204" pitchFamily="34" charset="0"/>
                <a:cs typeface="Calibri" panose="020F0502020204030204" pitchFamily="34" charset="0"/>
                <a:sym typeface="Arial"/>
              </a:rPr>
              <a:t> لديك</a:t>
            </a:r>
            <a:br>
              <a:rPr lang="en-US" sz="2000" dirty="0">
                <a:solidFill>
                  <a:schemeClr val="dk1"/>
                </a:solidFill>
                <a:latin typeface="Calibri" panose="020F0502020204030204" pitchFamily="34" charset="0"/>
                <a:cs typeface="Calibri" panose="020F0502020204030204" pitchFamily="34" charset="0"/>
                <a:sym typeface="Arial"/>
              </a:rPr>
            </a:br>
            <a:endParaRPr lang="en-US" sz="2000" dirty="0">
              <a:solidFill>
                <a:schemeClr val="dk1"/>
              </a:solidFill>
              <a:latin typeface="Calibri" panose="020F0502020204030204" pitchFamily="34" charset="0"/>
              <a:cs typeface="Calibri" panose="020F0502020204030204" pitchFamily="34" charset="0"/>
              <a:sym typeface="Arial"/>
            </a:endParaRPr>
          </a:p>
          <a:p>
            <a:pPr marL="285750" marR="0" lvl="0" indent="-285750" algn="r" rtl="1">
              <a:spcBef>
                <a:spcPts val="0"/>
              </a:spcBef>
              <a:spcAft>
                <a:spcPts val="0"/>
              </a:spcAft>
              <a:buClr>
                <a:schemeClr val="dk1"/>
              </a:buClr>
              <a:buSzPct val="100000"/>
              <a:buFont typeface="Arial" panose="020B0604020202020204" pitchFamily="34" charset="0"/>
              <a:buChar char="•"/>
            </a:pPr>
            <a:r>
              <a:rPr lang="en-US" sz="2000" dirty="0">
                <a:solidFill>
                  <a:schemeClr val="dk1"/>
                </a:solidFill>
                <a:latin typeface="Calibri" panose="020F0502020204030204" pitchFamily="34" charset="0"/>
                <a:cs typeface="Calibri" panose="020F0502020204030204" pitchFamily="34" charset="0"/>
                <a:sym typeface="Arial"/>
              </a:rPr>
              <a:t>حدد إجراءات الموافقة / ال</a:t>
            </a:r>
            <a:r>
              <a:rPr lang="ar-SA" sz="2000" dirty="0">
                <a:solidFill>
                  <a:schemeClr val="dk1"/>
                </a:solidFill>
                <a:latin typeface="Calibri" panose="020F0502020204030204" pitchFamily="34" charset="0"/>
                <a:cs typeface="Calibri" panose="020F0502020204030204" pitchFamily="34" charset="0"/>
              </a:rPr>
              <a:t>قبول</a:t>
            </a:r>
            <a:endParaRPr lang="en-US" sz="2000" dirty="0">
              <a:solidFill>
                <a:schemeClr val="dk1"/>
              </a:solidFill>
              <a:latin typeface="Calibri" panose="020F0502020204030204" pitchFamily="34" charset="0"/>
              <a:cs typeface="Calibri" panose="020F0502020204030204" pitchFamily="34" charset="0"/>
              <a:sym typeface="Arial"/>
            </a:endParaRPr>
          </a:p>
        </p:txBody>
      </p:sp>
      <p:grpSp>
        <p:nvGrpSpPr>
          <p:cNvPr id="26" name="Group 25">
            <a:extLst>
              <a:ext uri="{FF2B5EF4-FFF2-40B4-BE49-F238E27FC236}">
                <a16:creationId xmlns:a16="http://schemas.microsoft.com/office/drawing/2014/main" id="{624E8FF1-9202-C141-610E-8D66B060B021}"/>
              </a:ext>
            </a:extLst>
          </p:cNvPr>
          <p:cNvGrpSpPr/>
          <p:nvPr/>
        </p:nvGrpSpPr>
        <p:grpSpPr>
          <a:xfrm rot="20104804">
            <a:off x="502170" y="2105819"/>
            <a:ext cx="4220281" cy="2805877"/>
            <a:chOff x="7208925" y="2604220"/>
            <a:chExt cx="1168511" cy="776891"/>
          </a:xfrm>
        </p:grpSpPr>
        <p:sp>
          <p:nvSpPr>
            <p:cNvPr id="27" name="Rectangle 26">
              <a:extLst>
                <a:ext uri="{FF2B5EF4-FFF2-40B4-BE49-F238E27FC236}">
                  <a16:creationId xmlns:a16="http://schemas.microsoft.com/office/drawing/2014/main" id="{500686D4-0CB6-5763-2FC0-04C681001420}"/>
                </a:ext>
              </a:extLst>
            </p:cNvPr>
            <p:cNvSpPr/>
            <p:nvPr/>
          </p:nvSpPr>
          <p:spPr>
            <a:xfrm>
              <a:off x="7425584" y="2840091"/>
              <a:ext cx="716280" cy="541020"/>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8" name="Google Shape;315;p4">
              <a:extLst>
                <a:ext uri="{FF2B5EF4-FFF2-40B4-BE49-F238E27FC236}">
                  <a16:creationId xmlns:a16="http://schemas.microsoft.com/office/drawing/2014/main" id="{864B6C89-0202-02CD-D6D8-F7D11A21B211}"/>
                </a:ext>
              </a:extLst>
            </p:cNvPr>
            <p:cNvSpPr/>
            <p:nvPr/>
          </p:nvSpPr>
          <p:spPr>
            <a:xfrm>
              <a:off x="7208925" y="2953324"/>
              <a:ext cx="356816" cy="356815"/>
            </a:xfrm>
            <a:prstGeom prst="ellipse">
              <a:avLst/>
            </a:prstGeom>
            <a:solidFill>
              <a:schemeClr val="accent2">
                <a:lumMod val="75000"/>
              </a:schemeClr>
            </a:solidFill>
            <a:ln w="38100">
              <a:solidFill>
                <a:schemeClr val="bg1"/>
              </a:solidFill>
            </a:ln>
          </p:spPr>
          <p:txBody>
            <a:bodyPr spcFirstLastPara="1" wrap="square" lIns="91425" tIns="45700" rIns="91425" bIns="45700" anchor="ctr" anchorCtr="0">
              <a:noAutofit/>
            </a:bodyPr>
            <a:lstStyle/>
            <a:p>
              <a:pPr marL="0" marR="0" lvl="0" indent="0" algn="ctr" rtl="1">
                <a:spcBef>
                  <a:spcPts val="0"/>
                </a:spcBef>
                <a:spcAft>
                  <a:spcPts val="0"/>
                </a:spcAft>
                <a:buNone/>
              </a:pPr>
              <a:endParaRPr sz="1800" dirty="0">
                <a:solidFill>
                  <a:schemeClr val="lt1"/>
                </a:solidFill>
                <a:latin typeface="Calibri"/>
                <a:ea typeface="Calibri"/>
                <a:cs typeface="Calibri"/>
                <a:sym typeface="Calibri"/>
              </a:endParaRPr>
            </a:p>
          </p:txBody>
        </p:sp>
        <p:sp>
          <p:nvSpPr>
            <p:cNvPr id="29" name="Google Shape;315;p4">
              <a:extLst>
                <a:ext uri="{FF2B5EF4-FFF2-40B4-BE49-F238E27FC236}">
                  <a16:creationId xmlns:a16="http://schemas.microsoft.com/office/drawing/2014/main" id="{3C3D4F5D-8AD5-F912-369A-6F828DD6B68B}"/>
                </a:ext>
              </a:extLst>
            </p:cNvPr>
            <p:cNvSpPr/>
            <p:nvPr/>
          </p:nvSpPr>
          <p:spPr>
            <a:xfrm>
              <a:off x="7622905" y="2604220"/>
              <a:ext cx="356816" cy="356815"/>
            </a:xfrm>
            <a:prstGeom prst="ellipse">
              <a:avLst/>
            </a:prstGeom>
            <a:solidFill>
              <a:schemeClr val="accent2">
                <a:lumMod val="75000"/>
              </a:schemeClr>
            </a:solidFill>
            <a:ln w="38100">
              <a:solidFill>
                <a:schemeClr val="bg1"/>
              </a:solidFill>
            </a:ln>
          </p:spPr>
          <p:txBody>
            <a:bodyPr spcFirstLastPara="1" wrap="square" lIns="91425" tIns="45700" rIns="91425" bIns="45700" anchor="ctr" anchorCtr="0">
              <a:noAutofit/>
            </a:bodyPr>
            <a:lstStyle/>
            <a:p>
              <a:pPr marL="0" marR="0" lvl="0" indent="0" algn="ctr" rtl="1">
                <a:spcBef>
                  <a:spcPts val="0"/>
                </a:spcBef>
                <a:spcAft>
                  <a:spcPts val="0"/>
                </a:spcAft>
                <a:buNone/>
              </a:pPr>
              <a:endParaRPr sz="1800" dirty="0">
                <a:solidFill>
                  <a:schemeClr val="lt1"/>
                </a:solidFill>
                <a:latin typeface="Calibri"/>
                <a:ea typeface="Calibri"/>
                <a:cs typeface="Calibri"/>
                <a:sym typeface="Calibri"/>
              </a:endParaRPr>
            </a:p>
          </p:txBody>
        </p:sp>
        <p:sp>
          <p:nvSpPr>
            <p:cNvPr id="30" name="Google Shape;315;p4">
              <a:extLst>
                <a:ext uri="{FF2B5EF4-FFF2-40B4-BE49-F238E27FC236}">
                  <a16:creationId xmlns:a16="http://schemas.microsoft.com/office/drawing/2014/main" id="{FD86A729-71DD-31E8-FB72-574CD3E2DCF7}"/>
                </a:ext>
              </a:extLst>
            </p:cNvPr>
            <p:cNvSpPr/>
            <p:nvPr/>
          </p:nvSpPr>
          <p:spPr>
            <a:xfrm>
              <a:off x="8020620" y="2955992"/>
              <a:ext cx="356816" cy="356815"/>
            </a:xfrm>
            <a:prstGeom prst="ellipse">
              <a:avLst/>
            </a:prstGeom>
            <a:solidFill>
              <a:schemeClr val="accent2">
                <a:lumMod val="75000"/>
              </a:schemeClr>
            </a:solidFill>
            <a:ln w="38100">
              <a:solidFill>
                <a:schemeClr val="bg1"/>
              </a:solidFill>
            </a:ln>
          </p:spPr>
          <p:txBody>
            <a:bodyPr spcFirstLastPara="1" wrap="square" lIns="91425" tIns="45700" rIns="91425" bIns="45700" anchor="ctr" anchorCtr="0">
              <a:noAutofit/>
            </a:bodyPr>
            <a:lstStyle/>
            <a:p>
              <a:pPr marL="0" marR="0" lvl="0" indent="0" algn="ctr" rtl="1">
                <a:spcBef>
                  <a:spcPts val="0"/>
                </a:spcBef>
                <a:spcAft>
                  <a:spcPts val="0"/>
                </a:spcAft>
                <a:buNone/>
              </a:pPr>
              <a:endParaRPr sz="1800" dirty="0">
                <a:solidFill>
                  <a:schemeClr val="lt1"/>
                </a:solidFill>
                <a:latin typeface="Calibri"/>
                <a:ea typeface="Calibri"/>
                <a:cs typeface="Calibri"/>
                <a:sym typeface="Calibri"/>
              </a:endParaRPr>
            </a:p>
          </p:txBody>
        </p:sp>
        <p:sp>
          <p:nvSpPr>
            <p:cNvPr id="31" name="Rectangle: Single Corner Snipped 30">
              <a:extLst>
                <a:ext uri="{FF2B5EF4-FFF2-40B4-BE49-F238E27FC236}">
                  <a16:creationId xmlns:a16="http://schemas.microsoft.com/office/drawing/2014/main" id="{94B10140-41EF-3CB0-F5C8-7E9297A73FB4}"/>
                </a:ext>
              </a:extLst>
            </p:cNvPr>
            <p:cNvSpPr/>
            <p:nvPr/>
          </p:nvSpPr>
          <p:spPr>
            <a:xfrm rot="3546506">
              <a:off x="7635233" y="3164183"/>
              <a:ext cx="115589" cy="149251"/>
            </a:xfrm>
            <a:prstGeom prst="snip1Rect">
              <a:avLst>
                <a:gd name="adj" fmla="val 23266"/>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32" name="Rectangle: Single Corner Snipped 31">
              <a:extLst>
                <a:ext uri="{FF2B5EF4-FFF2-40B4-BE49-F238E27FC236}">
                  <a16:creationId xmlns:a16="http://schemas.microsoft.com/office/drawing/2014/main" id="{705BE473-DBBB-975F-3288-F7140F50C136}"/>
                </a:ext>
              </a:extLst>
            </p:cNvPr>
            <p:cNvSpPr/>
            <p:nvPr/>
          </p:nvSpPr>
          <p:spPr>
            <a:xfrm rot="17435470">
              <a:off x="7817713" y="3021002"/>
              <a:ext cx="115589" cy="149251"/>
            </a:xfrm>
            <a:prstGeom prst="snip1Rect">
              <a:avLst>
                <a:gd name="adj" fmla="val 23266"/>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gr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show="0">
  <p:cSld>
    <p:spTree>
      <p:nvGrpSpPr>
        <p:cNvPr id="1" name="Shape 532"/>
        <p:cNvGrpSpPr/>
        <p:nvPr/>
      </p:nvGrpSpPr>
      <p:grpSpPr>
        <a:xfrm>
          <a:off x="0" y="0"/>
          <a:ext cx="0" cy="0"/>
          <a:chOff x="0" y="0"/>
          <a:chExt cx="0" cy="0"/>
        </a:xfrm>
      </p:grpSpPr>
      <p:sp>
        <p:nvSpPr>
          <p:cNvPr id="25" name="Title 72">
            <a:extLst>
              <a:ext uri="{FF2B5EF4-FFF2-40B4-BE49-F238E27FC236}">
                <a16:creationId xmlns:a16="http://schemas.microsoft.com/office/drawing/2014/main" id="{A96AE096-6728-9570-314E-6A94018FE587}"/>
              </a:ext>
            </a:extLst>
          </p:cNvPr>
          <p:cNvSpPr txBox="1">
            <a:spLocks/>
          </p:cNvSpPr>
          <p:nvPr/>
        </p:nvSpPr>
        <p:spPr>
          <a:xfrm>
            <a:off x="4639966" y="2107800"/>
            <a:ext cx="5915913" cy="562168"/>
          </a:xfrm>
          <a:prstGeom prst="rect">
            <a:avLst/>
          </a:prstGeom>
        </p:spPr>
        <p:txBody>
          <a:bodyPr anchor="ctr" anchorCtr="0"/>
          <a:lstStyle>
            <a:lvl1pPr algn="l" defTabSz="914400" rtl="0" eaLnBrk="1" latinLnBrk="0" hangingPunct="1">
              <a:lnSpc>
                <a:spcPct val="90000"/>
              </a:lnSpc>
              <a:spcBef>
                <a:spcPct val="0"/>
              </a:spcBef>
              <a:buNone/>
              <a:defRPr sz="4400" kern="1200">
                <a:solidFill>
                  <a:schemeClr val="tx1"/>
                </a:solidFill>
                <a:latin typeface="Helvetica Neue" charset="0"/>
                <a:ea typeface="Helvetica Neue" charset="0"/>
                <a:cs typeface="Helvetica Neue" charset="0"/>
              </a:defRPr>
            </a:lvl1pPr>
          </a:lstStyle>
          <a:p>
            <a:pPr algn="r" rtl="1"/>
            <a:r>
              <a:rPr lang="en-CA" sz="5400" b="1" dirty="0">
                <a:solidFill>
                  <a:schemeClr val="bg1">
                    <a:lumMod val="75000"/>
                  </a:schemeClr>
                </a:solidFill>
                <a:latin typeface="Calibri" panose="020F0502020204030204" pitchFamily="34" charset="0"/>
                <a:cs typeface="Calibri" panose="020F0502020204030204" pitchFamily="34" charset="0"/>
              </a:rPr>
              <a:t>شريحة إضافية لملاحظات الميسر</a:t>
            </a:r>
          </a:p>
        </p:txBody>
      </p:sp>
    </p:spTree>
    <p:extLst>
      <p:ext uri="{BB962C8B-B14F-4D97-AF65-F5344CB8AC3E}">
        <p14:creationId xmlns:p14="http://schemas.microsoft.com/office/powerpoint/2010/main" val="394229821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show="0">
  <p:cSld>
    <p:spTree>
      <p:nvGrpSpPr>
        <p:cNvPr id="1" name="Shape 532"/>
        <p:cNvGrpSpPr/>
        <p:nvPr/>
      </p:nvGrpSpPr>
      <p:grpSpPr>
        <a:xfrm>
          <a:off x="0" y="0"/>
          <a:ext cx="0" cy="0"/>
          <a:chOff x="0" y="0"/>
          <a:chExt cx="0" cy="0"/>
        </a:xfrm>
      </p:grpSpPr>
      <p:sp>
        <p:nvSpPr>
          <p:cNvPr id="25" name="Title 72">
            <a:extLst>
              <a:ext uri="{FF2B5EF4-FFF2-40B4-BE49-F238E27FC236}">
                <a16:creationId xmlns:a16="http://schemas.microsoft.com/office/drawing/2014/main" id="{7879D022-C611-A9BD-746A-EEA81BA4D8C3}"/>
              </a:ext>
            </a:extLst>
          </p:cNvPr>
          <p:cNvSpPr txBox="1">
            <a:spLocks/>
          </p:cNvSpPr>
          <p:nvPr/>
        </p:nvSpPr>
        <p:spPr>
          <a:xfrm>
            <a:off x="4004535" y="2603747"/>
            <a:ext cx="5915913" cy="562168"/>
          </a:xfrm>
          <a:prstGeom prst="rect">
            <a:avLst/>
          </a:prstGeom>
        </p:spPr>
        <p:txBody>
          <a:bodyPr anchor="ctr" anchorCtr="0"/>
          <a:lstStyle>
            <a:lvl1pPr algn="l" defTabSz="914400" rtl="0" eaLnBrk="1" latinLnBrk="0" hangingPunct="1">
              <a:lnSpc>
                <a:spcPct val="90000"/>
              </a:lnSpc>
              <a:spcBef>
                <a:spcPct val="0"/>
              </a:spcBef>
              <a:buNone/>
              <a:defRPr sz="4400" kern="1200">
                <a:solidFill>
                  <a:schemeClr val="tx1"/>
                </a:solidFill>
                <a:latin typeface="Helvetica Neue" charset="0"/>
                <a:ea typeface="Helvetica Neue" charset="0"/>
                <a:cs typeface="Helvetica Neue" charset="0"/>
              </a:defRPr>
            </a:lvl1pPr>
          </a:lstStyle>
          <a:p>
            <a:pPr algn="r" rtl="1"/>
            <a:r>
              <a:rPr lang="en-CA" sz="5400" b="1" dirty="0">
                <a:solidFill>
                  <a:schemeClr val="bg1">
                    <a:lumMod val="75000"/>
                  </a:schemeClr>
                </a:solidFill>
                <a:latin typeface="Calibri" panose="020F0502020204030204" pitchFamily="34" charset="0"/>
                <a:cs typeface="Calibri" panose="020F0502020204030204" pitchFamily="34" charset="0"/>
              </a:rPr>
              <a:t>شريحة إضافية لملاحظات الميسر</a:t>
            </a:r>
          </a:p>
        </p:txBody>
      </p:sp>
    </p:spTree>
    <p:extLst>
      <p:ext uri="{BB962C8B-B14F-4D97-AF65-F5344CB8AC3E}">
        <p14:creationId xmlns:p14="http://schemas.microsoft.com/office/powerpoint/2010/main" val="113519337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550"/>
        <p:cNvGrpSpPr/>
        <p:nvPr/>
      </p:nvGrpSpPr>
      <p:grpSpPr>
        <a:xfrm>
          <a:off x="0" y="0"/>
          <a:ext cx="0" cy="0"/>
          <a:chOff x="0" y="0"/>
          <a:chExt cx="0" cy="0"/>
        </a:xfrm>
      </p:grpSpPr>
      <p:grpSp>
        <p:nvGrpSpPr>
          <p:cNvPr id="26" name="Group 25">
            <a:extLst>
              <a:ext uri="{FF2B5EF4-FFF2-40B4-BE49-F238E27FC236}">
                <a16:creationId xmlns:a16="http://schemas.microsoft.com/office/drawing/2014/main" id="{69757B17-EC1A-F778-F2A4-6ADC3483FA4A}"/>
              </a:ext>
            </a:extLst>
          </p:cNvPr>
          <p:cNvGrpSpPr/>
          <p:nvPr/>
        </p:nvGrpSpPr>
        <p:grpSpPr>
          <a:xfrm>
            <a:off x="1530609" y="2019562"/>
            <a:ext cx="3652549" cy="3352538"/>
            <a:chOff x="6955476" y="4970817"/>
            <a:chExt cx="500332" cy="459236"/>
          </a:xfrm>
          <a:solidFill>
            <a:schemeClr val="accent2">
              <a:lumMod val="40000"/>
              <a:lumOff val="60000"/>
            </a:schemeClr>
          </a:solidFill>
        </p:grpSpPr>
        <p:sp>
          <p:nvSpPr>
            <p:cNvPr id="24" name="Trapezoid 23">
              <a:extLst>
                <a:ext uri="{FF2B5EF4-FFF2-40B4-BE49-F238E27FC236}">
                  <a16:creationId xmlns:a16="http://schemas.microsoft.com/office/drawing/2014/main" id="{E10E6AB6-EA9B-DC99-358F-A757767594F7}"/>
                </a:ext>
              </a:extLst>
            </p:cNvPr>
            <p:cNvSpPr/>
            <p:nvPr/>
          </p:nvSpPr>
          <p:spPr>
            <a:xfrm>
              <a:off x="6955476" y="4970817"/>
              <a:ext cx="500332" cy="200981"/>
            </a:xfrm>
            <a:prstGeom prst="trapezoid">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5" name="Rectangle 24">
              <a:extLst>
                <a:ext uri="{FF2B5EF4-FFF2-40B4-BE49-F238E27FC236}">
                  <a16:creationId xmlns:a16="http://schemas.microsoft.com/office/drawing/2014/main" id="{AE42902C-F86B-54ED-64AB-0C142D43A23D}"/>
                </a:ext>
              </a:extLst>
            </p:cNvPr>
            <p:cNvSpPr/>
            <p:nvPr/>
          </p:nvSpPr>
          <p:spPr>
            <a:xfrm>
              <a:off x="6998813" y="5171798"/>
              <a:ext cx="413659" cy="25825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grpSp>
      <p:sp>
        <p:nvSpPr>
          <p:cNvPr id="551" name="Google Shape;551;p19"/>
          <p:cNvSpPr txBox="1">
            <a:spLocks noGrp="1"/>
          </p:cNvSpPr>
          <p:nvPr>
            <p:ph type="title"/>
          </p:nvPr>
        </p:nvSpPr>
        <p:spPr>
          <a:xfrm>
            <a:off x="279103" y="120516"/>
            <a:ext cx="10515600" cy="868968"/>
          </a:xfrm>
          <a:prstGeom prst="rect">
            <a:avLst/>
          </a:prstGeom>
          <a:noFill/>
          <a:ln>
            <a:noFill/>
          </a:ln>
        </p:spPr>
        <p:txBody>
          <a:bodyPr spcFirstLastPara="1" wrap="square" lIns="91425" tIns="45700" rIns="91425" bIns="45700" anchor="ctr" anchorCtr="0">
            <a:normAutofit/>
          </a:bodyPr>
          <a:lstStyle/>
          <a:p>
            <a:pPr marL="0" lvl="0" indent="0" algn="ctr" rtl="1">
              <a:lnSpc>
                <a:spcPct val="90000"/>
              </a:lnSpc>
              <a:spcBef>
                <a:spcPts val="0"/>
              </a:spcBef>
              <a:spcAft>
                <a:spcPts val="0"/>
              </a:spcAft>
              <a:buClr>
                <a:srgbClr val="8C5F7A"/>
              </a:buClr>
              <a:buSzPts val="3200"/>
              <a:buFont typeface="Arial"/>
              <a:buNone/>
            </a:pPr>
            <a:r>
              <a:rPr lang="en-US" dirty="0">
                <a:highlight>
                  <a:srgbClr val="FFFF00"/>
                </a:highlight>
                <a:latin typeface="Calibri" panose="020F0502020204030204" pitchFamily="34" charset="0"/>
                <a:cs typeface="Calibri" panose="020F0502020204030204" pitchFamily="34" charset="0"/>
              </a:rPr>
              <a:t>أداة التقييم السريع للرعاية الأسرية</a:t>
            </a:r>
            <a:endParaRPr dirty="0">
              <a:highlight>
                <a:srgbClr val="FFFF00"/>
              </a:highlight>
              <a:latin typeface="Calibri" panose="020F0502020204030204" pitchFamily="34" charset="0"/>
              <a:cs typeface="Calibri" panose="020F0502020204030204" pitchFamily="34" charset="0"/>
            </a:endParaRPr>
          </a:p>
        </p:txBody>
      </p:sp>
      <p:grpSp>
        <p:nvGrpSpPr>
          <p:cNvPr id="573" name="Google Shape;573;p19"/>
          <p:cNvGrpSpPr/>
          <p:nvPr/>
        </p:nvGrpSpPr>
        <p:grpSpPr>
          <a:xfrm>
            <a:off x="2730502" y="4519147"/>
            <a:ext cx="328579" cy="611056"/>
            <a:chOff x="3524508" y="2679091"/>
            <a:chExt cx="327409" cy="608880"/>
          </a:xfrm>
        </p:grpSpPr>
        <p:sp>
          <p:nvSpPr>
            <p:cNvPr id="574" name="Google Shape;574;p19"/>
            <p:cNvSpPr/>
            <p:nvPr/>
          </p:nvSpPr>
          <p:spPr>
            <a:xfrm>
              <a:off x="3526909" y="3062732"/>
              <a:ext cx="323729" cy="225239"/>
            </a:xfrm>
            <a:prstGeom prst="round2SameRect">
              <a:avLst>
                <a:gd name="adj1" fmla="val 50000"/>
                <a:gd name="adj2" fmla="val 0"/>
              </a:avLst>
            </a:prstGeom>
            <a:solidFill>
              <a:srgbClr val="8C5F7A"/>
            </a:solidFill>
            <a:ln>
              <a:noFill/>
            </a:ln>
          </p:spPr>
          <p:txBody>
            <a:bodyPr spcFirstLastPara="1" wrap="square" lIns="91425" tIns="45700" rIns="91425" bIns="45700" anchor="ctr" anchorCtr="0">
              <a:noAutofit/>
            </a:bodyPr>
            <a:lstStyle/>
            <a:p>
              <a:pPr marL="0" marR="0" lvl="0" indent="0" algn="ctr" rtl="1">
                <a:spcBef>
                  <a:spcPts val="0"/>
                </a:spcBef>
                <a:spcAft>
                  <a:spcPts val="0"/>
                </a:spcAft>
                <a:buNone/>
              </a:pPr>
              <a:endParaRPr sz="1800" dirty="0">
                <a:solidFill>
                  <a:schemeClr val="lt1"/>
                </a:solidFill>
                <a:latin typeface="Calibri"/>
                <a:ea typeface="Calibri"/>
                <a:cs typeface="Calibri"/>
                <a:sym typeface="Calibri"/>
              </a:endParaRPr>
            </a:p>
          </p:txBody>
        </p:sp>
        <p:sp>
          <p:nvSpPr>
            <p:cNvPr id="575" name="Google Shape;575;p19"/>
            <p:cNvSpPr/>
            <p:nvPr/>
          </p:nvSpPr>
          <p:spPr>
            <a:xfrm>
              <a:off x="3524508" y="2679091"/>
              <a:ext cx="327409" cy="327409"/>
            </a:xfrm>
            <a:prstGeom prst="ellipse">
              <a:avLst/>
            </a:prstGeom>
            <a:solidFill>
              <a:srgbClr val="8C5F7A"/>
            </a:solidFill>
            <a:ln>
              <a:noFill/>
            </a:ln>
          </p:spPr>
          <p:txBody>
            <a:bodyPr spcFirstLastPara="1" wrap="square" lIns="91425" tIns="45700" rIns="91425" bIns="45700" anchor="ctr" anchorCtr="0">
              <a:noAutofit/>
            </a:bodyPr>
            <a:lstStyle/>
            <a:p>
              <a:pPr marL="0" marR="0" lvl="0" indent="0" algn="ctr" rtl="1">
                <a:spcBef>
                  <a:spcPts val="0"/>
                </a:spcBef>
                <a:spcAft>
                  <a:spcPts val="0"/>
                </a:spcAft>
                <a:buNone/>
              </a:pPr>
              <a:endParaRPr sz="1800" b="1" dirty="0">
                <a:solidFill>
                  <a:schemeClr val="lt1"/>
                </a:solidFill>
                <a:latin typeface="Arial"/>
                <a:ea typeface="Arial"/>
                <a:cs typeface="Arial"/>
                <a:sym typeface="Arial"/>
              </a:endParaRPr>
            </a:p>
          </p:txBody>
        </p:sp>
      </p:grpSp>
      <p:sp>
        <p:nvSpPr>
          <p:cNvPr id="579" name="Google Shape;579;p19"/>
          <p:cNvSpPr/>
          <p:nvPr/>
        </p:nvSpPr>
        <p:spPr>
          <a:xfrm>
            <a:off x="3654737" y="4527442"/>
            <a:ext cx="328579" cy="602761"/>
          </a:xfrm>
          <a:prstGeom prst="round2SameRect">
            <a:avLst>
              <a:gd name="adj1" fmla="val 50000"/>
              <a:gd name="adj2" fmla="val 0"/>
            </a:avLst>
          </a:prstGeom>
          <a:solidFill>
            <a:srgbClr val="8C5F7A"/>
          </a:solidFill>
          <a:ln>
            <a:noFill/>
          </a:ln>
        </p:spPr>
        <p:txBody>
          <a:bodyPr spcFirstLastPara="1" wrap="square" lIns="91425" tIns="45700" rIns="91425" bIns="45700" anchor="ctr" anchorCtr="0">
            <a:noAutofit/>
          </a:bodyPr>
          <a:lstStyle/>
          <a:p>
            <a:pPr marL="0" marR="0" lvl="0" indent="0" algn="ctr" rtl="1">
              <a:spcBef>
                <a:spcPts val="0"/>
              </a:spcBef>
              <a:spcAft>
                <a:spcPts val="0"/>
              </a:spcAft>
              <a:buNone/>
            </a:pPr>
            <a:endParaRPr sz="1800" dirty="0">
              <a:solidFill>
                <a:schemeClr val="lt1"/>
              </a:solidFill>
              <a:latin typeface="Calibri"/>
              <a:ea typeface="Calibri"/>
              <a:cs typeface="Calibri"/>
              <a:sym typeface="Calibri"/>
            </a:endParaRPr>
          </a:p>
        </p:txBody>
      </p:sp>
      <p:sp>
        <p:nvSpPr>
          <p:cNvPr id="580" name="Google Shape;580;p19"/>
          <p:cNvSpPr/>
          <p:nvPr/>
        </p:nvSpPr>
        <p:spPr>
          <a:xfrm>
            <a:off x="3652328" y="4142431"/>
            <a:ext cx="328579" cy="328579"/>
          </a:xfrm>
          <a:prstGeom prst="ellipse">
            <a:avLst/>
          </a:prstGeom>
          <a:solidFill>
            <a:srgbClr val="8C5F7A"/>
          </a:solidFill>
          <a:ln>
            <a:noFill/>
          </a:ln>
        </p:spPr>
        <p:txBody>
          <a:bodyPr spcFirstLastPara="1" wrap="square" lIns="91425" tIns="45700" rIns="91425" bIns="45700" anchor="ctr" anchorCtr="0">
            <a:noAutofit/>
          </a:bodyPr>
          <a:lstStyle/>
          <a:p>
            <a:pPr marL="0" marR="0" lvl="0" indent="0" algn="ctr" rtl="1">
              <a:spcBef>
                <a:spcPts val="0"/>
              </a:spcBef>
              <a:spcAft>
                <a:spcPts val="0"/>
              </a:spcAft>
              <a:buNone/>
            </a:pPr>
            <a:endParaRPr sz="1800" b="1" dirty="0">
              <a:solidFill>
                <a:schemeClr val="lt1"/>
              </a:solidFill>
              <a:latin typeface="Arial"/>
              <a:ea typeface="Arial"/>
              <a:cs typeface="Arial"/>
              <a:sym typeface="Arial"/>
            </a:endParaRPr>
          </a:p>
        </p:txBody>
      </p:sp>
      <p:grpSp>
        <p:nvGrpSpPr>
          <p:cNvPr id="581" name="Google Shape;581;p19"/>
          <p:cNvGrpSpPr/>
          <p:nvPr/>
        </p:nvGrpSpPr>
        <p:grpSpPr>
          <a:xfrm>
            <a:off x="3191744" y="3992689"/>
            <a:ext cx="328579" cy="1137514"/>
            <a:chOff x="3524508" y="2679091"/>
            <a:chExt cx="327409" cy="1133463"/>
          </a:xfrm>
        </p:grpSpPr>
        <p:sp>
          <p:nvSpPr>
            <p:cNvPr id="582" name="Google Shape;582;p19"/>
            <p:cNvSpPr/>
            <p:nvPr/>
          </p:nvSpPr>
          <p:spPr>
            <a:xfrm>
              <a:off x="3526909" y="3062730"/>
              <a:ext cx="323729" cy="749824"/>
            </a:xfrm>
            <a:prstGeom prst="round2SameRect">
              <a:avLst>
                <a:gd name="adj1" fmla="val 50000"/>
                <a:gd name="adj2" fmla="val 0"/>
              </a:avLst>
            </a:prstGeom>
            <a:solidFill>
              <a:srgbClr val="8C5F7A"/>
            </a:solidFill>
            <a:ln>
              <a:noFill/>
            </a:ln>
          </p:spPr>
          <p:txBody>
            <a:bodyPr spcFirstLastPara="1" wrap="square" lIns="91425" tIns="45700" rIns="91425" bIns="45700" anchor="ctr" anchorCtr="0">
              <a:noAutofit/>
            </a:bodyPr>
            <a:lstStyle/>
            <a:p>
              <a:pPr marL="0" marR="0" lvl="0" indent="0" algn="ctr" rtl="1">
                <a:spcBef>
                  <a:spcPts val="0"/>
                </a:spcBef>
                <a:spcAft>
                  <a:spcPts val="0"/>
                </a:spcAft>
                <a:buNone/>
              </a:pPr>
              <a:endParaRPr sz="1800" dirty="0">
                <a:solidFill>
                  <a:schemeClr val="lt1"/>
                </a:solidFill>
                <a:latin typeface="Calibri"/>
                <a:ea typeface="Calibri"/>
                <a:cs typeface="Calibri"/>
                <a:sym typeface="Calibri"/>
              </a:endParaRPr>
            </a:p>
          </p:txBody>
        </p:sp>
        <p:sp>
          <p:nvSpPr>
            <p:cNvPr id="583" name="Google Shape;583;p19"/>
            <p:cNvSpPr/>
            <p:nvPr/>
          </p:nvSpPr>
          <p:spPr>
            <a:xfrm>
              <a:off x="3524508" y="2679091"/>
              <a:ext cx="327409" cy="327409"/>
            </a:xfrm>
            <a:prstGeom prst="ellipse">
              <a:avLst/>
            </a:prstGeom>
            <a:solidFill>
              <a:srgbClr val="8C5F7A"/>
            </a:solidFill>
            <a:ln>
              <a:noFill/>
            </a:ln>
          </p:spPr>
          <p:txBody>
            <a:bodyPr spcFirstLastPara="1" wrap="square" lIns="91425" tIns="45700" rIns="91425" bIns="45700" anchor="ctr" anchorCtr="0">
              <a:noAutofit/>
            </a:bodyPr>
            <a:lstStyle/>
            <a:p>
              <a:pPr marL="0" marR="0" lvl="0" indent="0" algn="ctr" rtl="1">
                <a:spcBef>
                  <a:spcPts val="0"/>
                </a:spcBef>
                <a:spcAft>
                  <a:spcPts val="0"/>
                </a:spcAft>
                <a:buNone/>
              </a:pPr>
              <a:endParaRPr sz="1800" b="1" dirty="0">
                <a:solidFill>
                  <a:schemeClr val="lt1"/>
                </a:solidFill>
                <a:latin typeface="Arial"/>
                <a:ea typeface="Arial"/>
                <a:cs typeface="Arial"/>
                <a:sym typeface="Arial"/>
              </a:endParaRPr>
            </a:p>
          </p:txBody>
        </p:sp>
      </p:grpSp>
      <p:sp>
        <p:nvSpPr>
          <p:cNvPr id="584" name="Google Shape;584;p19"/>
          <p:cNvSpPr/>
          <p:nvPr/>
        </p:nvSpPr>
        <p:spPr>
          <a:xfrm>
            <a:off x="3792115" y="4881843"/>
            <a:ext cx="63912" cy="248360"/>
          </a:xfrm>
          <a:prstGeom prst="round2SameRect">
            <a:avLst>
              <a:gd name="adj1" fmla="val 50000"/>
              <a:gd name="adj2" fmla="val 0"/>
            </a:avLst>
          </a:prstGeom>
          <a:solidFill>
            <a:srgbClr val="8C5F7A"/>
          </a:solidFill>
          <a:ln>
            <a:noFill/>
          </a:ln>
        </p:spPr>
        <p:txBody>
          <a:bodyPr spcFirstLastPara="1" wrap="square" lIns="91425" tIns="45700" rIns="91425" bIns="45700" anchor="ctr" anchorCtr="0">
            <a:noAutofit/>
          </a:bodyPr>
          <a:lstStyle/>
          <a:p>
            <a:pPr marL="0" marR="0" lvl="0" indent="0" algn="ctr" rtl="1">
              <a:spcBef>
                <a:spcPts val="0"/>
              </a:spcBef>
              <a:spcAft>
                <a:spcPts val="0"/>
              </a:spcAft>
              <a:buNone/>
            </a:pPr>
            <a:endParaRPr sz="1800" dirty="0">
              <a:solidFill>
                <a:schemeClr val="lt1"/>
              </a:solidFill>
              <a:latin typeface="Calibri"/>
              <a:ea typeface="Calibri"/>
              <a:cs typeface="Calibri"/>
              <a:sym typeface="Calibri"/>
            </a:endParaRPr>
          </a:p>
        </p:txBody>
      </p:sp>
      <p:sp>
        <p:nvSpPr>
          <p:cNvPr id="585" name="Google Shape;585;p19"/>
          <p:cNvSpPr/>
          <p:nvPr/>
        </p:nvSpPr>
        <p:spPr>
          <a:xfrm>
            <a:off x="2860237" y="5058134"/>
            <a:ext cx="63194" cy="72069"/>
          </a:xfrm>
          <a:prstGeom prst="round2SameRect">
            <a:avLst>
              <a:gd name="adj1" fmla="val 46112"/>
              <a:gd name="adj2" fmla="val 0"/>
            </a:avLst>
          </a:prstGeom>
          <a:solidFill>
            <a:srgbClr val="8C5F7A"/>
          </a:solidFill>
          <a:ln>
            <a:noFill/>
          </a:ln>
        </p:spPr>
        <p:txBody>
          <a:bodyPr spcFirstLastPara="1" wrap="square" lIns="91425" tIns="45700" rIns="91425" bIns="45700" anchor="ctr" anchorCtr="0">
            <a:noAutofit/>
          </a:bodyPr>
          <a:lstStyle/>
          <a:p>
            <a:pPr marL="0" marR="0" lvl="0" indent="0" algn="ctr" rtl="1">
              <a:spcBef>
                <a:spcPts val="0"/>
              </a:spcBef>
              <a:spcAft>
                <a:spcPts val="0"/>
              </a:spcAft>
              <a:buNone/>
            </a:pPr>
            <a:endParaRPr sz="1800" dirty="0">
              <a:solidFill>
                <a:schemeClr val="lt1"/>
              </a:solidFill>
              <a:latin typeface="Calibri"/>
              <a:ea typeface="Calibri"/>
              <a:cs typeface="Calibri"/>
              <a:sym typeface="Calibri"/>
            </a:endParaRPr>
          </a:p>
        </p:txBody>
      </p:sp>
      <p:grpSp>
        <p:nvGrpSpPr>
          <p:cNvPr id="13" name="Group 12">
            <a:extLst>
              <a:ext uri="{FF2B5EF4-FFF2-40B4-BE49-F238E27FC236}">
                <a16:creationId xmlns:a16="http://schemas.microsoft.com/office/drawing/2014/main" id="{A84EB5C1-473C-CED6-ADDB-BA879E759DC1}"/>
              </a:ext>
            </a:extLst>
          </p:cNvPr>
          <p:cNvGrpSpPr/>
          <p:nvPr/>
        </p:nvGrpSpPr>
        <p:grpSpPr>
          <a:xfrm>
            <a:off x="6554927" y="3294536"/>
            <a:ext cx="986765" cy="1816244"/>
            <a:chOff x="5102983" y="1330093"/>
            <a:chExt cx="611190" cy="1090296"/>
          </a:xfrm>
          <a:solidFill>
            <a:schemeClr val="accent4"/>
          </a:solidFill>
        </p:grpSpPr>
        <p:grpSp>
          <p:nvGrpSpPr>
            <p:cNvPr id="14" name="Group 13">
              <a:extLst>
                <a:ext uri="{FF2B5EF4-FFF2-40B4-BE49-F238E27FC236}">
                  <a16:creationId xmlns:a16="http://schemas.microsoft.com/office/drawing/2014/main" id="{D512BAF1-8D7E-BF92-C424-208FFE58826E}"/>
                </a:ext>
              </a:extLst>
            </p:cNvPr>
            <p:cNvGrpSpPr/>
            <p:nvPr/>
          </p:nvGrpSpPr>
          <p:grpSpPr>
            <a:xfrm>
              <a:off x="5157952" y="1808115"/>
              <a:ext cx="241654" cy="277569"/>
              <a:chOff x="2968390" y="1782471"/>
              <a:chExt cx="241654" cy="277569"/>
            </a:xfrm>
            <a:grpFill/>
          </p:grpSpPr>
          <p:sp>
            <p:nvSpPr>
              <p:cNvPr id="22" name="Round Same Side Corner Rectangle 25">
                <a:extLst>
                  <a:ext uri="{FF2B5EF4-FFF2-40B4-BE49-F238E27FC236}">
                    <a16:creationId xmlns:a16="http://schemas.microsoft.com/office/drawing/2014/main" id="{97BEB211-C6BC-935A-966D-7C2168B1995B}"/>
                  </a:ext>
                </a:extLst>
              </p:cNvPr>
              <p:cNvSpPr/>
              <p:nvPr/>
            </p:nvSpPr>
            <p:spPr>
              <a:xfrm rot="12859561">
                <a:off x="3108478" y="1782471"/>
                <a:ext cx="101566" cy="245105"/>
              </a:xfrm>
              <a:prstGeom prst="round2SameRect">
                <a:avLst>
                  <a:gd name="adj1" fmla="val 493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3" name="Round Same Side Corner Rectangle 26">
                <a:extLst>
                  <a:ext uri="{FF2B5EF4-FFF2-40B4-BE49-F238E27FC236}">
                    <a16:creationId xmlns:a16="http://schemas.microsoft.com/office/drawing/2014/main" id="{28A54BA0-16E6-27FF-6F52-B54771B25336}"/>
                  </a:ext>
                </a:extLst>
              </p:cNvPr>
              <p:cNvSpPr/>
              <p:nvPr/>
            </p:nvSpPr>
            <p:spPr>
              <a:xfrm rot="14101202">
                <a:off x="3000569" y="1926295"/>
                <a:ext cx="101566" cy="165924"/>
              </a:xfrm>
              <a:prstGeom prst="round2SameRect">
                <a:avLst>
                  <a:gd name="adj1" fmla="val 493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grpSp>
        <p:sp>
          <p:nvSpPr>
            <p:cNvPr id="15" name="Rectangle 14">
              <a:extLst>
                <a:ext uri="{FF2B5EF4-FFF2-40B4-BE49-F238E27FC236}">
                  <a16:creationId xmlns:a16="http://schemas.microsoft.com/office/drawing/2014/main" id="{0ECAFDAE-0BBC-FDA1-36C7-059E76D8BDB7}"/>
                </a:ext>
              </a:extLst>
            </p:cNvPr>
            <p:cNvSpPr/>
            <p:nvPr/>
          </p:nvSpPr>
          <p:spPr>
            <a:xfrm rot="20505316">
              <a:off x="5102983" y="1656859"/>
              <a:ext cx="45719" cy="35487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6" name="Round Same Side Corner Rectangle 26">
              <a:extLst>
                <a:ext uri="{FF2B5EF4-FFF2-40B4-BE49-F238E27FC236}">
                  <a16:creationId xmlns:a16="http://schemas.microsoft.com/office/drawing/2014/main" id="{C28EE16B-E205-335D-0F83-5F80D24C9EA6}"/>
                </a:ext>
              </a:extLst>
            </p:cNvPr>
            <p:cNvSpPr/>
            <p:nvPr/>
          </p:nvSpPr>
          <p:spPr>
            <a:xfrm rot="16535945">
              <a:off x="5265161" y="1680146"/>
              <a:ext cx="101003" cy="279895"/>
            </a:xfrm>
            <a:prstGeom prst="round2SameRect">
              <a:avLst>
                <a:gd name="adj1" fmla="val 493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cxnSp>
          <p:nvCxnSpPr>
            <p:cNvPr id="17" name="Straight Arrow Connector 16">
              <a:extLst>
                <a:ext uri="{FF2B5EF4-FFF2-40B4-BE49-F238E27FC236}">
                  <a16:creationId xmlns:a16="http://schemas.microsoft.com/office/drawing/2014/main" id="{8D892ABA-67F3-53AC-BF6E-2C83A34FC836}"/>
                </a:ext>
              </a:extLst>
            </p:cNvPr>
            <p:cNvCxnSpPr>
              <a:cxnSpLocks/>
            </p:cNvCxnSpPr>
            <p:nvPr/>
          </p:nvCxnSpPr>
          <p:spPr>
            <a:xfrm flipH="1">
              <a:off x="5175388" y="1694718"/>
              <a:ext cx="74812" cy="109302"/>
            </a:xfrm>
            <a:prstGeom prst="straightConnector1">
              <a:avLst/>
            </a:prstGeom>
            <a:grpFill/>
            <a:ln w="28575">
              <a:solidFill>
                <a:schemeClr val="accent4"/>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grpSp>
          <p:nvGrpSpPr>
            <p:cNvPr id="18" name="Group 17">
              <a:extLst>
                <a:ext uri="{FF2B5EF4-FFF2-40B4-BE49-F238E27FC236}">
                  <a16:creationId xmlns:a16="http://schemas.microsoft.com/office/drawing/2014/main" id="{8167E834-03E7-306F-6512-B07C0D16644F}"/>
                </a:ext>
              </a:extLst>
            </p:cNvPr>
            <p:cNvGrpSpPr/>
            <p:nvPr/>
          </p:nvGrpSpPr>
          <p:grpSpPr>
            <a:xfrm>
              <a:off x="5274909" y="1330093"/>
              <a:ext cx="439264" cy="1090296"/>
              <a:chOff x="4152776" y="1302447"/>
              <a:chExt cx="365595" cy="907443"/>
            </a:xfrm>
            <a:grpFill/>
          </p:grpSpPr>
          <p:sp>
            <p:nvSpPr>
              <p:cNvPr id="19" name="Flowchart: Manual Operation 18">
                <a:extLst>
                  <a:ext uri="{FF2B5EF4-FFF2-40B4-BE49-F238E27FC236}">
                    <a16:creationId xmlns:a16="http://schemas.microsoft.com/office/drawing/2014/main" id="{068D9EDB-EBD9-6788-7BC3-C5CB93333C1F}"/>
                  </a:ext>
                </a:extLst>
              </p:cNvPr>
              <p:cNvSpPr/>
              <p:nvPr/>
            </p:nvSpPr>
            <p:spPr>
              <a:xfrm rot="10800000">
                <a:off x="4152776" y="1702969"/>
                <a:ext cx="365595" cy="506921"/>
              </a:xfrm>
              <a:prstGeom prst="flowChartManualOperati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0" name="Round Same Side Corner Rectangle 23">
                <a:extLst>
                  <a:ext uri="{FF2B5EF4-FFF2-40B4-BE49-F238E27FC236}">
                    <a16:creationId xmlns:a16="http://schemas.microsoft.com/office/drawing/2014/main" id="{1FC06372-C07E-5BEC-E657-6C5CABDA2997}"/>
                  </a:ext>
                </a:extLst>
              </p:cNvPr>
              <p:cNvSpPr/>
              <p:nvPr/>
            </p:nvSpPr>
            <p:spPr>
              <a:xfrm>
                <a:off x="4202705" y="1618460"/>
                <a:ext cx="266665" cy="584840"/>
              </a:xfrm>
              <a:prstGeom prst="round2SameRect">
                <a:avLst>
                  <a:gd name="adj1" fmla="val 500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1" name="Oval 20">
                <a:extLst>
                  <a:ext uri="{FF2B5EF4-FFF2-40B4-BE49-F238E27FC236}">
                    <a16:creationId xmlns:a16="http://schemas.microsoft.com/office/drawing/2014/main" id="{9323E67C-A0C8-9269-C3C3-A712F0C652DC}"/>
                  </a:ext>
                </a:extLst>
              </p:cNvPr>
              <p:cNvSpPr/>
              <p:nvPr/>
            </p:nvSpPr>
            <p:spPr>
              <a:xfrm>
                <a:off x="4200727" y="1302447"/>
                <a:ext cx="269696" cy="26969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grpSp>
      </p:grpSp>
      <p:grpSp>
        <p:nvGrpSpPr>
          <p:cNvPr id="35" name="Group 34">
            <a:extLst>
              <a:ext uri="{FF2B5EF4-FFF2-40B4-BE49-F238E27FC236}">
                <a16:creationId xmlns:a16="http://schemas.microsoft.com/office/drawing/2014/main" id="{D05F3AB7-B7BD-783D-3114-5093120BFDA1}"/>
              </a:ext>
            </a:extLst>
          </p:cNvPr>
          <p:cNvGrpSpPr/>
          <p:nvPr/>
        </p:nvGrpSpPr>
        <p:grpSpPr>
          <a:xfrm>
            <a:off x="4179248" y="3370322"/>
            <a:ext cx="1395581" cy="1759883"/>
            <a:chOff x="3969442" y="4105390"/>
            <a:chExt cx="648257" cy="817478"/>
          </a:xfrm>
          <a:solidFill>
            <a:schemeClr val="accent2">
              <a:lumMod val="75000"/>
            </a:schemeClr>
          </a:solidFill>
        </p:grpSpPr>
        <p:grpSp>
          <p:nvGrpSpPr>
            <p:cNvPr id="27" name="Group 26">
              <a:extLst>
                <a:ext uri="{FF2B5EF4-FFF2-40B4-BE49-F238E27FC236}">
                  <a16:creationId xmlns:a16="http://schemas.microsoft.com/office/drawing/2014/main" id="{7AAC736B-12CF-3347-C6D4-BFBB00B7DB6E}"/>
                </a:ext>
              </a:extLst>
            </p:cNvPr>
            <p:cNvGrpSpPr/>
            <p:nvPr/>
          </p:nvGrpSpPr>
          <p:grpSpPr>
            <a:xfrm>
              <a:off x="4364250" y="4105390"/>
              <a:ext cx="253449" cy="817478"/>
              <a:chOff x="4045582" y="1684320"/>
              <a:chExt cx="350098" cy="1129211"/>
            </a:xfrm>
            <a:grpFill/>
          </p:grpSpPr>
          <p:sp>
            <p:nvSpPr>
              <p:cNvPr id="28" name="Round Same Side Corner Rectangle 21">
                <a:extLst>
                  <a:ext uri="{FF2B5EF4-FFF2-40B4-BE49-F238E27FC236}">
                    <a16:creationId xmlns:a16="http://schemas.microsoft.com/office/drawing/2014/main" id="{EBEC04B4-5001-6CCF-BE85-6BC96B274274}"/>
                  </a:ext>
                </a:extLst>
              </p:cNvPr>
              <p:cNvSpPr/>
              <p:nvPr/>
            </p:nvSpPr>
            <p:spPr>
              <a:xfrm>
                <a:off x="4045582" y="2069359"/>
                <a:ext cx="350098" cy="744172"/>
              </a:xfrm>
              <a:prstGeom prst="round2SameRect">
                <a:avLst>
                  <a:gd name="adj1" fmla="val 500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9" name="Oval 28">
                <a:extLst>
                  <a:ext uri="{FF2B5EF4-FFF2-40B4-BE49-F238E27FC236}">
                    <a16:creationId xmlns:a16="http://schemas.microsoft.com/office/drawing/2014/main" id="{446A0E38-49AF-AE65-0AD6-4CFF6BDE6187}"/>
                  </a:ext>
                </a:extLst>
              </p:cNvPr>
              <p:cNvSpPr/>
              <p:nvPr/>
            </p:nvSpPr>
            <p:spPr>
              <a:xfrm>
                <a:off x="4064379" y="1684320"/>
                <a:ext cx="328890" cy="32889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grpSp>
        <p:grpSp>
          <p:nvGrpSpPr>
            <p:cNvPr id="30" name="Group 29">
              <a:extLst>
                <a:ext uri="{FF2B5EF4-FFF2-40B4-BE49-F238E27FC236}">
                  <a16:creationId xmlns:a16="http://schemas.microsoft.com/office/drawing/2014/main" id="{C99F9D3D-1167-A21D-1668-2CF90C41DE5D}"/>
                </a:ext>
              </a:extLst>
            </p:cNvPr>
            <p:cNvGrpSpPr/>
            <p:nvPr/>
          </p:nvGrpSpPr>
          <p:grpSpPr>
            <a:xfrm>
              <a:off x="3969442" y="4105390"/>
              <a:ext cx="363228" cy="817478"/>
              <a:chOff x="3000654" y="1516217"/>
              <a:chExt cx="245039" cy="551483"/>
            </a:xfrm>
            <a:grpFill/>
          </p:grpSpPr>
          <p:grpSp>
            <p:nvGrpSpPr>
              <p:cNvPr id="31" name="Group 30">
                <a:extLst>
                  <a:ext uri="{FF2B5EF4-FFF2-40B4-BE49-F238E27FC236}">
                    <a16:creationId xmlns:a16="http://schemas.microsoft.com/office/drawing/2014/main" id="{CED6C63C-DDDD-65CC-CA51-F616B37B1E5A}"/>
                  </a:ext>
                </a:extLst>
              </p:cNvPr>
              <p:cNvGrpSpPr/>
              <p:nvPr/>
            </p:nvGrpSpPr>
            <p:grpSpPr>
              <a:xfrm>
                <a:off x="3036509" y="1516217"/>
                <a:ext cx="172158" cy="551483"/>
                <a:chOff x="4043172" y="1684320"/>
                <a:chExt cx="352508" cy="1129211"/>
              </a:xfrm>
              <a:grpFill/>
            </p:grpSpPr>
            <p:sp>
              <p:nvSpPr>
                <p:cNvPr id="33" name="Round Same Side Corner Rectangle 21">
                  <a:extLst>
                    <a:ext uri="{FF2B5EF4-FFF2-40B4-BE49-F238E27FC236}">
                      <a16:creationId xmlns:a16="http://schemas.microsoft.com/office/drawing/2014/main" id="{D8DE9E6B-B39D-8647-1EBA-11CD6E392C0A}"/>
                    </a:ext>
                  </a:extLst>
                </p:cNvPr>
                <p:cNvSpPr/>
                <p:nvPr/>
              </p:nvSpPr>
              <p:spPr>
                <a:xfrm>
                  <a:off x="4045582" y="2069359"/>
                  <a:ext cx="350098" cy="744172"/>
                </a:xfrm>
                <a:prstGeom prst="round2SameRect">
                  <a:avLst>
                    <a:gd name="adj1" fmla="val 500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34" name="Oval 33">
                  <a:extLst>
                    <a:ext uri="{FF2B5EF4-FFF2-40B4-BE49-F238E27FC236}">
                      <a16:creationId xmlns:a16="http://schemas.microsoft.com/office/drawing/2014/main" id="{7C3EE179-1B6D-395E-8319-B0437B1913FC}"/>
                    </a:ext>
                  </a:extLst>
                </p:cNvPr>
                <p:cNvSpPr/>
                <p:nvPr/>
              </p:nvSpPr>
              <p:spPr>
                <a:xfrm>
                  <a:off x="4043172" y="1684320"/>
                  <a:ext cx="328891" cy="32889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grpSp>
          <p:sp>
            <p:nvSpPr>
              <p:cNvPr id="32" name="Flowchart: Manual Operation 31">
                <a:extLst>
                  <a:ext uri="{FF2B5EF4-FFF2-40B4-BE49-F238E27FC236}">
                    <a16:creationId xmlns:a16="http://schemas.microsoft.com/office/drawing/2014/main" id="{D0CC0A18-F1FF-4314-B81C-B6519539DDE3}"/>
                  </a:ext>
                </a:extLst>
              </p:cNvPr>
              <p:cNvSpPr/>
              <p:nvPr/>
            </p:nvSpPr>
            <p:spPr>
              <a:xfrm rot="10800000">
                <a:off x="3000654" y="1805724"/>
                <a:ext cx="245039" cy="261975"/>
              </a:xfrm>
              <a:prstGeom prst="flowChartManualOperati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grpSp>
      </p:grpSp>
      <p:grpSp>
        <p:nvGrpSpPr>
          <p:cNvPr id="37" name="Group 36">
            <a:extLst>
              <a:ext uri="{FF2B5EF4-FFF2-40B4-BE49-F238E27FC236}">
                <a16:creationId xmlns:a16="http://schemas.microsoft.com/office/drawing/2014/main" id="{A835D6CE-F3AA-545D-3BDB-5EDD0C776C73}"/>
              </a:ext>
            </a:extLst>
          </p:cNvPr>
          <p:cNvGrpSpPr/>
          <p:nvPr/>
        </p:nvGrpSpPr>
        <p:grpSpPr>
          <a:xfrm>
            <a:off x="8660416" y="2479156"/>
            <a:ext cx="1904262" cy="1827564"/>
            <a:chOff x="1459832" y="2812046"/>
            <a:chExt cx="1953652" cy="1874967"/>
          </a:xfrm>
        </p:grpSpPr>
        <p:sp>
          <p:nvSpPr>
            <p:cNvPr id="41" name="Rectangle: Single Corner Snipped 40">
              <a:extLst>
                <a:ext uri="{FF2B5EF4-FFF2-40B4-BE49-F238E27FC236}">
                  <a16:creationId xmlns:a16="http://schemas.microsoft.com/office/drawing/2014/main" id="{F8374EB1-BA59-89AE-FA81-2BB4E66B1D8E}"/>
                </a:ext>
              </a:extLst>
            </p:cNvPr>
            <p:cNvSpPr/>
            <p:nvPr/>
          </p:nvSpPr>
          <p:spPr>
            <a:xfrm rot="20978324">
              <a:off x="1459832" y="2999874"/>
              <a:ext cx="1283368" cy="1556084"/>
            </a:xfrm>
            <a:prstGeom prst="snip1Rect">
              <a:avLst/>
            </a:prstGeom>
            <a:solidFill>
              <a:schemeClr val="accent4"/>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42" name="Rectangle: Single Corner Snipped 41">
              <a:extLst>
                <a:ext uri="{FF2B5EF4-FFF2-40B4-BE49-F238E27FC236}">
                  <a16:creationId xmlns:a16="http://schemas.microsoft.com/office/drawing/2014/main" id="{E87CB1EF-F062-FFA9-9414-5F8467094E65}"/>
                </a:ext>
              </a:extLst>
            </p:cNvPr>
            <p:cNvSpPr/>
            <p:nvPr/>
          </p:nvSpPr>
          <p:spPr>
            <a:xfrm>
              <a:off x="1871174" y="2812046"/>
              <a:ext cx="1283368" cy="1556084"/>
            </a:xfrm>
            <a:prstGeom prst="snip1Rect">
              <a:avLst/>
            </a:prstGeom>
            <a:solidFill>
              <a:schemeClr val="accent4"/>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43" name="Rectangle: Single Corner Snipped 42">
              <a:extLst>
                <a:ext uri="{FF2B5EF4-FFF2-40B4-BE49-F238E27FC236}">
                  <a16:creationId xmlns:a16="http://schemas.microsoft.com/office/drawing/2014/main" id="{B807E92B-CACC-2819-6562-FA819661F2AA}"/>
                </a:ext>
              </a:extLst>
            </p:cNvPr>
            <p:cNvSpPr/>
            <p:nvPr/>
          </p:nvSpPr>
          <p:spPr>
            <a:xfrm rot="582585">
              <a:off x="2130116" y="3130929"/>
              <a:ext cx="1283368" cy="1556084"/>
            </a:xfrm>
            <a:prstGeom prst="snip1Rect">
              <a:avLst/>
            </a:prstGeom>
            <a:solidFill>
              <a:schemeClr val="accent4"/>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grpSp>
      <p:sp>
        <p:nvSpPr>
          <p:cNvPr id="50" name="Arc 49">
            <a:extLst>
              <a:ext uri="{FF2B5EF4-FFF2-40B4-BE49-F238E27FC236}">
                <a16:creationId xmlns:a16="http://schemas.microsoft.com/office/drawing/2014/main" id="{6ED8AAE9-8F73-1497-30EC-87268A631225}"/>
              </a:ext>
            </a:extLst>
          </p:cNvPr>
          <p:cNvSpPr/>
          <p:nvPr/>
        </p:nvSpPr>
        <p:spPr>
          <a:xfrm flipH="1">
            <a:off x="7270666" y="3136165"/>
            <a:ext cx="1260856" cy="1170555"/>
          </a:xfrm>
          <a:prstGeom prst="arc">
            <a:avLst>
              <a:gd name="adj1" fmla="val 3793381"/>
              <a:gd name="adj2" fmla="val 10282871"/>
            </a:avLst>
          </a:prstGeom>
          <a:ln w="38100">
            <a:solidFill>
              <a:schemeClr val="accent4"/>
            </a:solidFill>
            <a:headEnd type="arrow"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rtl="1"/>
            <a:endParaRPr lang="en-CA" dirty="0"/>
          </a:p>
        </p:txBody>
      </p:sp>
      <p:grpSp>
        <p:nvGrpSpPr>
          <p:cNvPr id="51" name="Group 50">
            <a:extLst>
              <a:ext uri="{FF2B5EF4-FFF2-40B4-BE49-F238E27FC236}">
                <a16:creationId xmlns:a16="http://schemas.microsoft.com/office/drawing/2014/main" id="{D270967E-0A6F-627E-16AD-7B276A80F9BB}"/>
              </a:ext>
            </a:extLst>
          </p:cNvPr>
          <p:cNvGrpSpPr/>
          <p:nvPr/>
        </p:nvGrpSpPr>
        <p:grpSpPr>
          <a:xfrm rot="727583">
            <a:off x="9603945" y="3290226"/>
            <a:ext cx="634170" cy="634170"/>
            <a:chOff x="6784825" y="4717805"/>
            <a:chExt cx="1170980" cy="1170980"/>
          </a:xfrm>
        </p:grpSpPr>
        <p:sp>
          <p:nvSpPr>
            <p:cNvPr id="52" name="Oval 51">
              <a:extLst>
                <a:ext uri="{FF2B5EF4-FFF2-40B4-BE49-F238E27FC236}">
                  <a16:creationId xmlns:a16="http://schemas.microsoft.com/office/drawing/2014/main" id="{8EEC332C-9FFF-20FC-A67F-947B084A2560}"/>
                </a:ext>
              </a:extLst>
            </p:cNvPr>
            <p:cNvSpPr/>
            <p:nvPr/>
          </p:nvSpPr>
          <p:spPr>
            <a:xfrm>
              <a:off x="6784825" y="4717805"/>
              <a:ext cx="1170980" cy="1170980"/>
            </a:xfrm>
            <a:prstGeom prst="ellipse">
              <a:avLst/>
            </a:prstGeom>
            <a:solidFill>
              <a:schemeClr val="bg1"/>
            </a:solidFill>
            <a:ln w="1270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53" name="Oval 52">
              <a:extLst>
                <a:ext uri="{FF2B5EF4-FFF2-40B4-BE49-F238E27FC236}">
                  <a16:creationId xmlns:a16="http://schemas.microsoft.com/office/drawing/2014/main" id="{5F0257FB-FA51-AADE-15C2-6BCF20615FD0}"/>
                </a:ext>
              </a:extLst>
            </p:cNvPr>
            <p:cNvSpPr/>
            <p:nvPr/>
          </p:nvSpPr>
          <p:spPr>
            <a:xfrm>
              <a:off x="7276868" y="5237982"/>
              <a:ext cx="189079" cy="189079"/>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54" name="Rectangle 53">
              <a:extLst>
                <a:ext uri="{FF2B5EF4-FFF2-40B4-BE49-F238E27FC236}">
                  <a16:creationId xmlns:a16="http://schemas.microsoft.com/office/drawing/2014/main" id="{6C1CB7EC-D5DC-1EF0-B731-0F055CDAFB09}"/>
                </a:ext>
              </a:extLst>
            </p:cNvPr>
            <p:cNvSpPr/>
            <p:nvPr/>
          </p:nvSpPr>
          <p:spPr>
            <a:xfrm rot="16200000">
              <a:off x="7134823" y="5040376"/>
              <a:ext cx="464812" cy="11315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55" name="Rectangle 54">
              <a:extLst>
                <a:ext uri="{FF2B5EF4-FFF2-40B4-BE49-F238E27FC236}">
                  <a16:creationId xmlns:a16="http://schemas.microsoft.com/office/drawing/2014/main" id="{BF515EC0-F860-C3EC-54C8-68F76A6DC326}"/>
                </a:ext>
              </a:extLst>
            </p:cNvPr>
            <p:cNvSpPr/>
            <p:nvPr/>
          </p:nvSpPr>
          <p:spPr>
            <a:xfrm rot="13453060">
              <a:off x="7365088" y="5440995"/>
              <a:ext cx="331413" cy="10918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grpSp>
      <p:grpSp>
        <p:nvGrpSpPr>
          <p:cNvPr id="2" name="Group 1">
            <a:extLst>
              <a:ext uri="{FF2B5EF4-FFF2-40B4-BE49-F238E27FC236}">
                <a16:creationId xmlns:a16="http://schemas.microsoft.com/office/drawing/2014/main" id="{BC4F872C-5D67-16D6-4F78-B0F4E76AAFD9}"/>
              </a:ext>
            </a:extLst>
          </p:cNvPr>
          <p:cNvGrpSpPr/>
          <p:nvPr/>
        </p:nvGrpSpPr>
        <p:grpSpPr>
          <a:xfrm>
            <a:off x="10228983" y="337468"/>
            <a:ext cx="1587872" cy="1368854"/>
            <a:chOff x="10228983" y="337468"/>
            <a:chExt cx="1587872" cy="1368854"/>
          </a:xfrm>
        </p:grpSpPr>
        <p:sp>
          <p:nvSpPr>
            <p:cNvPr id="3" name="Hexagon 2">
              <a:extLst>
                <a:ext uri="{FF2B5EF4-FFF2-40B4-BE49-F238E27FC236}">
                  <a16:creationId xmlns:a16="http://schemas.microsoft.com/office/drawing/2014/main" id="{211BC87F-56A5-1C15-0926-25D663A1C2DF}"/>
                </a:ext>
              </a:extLst>
            </p:cNvPr>
            <p:cNvSpPr/>
            <p:nvPr/>
          </p:nvSpPr>
          <p:spPr>
            <a:xfrm rot="1782986">
              <a:off x="10228983" y="337468"/>
              <a:ext cx="1587872" cy="1368854"/>
            </a:xfrm>
            <a:prstGeom prst="hexagon">
              <a:avLst>
                <a:gd name="adj" fmla="val 28965"/>
                <a:gd name="vf" fmla="val 115470"/>
              </a:avLst>
            </a:prstGeom>
            <a:solidFill>
              <a:schemeClr val="bg1"/>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grpSp>
          <p:nvGrpSpPr>
            <p:cNvPr id="4" name="Group 3">
              <a:extLst>
                <a:ext uri="{FF2B5EF4-FFF2-40B4-BE49-F238E27FC236}">
                  <a16:creationId xmlns:a16="http://schemas.microsoft.com/office/drawing/2014/main" id="{C035EE04-1AAE-A981-02C4-E7116D11DAA0}"/>
                </a:ext>
              </a:extLst>
            </p:cNvPr>
            <p:cNvGrpSpPr/>
            <p:nvPr/>
          </p:nvGrpSpPr>
          <p:grpSpPr>
            <a:xfrm>
              <a:off x="10621771" y="762700"/>
              <a:ext cx="562136" cy="634675"/>
              <a:chOff x="760175" y="830142"/>
              <a:chExt cx="867619" cy="979579"/>
            </a:xfrm>
          </p:grpSpPr>
          <p:sp>
            <p:nvSpPr>
              <p:cNvPr id="8" name="Rectangle 7">
                <a:extLst>
                  <a:ext uri="{FF2B5EF4-FFF2-40B4-BE49-F238E27FC236}">
                    <a16:creationId xmlns:a16="http://schemas.microsoft.com/office/drawing/2014/main" id="{EC5EED9D-8F85-65AC-8DA4-6D2D5D903A94}"/>
                  </a:ext>
                </a:extLst>
              </p:cNvPr>
              <p:cNvSpPr/>
              <p:nvPr/>
            </p:nvSpPr>
            <p:spPr>
              <a:xfrm>
                <a:off x="864636" y="830142"/>
                <a:ext cx="763158" cy="979577"/>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r>
                  <a:rPr lang="ar-SA" b="1" dirty="0">
                    <a:latin typeface="Arial" panose="020B0604020202020204" pitchFamily="34" charset="0"/>
                    <a:cs typeface="Arial" panose="020B0604020202020204" pitchFamily="34" charset="0"/>
                  </a:rPr>
                  <a:t>١١</a:t>
                </a:r>
                <a:endParaRPr lang="en-CA" b="1" dirty="0">
                  <a:latin typeface="Arial" panose="020B0604020202020204" pitchFamily="34" charset="0"/>
                  <a:cs typeface="Arial" panose="020B0604020202020204" pitchFamily="34" charset="0"/>
                </a:endParaRPr>
              </a:p>
            </p:txBody>
          </p:sp>
          <p:sp>
            <p:nvSpPr>
              <p:cNvPr id="9" name="Rectangle 8">
                <a:extLst>
                  <a:ext uri="{FF2B5EF4-FFF2-40B4-BE49-F238E27FC236}">
                    <a16:creationId xmlns:a16="http://schemas.microsoft.com/office/drawing/2014/main" id="{9EE5EE77-C4AD-66BB-B541-EBE23E2F5AB9}"/>
                  </a:ext>
                </a:extLst>
              </p:cNvPr>
              <p:cNvSpPr/>
              <p:nvPr/>
            </p:nvSpPr>
            <p:spPr>
              <a:xfrm>
                <a:off x="760175" y="830144"/>
                <a:ext cx="149292" cy="979577"/>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grpSp>
        <p:grpSp>
          <p:nvGrpSpPr>
            <p:cNvPr id="5" name="Group 4">
              <a:extLst>
                <a:ext uri="{FF2B5EF4-FFF2-40B4-BE49-F238E27FC236}">
                  <a16:creationId xmlns:a16="http://schemas.microsoft.com/office/drawing/2014/main" id="{E2C92707-85BE-29CE-39B1-BAEF56985E53}"/>
                </a:ext>
              </a:extLst>
            </p:cNvPr>
            <p:cNvGrpSpPr/>
            <p:nvPr/>
          </p:nvGrpSpPr>
          <p:grpSpPr>
            <a:xfrm>
              <a:off x="11325415" y="762701"/>
              <a:ext cx="182192" cy="634674"/>
              <a:chOff x="2121762" y="2323619"/>
              <a:chExt cx="200378" cy="825210"/>
            </a:xfrm>
          </p:grpSpPr>
          <p:sp>
            <p:nvSpPr>
              <p:cNvPr id="6" name="Isosceles Triangle 5">
                <a:extLst>
                  <a:ext uri="{FF2B5EF4-FFF2-40B4-BE49-F238E27FC236}">
                    <a16:creationId xmlns:a16="http://schemas.microsoft.com/office/drawing/2014/main" id="{DBB67009-88FC-FFB0-B2C9-C5BE219FAC63}"/>
                  </a:ext>
                </a:extLst>
              </p:cNvPr>
              <p:cNvSpPr/>
              <p:nvPr/>
            </p:nvSpPr>
            <p:spPr>
              <a:xfrm>
                <a:off x="2121763" y="2323619"/>
                <a:ext cx="200377" cy="172739"/>
              </a:xfrm>
              <a:prstGeom prst="triangle">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7" name="Rectangle 6">
                <a:extLst>
                  <a:ext uri="{FF2B5EF4-FFF2-40B4-BE49-F238E27FC236}">
                    <a16:creationId xmlns:a16="http://schemas.microsoft.com/office/drawing/2014/main" id="{B635C381-4FBA-272E-A9D8-D3B3B8169E44}"/>
                  </a:ext>
                </a:extLst>
              </p:cNvPr>
              <p:cNvSpPr/>
              <p:nvPr/>
            </p:nvSpPr>
            <p:spPr>
              <a:xfrm>
                <a:off x="2121762" y="2496169"/>
                <a:ext cx="200377" cy="65266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grpSp>
      </p:gr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90"/>
        <p:cNvGrpSpPr/>
        <p:nvPr/>
      </p:nvGrpSpPr>
      <p:grpSpPr>
        <a:xfrm>
          <a:off x="0" y="0"/>
          <a:ext cx="0" cy="0"/>
          <a:chOff x="0" y="0"/>
          <a:chExt cx="0" cy="0"/>
        </a:xfrm>
      </p:grpSpPr>
      <p:sp>
        <p:nvSpPr>
          <p:cNvPr id="591" name="Google Shape;591;p20"/>
          <p:cNvSpPr txBox="1">
            <a:spLocks noGrp="1"/>
          </p:cNvSpPr>
          <p:nvPr>
            <p:ph type="title"/>
          </p:nvPr>
        </p:nvSpPr>
        <p:spPr>
          <a:prstGeom prst="rect">
            <a:avLst/>
          </a:prstGeom>
          <a:noFill/>
          <a:ln>
            <a:noFill/>
          </a:ln>
        </p:spPr>
        <p:txBody>
          <a:bodyPr spcFirstLastPara="1" wrap="square" lIns="91425" tIns="45700" rIns="91425" bIns="45700" anchor="ctr" anchorCtr="0">
            <a:normAutofit/>
          </a:bodyPr>
          <a:lstStyle/>
          <a:p>
            <a:pPr marL="0" lvl="0" indent="0" algn="ctr" rtl="1">
              <a:lnSpc>
                <a:spcPct val="90000"/>
              </a:lnSpc>
              <a:spcBef>
                <a:spcPts val="0"/>
              </a:spcBef>
              <a:spcAft>
                <a:spcPts val="0"/>
              </a:spcAft>
              <a:buClr>
                <a:srgbClr val="8C5F7A"/>
              </a:buClr>
              <a:buSzPct val="100000"/>
              <a:buFont typeface="Arial"/>
              <a:buNone/>
            </a:pPr>
            <a:r>
              <a:rPr lang="en-US" dirty="0">
                <a:highlight>
                  <a:srgbClr val="FFFF00"/>
                </a:highlight>
                <a:latin typeface="Calibri" panose="020F0502020204030204" pitchFamily="34" charset="0"/>
                <a:cs typeface="Calibri" panose="020F0502020204030204" pitchFamily="34" charset="0"/>
              </a:rPr>
              <a:t>خيارات </a:t>
            </a:r>
            <a:r>
              <a:rPr lang="ar-SA" dirty="0">
                <a:highlight>
                  <a:srgbClr val="FFFF00"/>
                </a:highlight>
                <a:latin typeface="Calibri" panose="020F0502020204030204" pitchFamily="34" charset="0"/>
                <a:cs typeface="Calibri" panose="020F0502020204030204" pitchFamily="34" charset="0"/>
              </a:rPr>
              <a:t>ال</a:t>
            </a:r>
            <a:r>
              <a:rPr lang="en-US" dirty="0">
                <a:highlight>
                  <a:srgbClr val="FFFF00"/>
                </a:highlight>
                <a:latin typeface="Calibri" panose="020F0502020204030204" pitchFamily="34" charset="0"/>
                <a:cs typeface="Calibri" panose="020F0502020204030204" pitchFamily="34" charset="0"/>
              </a:rPr>
              <a:t>رعاية الط</a:t>
            </a:r>
            <a:r>
              <a:rPr lang="ar-SA" dirty="0">
                <a:highlight>
                  <a:srgbClr val="FFFF00"/>
                </a:highlight>
                <a:latin typeface="Calibri" panose="020F0502020204030204" pitchFamily="34" charset="0"/>
                <a:cs typeface="Calibri" panose="020F0502020204030204" pitchFamily="34" charset="0"/>
              </a:rPr>
              <a:t>ارئة</a:t>
            </a:r>
            <a:endParaRPr dirty="0">
              <a:highlight>
                <a:srgbClr val="FFFF00"/>
              </a:highlight>
              <a:latin typeface="Calibri" panose="020F0502020204030204" pitchFamily="34" charset="0"/>
              <a:cs typeface="Calibri" panose="020F0502020204030204" pitchFamily="34" charset="0"/>
            </a:endParaRPr>
          </a:p>
        </p:txBody>
      </p:sp>
      <p:sp>
        <p:nvSpPr>
          <p:cNvPr id="2" name="Google Shape;544;p18">
            <a:extLst>
              <a:ext uri="{FF2B5EF4-FFF2-40B4-BE49-F238E27FC236}">
                <a16:creationId xmlns:a16="http://schemas.microsoft.com/office/drawing/2014/main" id="{54B6C8C0-AAD5-9C5A-B61D-F0B1B1E46FB1}"/>
              </a:ext>
            </a:extLst>
          </p:cNvPr>
          <p:cNvSpPr txBox="1"/>
          <p:nvPr/>
        </p:nvSpPr>
        <p:spPr>
          <a:xfrm>
            <a:off x="1025836" y="3592417"/>
            <a:ext cx="1474996" cy="707846"/>
          </a:xfrm>
          <a:prstGeom prst="rect">
            <a:avLst/>
          </a:prstGeom>
          <a:noFill/>
          <a:ln>
            <a:noFill/>
          </a:ln>
        </p:spPr>
        <p:txBody>
          <a:bodyPr spcFirstLastPara="1" wrap="square" lIns="91425" tIns="45700" rIns="91425" bIns="45700" anchor="t" anchorCtr="0">
            <a:spAutoFit/>
          </a:bodyPr>
          <a:lstStyle/>
          <a:p>
            <a:pPr marL="0" marR="0" lvl="0" indent="0" algn="ctr" rtl="1">
              <a:spcBef>
                <a:spcPts val="0"/>
              </a:spcBef>
              <a:spcAft>
                <a:spcPts val="0"/>
              </a:spcAft>
              <a:buNone/>
            </a:pPr>
            <a:r>
              <a:rPr lang="en-US" sz="2000" dirty="0">
                <a:solidFill>
                  <a:schemeClr val="dk1"/>
                </a:solidFill>
                <a:latin typeface="Calibri" panose="020F0502020204030204" pitchFamily="34" charset="0"/>
                <a:ea typeface="Arial"/>
                <a:cs typeface="Calibri" panose="020F0502020204030204" pitchFamily="34" charset="0"/>
                <a:sym typeface="Arial"/>
              </a:rPr>
              <a:t>مقدم</a:t>
            </a:r>
            <a:r>
              <a:rPr lang="ar-SA" sz="2000" dirty="0">
                <a:solidFill>
                  <a:schemeClr val="dk1"/>
                </a:solidFill>
                <a:latin typeface="Calibri" panose="020F0502020204030204" pitchFamily="34" charset="0"/>
                <a:ea typeface="Arial"/>
                <a:cs typeface="Calibri" panose="020F0502020204030204" pitchFamily="34" charset="0"/>
                <a:sym typeface="Arial"/>
              </a:rPr>
              <a:t>ي</a:t>
            </a:r>
            <a:r>
              <a:rPr lang="en-US" sz="2000" dirty="0">
                <a:solidFill>
                  <a:schemeClr val="dk1"/>
                </a:solidFill>
                <a:latin typeface="Calibri" panose="020F0502020204030204" pitchFamily="34" charset="0"/>
                <a:ea typeface="Arial"/>
                <a:cs typeface="Calibri" panose="020F0502020204030204" pitchFamily="34" charset="0"/>
                <a:sym typeface="Arial"/>
              </a:rPr>
              <a:t> الرعاية الاحتياطي</a:t>
            </a:r>
            <a:r>
              <a:rPr lang="ar-SA" sz="2000" dirty="0">
                <a:solidFill>
                  <a:schemeClr val="dk1"/>
                </a:solidFill>
                <a:latin typeface="Calibri" panose="020F0502020204030204" pitchFamily="34" charset="0"/>
                <a:ea typeface="Arial"/>
                <a:cs typeface="Calibri" panose="020F0502020204030204" pitchFamily="34" charset="0"/>
                <a:sym typeface="Arial"/>
              </a:rPr>
              <a:t>ين</a:t>
            </a:r>
            <a:endParaRPr lang="en-US" sz="2000" dirty="0">
              <a:solidFill>
                <a:schemeClr val="dk1"/>
              </a:solidFill>
              <a:latin typeface="Calibri" panose="020F0502020204030204" pitchFamily="34" charset="0"/>
              <a:ea typeface="Arial"/>
              <a:cs typeface="Calibri" panose="020F0502020204030204" pitchFamily="34" charset="0"/>
              <a:sym typeface="Arial"/>
            </a:endParaRPr>
          </a:p>
        </p:txBody>
      </p:sp>
      <p:sp>
        <p:nvSpPr>
          <p:cNvPr id="3" name="Google Shape;544;p18">
            <a:extLst>
              <a:ext uri="{FF2B5EF4-FFF2-40B4-BE49-F238E27FC236}">
                <a16:creationId xmlns:a16="http://schemas.microsoft.com/office/drawing/2014/main" id="{CEF025D9-53B2-DF2E-1088-DFE9F2936DE0}"/>
              </a:ext>
            </a:extLst>
          </p:cNvPr>
          <p:cNvSpPr txBox="1"/>
          <p:nvPr/>
        </p:nvSpPr>
        <p:spPr>
          <a:xfrm>
            <a:off x="3177878" y="3592417"/>
            <a:ext cx="2406042" cy="1938952"/>
          </a:xfrm>
          <a:prstGeom prst="rect">
            <a:avLst/>
          </a:prstGeom>
          <a:noFill/>
          <a:ln>
            <a:noFill/>
          </a:ln>
        </p:spPr>
        <p:txBody>
          <a:bodyPr spcFirstLastPara="1" wrap="square" lIns="91425" tIns="45700" rIns="91425" bIns="45700" anchor="t" anchorCtr="0">
            <a:spAutoFit/>
          </a:bodyPr>
          <a:lstStyle/>
          <a:p>
            <a:pPr marL="0" marR="0" lvl="0" indent="0" algn="r" rtl="1">
              <a:spcBef>
                <a:spcPts val="0"/>
              </a:spcBef>
              <a:spcAft>
                <a:spcPts val="0"/>
              </a:spcAft>
              <a:buNone/>
            </a:pPr>
            <a:r>
              <a:rPr lang="en-US" sz="2000" dirty="0">
                <a:solidFill>
                  <a:schemeClr val="dk1"/>
                </a:solidFill>
                <a:latin typeface="Calibri" panose="020F0502020204030204" pitchFamily="34" charset="0"/>
                <a:cs typeface="Calibri" panose="020F0502020204030204" pitchFamily="34" charset="0"/>
                <a:sym typeface="Arial"/>
              </a:rPr>
              <a:t>الم</a:t>
            </a:r>
            <a:r>
              <a:rPr lang="ar-SA" sz="2000" dirty="0">
                <a:solidFill>
                  <a:schemeClr val="dk1"/>
                </a:solidFill>
                <a:latin typeface="Calibri" panose="020F0502020204030204" pitchFamily="34" charset="0"/>
                <a:cs typeface="Calibri" panose="020F0502020204030204" pitchFamily="34" charset="0"/>
              </a:rPr>
              <a:t>رشدين</a:t>
            </a:r>
            <a:r>
              <a:rPr lang="en-US" sz="2000" dirty="0">
                <a:solidFill>
                  <a:schemeClr val="dk1"/>
                </a:solidFill>
                <a:latin typeface="Calibri" panose="020F0502020204030204" pitchFamily="34" charset="0"/>
                <a:cs typeface="Calibri" panose="020F0502020204030204" pitchFamily="34" charset="0"/>
                <a:sym typeface="Arial"/>
              </a:rPr>
              <a:t> الاحتياطيين </a:t>
            </a:r>
            <a:r>
              <a:rPr lang="ar-SA" sz="2000" dirty="0">
                <a:solidFill>
                  <a:schemeClr val="dk1"/>
                </a:solidFill>
                <a:latin typeface="Calibri" panose="020F0502020204030204" pitchFamily="34" charset="0"/>
                <a:cs typeface="Calibri" panose="020F0502020204030204" pitchFamily="34" charset="0"/>
                <a:sym typeface="Arial"/>
              </a:rPr>
              <a:t>للأطفال غير المصحوبين </a:t>
            </a:r>
            <a:r>
              <a:rPr lang="en-US" sz="2000" dirty="0">
                <a:solidFill>
                  <a:schemeClr val="dk1"/>
                </a:solidFill>
                <a:latin typeface="Calibri" panose="020F0502020204030204" pitchFamily="34" charset="0"/>
                <a:cs typeface="Calibri" panose="020F0502020204030204" pitchFamily="34" charset="0"/>
                <a:sym typeface="Arial"/>
              </a:rPr>
              <a:t>في ترتيبات المعيشة المستقلة الخاضعة للإشراف (الأسر التي يعيلها أطفال أو مجموعات الأقران)</a:t>
            </a:r>
          </a:p>
        </p:txBody>
      </p:sp>
      <p:sp>
        <p:nvSpPr>
          <p:cNvPr id="4" name="Google Shape;544;p18">
            <a:extLst>
              <a:ext uri="{FF2B5EF4-FFF2-40B4-BE49-F238E27FC236}">
                <a16:creationId xmlns:a16="http://schemas.microsoft.com/office/drawing/2014/main" id="{82362F0B-D6A0-299A-8766-3C5DD58C6F06}"/>
              </a:ext>
            </a:extLst>
          </p:cNvPr>
          <p:cNvSpPr txBox="1"/>
          <p:nvPr/>
        </p:nvSpPr>
        <p:spPr>
          <a:xfrm>
            <a:off x="5957472" y="3592417"/>
            <a:ext cx="2770526" cy="1015622"/>
          </a:xfrm>
          <a:prstGeom prst="rect">
            <a:avLst/>
          </a:prstGeom>
          <a:noFill/>
          <a:ln>
            <a:noFill/>
          </a:ln>
        </p:spPr>
        <p:txBody>
          <a:bodyPr spcFirstLastPara="1" wrap="square" lIns="91425" tIns="45700" rIns="91425" bIns="45700" anchor="t" anchorCtr="0">
            <a:spAutoFit/>
          </a:bodyPr>
          <a:lstStyle/>
          <a:p>
            <a:pPr marL="0" marR="0" lvl="0" indent="0" algn="r" rtl="1">
              <a:spcBef>
                <a:spcPts val="0"/>
              </a:spcBef>
              <a:spcAft>
                <a:spcPts val="0"/>
              </a:spcAft>
              <a:buNone/>
            </a:pPr>
            <a:r>
              <a:rPr lang="en-US" sz="2000" dirty="0">
                <a:solidFill>
                  <a:schemeClr val="dk1"/>
                </a:solidFill>
                <a:latin typeface="Calibri" panose="020F0502020204030204" pitchFamily="34" charset="0"/>
                <a:cs typeface="Calibri" panose="020F0502020204030204" pitchFamily="34" charset="0"/>
                <a:sym typeface="Arial"/>
              </a:rPr>
              <a:t>مجموعات الدعم الفوري (دعم مادي</a:t>
            </a:r>
            <a:r>
              <a:rPr lang="ar-SA" sz="2000" dirty="0">
                <a:solidFill>
                  <a:schemeClr val="dk1"/>
                </a:solidFill>
                <a:latin typeface="Calibri" panose="020F0502020204030204" pitchFamily="34" charset="0"/>
                <a:cs typeface="Calibri" panose="020F0502020204030204" pitchFamily="34" charset="0"/>
                <a:sym typeface="Arial"/>
              </a:rPr>
              <a:t>) المواد </a:t>
            </a:r>
            <a:r>
              <a:rPr lang="en-US" sz="2000" dirty="0">
                <a:solidFill>
                  <a:schemeClr val="dk1"/>
                </a:solidFill>
                <a:latin typeface="Calibri" panose="020F0502020204030204" pitchFamily="34" charset="0"/>
                <a:cs typeface="Calibri" panose="020F0502020204030204" pitchFamily="34" charset="0"/>
                <a:sym typeface="Arial"/>
              </a:rPr>
              <a:t>الغذائية وغير الغذائية لمنع الانفصال</a:t>
            </a:r>
          </a:p>
        </p:txBody>
      </p:sp>
      <p:sp>
        <p:nvSpPr>
          <p:cNvPr id="5" name="Google Shape;544;p18">
            <a:extLst>
              <a:ext uri="{FF2B5EF4-FFF2-40B4-BE49-F238E27FC236}">
                <a16:creationId xmlns:a16="http://schemas.microsoft.com/office/drawing/2014/main" id="{3CC1C7ED-5ECC-E2AC-4F1D-1BDEE7500055}"/>
              </a:ext>
            </a:extLst>
          </p:cNvPr>
          <p:cNvSpPr txBox="1"/>
          <p:nvPr/>
        </p:nvSpPr>
        <p:spPr>
          <a:xfrm>
            <a:off x="9008421" y="3592417"/>
            <a:ext cx="2406042" cy="1323399"/>
          </a:xfrm>
          <a:prstGeom prst="rect">
            <a:avLst/>
          </a:prstGeom>
          <a:noFill/>
          <a:ln>
            <a:noFill/>
          </a:ln>
        </p:spPr>
        <p:txBody>
          <a:bodyPr spcFirstLastPara="1" wrap="square" lIns="91425" tIns="45700" rIns="91425" bIns="45700" anchor="t" anchorCtr="0">
            <a:spAutoFit/>
          </a:bodyPr>
          <a:lstStyle/>
          <a:p>
            <a:pPr marL="0" marR="0" lvl="0" indent="0" algn="r" rtl="1">
              <a:spcBef>
                <a:spcPts val="0"/>
              </a:spcBef>
              <a:spcAft>
                <a:spcPts val="0"/>
              </a:spcAft>
              <a:buNone/>
            </a:pPr>
            <a:r>
              <a:rPr lang="en-US" sz="2000" dirty="0">
                <a:solidFill>
                  <a:schemeClr val="dk1"/>
                </a:solidFill>
                <a:latin typeface="Calibri" panose="020F0502020204030204" pitchFamily="34" charset="0"/>
                <a:cs typeface="Calibri" panose="020F0502020204030204" pitchFamily="34" charset="0"/>
                <a:sym typeface="Arial"/>
              </a:rPr>
              <a:t>الرعاية</a:t>
            </a:r>
            <a:r>
              <a:rPr lang="ar-SA" sz="2000" dirty="0">
                <a:solidFill>
                  <a:schemeClr val="dk1"/>
                </a:solidFill>
                <a:latin typeface="Calibri" panose="020F0502020204030204" pitchFamily="34" charset="0"/>
                <a:cs typeface="Calibri" panose="020F0502020204030204" pitchFamily="34" charset="0"/>
                <a:sym typeface="Arial"/>
              </a:rPr>
              <a:t> المركزية الطارئة</a:t>
            </a:r>
            <a:r>
              <a:rPr lang="en-US" sz="2000" dirty="0">
                <a:solidFill>
                  <a:schemeClr val="dk1"/>
                </a:solidFill>
                <a:latin typeface="Calibri" panose="020F0502020204030204" pitchFamily="34" charset="0"/>
                <a:cs typeface="Calibri" panose="020F0502020204030204" pitchFamily="34" charset="0"/>
                <a:sym typeface="Arial"/>
              </a:rPr>
              <a:t> على نطاق صغير بما في ذلك مراكز الرعاية العابرة / المؤقتة والبيوت الآمنة</a:t>
            </a:r>
          </a:p>
        </p:txBody>
      </p:sp>
      <p:grpSp>
        <p:nvGrpSpPr>
          <p:cNvPr id="6" name="Group 5">
            <a:extLst>
              <a:ext uri="{FF2B5EF4-FFF2-40B4-BE49-F238E27FC236}">
                <a16:creationId xmlns:a16="http://schemas.microsoft.com/office/drawing/2014/main" id="{0BD1A20D-B4D2-40E1-D84B-EF25C7BAE500}"/>
              </a:ext>
            </a:extLst>
          </p:cNvPr>
          <p:cNvGrpSpPr/>
          <p:nvPr/>
        </p:nvGrpSpPr>
        <p:grpSpPr>
          <a:xfrm>
            <a:off x="9617847" y="1971022"/>
            <a:ext cx="1187191" cy="1089678"/>
            <a:chOff x="6955476" y="4970817"/>
            <a:chExt cx="500332" cy="459236"/>
          </a:xfrm>
          <a:solidFill>
            <a:schemeClr val="accent2">
              <a:lumMod val="75000"/>
            </a:schemeClr>
          </a:solidFill>
        </p:grpSpPr>
        <p:sp>
          <p:nvSpPr>
            <p:cNvPr id="7" name="Trapezoid 6">
              <a:extLst>
                <a:ext uri="{FF2B5EF4-FFF2-40B4-BE49-F238E27FC236}">
                  <a16:creationId xmlns:a16="http://schemas.microsoft.com/office/drawing/2014/main" id="{9D1A58EB-C8F4-5F0E-F1F0-648DC6DDAF6B}"/>
                </a:ext>
              </a:extLst>
            </p:cNvPr>
            <p:cNvSpPr/>
            <p:nvPr/>
          </p:nvSpPr>
          <p:spPr>
            <a:xfrm>
              <a:off x="6955476" y="4970817"/>
              <a:ext cx="500332" cy="200981"/>
            </a:xfrm>
            <a:prstGeom prst="trapezoid">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8" name="Rectangle 7">
              <a:extLst>
                <a:ext uri="{FF2B5EF4-FFF2-40B4-BE49-F238E27FC236}">
                  <a16:creationId xmlns:a16="http://schemas.microsoft.com/office/drawing/2014/main" id="{D362C8AF-50EE-E54F-0951-8BEAF2DD3BEA}"/>
                </a:ext>
              </a:extLst>
            </p:cNvPr>
            <p:cNvSpPr/>
            <p:nvPr/>
          </p:nvSpPr>
          <p:spPr>
            <a:xfrm>
              <a:off x="6998813" y="5171798"/>
              <a:ext cx="413659" cy="25825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grpSp>
      <p:pic>
        <p:nvPicPr>
          <p:cNvPr id="10" name="Graphic 9" descr="Grocery bag with solid fill">
            <a:extLst>
              <a:ext uri="{FF2B5EF4-FFF2-40B4-BE49-F238E27FC236}">
                <a16:creationId xmlns:a16="http://schemas.microsoft.com/office/drawing/2014/main" id="{4E4FABB1-E005-12E1-D8D5-6A1B80432F5C}"/>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6634414" y="1739589"/>
            <a:ext cx="1416643" cy="1416643"/>
          </a:xfrm>
          <a:prstGeom prst="rect">
            <a:avLst/>
          </a:prstGeom>
        </p:spPr>
      </p:pic>
      <p:grpSp>
        <p:nvGrpSpPr>
          <p:cNvPr id="11" name="Group 10">
            <a:extLst>
              <a:ext uri="{FF2B5EF4-FFF2-40B4-BE49-F238E27FC236}">
                <a16:creationId xmlns:a16="http://schemas.microsoft.com/office/drawing/2014/main" id="{4CB852D1-13DD-5C8C-34AB-0B1438975DAE}"/>
              </a:ext>
            </a:extLst>
          </p:cNvPr>
          <p:cNvGrpSpPr/>
          <p:nvPr/>
        </p:nvGrpSpPr>
        <p:grpSpPr>
          <a:xfrm>
            <a:off x="1347441" y="1913570"/>
            <a:ext cx="925874" cy="1242669"/>
            <a:chOff x="5438539" y="7646118"/>
            <a:chExt cx="814830" cy="1093633"/>
          </a:xfrm>
          <a:solidFill>
            <a:schemeClr val="accent2">
              <a:lumMod val="75000"/>
            </a:schemeClr>
          </a:solidFill>
        </p:grpSpPr>
        <p:sp>
          <p:nvSpPr>
            <p:cNvPr id="12" name="Round Same Side Corner Rectangle 21">
              <a:extLst>
                <a:ext uri="{FF2B5EF4-FFF2-40B4-BE49-F238E27FC236}">
                  <a16:creationId xmlns:a16="http://schemas.microsoft.com/office/drawing/2014/main" id="{9C494137-5286-BC2D-9376-439A0B93B7EB}"/>
                </a:ext>
              </a:extLst>
            </p:cNvPr>
            <p:cNvSpPr/>
            <p:nvPr/>
          </p:nvSpPr>
          <p:spPr>
            <a:xfrm>
              <a:off x="5440940" y="8395605"/>
              <a:ext cx="323729" cy="344146"/>
            </a:xfrm>
            <a:prstGeom prst="round2SameRect">
              <a:avLst>
                <a:gd name="adj1" fmla="val 500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3" name="Oval 12">
              <a:extLst>
                <a:ext uri="{FF2B5EF4-FFF2-40B4-BE49-F238E27FC236}">
                  <a16:creationId xmlns:a16="http://schemas.microsoft.com/office/drawing/2014/main" id="{BD2C41EB-7FB6-BE4A-77DB-41F4E392D0D0}"/>
                </a:ext>
              </a:extLst>
            </p:cNvPr>
            <p:cNvSpPr/>
            <p:nvPr/>
          </p:nvSpPr>
          <p:spPr>
            <a:xfrm>
              <a:off x="5438539" y="8011964"/>
              <a:ext cx="327409" cy="327409"/>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4" name="Round Same Side Corner Rectangle 23">
              <a:extLst>
                <a:ext uri="{FF2B5EF4-FFF2-40B4-BE49-F238E27FC236}">
                  <a16:creationId xmlns:a16="http://schemas.microsoft.com/office/drawing/2014/main" id="{A5837947-E999-A18B-B0E2-51112E1D04EE}"/>
                </a:ext>
              </a:extLst>
            </p:cNvPr>
            <p:cNvSpPr/>
            <p:nvPr/>
          </p:nvSpPr>
          <p:spPr>
            <a:xfrm>
              <a:off x="5928360" y="8029758"/>
              <a:ext cx="323730" cy="709993"/>
            </a:xfrm>
            <a:prstGeom prst="round2SameRect">
              <a:avLst>
                <a:gd name="adj1" fmla="val 500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5" name="Oval 14">
              <a:extLst>
                <a:ext uri="{FF2B5EF4-FFF2-40B4-BE49-F238E27FC236}">
                  <a16:creationId xmlns:a16="http://schemas.microsoft.com/office/drawing/2014/main" id="{6AE15A19-0C52-4CBE-466B-CDDFB122B20D}"/>
                </a:ext>
              </a:extLst>
            </p:cNvPr>
            <p:cNvSpPr/>
            <p:nvPr/>
          </p:nvSpPr>
          <p:spPr>
            <a:xfrm>
              <a:off x="5925959" y="7646118"/>
              <a:ext cx="327410" cy="327409"/>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6" name="Round Same Side Corner Rectangle 25">
              <a:extLst>
                <a:ext uri="{FF2B5EF4-FFF2-40B4-BE49-F238E27FC236}">
                  <a16:creationId xmlns:a16="http://schemas.microsoft.com/office/drawing/2014/main" id="{6525935B-A1A5-516A-9FA6-77057544BDDF}"/>
                </a:ext>
              </a:extLst>
            </p:cNvPr>
            <p:cNvSpPr/>
            <p:nvPr/>
          </p:nvSpPr>
          <p:spPr>
            <a:xfrm rot="12859561">
              <a:off x="5864557" y="8125814"/>
              <a:ext cx="101108" cy="244001"/>
            </a:xfrm>
            <a:prstGeom prst="round2SameRect">
              <a:avLst>
                <a:gd name="adj1" fmla="val 493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7" name="Round Same Side Corner Rectangle 26">
              <a:extLst>
                <a:ext uri="{FF2B5EF4-FFF2-40B4-BE49-F238E27FC236}">
                  <a16:creationId xmlns:a16="http://schemas.microsoft.com/office/drawing/2014/main" id="{5F7E3C9D-3F36-92F4-E016-0BAE5C446349}"/>
                </a:ext>
              </a:extLst>
            </p:cNvPr>
            <p:cNvSpPr/>
            <p:nvPr/>
          </p:nvSpPr>
          <p:spPr>
            <a:xfrm rot="14101202">
              <a:off x="5757134" y="8268990"/>
              <a:ext cx="101108" cy="165176"/>
            </a:xfrm>
            <a:prstGeom prst="round2SameRect">
              <a:avLst>
                <a:gd name="adj1" fmla="val 493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grpSp>
      <p:grpSp>
        <p:nvGrpSpPr>
          <p:cNvPr id="18" name="Group 17">
            <a:extLst>
              <a:ext uri="{FF2B5EF4-FFF2-40B4-BE49-F238E27FC236}">
                <a16:creationId xmlns:a16="http://schemas.microsoft.com/office/drawing/2014/main" id="{936C4120-5C8C-9546-D3C1-5F116F5F1596}"/>
              </a:ext>
            </a:extLst>
          </p:cNvPr>
          <p:cNvGrpSpPr/>
          <p:nvPr/>
        </p:nvGrpSpPr>
        <p:grpSpPr>
          <a:xfrm>
            <a:off x="3485945" y="1971022"/>
            <a:ext cx="1187191" cy="1089678"/>
            <a:chOff x="6955476" y="4970817"/>
            <a:chExt cx="500332" cy="459236"/>
          </a:xfrm>
          <a:solidFill>
            <a:schemeClr val="accent2">
              <a:lumMod val="75000"/>
            </a:schemeClr>
          </a:solidFill>
        </p:grpSpPr>
        <p:sp>
          <p:nvSpPr>
            <p:cNvPr id="19" name="Trapezoid 18">
              <a:extLst>
                <a:ext uri="{FF2B5EF4-FFF2-40B4-BE49-F238E27FC236}">
                  <a16:creationId xmlns:a16="http://schemas.microsoft.com/office/drawing/2014/main" id="{C717631A-F20B-AF1D-19EF-DB44A9D7137E}"/>
                </a:ext>
              </a:extLst>
            </p:cNvPr>
            <p:cNvSpPr/>
            <p:nvPr/>
          </p:nvSpPr>
          <p:spPr>
            <a:xfrm>
              <a:off x="6955476" y="4970817"/>
              <a:ext cx="500332" cy="200981"/>
            </a:xfrm>
            <a:prstGeom prst="trapezoid">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0" name="Rectangle 19">
              <a:extLst>
                <a:ext uri="{FF2B5EF4-FFF2-40B4-BE49-F238E27FC236}">
                  <a16:creationId xmlns:a16="http://schemas.microsoft.com/office/drawing/2014/main" id="{F5CBA6C8-9523-2190-D9A9-F6701EA5F797}"/>
                </a:ext>
              </a:extLst>
            </p:cNvPr>
            <p:cNvSpPr/>
            <p:nvPr/>
          </p:nvSpPr>
          <p:spPr>
            <a:xfrm>
              <a:off x="6998813" y="5171798"/>
              <a:ext cx="413659" cy="25825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grpSp>
      <p:grpSp>
        <p:nvGrpSpPr>
          <p:cNvPr id="22" name="Group 21">
            <a:extLst>
              <a:ext uri="{FF2B5EF4-FFF2-40B4-BE49-F238E27FC236}">
                <a16:creationId xmlns:a16="http://schemas.microsoft.com/office/drawing/2014/main" id="{8147EE01-1312-0B0D-6462-3642E05C5543}"/>
              </a:ext>
            </a:extLst>
          </p:cNvPr>
          <p:cNvGrpSpPr/>
          <p:nvPr/>
        </p:nvGrpSpPr>
        <p:grpSpPr>
          <a:xfrm>
            <a:off x="4834415" y="1970573"/>
            <a:ext cx="571042" cy="1081455"/>
            <a:chOff x="7838339" y="2226754"/>
            <a:chExt cx="1969639" cy="3730164"/>
          </a:xfrm>
          <a:solidFill>
            <a:schemeClr val="accent2">
              <a:lumMod val="75000"/>
            </a:schemeClr>
          </a:solidFill>
        </p:grpSpPr>
        <p:sp>
          <p:nvSpPr>
            <p:cNvPr id="25" name="Round Same Side Corner Rectangle 3">
              <a:extLst>
                <a:ext uri="{FF2B5EF4-FFF2-40B4-BE49-F238E27FC236}">
                  <a16:creationId xmlns:a16="http://schemas.microsoft.com/office/drawing/2014/main" id="{7F4EAFE7-5339-45E5-D161-F96912F2CE81}"/>
                </a:ext>
              </a:extLst>
            </p:cNvPr>
            <p:cNvSpPr/>
            <p:nvPr/>
          </p:nvSpPr>
          <p:spPr>
            <a:xfrm>
              <a:off x="8212525" y="3545356"/>
              <a:ext cx="1224623" cy="2411562"/>
            </a:xfrm>
            <a:prstGeom prst="round2SameRect">
              <a:avLst>
                <a:gd name="adj1" fmla="val 41871"/>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6" name="Oval 25">
              <a:extLst>
                <a:ext uri="{FF2B5EF4-FFF2-40B4-BE49-F238E27FC236}">
                  <a16:creationId xmlns:a16="http://schemas.microsoft.com/office/drawing/2014/main" id="{00A61F2A-49EA-21E8-AEBD-CA2F57EDED08}"/>
                </a:ext>
              </a:extLst>
            </p:cNvPr>
            <p:cNvSpPr/>
            <p:nvPr/>
          </p:nvSpPr>
          <p:spPr>
            <a:xfrm>
              <a:off x="8212539" y="2226754"/>
              <a:ext cx="1238543" cy="123854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grpSp>
          <p:nvGrpSpPr>
            <p:cNvPr id="27" name="Group 26">
              <a:extLst>
                <a:ext uri="{FF2B5EF4-FFF2-40B4-BE49-F238E27FC236}">
                  <a16:creationId xmlns:a16="http://schemas.microsoft.com/office/drawing/2014/main" id="{D754BA0F-98C2-29B9-10DF-FECFAD7DB434}"/>
                </a:ext>
              </a:extLst>
            </p:cNvPr>
            <p:cNvGrpSpPr/>
            <p:nvPr/>
          </p:nvGrpSpPr>
          <p:grpSpPr>
            <a:xfrm rot="507905">
              <a:off x="7838339" y="3815940"/>
              <a:ext cx="553322" cy="1525212"/>
              <a:chOff x="7916671" y="3937945"/>
              <a:chExt cx="553322" cy="1525212"/>
            </a:xfrm>
            <a:grpFill/>
          </p:grpSpPr>
          <p:sp>
            <p:nvSpPr>
              <p:cNvPr id="31" name="Round Same Side Corner Rectangle 25">
                <a:extLst>
                  <a:ext uri="{FF2B5EF4-FFF2-40B4-BE49-F238E27FC236}">
                    <a16:creationId xmlns:a16="http://schemas.microsoft.com/office/drawing/2014/main" id="{A1119D9B-0B5F-58D6-95DC-D1A18402F749}"/>
                  </a:ext>
                </a:extLst>
              </p:cNvPr>
              <p:cNvSpPr/>
              <p:nvPr/>
            </p:nvSpPr>
            <p:spPr>
              <a:xfrm rot="11570187">
                <a:off x="8118418" y="3937945"/>
                <a:ext cx="351575" cy="1086828"/>
              </a:xfrm>
              <a:prstGeom prst="round2SameRect">
                <a:avLst>
                  <a:gd name="adj1" fmla="val 493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32" name="Oval 31">
                <a:extLst>
                  <a:ext uri="{FF2B5EF4-FFF2-40B4-BE49-F238E27FC236}">
                    <a16:creationId xmlns:a16="http://schemas.microsoft.com/office/drawing/2014/main" id="{37536DAF-87CB-0531-BB81-81F4C86A3179}"/>
                  </a:ext>
                </a:extLst>
              </p:cNvPr>
              <p:cNvSpPr/>
              <p:nvPr/>
            </p:nvSpPr>
            <p:spPr>
              <a:xfrm>
                <a:off x="7916671" y="5050247"/>
                <a:ext cx="412910" cy="41291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grpSp>
        <p:grpSp>
          <p:nvGrpSpPr>
            <p:cNvPr id="28" name="Group 27">
              <a:extLst>
                <a:ext uri="{FF2B5EF4-FFF2-40B4-BE49-F238E27FC236}">
                  <a16:creationId xmlns:a16="http://schemas.microsoft.com/office/drawing/2014/main" id="{AC8DCBD9-732A-93DA-6564-6EE96FB56390}"/>
                </a:ext>
              </a:extLst>
            </p:cNvPr>
            <p:cNvGrpSpPr/>
            <p:nvPr/>
          </p:nvGrpSpPr>
          <p:grpSpPr>
            <a:xfrm rot="21105829" flipH="1">
              <a:off x="9243874" y="3806245"/>
              <a:ext cx="564104" cy="1525212"/>
              <a:chOff x="7916671" y="3937945"/>
              <a:chExt cx="553322" cy="1525212"/>
            </a:xfrm>
            <a:grpFill/>
          </p:grpSpPr>
          <p:sp>
            <p:nvSpPr>
              <p:cNvPr id="29" name="Round Same Side Corner Rectangle 25">
                <a:extLst>
                  <a:ext uri="{FF2B5EF4-FFF2-40B4-BE49-F238E27FC236}">
                    <a16:creationId xmlns:a16="http://schemas.microsoft.com/office/drawing/2014/main" id="{6A6600D7-5D53-A291-9098-B118DF693289}"/>
                  </a:ext>
                </a:extLst>
              </p:cNvPr>
              <p:cNvSpPr/>
              <p:nvPr/>
            </p:nvSpPr>
            <p:spPr>
              <a:xfrm rot="11570187">
                <a:off x="8118418" y="3937945"/>
                <a:ext cx="351575" cy="1086828"/>
              </a:xfrm>
              <a:prstGeom prst="round2SameRect">
                <a:avLst>
                  <a:gd name="adj1" fmla="val 493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30" name="Oval 29">
                <a:extLst>
                  <a:ext uri="{FF2B5EF4-FFF2-40B4-BE49-F238E27FC236}">
                    <a16:creationId xmlns:a16="http://schemas.microsoft.com/office/drawing/2014/main" id="{D8B8E052-14F2-C6FB-AABE-A65E9218E377}"/>
                  </a:ext>
                </a:extLst>
              </p:cNvPr>
              <p:cNvSpPr/>
              <p:nvPr/>
            </p:nvSpPr>
            <p:spPr>
              <a:xfrm>
                <a:off x="7916671" y="5050247"/>
                <a:ext cx="412910" cy="41291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grpSp>
      </p:grpSp>
    </p:spTree>
  </p:cSld>
  <p:clrMapOvr>
    <a:overrideClrMapping bg1="lt1" tx1="dk1" bg2="dk2" tx2="lt2" accent1="accent1" accent2="accent2" accent3="accent3" accent4="accent4" accent5="accent5" accent6="accent6" hlink="hlink" folHlink="folHlink"/>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606"/>
        <p:cNvGrpSpPr/>
        <p:nvPr/>
      </p:nvGrpSpPr>
      <p:grpSpPr>
        <a:xfrm>
          <a:off x="0" y="0"/>
          <a:ext cx="0" cy="0"/>
          <a:chOff x="0" y="0"/>
          <a:chExt cx="0" cy="0"/>
        </a:xfrm>
      </p:grpSpPr>
      <p:sp>
        <p:nvSpPr>
          <p:cNvPr id="607" name="Google Shape;607;p21"/>
          <p:cNvSpPr/>
          <p:nvPr/>
        </p:nvSpPr>
        <p:spPr>
          <a:xfrm>
            <a:off x="0" y="-1"/>
            <a:ext cx="12192000" cy="985520"/>
          </a:xfrm>
          <a:prstGeom prst="rect">
            <a:avLst/>
          </a:prstGeom>
          <a:solidFill>
            <a:srgbClr val="EEE7EB"/>
          </a:solidFill>
          <a:ln>
            <a:noFill/>
          </a:ln>
        </p:spPr>
        <p:txBody>
          <a:bodyPr spcFirstLastPara="1" wrap="square" lIns="91425" tIns="45700" rIns="91425" bIns="45700" anchor="ctr" anchorCtr="0">
            <a:noAutofit/>
          </a:bodyPr>
          <a:lstStyle/>
          <a:p>
            <a:pPr marL="0" marR="0" lvl="0" indent="0" algn="ctr" rtl="1">
              <a:lnSpc>
                <a:spcPct val="100000"/>
              </a:lnSpc>
              <a:spcBef>
                <a:spcPts val="0"/>
              </a:spcBef>
              <a:spcAft>
                <a:spcPts val="0"/>
              </a:spcAft>
              <a:buClr>
                <a:schemeClr val="lt1"/>
              </a:buClr>
              <a:buSzPts val="1800"/>
              <a:buFont typeface="Calibri"/>
              <a:buNone/>
            </a:pPr>
            <a:endParaRPr sz="1800" b="0" i="0" u="none" strike="noStrike" cap="none" dirty="0">
              <a:solidFill>
                <a:srgbClr val="FFFFFF"/>
              </a:solidFill>
              <a:latin typeface="Calibri"/>
              <a:ea typeface="Calibri"/>
              <a:cs typeface="Calibri"/>
              <a:sym typeface="Calibri"/>
            </a:endParaRPr>
          </a:p>
        </p:txBody>
      </p:sp>
      <p:sp>
        <p:nvSpPr>
          <p:cNvPr id="608" name="Google Shape;608;p21"/>
          <p:cNvSpPr txBox="1">
            <a:spLocks noGrp="1"/>
          </p:cNvSpPr>
          <p:nvPr>
            <p:ph type="title"/>
          </p:nvPr>
        </p:nvSpPr>
        <p:spPr>
          <a:xfrm>
            <a:off x="838200" y="120516"/>
            <a:ext cx="10515600" cy="868968"/>
          </a:xfrm>
          <a:prstGeom prst="rect">
            <a:avLst/>
          </a:prstGeom>
          <a:noFill/>
          <a:ln>
            <a:noFill/>
          </a:ln>
        </p:spPr>
        <p:txBody>
          <a:bodyPr spcFirstLastPara="1" wrap="square" lIns="91425" tIns="45700" rIns="91425" bIns="45700" anchor="ctr" anchorCtr="0">
            <a:normAutofit/>
          </a:bodyPr>
          <a:lstStyle/>
          <a:p>
            <a:pPr marL="0" lvl="0" indent="0" algn="ctr" rtl="1">
              <a:lnSpc>
                <a:spcPct val="90000"/>
              </a:lnSpc>
              <a:spcBef>
                <a:spcPts val="0"/>
              </a:spcBef>
              <a:spcAft>
                <a:spcPts val="0"/>
              </a:spcAft>
              <a:buClr>
                <a:srgbClr val="8C5F7A"/>
              </a:buClr>
              <a:buSzPts val="3200"/>
              <a:buFont typeface="Arial"/>
              <a:buNone/>
            </a:pPr>
            <a:r>
              <a:rPr lang="en-US" dirty="0">
                <a:latin typeface="Calibri" panose="020F0502020204030204" pitchFamily="34" charset="0"/>
                <a:cs typeface="Calibri" panose="020F0502020204030204" pitchFamily="34" charset="0"/>
                <a:sym typeface="Arial"/>
              </a:rPr>
              <a:t>نقاط التعلم الأساسية</a:t>
            </a:r>
            <a:endParaRPr dirty="0">
              <a:latin typeface="Calibri" panose="020F0502020204030204" pitchFamily="34" charset="0"/>
              <a:cs typeface="Calibri" panose="020F0502020204030204" pitchFamily="34" charset="0"/>
            </a:endParaRPr>
          </a:p>
        </p:txBody>
      </p:sp>
      <p:sp>
        <p:nvSpPr>
          <p:cNvPr id="609" name="Google Shape;609;p21"/>
          <p:cNvSpPr txBox="1"/>
          <p:nvPr/>
        </p:nvSpPr>
        <p:spPr>
          <a:xfrm>
            <a:off x="3611079" y="3530600"/>
            <a:ext cx="2666187" cy="2726860"/>
          </a:xfrm>
          <a:prstGeom prst="rect">
            <a:avLst/>
          </a:prstGeom>
          <a:noFill/>
          <a:ln>
            <a:noFill/>
          </a:ln>
        </p:spPr>
        <p:txBody>
          <a:bodyPr spcFirstLastPara="1" wrap="square" lIns="91425" tIns="45700" rIns="91425" bIns="45700" anchor="t" anchorCtr="0">
            <a:spAutoFit/>
          </a:bodyPr>
          <a:lstStyle/>
          <a:p>
            <a:pPr marL="0" marR="0" lvl="0" indent="0" algn="ctr" rtl="1">
              <a:lnSpc>
                <a:spcPct val="107000"/>
              </a:lnSpc>
              <a:spcBef>
                <a:spcPts val="0"/>
              </a:spcBef>
              <a:spcAft>
                <a:spcPts val="0"/>
              </a:spcAft>
              <a:buClr>
                <a:srgbClr val="000000"/>
              </a:buClr>
              <a:buSzPts val="2400"/>
              <a:buFont typeface="Helvetica Neue"/>
              <a:buNone/>
            </a:pPr>
            <a:r>
              <a:rPr lang="en-US" sz="2000" b="0" i="0" u="none" strike="noStrike" cap="none" dirty="0">
                <a:solidFill>
                  <a:srgbClr val="000000"/>
                </a:solidFill>
                <a:latin typeface="Calibri" panose="020F0502020204030204" pitchFamily="34" charset="0"/>
                <a:ea typeface="Helvetica Neue"/>
                <a:cs typeface="Calibri" panose="020F0502020204030204" pitchFamily="34" charset="0"/>
                <a:sym typeface="Helvetica Neue"/>
              </a:rPr>
              <a:t>أمثلة على الدعم الفوري الذي قد يحتاجه الأطفال</a:t>
            </a:r>
            <a:r>
              <a:rPr lang="ar-SA" sz="2000" b="0" i="0" u="none" strike="noStrike" cap="none" dirty="0">
                <a:solidFill>
                  <a:srgbClr val="000000"/>
                </a:solidFill>
                <a:latin typeface="Calibri" panose="020F0502020204030204" pitchFamily="34" charset="0"/>
                <a:ea typeface="Helvetica Neue"/>
                <a:cs typeface="Calibri" panose="020F0502020204030204" pitchFamily="34" charset="0"/>
                <a:sym typeface="Helvetica Neue"/>
              </a:rPr>
              <a:t> المنفصلين و</a:t>
            </a:r>
            <a:r>
              <a:rPr lang="en-US" sz="2000" b="0" i="0" u="none" strike="noStrike" cap="none" dirty="0">
                <a:solidFill>
                  <a:srgbClr val="000000"/>
                </a:solidFill>
                <a:latin typeface="Calibri" panose="020F0502020204030204" pitchFamily="34" charset="0"/>
                <a:ea typeface="Helvetica Neue"/>
                <a:cs typeface="Calibri" panose="020F0502020204030204" pitchFamily="34" charset="0"/>
                <a:sym typeface="Helvetica Neue"/>
              </a:rPr>
              <a:t> غير المصحوبين هي ال</a:t>
            </a:r>
            <a:r>
              <a:rPr lang="ar-SA" sz="2000" b="0" i="0" u="none" strike="noStrike" cap="none" dirty="0">
                <a:solidFill>
                  <a:srgbClr val="000000"/>
                </a:solidFill>
                <a:latin typeface="Calibri" panose="020F0502020204030204" pitchFamily="34" charset="0"/>
                <a:ea typeface="Helvetica Neue"/>
                <a:cs typeface="Calibri" panose="020F0502020204030204" pitchFamily="34" charset="0"/>
                <a:sym typeface="Helvetica Neue"/>
              </a:rPr>
              <a:t>إيداع</a:t>
            </a:r>
            <a:r>
              <a:rPr lang="en-US" sz="2000" b="0" i="0" u="none" strike="noStrike" cap="none" dirty="0">
                <a:solidFill>
                  <a:srgbClr val="000000"/>
                </a:solidFill>
                <a:latin typeface="Calibri" panose="020F0502020204030204" pitchFamily="34" charset="0"/>
                <a:ea typeface="Helvetica Neue"/>
                <a:cs typeface="Calibri" panose="020F0502020204030204" pitchFamily="34" charset="0"/>
                <a:sym typeface="Helvetica Neue"/>
              </a:rPr>
              <a:t> في رعاية</a:t>
            </a:r>
            <a:r>
              <a:rPr lang="ar-SA" sz="2000" b="0" i="0" u="none" strike="noStrike" cap="none" dirty="0">
                <a:solidFill>
                  <a:srgbClr val="000000"/>
                </a:solidFill>
                <a:latin typeface="Calibri" panose="020F0502020204030204" pitchFamily="34" charset="0"/>
                <a:ea typeface="Helvetica Neue"/>
                <a:cs typeface="Calibri" panose="020F0502020204030204" pitchFamily="34" charset="0"/>
                <a:sym typeface="Helvetica Neue"/>
              </a:rPr>
              <a:t> </a:t>
            </a:r>
            <a:r>
              <a:rPr lang="en-US" sz="2000" b="0" i="0" u="none" strike="noStrike" cap="none" dirty="0">
                <a:solidFill>
                  <a:srgbClr val="000000"/>
                </a:solidFill>
                <a:latin typeface="Calibri" panose="020F0502020204030204" pitchFamily="34" charset="0"/>
                <a:ea typeface="Helvetica Neue"/>
                <a:cs typeface="Calibri" panose="020F0502020204030204" pitchFamily="34" charset="0"/>
                <a:sym typeface="Helvetica Neue"/>
              </a:rPr>
              <a:t>بديلة</a:t>
            </a:r>
            <a:r>
              <a:rPr lang="ar-SA" sz="2000" b="0" i="0" u="none" strike="noStrike" cap="none" dirty="0">
                <a:solidFill>
                  <a:srgbClr val="000000"/>
                </a:solidFill>
                <a:latin typeface="Calibri" panose="020F0502020204030204" pitchFamily="34" charset="0"/>
                <a:ea typeface="Helvetica Neue"/>
                <a:cs typeface="Calibri" panose="020F0502020204030204" pitchFamily="34" charset="0"/>
                <a:sym typeface="Helvetica Neue"/>
              </a:rPr>
              <a:t>/آمنة، تعقب الأسرة ولم الشمل</a:t>
            </a:r>
            <a:r>
              <a:rPr lang="en-US" sz="2000" b="0" i="0" u="none" strike="noStrike" cap="none" dirty="0">
                <a:solidFill>
                  <a:srgbClr val="000000"/>
                </a:solidFill>
                <a:latin typeface="Calibri" panose="020F0502020204030204" pitchFamily="34" charset="0"/>
                <a:ea typeface="Helvetica Neue"/>
                <a:cs typeface="Calibri" panose="020F0502020204030204" pitchFamily="34" charset="0"/>
                <a:sym typeface="Helvetica Neue"/>
              </a:rPr>
              <a:t> السريع و </a:t>
            </a:r>
            <a:r>
              <a:rPr lang="ar-SA" sz="2000" b="0" i="0" u="none" strike="noStrike" cap="none" dirty="0">
                <a:solidFill>
                  <a:srgbClr val="000000"/>
                </a:solidFill>
                <a:latin typeface="Calibri" panose="020F0502020204030204" pitchFamily="34" charset="0"/>
                <a:ea typeface="Helvetica Neue"/>
                <a:cs typeface="Calibri" panose="020F0502020204030204" pitchFamily="34" charset="0"/>
                <a:sym typeface="Helvetica Neue"/>
              </a:rPr>
              <a:t>الدعم النفسي الاجتماعي</a:t>
            </a:r>
            <a:r>
              <a:rPr lang="en-US" sz="2000" b="0" i="0" u="none" strike="noStrike" cap="none" dirty="0">
                <a:solidFill>
                  <a:srgbClr val="000000"/>
                </a:solidFill>
                <a:latin typeface="Calibri" panose="020F0502020204030204" pitchFamily="34" charset="0"/>
                <a:ea typeface="Helvetica Neue"/>
                <a:cs typeface="Calibri" panose="020F0502020204030204" pitchFamily="34" charset="0"/>
                <a:sym typeface="Helvetica Neue"/>
              </a:rPr>
              <a:t> والخدمات الصحية</a:t>
            </a:r>
            <a:endParaRPr sz="2000" dirty="0">
              <a:latin typeface="Calibri" panose="020F0502020204030204" pitchFamily="34" charset="0"/>
              <a:cs typeface="Calibri" panose="020F0502020204030204" pitchFamily="34" charset="0"/>
            </a:endParaRPr>
          </a:p>
        </p:txBody>
      </p:sp>
      <p:sp>
        <p:nvSpPr>
          <p:cNvPr id="610" name="Google Shape;610;p21"/>
          <p:cNvSpPr txBox="1"/>
          <p:nvPr/>
        </p:nvSpPr>
        <p:spPr>
          <a:xfrm>
            <a:off x="656237" y="3530600"/>
            <a:ext cx="2666187" cy="1323399"/>
          </a:xfrm>
          <a:prstGeom prst="rect">
            <a:avLst/>
          </a:prstGeom>
          <a:noFill/>
          <a:ln>
            <a:noFill/>
          </a:ln>
        </p:spPr>
        <p:txBody>
          <a:bodyPr spcFirstLastPara="1" wrap="square" lIns="91425" tIns="45700" rIns="91425" bIns="45700" anchor="t" anchorCtr="0">
            <a:spAutoFit/>
          </a:bodyPr>
          <a:lstStyle/>
          <a:p>
            <a:pPr marL="0" marR="0" lvl="0" indent="0" algn="ctr" rtl="1">
              <a:lnSpc>
                <a:spcPct val="100000"/>
              </a:lnSpc>
              <a:spcBef>
                <a:spcPts val="0"/>
              </a:spcBef>
              <a:spcAft>
                <a:spcPts val="0"/>
              </a:spcAft>
              <a:buClr>
                <a:srgbClr val="000000"/>
              </a:buClr>
              <a:buSzPts val="2400"/>
              <a:buFont typeface="Helvetica Neue"/>
              <a:buNone/>
            </a:pPr>
            <a:r>
              <a:rPr lang="en-US" sz="2000" b="0" i="0" u="none" strike="noStrike" cap="none" dirty="0">
                <a:solidFill>
                  <a:srgbClr val="000000"/>
                </a:solidFill>
                <a:latin typeface="Calibri" panose="020F0502020204030204" pitchFamily="34" charset="0"/>
                <a:ea typeface="Helvetica Neue"/>
                <a:cs typeface="Calibri" panose="020F0502020204030204" pitchFamily="34" charset="0"/>
                <a:sym typeface="Helvetica Neue"/>
              </a:rPr>
              <a:t>قد تكون هناك حاجة إلى دعم فوري قبل إجراء التقييم الكامل - يجب </a:t>
            </a:r>
            <a:r>
              <a:rPr lang="ar-SA" sz="2000" b="0" i="0" u="none" strike="noStrike" cap="none" dirty="0">
                <a:solidFill>
                  <a:srgbClr val="000000"/>
                </a:solidFill>
                <a:latin typeface="Calibri" panose="020F0502020204030204" pitchFamily="34" charset="0"/>
                <a:ea typeface="Helvetica Neue"/>
                <a:cs typeface="Calibri" panose="020F0502020204030204" pitchFamily="34" charset="0"/>
                <a:sym typeface="Helvetica Neue"/>
              </a:rPr>
              <a:t>القيام ب</a:t>
            </a:r>
            <a:r>
              <a:rPr lang="en-US" sz="2000" b="0" i="0" u="none" strike="noStrike" cap="none" dirty="0">
                <a:solidFill>
                  <a:srgbClr val="000000"/>
                </a:solidFill>
                <a:latin typeface="Calibri" panose="020F0502020204030204" pitchFamily="34" charset="0"/>
                <a:ea typeface="Helvetica Neue"/>
                <a:cs typeface="Calibri" panose="020F0502020204030204" pitchFamily="34" charset="0"/>
                <a:sym typeface="Helvetica Neue"/>
              </a:rPr>
              <a:t>ذلك في غضون </a:t>
            </a:r>
            <a:r>
              <a:rPr lang="ar-SA" sz="2000" b="0" i="0" u="none" strike="noStrike" cap="none" dirty="0">
                <a:solidFill>
                  <a:srgbClr val="000000"/>
                </a:solidFill>
                <a:latin typeface="Calibri" panose="020F0502020204030204" pitchFamily="34" charset="0"/>
                <a:ea typeface="Helvetica Neue"/>
                <a:cs typeface="Calibri" panose="020F0502020204030204" pitchFamily="34" charset="0"/>
                <a:sym typeface="Helvetica Neue"/>
              </a:rPr>
              <a:t>٤٨</a:t>
            </a:r>
            <a:r>
              <a:rPr lang="en-US" sz="2000" b="0" i="0" u="none" strike="noStrike" cap="none" dirty="0">
                <a:solidFill>
                  <a:srgbClr val="000000"/>
                </a:solidFill>
                <a:latin typeface="Calibri" panose="020F0502020204030204" pitchFamily="34" charset="0"/>
                <a:ea typeface="Helvetica Neue"/>
                <a:cs typeface="Calibri" panose="020F0502020204030204" pitchFamily="34" charset="0"/>
                <a:sym typeface="Helvetica Neue"/>
              </a:rPr>
              <a:t> ساعة</a:t>
            </a:r>
            <a:endParaRPr sz="2000" dirty="0">
              <a:latin typeface="Calibri" panose="020F0502020204030204" pitchFamily="34" charset="0"/>
              <a:cs typeface="Calibri" panose="020F0502020204030204" pitchFamily="34" charset="0"/>
            </a:endParaRPr>
          </a:p>
        </p:txBody>
      </p:sp>
      <p:sp>
        <p:nvSpPr>
          <p:cNvPr id="611" name="Google Shape;611;p21"/>
          <p:cNvSpPr/>
          <p:nvPr/>
        </p:nvSpPr>
        <p:spPr>
          <a:xfrm>
            <a:off x="1463551" y="1877164"/>
            <a:ext cx="1051560" cy="1051560"/>
          </a:xfrm>
          <a:prstGeom prst="star5">
            <a:avLst>
              <a:gd name="adj" fmla="val 28143"/>
              <a:gd name="hf" fmla="val 105146"/>
              <a:gd name="vf" fmla="val 110557"/>
            </a:avLst>
          </a:prstGeom>
          <a:solidFill>
            <a:srgbClr val="8C5F7A"/>
          </a:solidFill>
          <a:ln>
            <a:noFill/>
          </a:ln>
        </p:spPr>
        <p:txBody>
          <a:bodyPr spcFirstLastPara="1" wrap="square" lIns="91425" tIns="45700" rIns="91425" bIns="45700" anchor="ctr" anchorCtr="0">
            <a:noAutofit/>
          </a:bodyPr>
          <a:lstStyle/>
          <a:p>
            <a:pPr marL="0" marR="0" lvl="0" indent="0" algn="ctr" rtl="1">
              <a:lnSpc>
                <a:spcPct val="100000"/>
              </a:lnSpc>
              <a:spcBef>
                <a:spcPts val="0"/>
              </a:spcBef>
              <a:spcAft>
                <a:spcPts val="0"/>
              </a:spcAft>
              <a:buClr>
                <a:schemeClr val="lt1"/>
              </a:buClr>
              <a:buSzPts val="1800"/>
              <a:buFont typeface="Calibri"/>
              <a:buNone/>
            </a:pPr>
            <a:endParaRPr sz="1800" b="0" i="0" u="none" strike="noStrike" cap="none" dirty="0">
              <a:solidFill>
                <a:srgbClr val="FFFFFF"/>
              </a:solidFill>
              <a:latin typeface="Calibri"/>
              <a:ea typeface="Calibri"/>
              <a:cs typeface="Calibri"/>
              <a:sym typeface="Calibri"/>
            </a:endParaRPr>
          </a:p>
        </p:txBody>
      </p:sp>
      <p:sp>
        <p:nvSpPr>
          <p:cNvPr id="612" name="Google Shape;612;p21"/>
          <p:cNvSpPr/>
          <p:nvPr/>
        </p:nvSpPr>
        <p:spPr>
          <a:xfrm>
            <a:off x="4418393" y="1868343"/>
            <a:ext cx="1051560" cy="1051560"/>
          </a:xfrm>
          <a:prstGeom prst="star5">
            <a:avLst>
              <a:gd name="adj" fmla="val 28143"/>
              <a:gd name="hf" fmla="val 105146"/>
              <a:gd name="vf" fmla="val 110557"/>
            </a:avLst>
          </a:prstGeom>
          <a:solidFill>
            <a:srgbClr val="8C5F7A"/>
          </a:solidFill>
          <a:ln>
            <a:noFill/>
          </a:ln>
        </p:spPr>
        <p:txBody>
          <a:bodyPr spcFirstLastPara="1" wrap="square" lIns="91425" tIns="45700" rIns="91425" bIns="45700" anchor="ctr" anchorCtr="0">
            <a:noAutofit/>
          </a:bodyPr>
          <a:lstStyle/>
          <a:p>
            <a:pPr marL="0" marR="0" lvl="0" indent="0" algn="ctr" rtl="1">
              <a:lnSpc>
                <a:spcPct val="100000"/>
              </a:lnSpc>
              <a:spcBef>
                <a:spcPts val="0"/>
              </a:spcBef>
              <a:spcAft>
                <a:spcPts val="0"/>
              </a:spcAft>
              <a:buClr>
                <a:schemeClr val="lt1"/>
              </a:buClr>
              <a:buSzPts val="1800"/>
              <a:buFont typeface="Calibri"/>
              <a:buNone/>
            </a:pPr>
            <a:endParaRPr sz="1800" b="0" i="0" u="none" strike="noStrike" cap="none" dirty="0">
              <a:solidFill>
                <a:srgbClr val="FFFFFF"/>
              </a:solidFill>
              <a:latin typeface="Calibri"/>
              <a:ea typeface="Calibri"/>
              <a:cs typeface="Calibri"/>
              <a:sym typeface="Calibri"/>
            </a:endParaRPr>
          </a:p>
        </p:txBody>
      </p:sp>
      <p:sp>
        <p:nvSpPr>
          <p:cNvPr id="613" name="Google Shape;613;p21"/>
          <p:cNvSpPr/>
          <p:nvPr/>
        </p:nvSpPr>
        <p:spPr>
          <a:xfrm>
            <a:off x="7032993" y="1877164"/>
            <a:ext cx="1051560" cy="1051560"/>
          </a:xfrm>
          <a:prstGeom prst="star5">
            <a:avLst>
              <a:gd name="adj" fmla="val 28143"/>
              <a:gd name="hf" fmla="val 105146"/>
              <a:gd name="vf" fmla="val 110557"/>
            </a:avLst>
          </a:prstGeom>
          <a:solidFill>
            <a:srgbClr val="8C5F7A"/>
          </a:solidFill>
          <a:ln>
            <a:noFill/>
          </a:ln>
        </p:spPr>
        <p:txBody>
          <a:bodyPr spcFirstLastPara="1" wrap="square" lIns="91425" tIns="45700" rIns="91425" bIns="45700" anchor="ctr" anchorCtr="0">
            <a:noAutofit/>
          </a:bodyPr>
          <a:lstStyle/>
          <a:p>
            <a:pPr marL="0" marR="0" lvl="0" indent="0" algn="ctr" rtl="1">
              <a:lnSpc>
                <a:spcPct val="100000"/>
              </a:lnSpc>
              <a:spcBef>
                <a:spcPts val="0"/>
              </a:spcBef>
              <a:spcAft>
                <a:spcPts val="0"/>
              </a:spcAft>
              <a:buClr>
                <a:schemeClr val="lt1"/>
              </a:buClr>
              <a:buSzPts val="1800"/>
              <a:buFont typeface="Calibri"/>
              <a:buNone/>
            </a:pPr>
            <a:endParaRPr sz="1800" b="0" i="0" u="none" strike="noStrike" cap="none" dirty="0">
              <a:solidFill>
                <a:srgbClr val="FFFFFF"/>
              </a:solidFill>
              <a:latin typeface="Calibri"/>
              <a:ea typeface="Calibri"/>
              <a:cs typeface="Calibri"/>
              <a:sym typeface="Calibri"/>
            </a:endParaRPr>
          </a:p>
        </p:txBody>
      </p:sp>
      <p:sp>
        <p:nvSpPr>
          <p:cNvPr id="614" name="Google Shape;614;p21"/>
          <p:cNvSpPr/>
          <p:nvPr/>
        </p:nvSpPr>
        <p:spPr>
          <a:xfrm>
            <a:off x="9817713" y="1868343"/>
            <a:ext cx="1051560" cy="1051560"/>
          </a:xfrm>
          <a:prstGeom prst="star5">
            <a:avLst>
              <a:gd name="adj" fmla="val 28143"/>
              <a:gd name="hf" fmla="val 105146"/>
              <a:gd name="vf" fmla="val 110557"/>
            </a:avLst>
          </a:prstGeom>
          <a:solidFill>
            <a:srgbClr val="8C5F7A"/>
          </a:solidFill>
          <a:ln>
            <a:noFill/>
          </a:ln>
        </p:spPr>
        <p:txBody>
          <a:bodyPr spcFirstLastPara="1" wrap="square" lIns="91425" tIns="45700" rIns="91425" bIns="45700" anchor="ctr" anchorCtr="0">
            <a:noAutofit/>
          </a:bodyPr>
          <a:lstStyle/>
          <a:p>
            <a:pPr marL="0" marR="0" lvl="0" indent="0" algn="ctr" rtl="1">
              <a:lnSpc>
                <a:spcPct val="100000"/>
              </a:lnSpc>
              <a:spcBef>
                <a:spcPts val="0"/>
              </a:spcBef>
              <a:spcAft>
                <a:spcPts val="0"/>
              </a:spcAft>
              <a:buClr>
                <a:schemeClr val="lt1"/>
              </a:buClr>
              <a:buSzPts val="1800"/>
              <a:buFont typeface="Calibri"/>
              <a:buNone/>
            </a:pPr>
            <a:endParaRPr sz="1800" b="0" i="0" u="none" strike="noStrike" cap="none" dirty="0">
              <a:solidFill>
                <a:srgbClr val="FFFFFF"/>
              </a:solidFill>
              <a:latin typeface="Calibri"/>
              <a:ea typeface="Calibri"/>
              <a:cs typeface="Calibri"/>
              <a:sym typeface="Calibri"/>
            </a:endParaRPr>
          </a:p>
        </p:txBody>
      </p:sp>
      <p:sp>
        <p:nvSpPr>
          <p:cNvPr id="615" name="Google Shape;615;p21"/>
          <p:cNvSpPr txBox="1"/>
          <p:nvPr/>
        </p:nvSpPr>
        <p:spPr>
          <a:xfrm>
            <a:off x="6677333" y="3530600"/>
            <a:ext cx="1762880" cy="1323399"/>
          </a:xfrm>
          <a:prstGeom prst="rect">
            <a:avLst/>
          </a:prstGeom>
          <a:noFill/>
          <a:ln>
            <a:noFill/>
          </a:ln>
        </p:spPr>
        <p:txBody>
          <a:bodyPr spcFirstLastPara="1" wrap="square" lIns="91425" tIns="45700" rIns="91425" bIns="45700" anchor="t" anchorCtr="0">
            <a:spAutoFit/>
          </a:bodyPr>
          <a:lstStyle/>
          <a:p>
            <a:pPr marL="0" marR="0" lvl="0" indent="0" algn="ctr" rtl="1">
              <a:lnSpc>
                <a:spcPct val="100000"/>
              </a:lnSpc>
              <a:spcBef>
                <a:spcPts val="0"/>
              </a:spcBef>
              <a:spcAft>
                <a:spcPts val="0"/>
              </a:spcAft>
              <a:buClr>
                <a:srgbClr val="000000"/>
              </a:buClr>
              <a:buSzPts val="2400"/>
              <a:buFont typeface="Helvetica Neue"/>
              <a:buNone/>
            </a:pPr>
            <a:r>
              <a:rPr lang="en-US" sz="2000" dirty="0">
                <a:solidFill>
                  <a:srgbClr val="000000"/>
                </a:solidFill>
                <a:latin typeface="Calibri" panose="020F0502020204030204" pitchFamily="34" charset="0"/>
                <a:ea typeface="Helvetica Neue"/>
                <a:cs typeface="Calibri" panose="020F0502020204030204" pitchFamily="34" charset="0"/>
                <a:sym typeface="Helvetica Neue"/>
              </a:rPr>
              <a:t>يجب أن تتوفر مجموعة من خيارات الرعاية البديلة على الفور</a:t>
            </a:r>
            <a:endParaRPr sz="2000" dirty="0">
              <a:latin typeface="Calibri" panose="020F0502020204030204" pitchFamily="34" charset="0"/>
              <a:cs typeface="Calibri" panose="020F0502020204030204" pitchFamily="34" charset="0"/>
            </a:endParaRPr>
          </a:p>
        </p:txBody>
      </p:sp>
      <p:sp>
        <p:nvSpPr>
          <p:cNvPr id="616" name="Google Shape;616;p21"/>
          <p:cNvSpPr txBox="1"/>
          <p:nvPr/>
        </p:nvSpPr>
        <p:spPr>
          <a:xfrm>
            <a:off x="9088647" y="3530600"/>
            <a:ext cx="2509692" cy="1323399"/>
          </a:xfrm>
          <a:prstGeom prst="rect">
            <a:avLst/>
          </a:prstGeom>
          <a:noFill/>
          <a:ln>
            <a:noFill/>
          </a:ln>
        </p:spPr>
        <p:txBody>
          <a:bodyPr spcFirstLastPara="1" wrap="square" lIns="91425" tIns="45700" rIns="91425" bIns="45700" anchor="t" anchorCtr="0">
            <a:spAutoFit/>
          </a:bodyPr>
          <a:lstStyle/>
          <a:p>
            <a:pPr marL="0" marR="0" lvl="0" indent="0" algn="ctr" rtl="1">
              <a:spcBef>
                <a:spcPts val="0"/>
              </a:spcBef>
              <a:spcAft>
                <a:spcPts val="0"/>
              </a:spcAft>
              <a:buNone/>
            </a:pPr>
            <a:r>
              <a:rPr lang="en-US" sz="2000" dirty="0">
                <a:solidFill>
                  <a:srgbClr val="000000"/>
                </a:solidFill>
                <a:latin typeface="Calibri" panose="020F0502020204030204" pitchFamily="34" charset="0"/>
                <a:ea typeface="Helvetica Neue"/>
                <a:cs typeface="Calibri" panose="020F0502020204030204" pitchFamily="34" charset="0"/>
                <a:sym typeface="Helvetica Neue"/>
              </a:rPr>
              <a:t>حيثما كان ذلك ممكنًا / في مصلحتهم الفضلى ، ينبغي دعم الأطفال للبقاء مع أسرهم / مقدمي الرعاية</a:t>
            </a:r>
            <a:endParaRPr sz="2000" dirty="0">
              <a:latin typeface="Calibri" panose="020F0502020204030204" pitchFamily="34" charset="0"/>
              <a:cs typeface="Calibri" panose="020F0502020204030204" pitchFamily="34"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0">
  <p:cSld>
    <p:spTree>
      <p:nvGrpSpPr>
        <p:cNvPr id="1" name="Shape 259"/>
        <p:cNvGrpSpPr/>
        <p:nvPr/>
      </p:nvGrpSpPr>
      <p:grpSpPr>
        <a:xfrm>
          <a:off x="0" y="0"/>
          <a:ext cx="0" cy="0"/>
          <a:chOff x="0" y="0"/>
          <a:chExt cx="0" cy="0"/>
        </a:xfrm>
      </p:grpSpPr>
      <p:sp>
        <p:nvSpPr>
          <p:cNvPr id="2" name="Title 72">
            <a:extLst>
              <a:ext uri="{FF2B5EF4-FFF2-40B4-BE49-F238E27FC236}">
                <a16:creationId xmlns:a16="http://schemas.microsoft.com/office/drawing/2014/main" id="{0CE5AEAD-30F8-7F90-7E64-F2BEE2448640}"/>
              </a:ext>
            </a:extLst>
          </p:cNvPr>
          <p:cNvSpPr txBox="1">
            <a:spLocks/>
          </p:cNvSpPr>
          <p:nvPr/>
        </p:nvSpPr>
        <p:spPr>
          <a:xfrm>
            <a:off x="4299003" y="2510756"/>
            <a:ext cx="5915913" cy="562168"/>
          </a:xfrm>
          <a:prstGeom prst="rect">
            <a:avLst/>
          </a:prstGeom>
        </p:spPr>
        <p:txBody>
          <a:bodyPr anchor="ctr" anchorCtr="0"/>
          <a:lstStyle>
            <a:lvl1pPr algn="l" defTabSz="914400" rtl="0" eaLnBrk="1" latinLnBrk="0" hangingPunct="1">
              <a:lnSpc>
                <a:spcPct val="90000"/>
              </a:lnSpc>
              <a:spcBef>
                <a:spcPct val="0"/>
              </a:spcBef>
              <a:buNone/>
              <a:defRPr sz="4400" kern="1200">
                <a:solidFill>
                  <a:schemeClr val="tx1"/>
                </a:solidFill>
                <a:latin typeface="Helvetica Neue" charset="0"/>
                <a:ea typeface="Helvetica Neue" charset="0"/>
                <a:cs typeface="Helvetica Neue" charset="0"/>
              </a:defRPr>
            </a:lvl1pPr>
          </a:lstStyle>
          <a:p>
            <a:pPr algn="r" rtl="1"/>
            <a:r>
              <a:rPr lang="ar-SA" sz="5400" b="1" dirty="0">
                <a:solidFill>
                  <a:schemeClr val="bg1">
                    <a:lumMod val="75000"/>
                  </a:schemeClr>
                </a:solidFill>
                <a:latin typeface="Calibri" panose="020F0502020204030204" pitchFamily="34" charset="0"/>
                <a:cs typeface="Calibri" panose="020F0502020204030204" pitchFamily="34" charset="0"/>
              </a:rPr>
              <a:t>دليل</a:t>
            </a:r>
            <a:r>
              <a:rPr lang="en-CA" sz="5400" b="1" dirty="0">
                <a:solidFill>
                  <a:schemeClr val="bg1">
                    <a:lumMod val="75000"/>
                  </a:schemeClr>
                </a:solidFill>
                <a:latin typeface="Calibri" panose="020F0502020204030204" pitchFamily="34" charset="0"/>
                <a:cs typeface="Calibri" panose="020F0502020204030204" pitchFamily="34" charset="0"/>
              </a:rPr>
              <a:t> التيسير</a:t>
            </a:r>
          </a:p>
        </p:txBody>
      </p:sp>
    </p:spTree>
    <p:extLst>
      <p:ext uri="{BB962C8B-B14F-4D97-AF65-F5344CB8AC3E}">
        <p14:creationId xmlns:p14="http://schemas.microsoft.com/office/powerpoint/2010/main" val="267366034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621"/>
        <p:cNvGrpSpPr/>
        <p:nvPr/>
      </p:nvGrpSpPr>
      <p:grpSpPr>
        <a:xfrm>
          <a:off x="0" y="0"/>
          <a:ext cx="0" cy="0"/>
          <a:chOff x="0" y="0"/>
          <a:chExt cx="0" cy="0"/>
        </a:xfrm>
      </p:grpSpPr>
      <p:sp>
        <p:nvSpPr>
          <p:cNvPr id="624" name="Google Shape;624;p22"/>
          <p:cNvSpPr txBox="1">
            <a:spLocks noGrp="1"/>
          </p:cNvSpPr>
          <p:nvPr>
            <p:ph type="title"/>
          </p:nvPr>
        </p:nvSpPr>
        <p:spPr>
          <a:xfrm>
            <a:off x="796385" y="3099692"/>
            <a:ext cx="4015311" cy="562168"/>
          </a:xfrm>
          <a:prstGeom prst="rect">
            <a:avLst/>
          </a:prstGeom>
          <a:noFill/>
          <a:ln>
            <a:noFill/>
          </a:ln>
        </p:spPr>
        <p:txBody>
          <a:bodyPr spcFirstLastPara="1" wrap="square" lIns="91425" tIns="45700" rIns="91425" bIns="45700" anchor="ctr" anchorCtr="0">
            <a:noAutofit/>
          </a:bodyPr>
          <a:lstStyle/>
          <a:p>
            <a:pPr marL="0" lvl="0" indent="0" algn="r" rtl="1">
              <a:lnSpc>
                <a:spcPct val="90000"/>
              </a:lnSpc>
              <a:spcBef>
                <a:spcPts val="0"/>
              </a:spcBef>
              <a:spcAft>
                <a:spcPts val="0"/>
              </a:spcAft>
              <a:buClr>
                <a:schemeClr val="lt1"/>
              </a:buClr>
              <a:buSzPts val="3600"/>
              <a:buFont typeface="Garamond"/>
              <a:buNone/>
            </a:pPr>
            <a:r>
              <a:rPr lang="en-US" sz="1600" dirty="0">
                <a:latin typeface="Calibri" panose="020F0502020204030204" pitchFamily="34" charset="0"/>
                <a:cs typeface="Calibri" panose="020F0502020204030204" pitchFamily="34" charset="0"/>
              </a:rPr>
              <a:t>الجلسة</a:t>
            </a:r>
            <a:r>
              <a:rPr lang="ar-SA" sz="1600" dirty="0">
                <a:latin typeface="Calibri" panose="020F0502020204030204" pitchFamily="34" charset="0"/>
                <a:cs typeface="Calibri" panose="020F0502020204030204" pitchFamily="34" charset="0"/>
              </a:rPr>
              <a:t> </a:t>
            </a:r>
            <a:r>
              <a:rPr lang="en-US" sz="1600" dirty="0">
                <a:latin typeface="Calibri" panose="020F0502020204030204" pitchFamily="34" charset="0"/>
                <a:cs typeface="Calibri" panose="020F0502020204030204" pitchFamily="34" charset="0"/>
              </a:rPr>
              <a:t> </a:t>
            </a:r>
            <a:r>
              <a:rPr lang="ar-SA" sz="1600" dirty="0">
                <a:latin typeface="Calibri" panose="020F0502020204030204" pitchFamily="34" charset="0"/>
                <a:cs typeface="Calibri" panose="020F0502020204030204" pitchFamily="34" charset="0"/>
              </a:rPr>
              <a:t>٣</a:t>
            </a:r>
            <a:br>
              <a:rPr lang="en-US" sz="1600" dirty="0">
                <a:latin typeface="Calibri" panose="020F0502020204030204" pitchFamily="34" charset="0"/>
                <a:cs typeface="Calibri" panose="020F0502020204030204" pitchFamily="34" charset="0"/>
              </a:rPr>
            </a:br>
            <a:r>
              <a:rPr lang="en-US" sz="1600" dirty="0">
                <a:latin typeface="Calibri" panose="020F0502020204030204" pitchFamily="34" charset="0"/>
                <a:cs typeface="Calibri" panose="020F0502020204030204" pitchFamily="34" charset="0"/>
              </a:rPr>
              <a:t> </a:t>
            </a:r>
            <a:br>
              <a:rPr lang="en-US" sz="3600" dirty="0">
                <a:latin typeface="Calibri" panose="020F0502020204030204" pitchFamily="34" charset="0"/>
                <a:cs typeface="Calibri" panose="020F0502020204030204" pitchFamily="34" charset="0"/>
              </a:rPr>
            </a:br>
            <a:r>
              <a:rPr lang="ar-SA" sz="4400" dirty="0">
                <a:latin typeface="Calibri" panose="020F0502020204030204" pitchFamily="34" charset="0"/>
                <a:cs typeface="Calibri" panose="020F0502020204030204" pitchFamily="34" charset="0"/>
              </a:rPr>
              <a:t>التقييم</a:t>
            </a:r>
            <a:endParaRPr sz="4400" dirty="0">
              <a:latin typeface="Calibri" panose="020F0502020204030204" pitchFamily="34" charset="0"/>
              <a:cs typeface="Calibri" panose="020F0502020204030204" pitchFamily="34" charset="0"/>
            </a:endParaRPr>
          </a:p>
        </p:txBody>
      </p:sp>
      <p:sp>
        <p:nvSpPr>
          <p:cNvPr id="3" name="Google Shape;191;p14">
            <a:extLst>
              <a:ext uri="{FF2B5EF4-FFF2-40B4-BE49-F238E27FC236}">
                <a16:creationId xmlns:a16="http://schemas.microsoft.com/office/drawing/2014/main" id="{D59A4758-EEAA-6759-44ED-BEA130FDA846}"/>
              </a:ext>
            </a:extLst>
          </p:cNvPr>
          <p:cNvSpPr txBox="1"/>
          <p:nvPr/>
        </p:nvSpPr>
        <p:spPr>
          <a:xfrm>
            <a:off x="6480406" y="926999"/>
            <a:ext cx="4941901" cy="400069"/>
          </a:xfrm>
          <a:prstGeom prst="rect">
            <a:avLst/>
          </a:prstGeom>
          <a:noFill/>
          <a:ln>
            <a:noFill/>
          </a:ln>
        </p:spPr>
        <p:txBody>
          <a:bodyPr spcFirstLastPara="1" wrap="square" lIns="91425" tIns="45700" rIns="91425" bIns="45700" anchor="t" anchorCtr="0">
            <a:spAutoFit/>
          </a:bodyPr>
          <a:lstStyle/>
          <a:p>
            <a:pPr marL="0" marR="0" lvl="0" indent="0" algn="ctr" rtl="1">
              <a:lnSpc>
                <a:spcPct val="100000"/>
              </a:lnSpc>
              <a:spcBef>
                <a:spcPts val="0"/>
              </a:spcBef>
              <a:spcAft>
                <a:spcPts val="0"/>
              </a:spcAft>
              <a:buClr>
                <a:srgbClr val="1D8CC8"/>
              </a:buClr>
              <a:buSzPts val="2400"/>
              <a:buFont typeface="Arial"/>
              <a:buNone/>
            </a:pPr>
            <a:r>
              <a:rPr lang="en-US" sz="2000" b="1" i="0" u="none" strike="noStrike" cap="none" spc="300" dirty="0">
                <a:solidFill>
                  <a:schemeClr val="accent2">
                    <a:lumMod val="75000"/>
                  </a:schemeClr>
                </a:solidFill>
                <a:latin typeface="Calibri" panose="020F0502020204030204" pitchFamily="34" charset="0"/>
                <a:cs typeface="Calibri" panose="020F0502020204030204" pitchFamily="34" charset="0"/>
                <a:sym typeface="Arial"/>
              </a:rPr>
              <a:t>أهداف التعلم</a:t>
            </a:r>
            <a:endParaRPr lang="en-US" sz="2000" spc="300" dirty="0">
              <a:solidFill>
                <a:schemeClr val="accent2">
                  <a:lumMod val="75000"/>
                </a:schemeClr>
              </a:solidFill>
              <a:latin typeface="Calibri" panose="020F0502020204030204" pitchFamily="34" charset="0"/>
              <a:cs typeface="Calibri" panose="020F0502020204030204" pitchFamily="34" charset="0"/>
            </a:endParaRPr>
          </a:p>
        </p:txBody>
      </p:sp>
      <p:sp>
        <p:nvSpPr>
          <p:cNvPr id="4" name="Google Shape;193;p14">
            <a:extLst>
              <a:ext uri="{FF2B5EF4-FFF2-40B4-BE49-F238E27FC236}">
                <a16:creationId xmlns:a16="http://schemas.microsoft.com/office/drawing/2014/main" id="{5278E378-6790-D125-F661-A450872CCF7F}"/>
              </a:ext>
            </a:extLst>
          </p:cNvPr>
          <p:cNvSpPr txBox="1"/>
          <p:nvPr/>
        </p:nvSpPr>
        <p:spPr>
          <a:xfrm>
            <a:off x="7251032" y="1931050"/>
            <a:ext cx="4171275" cy="2628243"/>
          </a:xfrm>
          <a:prstGeom prst="rect">
            <a:avLst/>
          </a:prstGeom>
          <a:noFill/>
          <a:ln>
            <a:noFill/>
          </a:ln>
        </p:spPr>
        <p:txBody>
          <a:bodyPr spcFirstLastPara="1" wrap="square" lIns="91425" tIns="45700" rIns="91425" bIns="45700" anchor="t" anchorCtr="0">
            <a:spAutoFit/>
          </a:bodyPr>
          <a:lstStyle/>
          <a:p>
            <a:pPr marL="0" marR="0" lvl="0" indent="0" algn="r" rtl="1">
              <a:lnSpc>
                <a:spcPct val="107000"/>
              </a:lnSpc>
              <a:spcBef>
                <a:spcPts val="0"/>
              </a:spcBef>
              <a:spcAft>
                <a:spcPts val="0"/>
              </a:spcAft>
              <a:buClr>
                <a:srgbClr val="000000"/>
              </a:buClr>
              <a:buSzPts val="2400"/>
              <a:buFont typeface="Arial"/>
              <a:buNone/>
            </a:pPr>
            <a:r>
              <a:rPr lang="ar-SA" sz="2200" b="0" i="0" u="none" strike="noStrike" cap="none" dirty="0">
                <a:solidFill>
                  <a:srgbClr val="000000"/>
                </a:solidFill>
                <a:latin typeface="Calibri" panose="020F0502020204030204" pitchFamily="34" charset="0"/>
                <a:cs typeface="Calibri" panose="020F0502020204030204" pitchFamily="34" charset="0"/>
                <a:sym typeface="Arial"/>
              </a:rPr>
              <a:t>و</a:t>
            </a:r>
            <a:r>
              <a:rPr lang="en-US" sz="2200" b="0" i="0" u="none" strike="noStrike" cap="none" dirty="0">
                <a:solidFill>
                  <a:srgbClr val="000000"/>
                </a:solidFill>
                <a:latin typeface="Calibri" panose="020F0502020204030204" pitchFamily="34" charset="0"/>
                <a:cs typeface="Calibri" panose="020F0502020204030204" pitchFamily="34" charset="0"/>
                <a:sym typeface="Arial"/>
              </a:rPr>
              <a:t>صف كيفية تقييم قضايا واحتياجات الحماية المحددة المتعلقة بالانفصال الأسري وكيف ترتبط هذه القضايا بمخاوف حماية الطفل الأخرى</a:t>
            </a:r>
          </a:p>
          <a:p>
            <a:pPr marL="0" marR="0" lvl="0" indent="0" algn="r" rtl="1">
              <a:lnSpc>
                <a:spcPct val="107000"/>
              </a:lnSpc>
              <a:spcBef>
                <a:spcPts val="0"/>
              </a:spcBef>
              <a:spcAft>
                <a:spcPts val="0"/>
              </a:spcAft>
              <a:buClr>
                <a:srgbClr val="000000"/>
              </a:buClr>
              <a:buSzPts val="2400"/>
              <a:buFont typeface="Arial"/>
              <a:buNone/>
            </a:pPr>
            <a:endParaRPr lang="en-US" sz="2200" b="0" i="0" u="none" strike="noStrike" cap="none" dirty="0">
              <a:solidFill>
                <a:srgbClr val="000000"/>
              </a:solidFill>
              <a:latin typeface="Calibri" panose="020F0502020204030204" pitchFamily="34" charset="0"/>
              <a:cs typeface="Calibri" panose="020F0502020204030204" pitchFamily="34" charset="0"/>
              <a:sym typeface="Arial"/>
            </a:endParaRPr>
          </a:p>
          <a:p>
            <a:pPr marL="0" marR="0" lvl="0" indent="0" algn="r" rtl="1">
              <a:lnSpc>
                <a:spcPct val="107000"/>
              </a:lnSpc>
              <a:spcBef>
                <a:spcPts val="0"/>
              </a:spcBef>
              <a:spcAft>
                <a:spcPts val="0"/>
              </a:spcAft>
              <a:buClr>
                <a:srgbClr val="000000"/>
              </a:buClr>
              <a:buSzPts val="2400"/>
              <a:buFont typeface="Arial"/>
              <a:buNone/>
            </a:pPr>
            <a:r>
              <a:rPr lang="ar-SA" sz="2200" b="0" i="0" u="none" strike="noStrike" cap="none" dirty="0">
                <a:solidFill>
                  <a:srgbClr val="000000"/>
                </a:solidFill>
                <a:latin typeface="Calibri" panose="020F0502020204030204" pitchFamily="34" charset="0"/>
                <a:cs typeface="Calibri" panose="020F0502020204030204" pitchFamily="34" charset="0"/>
                <a:sym typeface="Arial"/>
              </a:rPr>
              <a:t>و</a:t>
            </a:r>
            <a:r>
              <a:rPr lang="en-US" sz="2200" b="0" i="0" u="none" strike="noStrike" cap="none" dirty="0">
                <a:solidFill>
                  <a:srgbClr val="000000"/>
                </a:solidFill>
                <a:latin typeface="Calibri" panose="020F0502020204030204" pitchFamily="34" charset="0"/>
                <a:cs typeface="Calibri" panose="020F0502020204030204" pitchFamily="34" charset="0"/>
                <a:sym typeface="Arial"/>
              </a:rPr>
              <a:t>صف كيفية إجراء تقييم يتضمن تحديد  </a:t>
            </a:r>
            <a:r>
              <a:rPr lang="ar-SA" sz="2200" b="0" i="0" u="none" strike="noStrike" cap="none" dirty="0">
                <a:solidFill>
                  <a:srgbClr val="000000"/>
                </a:solidFill>
                <a:latin typeface="Calibri" panose="020F0502020204030204" pitchFamily="34" charset="0"/>
                <a:cs typeface="Calibri" panose="020F0502020204030204" pitchFamily="34" charset="0"/>
                <a:sym typeface="Arial"/>
              </a:rPr>
              <a:t>ال</a:t>
            </a:r>
            <a:r>
              <a:rPr lang="en-US" sz="2200" b="0" i="0" u="none" strike="noStrike" cap="none" dirty="0">
                <a:solidFill>
                  <a:srgbClr val="000000"/>
                </a:solidFill>
                <a:latin typeface="Calibri" panose="020F0502020204030204" pitchFamily="34" charset="0"/>
                <a:cs typeface="Calibri" panose="020F0502020204030204" pitchFamily="34" charset="0"/>
                <a:sym typeface="Arial"/>
              </a:rPr>
              <a:t>نوع </a:t>
            </a:r>
            <a:r>
              <a:rPr lang="ar-SA" sz="2200" b="0" i="0" u="none" strike="noStrike" cap="none" dirty="0">
                <a:solidFill>
                  <a:srgbClr val="000000"/>
                </a:solidFill>
                <a:latin typeface="Calibri" panose="020F0502020204030204" pitchFamily="34" charset="0"/>
                <a:cs typeface="Calibri" panose="020F0502020204030204" pitchFamily="34" charset="0"/>
                <a:sym typeface="Arial"/>
              </a:rPr>
              <a:t>الأنسب </a:t>
            </a:r>
            <a:r>
              <a:rPr lang="en-US" sz="2200" b="0" i="0" u="none" strike="noStrike" cap="none" dirty="0">
                <a:solidFill>
                  <a:srgbClr val="000000"/>
                </a:solidFill>
                <a:latin typeface="Calibri" panose="020F0502020204030204" pitchFamily="34" charset="0"/>
                <a:cs typeface="Calibri" panose="020F0502020204030204" pitchFamily="34" charset="0"/>
                <a:sym typeface="Arial"/>
              </a:rPr>
              <a:t>من الرعاية البديلة</a:t>
            </a:r>
          </a:p>
        </p:txBody>
      </p:sp>
      <p:grpSp>
        <p:nvGrpSpPr>
          <p:cNvPr id="5" name="Google Shape;194;p14">
            <a:extLst>
              <a:ext uri="{FF2B5EF4-FFF2-40B4-BE49-F238E27FC236}">
                <a16:creationId xmlns:a16="http://schemas.microsoft.com/office/drawing/2014/main" id="{AFB88CE1-94F0-26DE-2B84-A3DCDC91533A}"/>
              </a:ext>
            </a:extLst>
          </p:cNvPr>
          <p:cNvGrpSpPr/>
          <p:nvPr/>
        </p:nvGrpSpPr>
        <p:grpSpPr>
          <a:xfrm>
            <a:off x="6381005" y="2025587"/>
            <a:ext cx="560333" cy="592814"/>
            <a:chOff x="243840" y="1676400"/>
            <a:chExt cx="701040" cy="741680"/>
          </a:xfrm>
          <a:solidFill>
            <a:schemeClr val="accent2">
              <a:lumMod val="75000"/>
            </a:schemeClr>
          </a:solidFill>
        </p:grpSpPr>
        <p:sp>
          <p:nvSpPr>
            <p:cNvPr id="6" name="Google Shape;195;p14">
              <a:extLst>
                <a:ext uri="{FF2B5EF4-FFF2-40B4-BE49-F238E27FC236}">
                  <a16:creationId xmlns:a16="http://schemas.microsoft.com/office/drawing/2014/main" id="{FFB35985-C28B-6BDA-7468-7B5DDAF2CE98}"/>
                </a:ext>
              </a:extLst>
            </p:cNvPr>
            <p:cNvSpPr/>
            <p:nvPr/>
          </p:nvSpPr>
          <p:spPr>
            <a:xfrm>
              <a:off x="243840" y="1676400"/>
              <a:ext cx="116839" cy="741680"/>
            </a:xfrm>
            <a:prstGeom prst="rect">
              <a:avLst/>
            </a:prstGeom>
            <a:grpFill/>
            <a:ln>
              <a:noFill/>
            </a:ln>
          </p:spPr>
          <p:txBody>
            <a:bodyPr spcFirstLastPara="1" wrap="square" lIns="91425" tIns="45700" rIns="91425" bIns="45700" anchor="ctr" anchorCtr="0">
              <a:noAutofit/>
            </a:bodyPr>
            <a:lstStyle/>
            <a:p>
              <a:pPr marL="0" marR="0" lvl="0" indent="0" algn="ctr" rtl="1">
                <a:spcBef>
                  <a:spcPts val="0"/>
                </a:spcBef>
                <a:spcAft>
                  <a:spcPts val="0"/>
                </a:spcAft>
                <a:buClr>
                  <a:schemeClr val="dk1"/>
                </a:buClr>
                <a:buSzPts val="1800"/>
                <a:buFont typeface="Calibri"/>
                <a:buNone/>
              </a:pPr>
              <a:endParaRPr sz="1800" dirty="0">
                <a:solidFill>
                  <a:schemeClr val="lt1"/>
                </a:solidFill>
                <a:latin typeface="Calibri"/>
                <a:ea typeface="Calibri"/>
                <a:cs typeface="Calibri"/>
                <a:sym typeface="Calibri"/>
              </a:endParaRPr>
            </a:p>
          </p:txBody>
        </p:sp>
        <p:sp>
          <p:nvSpPr>
            <p:cNvPr id="7" name="Google Shape;196;p14">
              <a:extLst>
                <a:ext uri="{FF2B5EF4-FFF2-40B4-BE49-F238E27FC236}">
                  <a16:creationId xmlns:a16="http://schemas.microsoft.com/office/drawing/2014/main" id="{3B5D7860-177B-2D8E-A0A4-8A23F218437F}"/>
                </a:ext>
              </a:extLst>
            </p:cNvPr>
            <p:cNvSpPr/>
            <p:nvPr/>
          </p:nvSpPr>
          <p:spPr>
            <a:xfrm>
              <a:off x="314960" y="1676400"/>
              <a:ext cx="629920" cy="436880"/>
            </a:xfrm>
            <a:prstGeom prst="rect">
              <a:avLst/>
            </a:prstGeom>
            <a:grpFill/>
            <a:ln>
              <a:noFill/>
            </a:ln>
          </p:spPr>
          <p:txBody>
            <a:bodyPr spcFirstLastPara="1" wrap="square" lIns="91425" tIns="45700" rIns="91425" bIns="45700" anchor="ctr" anchorCtr="0">
              <a:noAutofit/>
            </a:bodyPr>
            <a:lstStyle/>
            <a:p>
              <a:pPr marL="0" marR="0" lvl="0" indent="0" algn="ctr" rtl="1">
                <a:spcBef>
                  <a:spcPts val="0"/>
                </a:spcBef>
                <a:spcAft>
                  <a:spcPts val="0"/>
                </a:spcAft>
                <a:buClr>
                  <a:schemeClr val="dk1"/>
                </a:buClr>
                <a:buSzPts val="1800"/>
                <a:buFont typeface="Calibri"/>
                <a:buNone/>
              </a:pPr>
              <a:endParaRPr sz="1800" dirty="0">
                <a:solidFill>
                  <a:schemeClr val="lt1"/>
                </a:solidFill>
                <a:latin typeface="Calibri"/>
                <a:ea typeface="Calibri"/>
                <a:cs typeface="Calibri"/>
                <a:sym typeface="Calibri"/>
              </a:endParaRPr>
            </a:p>
          </p:txBody>
        </p:sp>
      </p:grpSp>
      <p:grpSp>
        <p:nvGrpSpPr>
          <p:cNvPr id="8" name="Google Shape;194;p14">
            <a:extLst>
              <a:ext uri="{FF2B5EF4-FFF2-40B4-BE49-F238E27FC236}">
                <a16:creationId xmlns:a16="http://schemas.microsoft.com/office/drawing/2014/main" id="{24969EBD-C7FF-F470-6ACE-9D03EFF9BE2A}"/>
              </a:ext>
            </a:extLst>
          </p:cNvPr>
          <p:cNvGrpSpPr/>
          <p:nvPr/>
        </p:nvGrpSpPr>
        <p:grpSpPr>
          <a:xfrm>
            <a:off x="6381005" y="4171887"/>
            <a:ext cx="560333" cy="592814"/>
            <a:chOff x="243840" y="1676400"/>
            <a:chExt cx="701040" cy="741680"/>
          </a:xfrm>
          <a:solidFill>
            <a:schemeClr val="accent2">
              <a:lumMod val="75000"/>
            </a:schemeClr>
          </a:solidFill>
        </p:grpSpPr>
        <p:sp>
          <p:nvSpPr>
            <p:cNvPr id="9" name="Google Shape;195;p14">
              <a:extLst>
                <a:ext uri="{FF2B5EF4-FFF2-40B4-BE49-F238E27FC236}">
                  <a16:creationId xmlns:a16="http://schemas.microsoft.com/office/drawing/2014/main" id="{2B9CC482-39AA-89B3-FDF9-9BC24BC24469}"/>
                </a:ext>
              </a:extLst>
            </p:cNvPr>
            <p:cNvSpPr/>
            <p:nvPr/>
          </p:nvSpPr>
          <p:spPr>
            <a:xfrm>
              <a:off x="243840" y="1676400"/>
              <a:ext cx="116839" cy="741680"/>
            </a:xfrm>
            <a:prstGeom prst="rect">
              <a:avLst/>
            </a:prstGeom>
            <a:grpFill/>
            <a:ln>
              <a:noFill/>
            </a:ln>
          </p:spPr>
          <p:txBody>
            <a:bodyPr spcFirstLastPara="1" wrap="square" lIns="91425" tIns="45700" rIns="91425" bIns="45700" anchor="ctr" anchorCtr="0">
              <a:noAutofit/>
            </a:bodyPr>
            <a:lstStyle/>
            <a:p>
              <a:pPr marL="0" marR="0" lvl="0" indent="0" algn="ctr" rtl="1">
                <a:spcBef>
                  <a:spcPts val="0"/>
                </a:spcBef>
                <a:spcAft>
                  <a:spcPts val="0"/>
                </a:spcAft>
                <a:buClr>
                  <a:schemeClr val="dk1"/>
                </a:buClr>
                <a:buSzPts val="1800"/>
                <a:buFont typeface="Calibri"/>
                <a:buNone/>
              </a:pPr>
              <a:endParaRPr sz="1800" dirty="0">
                <a:solidFill>
                  <a:schemeClr val="lt1"/>
                </a:solidFill>
                <a:latin typeface="Calibri"/>
                <a:ea typeface="Calibri"/>
                <a:cs typeface="Calibri"/>
                <a:sym typeface="Calibri"/>
              </a:endParaRPr>
            </a:p>
          </p:txBody>
        </p:sp>
        <p:sp>
          <p:nvSpPr>
            <p:cNvPr id="10" name="Google Shape;196;p14">
              <a:extLst>
                <a:ext uri="{FF2B5EF4-FFF2-40B4-BE49-F238E27FC236}">
                  <a16:creationId xmlns:a16="http://schemas.microsoft.com/office/drawing/2014/main" id="{CB477B69-C492-37CC-608E-9F93DD1F3D17}"/>
                </a:ext>
              </a:extLst>
            </p:cNvPr>
            <p:cNvSpPr/>
            <p:nvPr/>
          </p:nvSpPr>
          <p:spPr>
            <a:xfrm>
              <a:off x="314960" y="1676400"/>
              <a:ext cx="629920" cy="436880"/>
            </a:xfrm>
            <a:prstGeom prst="rect">
              <a:avLst/>
            </a:prstGeom>
            <a:grpFill/>
            <a:ln>
              <a:noFill/>
            </a:ln>
          </p:spPr>
          <p:txBody>
            <a:bodyPr spcFirstLastPara="1" wrap="square" lIns="91425" tIns="45700" rIns="91425" bIns="45700" anchor="ctr" anchorCtr="0">
              <a:noAutofit/>
            </a:bodyPr>
            <a:lstStyle/>
            <a:p>
              <a:pPr marL="0" marR="0" lvl="0" indent="0" algn="ctr" rtl="1">
                <a:spcBef>
                  <a:spcPts val="0"/>
                </a:spcBef>
                <a:spcAft>
                  <a:spcPts val="0"/>
                </a:spcAft>
                <a:buClr>
                  <a:schemeClr val="dk1"/>
                </a:buClr>
                <a:buSzPts val="1800"/>
                <a:buFont typeface="Calibri"/>
                <a:buNone/>
              </a:pPr>
              <a:endParaRPr sz="1800" dirty="0">
                <a:solidFill>
                  <a:schemeClr val="lt1"/>
                </a:solidFill>
                <a:latin typeface="Calibri"/>
                <a:ea typeface="Calibri"/>
                <a:cs typeface="Calibri"/>
                <a:sym typeface="Calibri"/>
              </a:endParaRPr>
            </a:p>
          </p:txBody>
        </p:sp>
      </p:gr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636"/>
        <p:cNvGrpSpPr/>
        <p:nvPr/>
      </p:nvGrpSpPr>
      <p:grpSpPr>
        <a:xfrm>
          <a:off x="0" y="0"/>
          <a:ext cx="0" cy="0"/>
          <a:chOff x="0" y="0"/>
          <a:chExt cx="0" cy="0"/>
        </a:xfrm>
      </p:grpSpPr>
      <p:grpSp>
        <p:nvGrpSpPr>
          <p:cNvPr id="13" name="Group 12">
            <a:extLst>
              <a:ext uri="{FF2B5EF4-FFF2-40B4-BE49-F238E27FC236}">
                <a16:creationId xmlns:a16="http://schemas.microsoft.com/office/drawing/2014/main" id="{15429E08-45A2-2627-9789-5E0219834085}"/>
              </a:ext>
            </a:extLst>
          </p:cNvPr>
          <p:cNvGrpSpPr/>
          <p:nvPr/>
        </p:nvGrpSpPr>
        <p:grpSpPr>
          <a:xfrm>
            <a:off x="786386" y="1358230"/>
            <a:ext cx="10709862" cy="4705028"/>
            <a:chOff x="786386" y="1358230"/>
            <a:chExt cx="10709862" cy="4705028"/>
          </a:xfrm>
        </p:grpSpPr>
        <p:sp>
          <p:nvSpPr>
            <p:cNvPr id="2" name="Oval 1">
              <a:extLst>
                <a:ext uri="{FF2B5EF4-FFF2-40B4-BE49-F238E27FC236}">
                  <a16:creationId xmlns:a16="http://schemas.microsoft.com/office/drawing/2014/main" id="{BCBC2E58-8C5C-391C-0297-0C9672D7A50E}"/>
                </a:ext>
              </a:extLst>
            </p:cNvPr>
            <p:cNvSpPr/>
            <p:nvPr/>
          </p:nvSpPr>
          <p:spPr>
            <a:xfrm>
              <a:off x="786386" y="2034158"/>
              <a:ext cx="3136739" cy="3136739"/>
            </a:xfrm>
            <a:prstGeom prst="ellipse">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3" name="Oval 2">
              <a:extLst>
                <a:ext uri="{FF2B5EF4-FFF2-40B4-BE49-F238E27FC236}">
                  <a16:creationId xmlns:a16="http://schemas.microsoft.com/office/drawing/2014/main" id="{86F0F994-D373-C7B1-80F5-CF6AA5DA5880}"/>
                </a:ext>
              </a:extLst>
            </p:cNvPr>
            <p:cNvSpPr/>
            <p:nvPr/>
          </p:nvSpPr>
          <p:spPr>
            <a:xfrm>
              <a:off x="3223216" y="2580702"/>
              <a:ext cx="3136739" cy="3136739"/>
            </a:xfrm>
            <a:prstGeom prst="ellipse">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4" name="Oval 3">
              <a:extLst>
                <a:ext uri="{FF2B5EF4-FFF2-40B4-BE49-F238E27FC236}">
                  <a16:creationId xmlns:a16="http://schemas.microsoft.com/office/drawing/2014/main" id="{813AE078-099D-3393-B5A7-8EF5314A8890}"/>
                </a:ext>
              </a:extLst>
            </p:cNvPr>
            <p:cNvSpPr/>
            <p:nvPr/>
          </p:nvSpPr>
          <p:spPr>
            <a:xfrm>
              <a:off x="5466366" y="2926519"/>
              <a:ext cx="3136739" cy="3136739"/>
            </a:xfrm>
            <a:prstGeom prst="ellipse">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5" name="Oval 4">
              <a:extLst>
                <a:ext uri="{FF2B5EF4-FFF2-40B4-BE49-F238E27FC236}">
                  <a16:creationId xmlns:a16="http://schemas.microsoft.com/office/drawing/2014/main" id="{1278B424-839F-7F9D-5D3E-23D160892964}"/>
                </a:ext>
              </a:extLst>
            </p:cNvPr>
            <p:cNvSpPr/>
            <p:nvPr/>
          </p:nvSpPr>
          <p:spPr>
            <a:xfrm>
              <a:off x="4226067" y="1358230"/>
              <a:ext cx="2543448" cy="2543448"/>
            </a:xfrm>
            <a:prstGeom prst="ellipse">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6" name="Oval 5">
              <a:extLst>
                <a:ext uri="{FF2B5EF4-FFF2-40B4-BE49-F238E27FC236}">
                  <a16:creationId xmlns:a16="http://schemas.microsoft.com/office/drawing/2014/main" id="{01FB905F-E465-7F3D-E4D8-E01742A2B0B6}"/>
                </a:ext>
              </a:extLst>
            </p:cNvPr>
            <p:cNvSpPr/>
            <p:nvPr/>
          </p:nvSpPr>
          <p:spPr>
            <a:xfrm>
              <a:off x="7637218" y="1628604"/>
              <a:ext cx="3136739" cy="3136739"/>
            </a:xfrm>
            <a:prstGeom prst="ellipse">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7" name="Oval 6">
              <a:extLst>
                <a:ext uri="{FF2B5EF4-FFF2-40B4-BE49-F238E27FC236}">
                  <a16:creationId xmlns:a16="http://schemas.microsoft.com/office/drawing/2014/main" id="{89DDEF7A-299B-E2FA-B09D-84D7281CF268}"/>
                </a:ext>
              </a:extLst>
            </p:cNvPr>
            <p:cNvSpPr/>
            <p:nvPr/>
          </p:nvSpPr>
          <p:spPr>
            <a:xfrm>
              <a:off x="8232784" y="3192123"/>
              <a:ext cx="2573206" cy="2573206"/>
            </a:xfrm>
            <a:prstGeom prst="ellipse">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8" name="Oval 7">
              <a:extLst>
                <a:ext uri="{FF2B5EF4-FFF2-40B4-BE49-F238E27FC236}">
                  <a16:creationId xmlns:a16="http://schemas.microsoft.com/office/drawing/2014/main" id="{A01E1D72-7A52-0AA2-BE6F-39C836F6D79F}"/>
                </a:ext>
              </a:extLst>
            </p:cNvPr>
            <p:cNvSpPr/>
            <p:nvPr/>
          </p:nvSpPr>
          <p:spPr>
            <a:xfrm>
              <a:off x="1723023" y="3861021"/>
              <a:ext cx="2054543" cy="2054543"/>
            </a:xfrm>
            <a:prstGeom prst="ellipse">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9" name="Oval 8">
              <a:extLst>
                <a:ext uri="{FF2B5EF4-FFF2-40B4-BE49-F238E27FC236}">
                  <a16:creationId xmlns:a16="http://schemas.microsoft.com/office/drawing/2014/main" id="{67D6518C-A7BA-AD6B-E7AE-8105E9487A55}"/>
                </a:ext>
              </a:extLst>
            </p:cNvPr>
            <p:cNvSpPr/>
            <p:nvPr/>
          </p:nvSpPr>
          <p:spPr>
            <a:xfrm>
              <a:off x="2283237" y="1413471"/>
              <a:ext cx="2054543" cy="2054543"/>
            </a:xfrm>
            <a:prstGeom prst="ellipse">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0" name="Oval 9">
              <a:extLst>
                <a:ext uri="{FF2B5EF4-FFF2-40B4-BE49-F238E27FC236}">
                  <a16:creationId xmlns:a16="http://schemas.microsoft.com/office/drawing/2014/main" id="{ACA0B124-23A6-D3BE-31A0-C05DDBB15845}"/>
                </a:ext>
              </a:extLst>
            </p:cNvPr>
            <p:cNvSpPr/>
            <p:nvPr/>
          </p:nvSpPr>
          <p:spPr>
            <a:xfrm>
              <a:off x="6390799" y="1638148"/>
              <a:ext cx="1639916" cy="1639916"/>
            </a:xfrm>
            <a:prstGeom prst="ellipse">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1" name="Oval 10">
              <a:extLst>
                <a:ext uri="{FF2B5EF4-FFF2-40B4-BE49-F238E27FC236}">
                  <a16:creationId xmlns:a16="http://schemas.microsoft.com/office/drawing/2014/main" id="{98B05B16-B82F-747A-D1BF-4863A181E0C5}"/>
                </a:ext>
              </a:extLst>
            </p:cNvPr>
            <p:cNvSpPr/>
            <p:nvPr/>
          </p:nvSpPr>
          <p:spPr>
            <a:xfrm>
              <a:off x="9441705" y="3340938"/>
              <a:ext cx="2054543" cy="2054543"/>
            </a:xfrm>
            <a:prstGeom prst="ellipse">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grpSp>
      <p:sp>
        <p:nvSpPr>
          <p:cNvPr id="637" name="Google Shape;637;p23"/>
          <p:cNvSpPr txBox="1">
            <a:spLocks noGrp="1"/>
          </p:cNvSpPr>
          <p:nvPr>
            <p:ph type="title"/>
          </p:nvPr>
        </p:nvSpPr>
        <p:spPr>
          <a:xfrm>
            <a:off x="838200" y="120516"/>
            <a:ext cx="10515600" cy="868968"/>
          </a:xfrm>
          <a:prstGeom prst="rect">
            <a:avLst/>
          </a:prstGeom>
          <a:noFill/>
          <a:ln>
            <a:noFill/>
          </a:ln>
        </p:spPr>
        <p:txBody>
          <a:bodyPr spcFirstLastPara="1" wrap="square" lIns="91425" tIns="45700" rIns="91425" bIns="45700" anchor="ctr" anchorCtr="0">
            <a:normAutofit/>
          </a:bodyPr>
          <a:lstStyle/>
          <a:p>
            <a:pPr marL="0" lvl="0" indent="0" algn="ctr" rtl="1">
              <a:lnSpc>
                <a:spcPct val="90000"/>
              </a:lnSpc>
              <a:spcBef>
                <a:spcPts val="0"/>
              </a:spcBef>
              <a:spcAft>
                <a:spcPts val="0"/>
              </a:spcAft>
              <a:buClr>
                <a:srgbClr val="8C5F7A"/>
              </a:buClr>
              <a:buSzPts val="3200"/>
              <a:buFont typeface="Arial"/>
              <a:buNone/>
            </a:pPr>
            <a:r>
              <a:rPr lang="en-CA" dirty="0">
                <a:latin typeface="Calibri" panose="020F0502020204030204" pitchFamily="34" charset="0"/>
                <a:cs typeface="Calibri" panose="020F0502020204030204" pitchFamily="34" charset="0"/>
              </a:rPr>
              <a:t>التأثير العاطفي ل</a:t>
            </a:r>
            <a:r>
              <a:rPr lang="ar-SA" dirty="0">
                <a:latin typeface="Calibri" panose="020F0502020204030204" pitchFamily="34" charset="0"/>
                <a:cs typeface="Calibri" panose="020F0502020204030204" pitchFamily="34" charset="0"/>
              </a:rPr>
              <a:t>لا</a:t>
            </a:r>
            <a:r>
              <a:rPr lang="en-CA" dirty="0">
                <a:latin typeface="Calibri" panose="020F0502020204030204" pitchFamily="34" charset="0"/>
                <a:cs typeface="Calibri" panose="020F0502020204030204" pitchFamily="34" charset="0"/>
              </a:rPr>
              <a:t>نفصال الأسر</a:t>
            </a:r>
            <a:r>
              <a:rPr lang="ar-SA" dirty="0">
                <a:latin typeface="Calibri" panose="020F0502020204030204" pitchFamily="34" charset="0"/>
                <a:cs typeface="Calibri" panose="020F0502020204030204" pitchFamily="34" charset="0"/>
              </a:rPr>
              <a:t>ي</a:t>
            </a:r>
            <a:endParaRPr dirty="0">
              <a:latin typeface="Calibri" panose="020F0502020204030204" pitchFamily="34" charset="0"/>
              <a:cs typeface="Calibri" panose="020F0502020204030204" pitchFamily="34" charset="0"/>
            </a:endParaRPr>
          </a:p>
        </p:txBody>
      </p:sp>
      <p:sp>
        <p:nvSpPr>
          <p:cNvPr id="639" name="Google Shape;639;p23"/>
          <p:cNvSpPr txBox="1"/>
          <p:nvPr/>
        </p:nvSpPr>
        <p:spPr>
          <a:xfrm>
            <a:off x="6053635" y="2470820"/>
            <a:ext cx="3019646" cy="523180"/>
          </a:xfrm>
          <a:prstGeom prst="rect">
            <a:avLst/>
          </a:prstGeom>
          <a:noFill/>
          <a:ln>
            <a:noFill/>
          </a:ln>
        </p:spPr>
        <p:txBody>
          <a:bodyPr spcFirstLastPara="1" wrap="square" lIns="91425" tIns="45700" rIns="91425" bIns="45700" anchor="t" anchorCtr="0">
            <a:spAutoFit/>
          </a:bodyPr>
          <a:lstStyle/>
          <a:p>
            <a:pPr marL="0" marR="0" lvl="0" indent="0" algn="ctr" rtl="1">
              <a:spcBef>
                <a:spcPts val="0"/>
              </a:spcBef>
              <a:spcAft>
                <a:spcPts val="0"/>
              </a:spcAft>
              <a:buNone/>
            </a:pPr>
            <a:r>
              <a:rPr lang="ar-SA" sz="2800" b="1" dirty="0">
                <a:solidFill>
                  <a:schemeClr val="lt1"/>
                </a:solidFill>
                <a:latin typeface="+mn-lt"/>
                <a:ea typeface="Helvetica Neue"/>
                <a:cs typeface="Helvetica Neue"/>
                <a:sym typeface="Helvetica Neue"/>
              </a:rPr>
              <a:t>ال</a:t>
            </a:r>
            <a:r>
              <a:rPr lang="en-US" sz="2800" b="1" dirty="0">
                <a:solidFill>
                  <a:schemeClr val="lt1"/>
                </a:solidFill>
                <a:latin typeface="+mn-lt"/>
                <a:ea typeface="Helvetica Neue"/>
                <a:cs typeface="Helvetica Neue"/>
                <a:sym typeface="Helvetica Neue"/>
              </a:rPr>
              <a:t>قلق</a:t>
            </a:r>
            <a:endParaRPr sz="1600" b="1" dirty="0">
              <a:solidFill>
                <a:schemeClr val="lt1"/>
              </a:solidFill>
              <a:latin typeface="+mn-lt"/>
              <a:ea typeface="Helvetica Neue"/>
              <a:cs typeface="Helvetica Neue"/>
              <a:sym typeface="Helvetica Neue"/>
            </a:endParaRPr>
          </a:p>
        </p:txBody>
      </p:sp>
      <p:sp>
        <p:nvSpPr>
          <p:cNvPr id="640" name="Google Shape;640;p23"/>
          <p:cNvSpPr txBox="1"/>
          <p:nvPr/>
        </p:nvSpPr>
        <p:spPr>
          <a:xfrm>
            <a:off x="7860148" y="3219736"/>
            <a:ext cx="3019646" cy="523180"/>
          </a:xfrm>
          <a:prstGeom prst="rect">
            <a:avLst/>
          </a:prstGeom>
          <a:noFill/>
          <a:ln>
            <a:noFill/>
          </a:ln>
        </p:spPr>
        <p:txBody>
          <a:bodyPr spcFirstLastPara="1" wrap="square" lIns="91425" tIns="45700" rIns="91425" bIns="45700" anchor="t" anchorCtr="0">
            <a:spAutoFit/>
          </a:bodyPr>
          <a:lstStyle/>
          <a:p>
            <a:pPr marL="0" marR="0" lvl="0" indent="0" algn="ctr" rtl="1">
              <a:spcBef>
                <a:spcPts val="0"/>
              </a:spcBef>
              <a:spcAft>
                <a:spcPts val="0"/>
              </a:spcAft>
              <a:buNone/>
            </a:pPr>
            <a:r>
              <a:rPr lang="en-US" sz="2800" b="1" dirty="0">
                <a:solidFill>
                  <a:schemeClr val="lt1"/>
                </a:solidFill>
                <a:latin typeface="+mn-lt"/>
                <a:ea typeface="Helvetica Neue"/>
                <a:cs typeface="Helvetica Neue"/>
                <a:sym typeface="Helvetica Neue"/>
              </a:rPr>
              <a:t>الذنب</a:t>
            </a:r>
            <a:endParaRPr sz="1600" b="1" dirty="0">
              <a:solidFill>
                <a:schemeClr val="lt1"/>
              </a:solidFill>
              <a:latin typeface="+mn-lt"/>
              <a:ea typeface="Helvetica Neue"/>
              <a:cs typeface="Helvetica Neue"/>
              <a:sym typeface="Helvetica Neue"/>
            </a:endParaRPr>
          </a:p>
        </p:txBody>
      </p:sp>
      <p:sp>
        <p:nvSpPr>
          <p:cNvPr id="641" name="Google Shape;641;p23"/>
          <p:cNvSpPr txBox="1"/>
          <p:nvPr/>
        </p:nvSpPr>
        <p:spPr>
          <a:xfrm>
            <a:off x="2444146" y="2495573"/>
            <a:ext cx="3019646" cy="523180"/>
          </a:xfrm>
          <a:prstGeom prst="rect">
            <a:avLst/>
          </a:prstGeom>
          <a:noFill/>
          <a:ln>
            <a:noFill/>
          </a:ln>
        </p:spPr>
        <p:txBody>
          <a:bodyPr spcFirstLastPara="1" wrap="square" lIns="91425" tIns="45700" rIns="91425" bIns="45700" anchor="t" anchorCtr="0">
            <a:spAutoFit/>
          </a:bodyPr>
          <a:lstStyle/>
          <a:p>
            <a:pPr marL="0" marR="0" lvl="0" indent="0" algn="ctr" rtl="1">
              <a:spcBef>
                <a:spcPts val="0"/>
              </a:spcBef>
              <a:spcAft>
                <a:spcPts val="0"/>
              </a:spcAft>
              <a:buNone/>
            </a:pPr>
            <a:r>
              <a:rPr lang="ar-SA" sz="2800" b="1" dirty="0">
                <a:solidFill>
                  <a:schemeClr val="lt1"/>
                </a:solidFill>
                <a:latin typeface="+mn-lt"/>
                <a:ea typeface="Helvetica Neue"/>
                <a:cs typeface="Helvetica Neue"/>
                <a:sym typeface="Helvetica Neue"/>
              </a:rPr>
              <a:t>الضغط</a:t>
            </a:r>
            <a:endParaRPr sz="1600" b="1" dirty="0">
              <a:solidFill>
                <a:schemeClr val="lt1"/>
              </a:solidFill>
              <a:latin typeface="+mn-lt"/>
              <a:ea typeface="Helvetica Neue"/>
              <a:cs typeface="Helvetica Neue"/>
              <a:sym typeface="Helvetica Neue"/>
            </a:endParaRPr>
          </a:p>
        </p:txBody>
      </p:sp>
      <p:sp>
        <p:nvSpPr>
          <p:cNvPr id="642" name="Google Shape;642;p23"/>
          <p:cNvSpPr txBox="1"/>
          <p:nvPr/>
        </p:nvSpPr>
        <p:spPr>
          <a:xfrm>
            <a:off x="4191111" y="3341539"/>
            <a:ext cx="3019646" cy="523180"/>
          </a:xfrm>
          <a:prstGeom prst="rect">
            <a:avLst/>
          </a:prstGeom>
          <a:noFill/>
          <a:ln>
            <a:noFill/>
          </a:ln>
        </p:spPr>
        <p:txBody>
          <a:bodyPr spcFirstLastPara="1" wrap="square" lIns="91425" tIns="45700" rIns="91425" bIns="45700" anchor="t" anchorCtr="0">
            <a:spAutoFit/>
          </a:bodyPr>
          <a:lstStyle/>
          <a:p>
            <a:pPr marL="0" marR="0" lvl="0" indent="0" algn="ctr" rtl="1">
              <a:spcBef>
                <a:spcPts val="0"/>
              </a:spcBef>
              <a:spcAft>
                <a:spcPts val="0"/>
              </a:spcAft>
              <a:buNone/>
            </a:pPr>
            <a:r>
              <a:rPr lang="ar-SA" sz="2800" b="1" dirty="0">
                <a:solidFill>
                  <a:schemeClr val="lt1"/>
                </a:solidFill>
                <a:latin typeface="+mn-lt"/>
                <a:ea typeface="Helvetica Neue"/>
                <a:cs typeface="Helvetica Neue"/>
                <a:sym typeface="Helvetica Neue"/>
              </a:rPr>
              <a:t>ال</a:t>
            </a:r>
            <a:r>
              <a:rPr lang="en-US" sz="2800" b="1" dirty="0">
                <a:solidFill>
                  <a:schemeClr val="lt1"/>
                </a:solidFill>
                <a:latin typeface="+mn-lt"/>
                <a:ea typeface="Helvetica Neue"/>
                <a:cs typeface="Helvetica Neue"/>
                <a:sym typeface="Helvetica Neue"/>
              </a:rPr>
              <a:t>صدمة</a:t>
            </a:r>
            <a:endParaRPr sz="1600" b="1" dirty="0">
              <a:solidFill>
                <a:schemeClr val="lt1"/>
              </a:solidFill>
              <a:latin typeface="+mn-lt"/>
              <a:ea typeface="Helvetica Neue"/>
              <a:cs typeface="Helvetica Neue"/>
              <a:sym typeface="Helvetica Neue"/>
            </a:endParaRPr>
          </a:p>
        </p:txBody>
      </p:sp>
      <p:sp>
        <p:nvSpPr>
          <p:cNvPr id="643" name="Google Shape;643;p23"/>
          <p:cNvSpPr txBox="1"/>
          <p:nvPr/>
        </p:nvSpPr>
        <p:spPr>
          <a:xfrm>
            <a:off x="1202223" y="3726834"/>
            <a:ext cx="3019646" cy="523180"/>
          </a:xfrm>
          <a:prstGeom prst="rect">
            <a:avLst/>
          </a:prstGeom>
          <a:noFill/>
          <a:ln>
            <a:noFill/>
          </a:ln>
        </p:spPr>
        <p:txBody>
          <a:bodyPr spcFirstLastPara="1" wrap="square" lIns="91425" tIns="45700" rIns="91425" bIns="45700" anchor="t" anchorCtr="0">
            <a:spAutoFit/>
          </a:bodyPr>
          <a:lstStyle/>
          <a:p>
            <a:pPr marL="0" marR="0" lvl="0" indent="0" algn="ctr" rtl="1">
              <a:spcBef>
                <a:spcPts val="0"/>
              </a:spcBef>
              <a:spcAft>
                <a:spcPts val="0"/>
              </a:spcAft>
              <a:buNone/>
            </a:pPr>
            <a:r>
              <a:rPr lang="en-US" sz="2800" b="1" dirty="0">
                <a:solidFill>
                  <a:schemeClr val="lt1"/>
                </a:solidFill>
                <a:latin typeface="+mn-lt"/>
                <a:ea typeface="Helvetica Neue"/>
                <a:cs typeface="Helvetica Neue"/>
                <a:sym typeface="Helvetica Neue"/>
              </a:rPr>
              <a:t>التخلي</a:t>
            </a:r>
            <a:r>
              <a:rPr lang="ar-SA" sz="2800" b="1" dirty="0">
                <a:solidFill>
                  <a:schemeClr val="lt1"/>
                </a:solidFill>
                <a:latin typeface="+mn-lt"/>
                <a:ea typeface="Helvetica Neue"/>
                <a:cs typeface="Helvetica Neue"/>
                <a:sym typeface="Helvetica Neue"/>
              </a:rPr>
              <a:t>/الهجر</a:t>
            </a:r>
            <a:endParaRPr sz="1600" b="1" dirty="0">
              <a:solidFill>
                <a:schemeClr val="lt1"/>
              </a:solidFill>
              <a:latin typeface="+mn-lt"/>
              <a:ea typeface="Helvetica Neue"/>
              <a:cs typeface="Helvetica Neue"/>
              <a:sym typeface="Helvetica Neue"/>
            </a:endParaRPr>
          </a:p>
        </p:txBody>
      </p:sp>
      <p:sp>
        <p:nvSpPr>
          <p:cNvPr id="644" name="Google Shape;644;p23"/>
          <p:cNvSpPr txBox="1"/>
          <p:nvPr/>
        </p:nvSpPr>
        <p:spPr>
          <a:xfrm>
            <a:off x="8381910" y="4337864"/>
            <a:ext cx="3019646" cy="523180"/>
          </a:xfrm>
          <a:prstGeom prst="rect">
            <a:avLst/>
          </a:prstGeom>
          <a:noFill/>
          <a:ln>
            <a:noFill/>
          </a:ln>
        </p:spPr>
        <p:txBody>
          <a:bodyPr spcFirstLastPara="1" wrap="square" lIns="91425" tIns="45700" rIns="91425" bIns="45700" anchor="t" anchorCtr="0">
            <a:spAutoFit/>
          </a:bodyPr>
          <a:lstStyle/>
          <a:p>
            <a:pPr marL="0" marR="0" lvl="0" indent="0" algn="ctr" rtl="1">
              <a:spcBef>
                <a:spcPts val="0"/>
              </a:spcBef>
              <a:spcAft>
                <a:spcPts val="0"/>
              </a:spcAft>
              <a:buNone/>
            </a:pPr>
            <a:r>
              <a:rPr lang="ar-SA" sz="2800" b="1" dirty="0">
                <a:solidFill>
                  <a:schemeClr val="lt1"/>
                </a:solidFill>
                <a:latin typeface="+mn-lt"/>
                <a:ea typeface="Helvetica Neue"/>
                <a:cs typeface="Helvetica Neue"/>
                <a:sym typeface="Helvetica Neue"/>
              </a:rPr>
              <a:t>الخجل/العار</a:t>
            </a:r>
            <a:endParaRPr sz="1600" b="1" dirty="0">
              <a:solidFill>
                <a:schemeClr val="lt1"/>
              </a:solidFill>
              <a:latin typeface="+mn-lt"/>
              <a:ea typeface="Helvetica Neue"/>
              <a:cs typeface="Helvetica Neue"/>
              <a:sym typeface="Helvetica Neue"/>
            </a:endParaRPr>
          </a:p>
        </p:txBody>
      </p:sp>
      <p:sp>
        <p:nvSpPr>
          <p:cNvPr id="645" name="Google Shape;645;p23"/>
          <p:cNvSpPr txBox="1"/>
          <p:nvPr/>
        </p:nvSpPr>
        <p:spPr>
          <a:xfrm>
            <a:off x="5437137" y="4613635"/>
            <a:ext cx="3019646" cy="523180"/>
          </a:xfrm>
          <a:prstGeom prst="rect">
            <a:avLst/>
          </a:prstGeom>
          <a:noFill/>
          <a:ln>
            <a:noFill/>
          </a:ln>
        </p:spPr>
        <p:txBody>
          <a:bodyPr spcFirstLastPara="1" wrap="square" lIns="91425" tIns="45700" rIns="91425" bIns="45700" anchor="t" anchorCtr="0">
            <a:spAutoFit/>
          </a:bodyPr>
          <a:lstStyle/>
          <a:p>
            <a:pPr marL="0" marR="0" lvl="0" indent="0" algn="ctr" rtl="1">
              <a:spcBef>
                <a:spcPts val="0"/>
              </a:spcBef>
              <a:spcAft>
                <a:spcPts val="0"/>
              </a:spcAft>
              <a:buNone/>
            </a:pPr>
            <a:r>
              <a:rPr lang="ar-SA" sz="2800" b="1" dirty="0">
                <a:solidFill>
                  <a:schemeClr val="lt1"/>
                </a:solidFill>
                <a:latin typeface="+mn-lt"/>
                <a:ea typeface="Helvetica Neue"/>
                <a:cs typeface="Helvetica Neue"/>
                <a:sym typeface="Helvetica Neue"/>
              </a:rPr>
              <a:t>ال</a:t>
            </a:r>
            <a:r>
              <a:rPr lang="en-US" sz="2800" b="1" dirty="0">
                <a:solidFill>
                  <a:schemeClr val="lt1"/>
                </a:solidFill>
                <a:latin typeface="+mn-lt"/>
                <a:ea typeface="Helvetica Neue"/>
                <a:cs typeface="Helvetica Neue"/>
                <a:sym typeface="Helvetica Neue"/>
              </a:rPr>
              <a:t>حزن</a:t>
            </a:r>
            <a:endParaRPr sz="1600" b="1" dirty="0">
              <a:solidFill>
                <a:schemeClr val="lt1"/>
              </a:solidFill>
              <a:latin typeface="+mn-lt"/>
              <a:ea typeface="Helvetica Neue"/>
              <a:cs typeface="Helvetica Neue"/>
              <a:sym typeface="Helvetica Neue"/>
            </a:endParaRP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show="0">
  <p:cSld>
    <p:spTree>
      <p:nvGrpSpPr>
        <p:cNvPr id="1" name="Shape 636"/>
        <p:cNvGrpSpPr/>
        <p:nvPr/>
      </p:nvGrpSpPr>
      <p:grpSpPr>
        <a:xfrm>
          <a:off x="0" y="0"/>
          <a:ext cx="0" cy="0"/>
          <a:chOff x="0" y="0"/>
          <a:chExt cx="0" cy="0"/>
        </a:xfrm>
      </p:grpSpPr>
      <p:sp>
        <p:nvSpPr>
          <p:cNvPr id="15" name="Title 72">
            <a:extLst>
              <a:ext uri="{FF2B5EF4-FFF2-40B4-BE49-F238E27FC236}">
                <a16:creationId xmlns:a16="http://schemas.microsoft.com/office/drawing/2014/main" id="{FF1265F4-F4EC-8163-E482-5F455A1275C2}"/>
              </a:ext>
            </a:extLst>
          </p:cNvPr>
          <p:cNvSpPr txBox="1">
            <a:spLocks/>
          </p:cNvSpPr>
          <p:nvPr/>
        </p:nvSpPr>
        <p:spPr>
          <a:xfrm>
            <a:off x="4422989" y="2541753"/>
            <a:ext cx="5915913" cy="562168"/>
          </a:xfrm>
          <a:prstGeom prst="rect">
            <a:avLst/>
          </a:prstGeom>
        </p:spPr>
        <p:txBody>
          <a:bodyPr anchor="ctr" anchorCtr="0"/>
          <a:lstStyle>
            <a:lvl1pPr algn="l" defTabSz="914400" rtl="0" eaLnBrk="1" latinLnBrk="0" hangingPunct="1">
              <a:lnSpc>
                <a:spcPct val="90000"/>
              </a:lnSpc>
              <a:spcBef>
                <a:spcPct val="0"/>
              </a:spcBef>
              <a:buNone/>
              <a:defRPr sz="4400" kern="1200">
                <a:solidFill>
                  <a:schemeClr val="tx1"/>
                </a:solidFill>
                <a:latin typeface="Helvetica Neue" charset="0"/>
                <a:ea typeface="Helvetica Neue" charset="0"/>
                <a:cs typeface="Helvetica Neue" charset="0"/>
              </a:defRPr>
            </a:lvl1pPr>
          </a:lstStyle>
          <a:p>
            <a:pPr algn="r" rtl="1"/>
            <a:r>
              <a:rPr lang="en-CA" sz="5400" b="1" dirty="0">
                <a:solidFill>
                  <a:schemeClr val="bg1">
                    <a:lumMod val="75000"/>
                  </a:schemeClr>
                </a:solidFill>
                <a:latin typeface="Calibri" panose="020F0502020204030204" pitchFamily="34" charset="0"/>
                <a:cs typeface="Calibri" panose="020F0502020204030204" pitchFamily="34" charset="0"/>
              </a:rPr>
              <a:t>شريحة إضافية لملاحظات الميسر</a:t>
            </a:r>
          </a:p>
        </p:txBody>
      </p:sp>
    </p:spTree>
    <p:extLst>
      <p:ext uri="{BB962C8B-B14F-4D97-AF65-F5344CB8AC3E}">
        <p14:creationId xmlns:p14="http://schemas.microsoft.com/office/powerpoint/2010/main" val="171713777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650"/>
        <p:cNvGrpSpPr/>
        <p:nvPr/>
      </p:nvGrpSpPr>
      <p:grpSpPr>
        <a:xfrm>
          <a:off x="0" y="0"/>
          <a:ext cx="0" cy="0"/>
          <a:chOff x="0" y="0"/>
          <a:chExt cx="0" cy="0"/>
        </a:xfrm>
      </p:grpSpPr>
      <p:sp>
        <p:nvSpPr>
          <p:cNvPr id="651" name="Google Shape;651;p24"/>
          <p:cNvSpPr txBox="1">
            <a:spLocks noGrp="1"/>
          </p:cNvSpPr>
          <p:nvPr>
            <p:ph type="title"/>
          </p:nvPr>
        </p:nvSpPr>
        <p:spPr>
          <a:xfrm>
            <a:off x="838200" y="120516"/>
            <a:ext cx="10515600" cy="868968"/>
          </a:xfrm>
          <a:prstGeom prst="rect">
            <a:avLst/>
          </a:prstGeom>
          <a:noFill/>
          <a:ln>
            <a:noFill/>
          </a:ln>
        </p:spPr>
        <p:txBody>
          <a:bodyPr spcFirstLastPara="1" wrap="square" lIns="91425" tIns="45700" rIns="91425" bIns="45700" anchor="ctr" anchorCtr="0">
            <a:normAutofit/>
          </a:bodyPr>
          <a:lstStyle/>
          <a:p>
            <a:pPr marL="0" lvl="0" indent="0" algn="ctr" rtl="1">
              <a:lnSpc>
                <a:spcPct val="90000"/>
              </a:lnSpc>
              <a:spcBef>
                <a:spcPts val="0"/>
              </a:spcBef>
              <a:spcAft>
                <a:spcPts val="0"/>
              </a:spcAft>
              <a:buClr>
                <a:srgbClr val="8C5F7A"/>
              </a:buClr>
              <a:buSzPts val="3200"/>
              <a:buFont typeface="Arial"/>
              <a:buNone/>
            </a:pPr>
            <a:r>
              <a:rPr lang="en-US" dirty="0">
                <a:latin typeface="Calibri" panose="020F0502020204030204" pitchFamily="34" charset="0"/>
                <a:cs typeface="Calibri" panose="020F0502020204030204" pitchFamily="34" charset="0"/>
              </a:rPr>
              <a:t>تقييم إدارة الحالة</a:t>
            </a:r>
            <a:endParaRPr dirty="0">
              <a:latin typeface="Calibri" panose="020F0502020204030204" pitchFamily="34" charset="0"/>
              <a:cs typeface="Calibri" panose="020F0502020204030204" pitchFamily="34" charset="0"/>
            </a:endParaRPr>
          </a:p>
        </p:txBody>
      </p:sp>
      <p:grpSp>
        <p:nvGrpSpPr>
          <p:cNvPr id="10" name="Group 9">
            <a:extLst>
              <a:ext uri="{FF2B5EF4-FFF2-40B4-BE49-F238E27FC236}">
                <a16:creationId xmlns:a16="http://schemas.microsoft.com/office/drawing/2014/main" id="{0F7ED026-7B40-E036-BD9E-C68991C8EF7B}"/>
              </a:ext>
            </a:extLst>
          </p:cNvPr>
          <p:cNvGrpSpPr/>
          <p:nvPr/>
        </p:nvGrpSpPr>
        <p:grpSpPr>
          <a:xfrm>
            <a:off x="10228983" y="337468"/>
            <a:ext cx="1587872" cy="1368854"/>
            <a:chOff x="10228983" y="337468"/>
            <a:chExt cx="1587872" cy="1368854"/>
          </a:xfrm>
        </p:grpSpPr>
        <p:sp>
          <p:nvSpPr>
            <p:cNvPr id="11" name="Hexagon 10">
              <a:extLst>
                <a:ext uri="{FF2B5EF4-FFF2-40B4-BE49-F238E27FC236}">
                  <a16:creationId xmlns:a16="http://schemas.microsoft.com/office/drawing/2014/main" id="{C2577C58-66FA-C321-8E24-8F1FE52C91A4}"/>
                </a:ext>
              </a:extLst>
            </p:cNvPr>
            <p:cNvSpPr/>
            <p:nvPr/>
          </p:nvSpPr>
          <p:spPr>
            <a:xfrm rot="1782986">
              <a:off x="10228983" y="337468"/>
              <a:ext cx="1587872" cy="1368854"/>
            </a:xfrm>
            <a:prstGeom prst="hexagon">
              <a:avLst>
                <a:gd name="adj" fmla="val 28965"/>
                <a:gd name="vf" fmla="val 115470"/>
              </a:avLst>
            </a:prstGeom>
            <a:solidFill>
              <a:schemeClr val="bg1"/>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grpSp>
          <p:nvGrpSpPr>
            <p:cNvPr id="12" name="Group 11">
              <a:extLst>
                <a:ext uri="{FF2B5EF4-FFF2-40B4-BE49-F238E27FC236}">
                  <a16:creationId xmlns:a16="http://schemas.microsoft.com/office/drawing/2014/main" id="{38541CAC-3C91-ACB7-F2E0-E55373FFAE69}"/>
                </a:ext>
              </a:extLst>
            </p:cNvPr>
            <p:cNvGrpSpPr/>
            <p:nvPr/>
          </p:nvGrpSpPr>
          <p:grpSpPr>
            <a:xfrm>
              <a:off x="10621771" y="762700"/>
              <a:ext cx="562136" cy="634675"/>
              <a:chOff x="760175" y="830142"/>
              <a:chExt cx="867619" cy="979579"/>
            </a:xfrm>
          </p:grpSpPr>
          <p:sp>
            <p:nvSpPr>
              <p:cNvPr id="16" name="Rectangle 15">
                <a:extLst>
                  <a:ext uri="{FF2B5EF4-FFF2-40B4-BE49-F238E27FC236}">
                    <a16:creationId xmlns:a16="http://schemas.microsoft.com/office/drawing/2014/main" id="{61789D6F-8FA2-2ACC-7743-451ED9C2B3A9}"/>
                  </a:ext>
                </a:extLst>
              </p:cNvPr>
              <p:cNvSpPr/>
              <p:nvPr/>
            </p:nvSpPr>
            <p:spPr>
              <a:xfrm>
                <a:off x="864636" y="830142"/>
                <a:ext cx="763158" cy="979577"/>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r>
                  <a:rPr lang="ar-SA" b="1" dirty="0">
                    <a:latin typeface="Arial" panose="020B0604020202020204" pitchFamily="34" charset="0"/>
                    <a:cs typeface="Arial" panose="020B0604020202020204" pitchFamily="34" charset="0"/>
                  </a:rPr>
                  <a:t>١٣-١٧</a:t>
                </a:r>
                <a:endParaRPr lang="en-CA" b="1" dirty="0">
                  <a:latin typeface="Arial" panose="020B0604020202020204" pitchFamily="34" charset="0"/>
                  <a:cs typeface="Arial" panose="020B0604020202020204" pitchFamily="34" charset="0"/>
                </a:endParaRPr>
              </a:p>
            </p:txBody>
          </p:sp>
          <p:sp>
            <p:nvSpPr>
              <p:cNvPr id="17" name="Rectangle 16">
                <a:extLst>
                  <a:ext uri="{FF2B5EF4-FFF2-40B4-BE49-F238E27FC236}">
                    <a16:creationId xmlns:a16="http://schemas.microsoft.com/office/drawing/2014/main" id="{F7057156-2613-AE38-CCB6-B21A577A43E6}"/>
                  </a:ext>
                </a:extLst>
              </p:cNvPr>
              <p:cNvSpPr/>
              <p:nvPr/>
            </p:nvSpPr>
            <p:spPr>
              <a:xfrm>
                <a:off x="760175" y="830144"/>
                <a:ext cx="149292" cy="979577"/>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grpSp>
        <p:grpSp>
          <p:nvGrpSpPr>
            <p:cNvPr id="13" name="Group 12">
              <a:extLst>
                <a:ext uri="{FF2B5EF4-FFF2-40B4-BE49-F238E27FC236}">
                  <a16:creationId xmlns:a16="http://schemas.microsoft.com/office/drawing/2014/main" id="{F3E3CD96-9C3E-D747-7B16-38B5BD57945D}"/>
                </a:ext>
              </a:extLst>
            </p:cNvPr>
            <p:cNvGrpSpPr/>
            <p:nvPr/>
          </p:nvGrpSpPr>
          <p:grpSpPr>
            <a:xfrm>
              <a:off x="11325415" y="762701"/>
              <a:ext cx="182192" cy="634674"/>
              <a:chOff x="2121762" y="2323619"/>
              <a:chExt cx="200378" cy="825210"/>
            </a:xfrm>
          </p:grpSpPr>
          <p:sp>
            <p:nvSpPr>
              <p:cNvPr id="14" name="Isosceles Triangle 13">
                <a:extLst>
                  <a:ext uri="{FF2B5EF4-FFF2-40B4-BE49-F238E27FC236}">
                    <a16:creationId xmlns:a16="http://schemas.microsoft.com/office/drawing/2014/main" id="{21E3D3B0-90CC-C1D5-DBBA-4A6596559D65}"/>
                  </a:ext>
                </a:extLst>
              </p:cNvPr>
              <p:cNvSpPr/>
              <p:nvPr/>
            </p:nvSpPr>
            <p:spPr>
              <a:xfrm>
                <a:off x="2121763" y="2323619"/>
                <a:ext cx="200377" cy="172739"/>
              </a:xfrm>
              <a:prstGeom prst="triangle">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5" name="Rectangle 14">
                <a:extLst>
                  <a:ext uri="{FF2B5EF4-FFF2-40B4-BE49-F238E27FC236}">
                    <a16:creationId xmlns:a16="http://schemas.microsoft.com/office/drawing/2014/main" id="{14902939-5067-6652-5BF1-EB67C082BCF2}"/>
                  </a:ext>
                </a:extLst>
              </p:cNvPr>
              <p:cNvSpPr/>
              <p:nvPr/>
            </p:nvSpPr>
            <p:spPr>
              <a:xfrm>
                <a:off x="2121762" y="2496169"/>
                <a:ext cx="200377" cy="65266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grpSp>
      </p:grpSp>
      <p:sp>
        <p:nvSpPr>
          <p:cNvPr id="18" name="Google Shape;114;p9">
            <a:extLst>
              <a:ext uri="{FF2B5EF4-FFF2-40B4-BE49-F238E27FC236}">
                <a16:creationId xmlns:a16="http://schemas.microsoft.com/office/drawing/2014/main" id="{AE9AA629-28CD-9D74-AD66-B6A29D6F15F6}"/>
              </a:ext>
            </a:extLst>
          </p:cNvPr>
          <p:cNvSpPr txBox="1"/>
          <p:nvPr/>
        </p:nvSpPr>
        <p:spPr>
          <a:xfrm>
            <a:off x="794079" y="1219596"/>
            <a:ext cx="1559124" cy="369332"/>
          </a:xfrm>
          <a:prstGeom prst="rect">
            <a:avLst/>
          </a:prstGeom>
          <a:noFill/>
          <a:ln>
            <a:noFill/>
          </a:ln>
        </p:spPr>
        <p:txBody>
          <a:bodyPr spcFirstLastPara="1" wrap="square" lIns="91425" tIns="45700" rIns="91425" bIns="45700" anchor="t" anchorCtr="0">
            <a:spAutoFit/>
          </a:bodyPr>
          <a:lstStyle/>
          <a:p>
            <a:pPr marL="0" marR="0" lvl="0" indent="0" algn="r" rtl="1">
              <a:lnSpc>
                <a:spcPct val="100000"/>
              </a:lnSpc>
              <a:spcBef>
                <a:spcPts val="0"/>
              </a:spcBef>
              <a:spcAft>
                <a:spcPts val="0"/>
              </a:spcAft>
              <a:buClr>
                <a:srgbClr val="000000"/>
              </a:buClr>
              <a:buSzPts val="1800"/>
              <a:buFont typeface="Arial"/>
              <a:buNone/>
            </a:pPr>
            <a:r>
              <a:rPr lang="ar-SA" sz="1800" b="1" i="0" u="none" strike="noStrike" cap="none" dirty="0">
                <a:solidFill>
                  <a:schemeClr val="accent2">
                    <a:lumMod val="75000"/>
                  </a:schemeClr>
                </a:solidFill>
                <a:latin typeface="Arial"/>
                <a:ea typeface="Arial"/>
                <a:cs typeface="Arial"/>
                <a:sym typeface="Arial"/>
              </a:rPr>
              <a:t>٢٠</a:t>
            </a:r>
            <a:r>
              <a:rPr lang="en-US" sz="1800" b="1" i="0" u="none" strike="noStrike" cap="none" dirty="0">
                <a:solidFill>
                  <a:schemeClr val="accent2">
                    <a:lumMod val="75000"/>
                  </a:schemeClr>
                </a:solidFill>
                <a:latin typeface="Arial"/>
                <a:ea typeface="Arial"/>
                <a:cs typeface="Arial"/>
                <a:sym typeface="Arial"/>
              </a:rPr>
              <a:t>دقيقة</a:t>
            </a:r>
            <a:endParaRPr b="1" dirty="0">
              <a:solidFill>
                <a:schemeClr val="accent2">
                  <a:lumMod val="75000"/>
                </a:schemeClr>
              </a:solidFill>
            </a:endParaRPr>
          </a:p>
        </p:txBody>
      </p:sp>
      <p:grpSp>
        <p:nvGrpSpPr>
          <p:cNvPr id="19" name="Group 18">
            <a:extLst>
              <a:ext uri="{FF2B5EF4-FFF2-40B4-BE49-F238E27FC236}">
                <a16:creationId xmlns:a16="http://schemas.microsoft.com/office/drawing/2014/main" id="{3AE8A01B-13FB-6978-0B87-5EF23D269C4B}"/>
              </a:ext>
            </a:extLst>
          </p:cNvPr>
          <p:cNvGrpSpPr/>
          <p:nvPr/>
        </p:nvGrpSpPr>
        <p:grpSpPr>
          <a:xfrm>
            <a:off x="357066" y="1224523"/>
            <a:ext cx="369332" cy="369332"/>
            <a:chOff x="6784825" y="4717805"/>
            <a:chExt cx="1170980" cy="1170980"/>
          </a:xfrm>
        </p:grpSpPr>
        <p:sp>
          <p:nvSpPr>
            <p:cNvPr id="20" name="Oval 19">
              <a:extLst>
                <a:ext uri="{FF2B5EF4-FFF2-40B4-BE49-F238E27FC236}">
                  <a16:creationId xmlns:a16="http://schemas.microsoft.com/office/drawing/2014/main" id="{EF97C617-FA41-054F-C98E-2758CE5AF475}"/>
                </a:ext>
              </a:extLst>
            </p:cNvPr>
            <p:cNvSpPr/>
            <p:nvPr/>
          </p:nvSpPr>
          <p:spPr>
            <a:xfrm>
              <a:off x="6784825" y="4717805"/>
              <a:ext cx="1170980" cy="1170980"/>
            </a:xfrm>
            <a:prstGeom prst="ellipse">
              <a:avLst/>
            </a:prstGeom>
            <a:solidFill>
              <a:schemeClr val="accent2">
                <a:lumMod val="75000"/>
              </a:schemeClr>
            </a:solidFill>
            <a:ln w="1270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1" name="Oval 20">
              <a:extLst>
                <a:ext uri="{FF2B5EF4-FFF2-40B4-BE49-F238E27FC236}">
                  <a16:creationId xmlns:a16="http://schemas.microsoft.com/office/drawing/2014/main" id="{F7B9F169-7B85-CA2B-097E-280FA76D7D95}"/>
                </a:ext>
              </a:extLst>
            </p:cNvPr>
            <p:cNvSpPr/>
            <p:nvPr/>
          </p:nvSpPr>
          <p:spPr>
            <a:xfrm>
              <a:off x="7276868" y="5237982"/>
              <a:ext cx="189079" cy="18907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2" name="Rectangle 21">
              <a:extLst>
                <a:ext uri="{FF2B5EF4-FFF2-40B4-BE49-F238E27FC236}">
                  <a16:creationId xmlns:a16="http://schemas.microsoft.com/office/drawing/2014/main" id="{33602539-11C6-5708-F5D5-E23F3253B287}"/>
                </a:ext>
              </a:extLst>
            </p:cNvPr>
            <p:cNvSpPr/>
            <p:nvPr/>
          </p:nvSpPr>
          <p:spPr>
            <a:xfrm rot="16200000">
              <a:off x="7134823" y="5040376"/>
              <a:ext cx="464812" cy="11315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3" name="Rectangle 22">
              <a:extLst>
                <a:ext uri="{FF2B5EF4-FFF2-40B4-BE49-F238E27FC236}">
                  <a16:creationId xmlns:a16="http://schemas.microsoft.com/office/drawing/2014/main" id="{8DAAFE75-E304-DA3C-27C6-9B30FF512A5F}"/>
                </a:ext>
              </a:extLst>
            </p:cNvPr>
            <p:cNvSpPr/>
            <p:nvPr/>
          </p:nvSpPr>
          <p:spPr>
            <a:xfrm rot="13453060">
              <a:off x="7365088" y="5440995"/>
              <a:ext cx="331413" cy="10918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grpSp>
      <p:sp>
        <p:nvSpPr>
          <p:cNvPr id="2" name="Rectangle: Top Corners Rounded 1">
            <a:extLst>
              <a:ext uri="{FF2B5EF4-FFF2-40B4-BE49-F238E27FC236}">
                <a16:creationId xmlns:a16="http://schemas.microsoft.com/office/drawing/2014/main" id="{E3BA8325-98A6-89C9-3BFB-F636B18AD276}"/>
              </a:ext>
            </a:extLst>
          </p:cNvPr>
          <p:cNvSpPr/>
          <p:nvPr/>
        </p:nvSpPr>
        <p:spPr>
          <a:xfrm rot="5400000">
            <a:off x="4498077" y="-1348475"/>
            <a:ext cx="2603498" cy="11599653"/>
          </a:xfrm>
          <a:prstGeom prst="round2SameRect">
            <a:avLst>
              <a:gd name="adj1" fmla="val 25924"/>
              <a:gd name="adj2" fmla="val 0"/>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3" name="Google Shape;114;p9">
            <a:extLst>
              <a:ext uri="{FF2B5EF4-FFF2-40B4-BE49-F238E27FC236}">
                <a16:creationId xmlns:a16="http://schemas.microsoft.com/office/drawing/2014/main" id="{2220DC26-BDB6-B24C-8E5D-A0686B94468C}"/>
              </a:ext>
            </a:extLst>
          </p:cNvPr>
          <p:cNvSpPr txBox="1"/>
          <p:nvPr/>
        </p:nvSpPr>
        <p:spPr>
          <a:xfrm>
            <a:off x="5582531" y="2240311"/>
            <a:ext cx="5446979" cy="646290"/>
          </a:xfrm>
          <a:prstGeom prst="rect">
            <a:avLst/>
          </a:prstGeom>
          <a:noFill/>
          <a:ln>
            <a:noFill/>
          </a:ln>
        </p:spPr>
        <p:txBody>
          <a:bodyPr spcFirstLastPara="1" wrap="square" lIns="91425" tIns="45700" rIns="91425" bIns="45700" anchor="t" anchorCtr="0">
            <a:spAutoFit/>
          </a:bodyPr>
          <a:lstStyle/>
          <a:p>
            <a:pPr marL="0" marR="0" lvl="0" indent="0" algn="r" rtl="1">
              <a:spcBef>
                <a:spcPts val="0"/>
              </a:spcBef>
              <a:spcAft>
                <a:spcPts val="0"/>
              </a:spcAft>
              <a:buNone/>
            </a:pPr>
            <a:r>
              <a:rPr lang="en-US" sz="1800" b="1" dirty="0">
                <a:solidFill>
                  <a:schemeClr val="dk1"/>
                </a:solidFill>
                <a:latin typeface="Arial"/>
                <a:ea typeface="Arial"/>
                <a:cs typeface="Arial"/>
                <a:sym typeface="Arial"/>
              </a:rPr>
              <a:t>أجب عن الأسئلة التالية وقم بتطوير خطة عمل بالخطوات الرئيسية:</a:t>
            </a:r>
          </a:p>
        </p:txBody>
      </p:sp>
      <p:sp>
        <p:nvSpPr>
          <p:cNvPr id="4" name="Google Shape;114;p9">
            <a:extLst>
              <a:ext uri="{FF2B5EF4-FFF2-40B4-BE49-F238E27FC236}">
                <a16:creationId xmlns:a16="http://schemas.microsoft.com/office/drawing/2014/main" id="{6E0CF2B0-9634-8C83-628F-0B85E4240626}"/>
              </a:ext>
            </a:extLst>
          </p:cNvPr>
          <p:cNvSpPr txBox="1"/>
          <p:nvPr/>
        </p:nvSpPr>
        <p:spPr>
          <a:xfrm>
            <a:off x="5139465" y="3260700"/>
            <a:ext cx="5890045" cy="2462172"/>
          </a:xfrm>
          <a:prstGeom prst="rect">
            <a:avLst/>
          </a:prstGeom>
          <a:noFill/>
          <a:ln>
            <a:noFill/>
          </a:ln>
        </p:spPr>
        <p:txBody>
          <a:bodyPr spcFirstLastPara="1" wrap="square" lIns="91425" tIns="45700" rIns="91425" bIns="45700" anchor="t" anchorCtr="0">
            <a:spAutoFit/>
          </a:bodyPr>
          <a:lstStyle/>
          <a:p>
            <a:pPr marL="342900" marR="0" lvl="0" indent="-342900" algn="r" rtl="1">
              <a:spcBef>
                <a:spcPts val="0"/>
              </a:spcBef>
              <a:spcAft>
                <a:spcPts val="0"/>
              </a:spcAft>
              <a:buClr>
                <a:schemeClr val="dk1"/>
              </a:buClr>
              <a:buSzPct val="100000"/>
              <a:buFont typeface="+mj-lt"/>
              <a:buAutoNum type="arabicPeriod"/>
            </a:pPr>
            <a:r>
              <a:rPr lang="en-US" sz="2200" dirty="0">
                <a:solidFill>
                  <a:schemeClr val="dk1"/>
                </a:solidFill>
                <a:latin typeface="Calibri" panose="020F0502020204030204" pitchFamily="34" charset="0"/>
                <a:cs typeface="Calibri" panose="020F0502020204030204" pitchFamily="34" charset="0"/>
                <a:sym typeface="Arial"/>
              </a:rPr>
              <a:t>ما هي المخاطر التي يواجهها الطفل؟</a:t>
            </a:r>
            <a:br>
              <a:rPr lang="en-US" sz="2200" dirty="0">
                <a:solidFill>
                  <a:schemeClr val="dk1"/>
                </a:solidFill>
                <a:latin typeface="Calibri" panose="020F0502020204030204" pitchFamily="34" charset="0"/>
                <a:cs typeface="Calibri" panose="020F0502020204030204" pitchFamily="34" charset="0"/>
                <a:sym typeface="Arial"/>
              </a:rPr>
            </a:br>
            <a:endParaRPr lang="en-US" sz="2200" dirty="0">
              <a:solidFill>
                <a:schemeClr val="dk1"/>
              </a:solidFill>
              <a:latin typeface="Calibri" panose="020F0502020204030204" pitchFamily="34" charset="0"/>
              <a:cs typeface="Calibri" panose="020F0502020204030204" pitchFamily="34" charset="0"/>
              <a:sym typeface="Arial"/>
            </a:endParaRPr>
          </a:p>
          <a:p>
            <a:pPr marL="342900" marR="0" lvl="0" indent="-342900" algn="r" rtl="1">
              <a:spcBef>
                <a:spcPts val="0"/>
              </a:spcBef>
              <a:spcAft>
                <a:spcPts val="0"/>
              </a:spcAft>
              <a:buClr>
                <a:schemeClr val="dk1"/>
              </a:buClr>
              <a:buSzPct val="100000"/>
              <a:buFont typeface="+mj-lt"/>
              <a:buAutoNum type="arabicPeriod"/>
            </a:pPr>
            <a:r>
              <a:rPr lang="en-US" sz="2200" dirty="0">
                <a:solidFill>
                  <a:schemeClr val="dk1"/>
                </a:solidFill>
                <a:latin typeface="Calibri" panose="020F0502020204030204" pitchFamily="34" charset="0"/>
                <a:cs typeface="Calibri" panose="020F0502020204030204" pitchFamily="34" charset="0"/>
                <a:sym typeface="Arial"/>
              </a:rPr>
              <a:t>ما هي عوامل الحماية المحتملة؟</a:t>
            </a:r>
            <a:br>
              <a:rPr lang="en-US" sz="2200" dirty="0">
                <a:solidFill>
                  <a:schemeClr val="dk1"/>
                </a:solidFill>
                <a:latin typeface="Calibri" panose="020F0502020204030204" pitchFamily="34" charset="0"/>
                <a:cs typeface="Calibri" panose="020F0502020204030204" pitchFamily="34" charset="0"/>
                <a:sym typeface="Arial"/>
              </a:rPr>
            </a:br>
            <a:endParaRPr lang="en-US" sz="2200" dirty="0">
              <a:solidFill>
                <a:schemeClr val="dk1"/>
              </a:solidFill>
              <a:latin typeface="Calibri" panose="020F0502020204030204" pitchFamily="34" charset="0"/>
              <a:cs typeface="Calibri" panose="020F0502020204030204" pitchFamily="34" charset="0"/>
              <a:sym typeface="Arial"/>
            </a:endParaRPr>
          </a:p>
          <a:p>
            <a:pPr marL="342900" marR="0" lvl="0" indent="-342900" algn="r" rtl="1">
              <a:spcBef>
                <a:spcPts val="0"/>
              </a:spcBef>
              <a:spcAft>
                <a:spcPts val="0"/>
              </a:spcAft>
              <a:buClr>
                <a:schemeClr val="dk1"/>
              </a:buClr>
              <a:buSzPct val="100000"/>
              <a:buFont typeface="+mj-lt"/>
              <a:buAutoNum type="arabicPeriod"/>
            </a:pPr>
            <a:r>
              <a:rPr lang="en-US" sz="2200" dirty="0">
                <a:solidFill>
                  <a:schemeClr val="dk1"/>
                </a:solidFill>
                <a:latin typeface="Calibri" panose="020F0502020204030204" pitchFamily="34" charset="0"/>
                <a:cs typeface="Calibri" panose="020F0502020204030204" pitchFamily="34" charset="0"/>
                <a:sym typeface="Arial"/>
              </a:rPr>
              <a:t>ما هي الاحتياجات الأساسية للطفل؟</a:t>
            </a:r>
            <a:br>
              <a:rPr lang="en-US" sz="2200" dirty="0">
                <a:solidFill>
                  <a:schemeClr val="dk1"/>
                </a:solidFill>
                <a:latin typeface="Calibri" panose="020F0502020204030204" pitchFamily="34" charset="0"/>
                <a:cs typeface="Calibri" panose="020F0502020204030204" pitchFamily="34" charset="0"/>
                <a:sym typeface="Arial"/>
              </a:rPr>
            </a:br>
            <a:endParaRPr lang="en-US" sz="2200" dirty="0">
              <a:solidFill>
                <a:schemeClr val="dk1"/>
              </a:solidFill>
              <a:latin typeface="Calibri" panose="020F0502020204030204" pitchFamily="34" charset="0"/>
              <a:cs typeface="Calibri" panose="020F0502020204030204" pitchFamily="34" charset="0"/>
              <a:sym typeface="Arial"/>
            </a:endParaRPr>
          </a:p>
          <a:p>
            <a:pPr marL="342900" marR="0" lvl="0" indent="-342900" algn="r" rtl="1">
              <a:spcBef>
                <a:spcPts val="0"/>
              </a:spcBef>
              <a:spcAft>
                <a:spcPts val="0"/>
              </a:spcAft>
              <a:buClr>
                <a:schemeClr val="dk1"/>
              </a:buClr>
              <a:buSzPct val="100000"/>
              <a:buFont typeface="+mj-lt"/>
              <a:buAutoNum type="arabicPeriod"/>
            </a:pPr>
            <a:r>
              <a:rPr lang="en-US" sz="2200" dirty="0">
                <a:solidFill>
                  <a:schemeClr val="dk1"/>
                </a:solidFill>
                <a:latin typeface="Calibri" panose="020F0502020204030204" pitchFamily="34" charset="0"/>
                <a:cs typeface="Calibri" panose="020F0502020204030204" pitchFamily="34" charset="0"/>
                <a:sym typeface="Arial"/>
              </a:rPr>
              <a:t>ما هي المعلومات الإضافية التي تحتاجها؟</a:t>
            </a:r>
          </a:p>
        </p:txBody>
      </p:sp>
      <p:grpSp>
        <p:nvGrpSpPr>
          <p:cNvPr id="5" name="Group 4">
            <a:extLst>
              <a:ext uri="{FF2B5EF4-FFF2-40B4-BE49-F238E27FC236}">
                <a16:creationId xmlns:a16="http://schemas.microsoft.com/office/drawing/2014/main" id="{8A550DD6-DDFD-1739-DCD2-ABC48D4303A0}"/>
              </a:ext>
            </a:extLst>
          </p:cNvPr>
          <p:cNvGrpSpPr/>
          <p:nvPr/>
        </p:nvGrpSpPr>
        <p:grpSpPr>
          <a:xfrm rot="20104804">
            <a:off x="502170" y="2105819"/>
            <a:ext cx="4220281" cy="2805877"/>
            <a:chOff x="7208925" y="2604220"/>
            <a:chExt cx="1168511" cy="776891"/>
          </a:xfrm>
        </p:grpSpPr>
        <p:sp>
          <p:nvSpPr>
            <p:cNvPr id="6" name="Rectangle 5">
              <a:extLst>
                <a:ext uri="{FF2B5EF4-FFF2-40B4-BE49-F238E27FC236}">
                  <a16:creationId xmlns:a16="http://schemas.microsoft.com/office/drawing/2014/main" id="{4B849889-8409-2822-E822-830395A77BA5}"/>
                </a:ext>
              </a:extLst>
            </p:cNvPr>
            <p:cNvSpPr/>
            <p:nvPr/>
          </p:nvSpPr>
          <p:spPr>
            <a:xfrm>
              <a:off x="7425584" y="2840091"/>
              <a:ext cx="716280" cy="541020"/>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7" name="Google Shape;315;p4">
              <a:extLst>
                <a:ext uri="{FF2B5EF4-FFF2-40B4-BE49-F238E27FC236}">
                  <a16:creationId xmlns:a16="http://schemas.microsoft.com/office/drawing/2014/main" id="{7046477E-D0D0-703A-0AF7-F7682301CC70}"/>
                </a:ext>
              </a:extLst>
            </p:cNvPr>
            <p:cNvSpPr/>
            <p:nvPr/>
          </p:nvSpPr>
          <p:spPr>
            <a:xfrm>
              <a:off x="7208925" y="2953324"/>
              <a:ext cx="356816" cy="356815"/>
            </a:xfrm>
            <a:prstGeom prst="ellipse">
              <a:avLst/>
            </a:prstGeom>
            <a:solidFill>
              <a:schemeClr val="accent2">
                <a:lumMod val="75000"/>
              </a:schemeClr>
            </a:solidFill>
            <a:ln w="38100">
              <a:solidFill>
                <a:schemeClr val="bg1"/>
              </a:solidFill>
            </a:ln>
          </p:spPr>
          <p:txBody>
            <a:bodyPr spcFirstLastPara="1" wrap="square" lIns="91425" tIns="45700" rIns="91425" bIns="45700" anchor="ctr" anchorCtr="0">
              <a:noAutofit/>
            </a:bodyPr>
            <a:lstStyle/>
            <a:p>
              <a:pPr marL="0" marR="0" lvl="0" indent="0" algn="ctr" rtl="1">
                <a:spcBef>
                  <a:spcPts val="0"/>
                </a:spcBef>
                <a:spcAft>
                  <a:spcPts val="0"/>
                </a:spcAft>
                <a:buNone/>
              </a:pPr>
              <a:endParaRPr sz="1800" dirty="0">
                <a:solidFill>
                  <a:schemeClr val="lt1"/>
                </a:solidFill>
                <a:latin typeface="Calibri"/>
                <a:ea typeface="Calibri"/>
                <a:cs typeface="Calibri"/>
                <a:sym typeface="Calibri"/>
              </a:endParaRPr>
            </a:p>
          </p:txBody>
        </p:sp>
        <p:sp>
          <p:nvSpPr>
            <p:cNvPr id="8" name="Google Shape;315;p4">
              <a:extLst>
                <a:ext uri="{FF2B5EF4-FFF2-40B4-BE49-F238E27FC236}">
                  <a16:creationId xmlns:a16="http://schemas.microsoft.com/office/drawing/2014/main" id="{95AC76FC-A05B-5C58-93DB-47A55EEF3932}"/>
                </a:ext>
              </a:extLst>
            </p:cNvPr>
            <p:cNvSpPr/>
            <p:nvPr/>
          </p:nvSpPr>
          <p:spPr>
            <a:xfrm>
              <a:off x="7622905" y="2604220"/>
              <a:ext cx="356816" cy="356815"/>
            </a:xfrm>
            <a:prstGeom prst="ellipse">
              <a:avLst/>
            </a:prstGeom>
            <a:solidFill>
              <a:schemeClr val="accent2">
                <a:lumMod val="75000"/>
              </a:schemeClr>
            </a:solidFill>
            <a:ln w="38100">
              <a:solidFill>
                <a:schemeClr val="bg1"/>
              </a:solidFill>
            </a:ln>
          </p:spPr>
          <p:txBody>
            <a:bodyPr spcFirstLastPara="1" wrap="square" lIns="91425" tIns="45700" rIns="91425" bIns="45700" anchor="ctr" anchorCtr="0">
              <a:noAutofit/>
            </a:bodyPr>
            <a:lstStyle/>
            <a:p>
              <a:pPr marL="0" marR="0" lvl="0" indent="0" algn="ctr" rtl="1">
                <a:spcBef>
                  <a:spcPts val="0"/>
                </a:spcBef>
                <a:spcAft>
                  <a:spcPts val="0"/>
                </a:spcAft>
                <a:buNone/>
              </a:pPr>
              <a:endParaRPr sz="1800" dirty="0">
                <a:solidFill>
                  <a:schemeClr val="lt1"/>
                </a:solidFill>
                <a:latin typeface="Calibri"/>
                <a:ea typeface="Calibri"/>
                <a:cs typeface="Calibri"/>
                <a:sym typeface="Calibri"/>
              </a:endParaRPr>
            </a:p>
          </p:txBody>
        </p:sp>
        <p:sp>
          <p:nvSpPr>
            <p:cNvPr id="9" name="Google Shape;315;p4">
              <a:extLst>
                <a:ext uri="{FF2B5EF4-FFF2-40B4-BE49-F238E27FC236}">
                  <a16:creationId xmlns:a16="http://schemas.microsoft.com/office/drawing/2014/main" id="{8BC5811A-401F-D245-63E1-E3AE1D48B5C2}"/>
                </a:ext>
              </a:extLst>
            </p:cNvPr>
            <p:cNvSpPr/>
            <p:nvPr/>
          </p:nvSpPr>
          <p:spPr>
            <a:xfrm>
              <a:off x="8020620" y="2955992"/>
              <a:ext cx="356816" cy="356815"/>
            </a:xfrm>
            <a:prstGeom prst="ellipse">
              <a:avLst/>
            </a:prstGeom>
            <a:solidFill>
              <a:schemeClr val="accent2">
                <a:lumMod val="75000"/>
              </a:schemeClr>
            </a:solidFill>
            <a:ln w="38100">
              <a:solidFill>
                <a:schemeClr val="bg1"/>
              </a:solidFill>
            </a:ln>
          </p:spPr>
          <p:txBody>
            <a:bodyPr spcFirstLastPara="1" wrap="square" lIns="91425" tIns="45700" rIns="91425" bIns="45700" anchor="ctr" anchorCtr="0">
              <a:noAutofit/>
            </a:bodyPr>
            <a:lstStyle/>
            <a:p>
              <a:pPr marL="0" marR="0" lvl="0" indent="0" algn="ctr" rtl="1">
                <a:spcBef>
                  <a:spcPts val="0"/>
                </a:spcBef>
                <a:spcAft>
                  <a:spcPts val="0"/>
                </a:spcAft>
                <a:buNone/>
              </a:pPr>
              <a:endParaRPr sz="1800" dirty="0">
                <a:solidFill>
                  <a:schemeClr val="lt1"/>
                </a:solidFill>
                <a:latin typeface="Calibri"/>
                <a:ea typeface="Calibri"/>
                <a:cs typeface="Calibri"/>
                <a:sym typeface="Calibri"/>
              </a:endParaRPr>
            </a:p>
          </p:txBody>
        </p:sp>
        <p:sp>
          <p:nvSpPr>
            <p:cNvPr id="31" name="Rectangle: Single Corner Snipped 30">
              <a:extLst>
                <a:ext uri="{FF2B5EF4-FFF2-40B4-BE49-F238E27FC236}">
                  <a16:creationId xmlns:a16="http://schemas.microsoft.com/office/drawing/2014/main" id="{23324176-503A-378D-03C2-36351D752480}"/>
                </a:ext>
              </a:extLst>
            </p:cNvPr>
            <p:cNvSpPr/>
            <p:nvPr/>
          </p:nvSpPr>
          <p:spPr>
            <a:xfrm rot="3546506">
              <a:off x="7635233" y="3164183"/>
              <a:ext cx="115589" cy="149251"/>
            </a:xfrm>
            <a:prstGeom prst="snip1Rect">
              <a:avLst>
                <a:gd name="adj" fmla="val 23266"/>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32" name="Rectangle: Single Corner Snipped 31">
              <a:extLst>
                <a:ext uri="{FF2B5EF4-FFF2-40B4-BE49-F238E27FC236}">
                  <a16:creationId xmlns:a16="http://schemas.microsoft.com/office/drawing/2014/main" id="{00DC2A41-5813-2CC0-C898-7729D99D56FD}"/>
                </a:ext>
              </a:extLst>
            </p:cNvPr>
            <p:cNvSpPr/>
            <p:nvPr/>
          </p:nvSpPr>
          <p:spPr>
            <a:xfrm rot="17435470">
              <a:off x="7817713" y="3021002"/>
              <a:ext cx="115589" cy="149251"/>
            </a:xfrm>
            <a:prstGeom prst="snip1Rect">
              <a:avLst>
                <a:gd name="adj" fmla="val 23266"/>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gr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show="0">
  <p:cSld>
    <p:spTree>
      <p:nvGrpSpPr>
        <p:cNvPr id="1" name="Shape 650"/>
        <p:cNvGrpSpPr/>
        <p:nvPr/>
      </p:nvGrpSpPr>
      <p:grpSpPr>
        <a:xfrm>
          <a:off x="0" y="0"/>
          <a:ext cx="0" cy="0"/>
          <a:chOff x="0" y="0"/>
          <a:chExt cx="0" cy="0"/>
        </a:xfrm>
      </p:grpSpPr>
      <p:sp>
        <p:nvSpPr>
          <p:cNvPr id="4" name="Title 72">
            <a:extLst>
              <a:ext uri="{FF2B5EF4-FFF2-40B4-BE49-F238E27FC236}">
                <a16:creationId xmlns:a16="http://schemas.microsoft.com/office/drawing/2014/main" id="{1E17838B-2485-DA2E-92A1-813AEFF583CD}"/>
              </a:ext>
            </a:extLst>
          </p:cNvPr>
          <p:cNvSpPr txBox="1">
            <a:spLocks/>
          </p:cNvSpPr>
          <p:nvPr/>
        </p:nvSpPr>
        <p:spPr>
          <a:xfrm>
            <a:off x="5290894" y="1782336"/>
            <a:ext cx="5915913" cy="562168"/>
          </a:xfrm>
          <a:prstGeom prst="rect">
            <a:avLst/>
          </a:prstGeom>
        </p:spPr>
        <p:txBody>
          <a:bodyPr anchor="ctr" anchorCtr="0"/>
          <a:lstStyle>
            <a:lvl1pPr algn="l" defTabSz="914400" rtl="0" eaLnBrk="1" latinLnBrk="0" hangingPunct="1">
              <a:lnSpc>
                <a:spcPct val="90000"/>
              </a:lnSpc>
              <a:spcBef>
                <a:spcPct val="0"/>
              </a:spcBef>
              <a:buNone/>
              <a:defRPr sz="4400" kern="1200">
                <a:solidFill>
                  <a:schemeClr val="tx1"/>
                </a:solidFill>
                <a:latin typeface="Helvetica Neue" charset="0"/>
                <a:ea typeface="Helvetica Neue" charset="0"/>
                <a:cs typeface="Helvetica Neue" charset="0"/>
              </a:defRPr>
            </a:lvl1pPr>
          </a:lstStyle>
          <a:p>
            <a:pPr algn="r" rtl="1"/>
            <a:r>
              <a:rPr lang="en-CA" sz="5400" b="1" dirty="0">
                <a:solidFill>
                  <a:schemeClr val="bg1">
                    <a:lumMod val="75000"/>
                  </a:schemeClr>
                </a:solidFill>
                <a:latin typeface="Calibri" panose="020F0502020204030204" pitchFamily="34" charset="0"/>
                <a:cs typeface="Calibri" panose="020F0502020204030204" pitchFamily="34" charset="0"/>
              </a:rPr>
              <a:t>شريحة إضافية لملاحظات الميسر</a:t>
            </a:r>
          </a:p>
        </p:txBody>
      </p:sp>
    </p:spTree>
    <p:extLst>
      <p:ext uri="{BB962C8B-B14F-4D97-AF65-F5344CB8AC3E}">
        <p14:creationId xmlns:p14="http://schemas.microsoft.com/office/powerpoint/2010/main" val="389235853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show="0">
  <p:cSld>
    <p:spTree>
      <p:nvGrpSpPr>
        <p:cNvPr id="1" name="Shape 650"/>
        <p:cNvGrpSpPr/>
        <p:nvPr/>
      </p:nvGrpSpPr>
      <p:grpSpPr>
        <a:xfrm>
          <a:off x="0" y="0"/>
          <a:ext cx="0" cy="0"/>
          <a:chOff x="0" y="0"/>
          <a:chExt cx="0" cy="0"/>
        </a:xfrm>
      </p:grpSpPr>
      <p:sp>
        <p:nvSpPr>
          <p:cNvPr id="4" name="Title 72">
            <a:extLst>
              <a:ext uri="{FF2B5EF4-FFF2-40B4-BE49-F238E27FC236}">
                <a16:creationId xmlns:a16="http://schemas.microsoft.com/office/drawing/2014/main" id="{B96B954D-77B3-DB36-1A32-6AF3290AB8E9}"/>
              </a:ext>
            </a:extLst>
          </p:cNvPr>
          <p:cNvSpPr txBox="1">
            <a:spLocks/>
          </p:cNvSpPr>
          <p:nvPr/>
        </p:nvSpPr>
        <p:spPr>
          <a:xfrm>
            <a:off x="5058420" y="2293780"/>
            <a:ext cx="5915913" cy="562168"/>
          </a:xfrm>
          <a:prstGeom prst="rect">
            <a:avLst/>
          </a:prstGeom>
        </p:spPr>
        <p:txBody>
          <a:bodyPr anchor="ctr" anchorCtr="0"/>
          <a:lstStyle>
            <a:lvl1pPr algn="l" defTabSz="914400" rtl="0" eaLnBrk="1" latinLnBrk="0" hangingPunct="1">
              <a:lnSpc>
                <a:spcPct val="90000"/>
              </a:lnSpc>
              <a:spcBef>
                <a:spcPct val="0"/>
              </a:spcBef>
              <a:buNone/>
              <a:defRPr sz="4400" kern="1200">
                <a:solidFill>
                  <a:schemeClr val="tx1"/>
                </a:solidFill>
                <a:latin typeface="Helvetica Neue" charset="0"/>
                <a:ea typeface="Helvetica Neue" charset="0"/>
                <a:cs typeface="Helvetica Neue" charset="0"/>
              </a:defRPr>
            </a:lvl1pPr>
          </a:lstStyle>
          <a:p>
            <a:pPr algn="r" rtl="1"/>
            <a:r>
              <a:rPr lang="en-CA" sz="5400" b="1" dirty="0">
                <a:solidFill>
                  <a:schemeClr val="bg1">
                    <a:lumMod val="75000"/>
                  </a:schemeClr>
                </a:solidFill>
                <a:latin typeface="Calibri" panose="020F0502020204030204" pitchFamily="34" charset="0"/>
                <a:cs typeface="Calibri" panose="020F0502020204030204" pitchFamily="34" charset="0"/>
              </a:rPr>
              <a:t>شريحة إضافية لملاحظات الميسر</a:t>
            </a:r>
          </a:p>
        </p:txBody>
      </p:sp>
    </p:spTree>
    <p:extLst>
      <p:ext uri="{BB962C8B-B14F-4D97-AF65-F5344CB8AC3E}">
        <p14:creationId xmlns:p14="http://schemas.microsoft.com/office/powerpoint/2010/main" val="60765605"/>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show="0">
  <p:cSld>
    <p:spTree>
      <p:nvGrpSpPr>
        <p:cNvPr id="1" name="Shape 650"/>
        <p:cNvGrpSpPr/>
        <p:nvPr/>
      </p:nvGrpSpPr>
      <p:grpSpPr>
        <a:xfrm>
          <a:off x="0" y="0"/>
          <a:ext cx="0" cy="0"/>
          <a:chOff x="0" y="0"/>
          <a:chExt cx="0" cy="0"/>
        </a:xfrm>
      </p:grpSpPr>
      <p:sp>
        <p:nvSpPr>
          <p:cNvPr id="4" name="Title 72">
            <a:extLst>
              <a:ext uri="{FF2B5EF4-FFF2-40B4-BE49-F238E27FC236}">
                <a16:creationId xmlns:a16="http://schemas.microsoft.com/office/drawing/2014/main" id="{24F72B06-30C0-E8AA-E3DC-1C01407E6B65}"/>
              </a:ext>
            </a:extLst>
          </p:cNvPr>
          <p:cNvSpPr txBox="1">
            <a:spLocks/>
          </p:cNvSpPr>
          <p:nvPr/>
        </p:nvSpPr>
        <p:spPr>
          <a:xfrm>
            <a:off x="5135912" y="2107801"/>
            <a:ext cx="5915913" cy="562168"/>
          </a:xfrm>
          <a:prstGeom prst="rect">
            <a:avLst/>
          </a:prstGeom>
        </p:spPr>
        <p:txBody>
          <a:bodyPr anchor="ctr" anchorCtr="0"/>
          <a:lstStyle>
            <a:lvl1pPr algn="l" defTabSz="914400" rtl="0" eaLnBrk="1" latinLnBrk="0" hangingPunct="1">
              <a:lnSpc>
                <a:spcPct val="90000"/>
              </a:lnSpc>
              <a:spcBef>
                <a:spcPct val="0"/>
              </a:spcBef>
              <a:buNone/>
              <a:defRPr sz="4400" kern="1200">
                <a:solidFill>
                  <a:schemeClr val="tx1"/>
                </a:solidFill>
                <a:latin typeface="Helvetica Neue" charset="0"/>
                <a:ea typeface="Helvetica Neue" charset="0"/>
                <a:cs typeface="Helvetica Neue" charset="0"/>
              </a:defRPr>
            </a:lvl1pPr>
          </a:lstStyle>
          <a:p>
            <a:pPr algn="r" rtl="1"/>
            <a:r>
              <a:rPr lang="en-CA" sz="5400" b="1" dirty="0">
                <a:solidFill>
                  <a:schemeClr val="bg1">
                    <a:lumMod val="75000"/>
                  </a:schemeClr>
                </a:solidFill>
                <a:latin typeface="Calibri" panose="020F0502020204030204" pitchFamily="34" charset="0"/>
                <a:cs typeface="Calibri" panose="020F0502020204030204" pitchFamily="34" charset="0"/>
              </a:rPr>
              <a:t>شريحة إضافية لملاحظات الميسر</a:t>
            </a:r>
          </a:p>
        </p:txBody>
      </p:sp>
    </p:spTree>
    <p:extLst>
      <p:ext uri="{BB962C8B-B14F-4D97-AF65-F5344CB8AC3E}">
        <p14:creationId xmlns:p14="http://schemas.microsoft.com/office/powerpoint/2010/main" val="1689064673"/>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Shape 668"/>
        <p:cNvGrpSpPr/>
        <p:nvPr/>
      </p:nvGrpSpPr>
      <p:grpSpPr>
        <a:xfrm>
          <a:off x="0" y="0"/>
          <a:ext cx="0" cy="0"/>
          <a:chOff x="0" y="0"/>
          <a:chExt cx="0" cy="0"/>
        </a:xfrm>
      </p:grpSpPr>
      <p:grpSp>
        <p:nvGrpSpPr>
          <p:cNvPr id="28" name="Group 27">
            <a:extLst>
              <a:ext uri="{FF2B5EF4-FFF2-40B4-BE49-F238E27FC236}">
                <a16:creationId xmlns:a16="http://schemas.microsoft.com/office/drawing/2014/main" id="{B9DE4265-5EC1-E7D0-D105-8400975A867B}"/>
              </a:ext>
            </a:extLst>
          </p:cNvPr>
          <p:cNvGrpSpPr/>
          <p:nvPr/>
        </p:nvGrpSpPr>
        <p:grpSpPr>
          <a:xfrm>
            <a:off x="754207" y="1714582"/>
            <a:ext cx="1935511" cy="2346805"/>
            <a:chOff x="-495533" y="1913810"/>
            <a:chExt cx="1935511" cy="2346805"/>
          </a:xfrm>
        </p:grpSpPr>
        <p:sp>
          <p:nvSpPr>
            <p:cNvPr id="27" name="Rectangle: Single Corner Snipped 26">
              <a:extLst>
                <a:ext uri="{FF2B5EF4-FFF2-40B4-BE49-F238E27FC236}">
                  <a16:creationId xmlns:a16="http://schemas.microsoft.com/office/drawing/2014/main" id="{4772861D-E10B-5E45-2784-B2A6A0D6F9E7}"/>
                </a:ext>
              </a:extLst>
            </p:cNvPr>
            <p:cNvSpPr/>
            <p:nvPr/>
          </p:nvSpPr>
          <p:spPr>
            <a:xfrm>
              <a:off x="-495533" y="1913810"/>
              <a:ext cx="1935511" cy="2346805"/>
            </a:xfrm>
            <a:prstGeom prst="snip1Rect">
              <a:avLst/>
            </a:prstGeom>
            <a:solidFill>
              <a:schemeClr val="accent2">
                <a:lumMod val="20000"/>
                <a:lumOff val="80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grpSp>
          <p:nvGrpSpPr>
            <p:cNvPr id="22" name="Group 21">
              <a:extLst>
                <a:ext uri="{FF2B5EF4-FFF2-40B4-BE49-F238E27FC236}">
                  <a16:creationId xmlns:a16="http://schemas.microsoft.com/office/drawing/2014/main" id="{C70900E7-9DE7-073B-AC62-27682EE4504D}"/>
                </a:ext>
              </a:extLst>
            </p:cNvPr>
            <p:cNvGrpSpPr/>
            <p:nvPr/>
          </p:nvGrpSpPr>
          <p:grpSpPr>
            <a:xfrm rot="36916">
              <a:off x="193956" y="2460722"/>
              <a:ext cx="581532" cy="1305187"/>
              <a:chOff x="5960196" y="3632825"/>
              <a:chExt cx="324376" cy="728028"/>
            </a:xfrm>
            <a:solidFill>
              <a:schemeClr val="bg1"/>
            </a:solidFill>
          </p:grpSpPr>
          <p:sp>
            <p:nvSpPr>
              <p:cNvPr id="23" name="Round Same Side Corner Rectangle 46">
                <a:extLst>
                  <a:ext uri="{FF2B5EF4-FFF2-40B4-BE49-F238E27FC236}">
                    <a16:creationId xmlns:a16="http://schemas.microsoft.com/office/drawing/2014/main" id="{D2A2CE74-6454-D443-1F30-B3534FD2D94A}"/>
                  </a:ext>
                </a:extLst>
              </p:cNvPr>
              <p:cNvSpPr/>
              <p:nvPr/>
            </p:nvSpPr>
            <p:spPr>
              <a:xfrm>
                <a:off x="5962575" y="4012912"/>
                <a:ext cx="320731" cy="347941"/>
              </a:xfrm>
              <a:prstGeom prst="round2SameRect">
                <a:avLst>
                  <a:gd name="adj1" fmla="val 500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4" name="Oval 23">
                <a:extLst>
                  <a:ext uri="{FF2B5EF4-FFF2-40B4-BE49-F238E27FC236}">
                    <a16:creationId xmlns:a16="http://schemas.microsoft.com/office/drawing/2014/main" id="{A7016964-5064-B706-FFCE-6E2ED71C8ADD}"/>
                  </a:ext>
                </a:extLst>
              </p:cNvPr>
              <p:cNvSpPr/>
              <p:nvPr/>
            </p:nvSpPr>
            <p:spPr>
              <a:xfrm>
                <a:off x="5960196" y="3632825"/>
                <a:ext cx="324376" cy="32437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b="1" dirty="0">
                  <a:solidFill>
                    <a:schemeClr val="bg1"/>
                  </a:solidFill>
                  <a:latin typeface="Arial" panose="020B0604020202020204" pitchFamily="34" charset="0"/>
                  <a:cs typeface="Arial" panose="020B0604020202020204" pitchFamily="34" charset="0"/>
                </a:endParaRPr>
              </a:p>
            </p:txBody>
          </p:sp>
        </p:grpSp>
      </p:grpSp>
      <p:sp>
        <p:nvSpPr>
          <p:cNvPr id="669" name="Google Shape;669;p25"/>
          <p:cNvSpPr txBox="1">
            <a:spLocks noGrp="1"/>
          </p:cNvSpPr>
          <p:nvPr>
            <p:ph type="title"/>
          </p:nvPr>
        </p:nvSpPr>
        <p:spPr>
          <a:xfrm>
            <a:off x="514501" y="120516"/>
            <a:ext cx="9307138" cy="868968"/>
          </a:xfrm>
          <a:prstGeom prst="rect">
            <a:avLst/>
          </a:prstGeom>
          <a:noFill/>
          <a:ln>
            <a:noFill/>
          </a:ln>
        </p:spPr>
        <p:txBody>
          <a:bodyPr spcFirstLastPara="1" wrap="square" lIns="91425" tIns="45700" rIns="91425" bIns="45700" anchor="ctr" anchorCtr="0">
            <a:normAutofit fontScale="90000"/>
          </a:bodyPr>
          <a:lstStyle/>
          <a:p>
            <a:pPr marL="0" lvl="0" indent="0" algn="ctr" rtl="1">
              <a:lnSpc>
                <a:spcPct val="90000"/>
              </a:lnSpc>
              <a:spcBef>
                <a:spcPts val="0"/>
              </a:spcBef>
              <a:spcAft>
                <a:spcPts val="0"/>
              </a:spcAft>
              <a:buClr>
                <a:srgbClr val="8C5F7A"/>
              </a:buClr>
              <a:buSzPts val="3200"/>
              <a:buFont typeface="Arial"/>
              <a:buNone/>
            </a:pPr>
            <a:r>
              <a:rPr lang="ar-SA" dirty="0">
                <a:highlight>
                  <a:srgbClr val="FFFF00"/>
                </a:highlight>
                <a:latin typeface="Calibri" panose="020F0502020204030204" pitchFamily="34" charset="0"/>
                <a:cs typeface="Calibri" panose="020F0502020204030204" pitchFamily="34" charset="0"/>
              </a:rPr>
              <a:t>ال</a:t>
            </a:r>
            <a:r>
              <a:rPr lang="en-US" dirty="0">
                <a:highlight>
                  <a:srgbClr val="FFFF00"/>
                </a:highlight>
                <a:latin typeface="Calibri" panose="020F0502020204030204" pitchFamily="34" charset="0"/>
                <a:cs typeface="Calibri" panose="020F0502020204030204" pitchFamily="34" charset="0"/>
              </a:rPr>
              <a:t>اعتبارات أثناء</a:t>
            </a:r>
            <a:r>
              <a:rPr lang="ar-SA" dirty="0">
                <a:highlight>
                  <a:srgbClr val="FFFF00"/>
                </a:highlight>
                <a:latin typeface="Calibri" panose="020F0502020204030204" pitchFamily="34" charset="0"/>
                <a:cs typeface="Calibri" panose="020F0502020204030204" pitchFamily="34" charset="0"/>
              </a:rPr>
              <a:t> إجراء</a:t>
            </a:r>
            <a:r>
              <a:rPr lang="en-US" dirty="0">
                <a:highlight>
                  <a:srgbClr val="FFFF00"/>
                </a:highlight>
                <a:latin typeface="Calibri" panose="020F0502020204030204" pitchFamily="34" charset="0"/>
                <a:cs typeface="Calibri" panose="020F0502020204030204" pitchFamily="34" charset="0"/>
              </a:rPr>
              <a:t> التقييم</a:t>
            </a:r>
            <a:r>
              <a:rPr lang="ar-SA" dirty="0">
                <a:highlight>
                  <a:srgbClr val="FFFF00"/>
                </a:highlight>
                <a:latin typeface="Calibri" panose="020F0502020204030204" pitchFamily="34" charset="0"/>
                <a:cs typeface="Calibri" panose="020F0502020204030204" pitchFamily="34" charset="0"/>
              </a:rPr>
              <a:t> مع الأطفال المنفصلين وغير المصحوبين</a:t>
            </a:r>
            <a:r>
              <a:rPr lang="en-US" dirty="0">
                <a:highlight>
                  <a:srgbClr val="FFFF00"/>
                </a:highlight>
                <a:latin typeface="Calibri" panose="020F0502020204030204" pitchFamily="34" charset="0"/>
                <a:cs typeface="Calibri" panose="020F0502020204030204" pitchFamily="34" charset="0"/>
              </a:rPr>
              <a:t>؟</a:t>
            </a:r>
            <a:endParaRPr dirty="0">
              <a:highlight>
                <a:srgbClr val="FFFF00"/>
              </a:highlight>
              <a:latin typeface="Calibri" panose="020F0502020204030204" pitchFamily="34" charset="0"/>
              <a:cs typeface="Calibri" panose="020F0502020204030204" pitchFamily="34" charset="0"/>
            </a:endParaRPr>
          </a:p>
        </p:txBody>
      </p:sp>
      <p:grpSp>
        <p:nvGrpSpPr>
          <p:cNvPr id="29" name="Group 28">
            <a:extLst>
              <a:ext uri="{FF2B5EF4-FFF2-40B4-BE49-F238E27FC236}">
                <a16:creationId xmlns:a16="http://schemas.microsoft.com/office/drawing/2014/main" id="{9AF20C1A-D6D9-B627-DF80-2F9CDF2C2C66}"/>
              </a:ext>
            </a:extLst>
          </p:cNvPr>
          <p:cNvGrpSpPr/>
          <p:nvPr/>
        </p:nvGrpSpPr>
        <p:grpSpPr>
          <a:xfrm>
            <a:off x="1638283" y="2568844"/>
            <a:ext cx="2957585" cy="2905260"/>
            <a:chOff x="1290324" y="1954505"/>
            <a:chExt cx="3541269" cy="3478617"/>
          </a:xfrm>
        </p:grpSpPr>
        <p:grpSp>
          <p:nvGrpSpPr>
            <p:cNvPr id="2" name="Group 1">
              <a:extLst>
                <a:ext uri="{FF2B5EF4-FFF2-40B4-BE49-F238E27FC236}">
                  <a16:creationId xmlns:a16="http://schemas.microsoft.com/office/drawing/2014/main" id="{FE89A454-016F-8A0A-2580-B728A8BB9E37}"/>
                </a:ext>
              </a:extLst>
            </p:cNvPr>
            <p:cNvGrpSpPr/>
            <p:nvPr/>
          </p:nvGrpSpPr>
          <p:grpSpPr>
            <a:xfrm>
              <a:off x="3194238" y="2223604"/>
              <a:ext cx="1637355" cy="3209518"/>
              <a:chOff x="5157952" y="1330093"/>
              <a:chExt cx="556221" cy="1090296"/>
            </a:xfrm>
            <a:solidFill>
              <a:schemeClr val="accent2">
                <a:lumMod val="75000"/>
              </a:schemeClr>
            </a:solidFill>
          </p:grpSpPr>
          <p:grpSp>
            <p:nvGrpSpPr>
              <p:cNvPr id="3" name="Group 2">
                <a:extLst>
                  <a:ext uri="{FF2B5EF4-FFF2-40B4-BE49-F238E27FC236}">
                    <a16:creationId xmlns:a16="http://schemas.microsoft.com/office/drawing/2014/main" id="{460F4B6E-A559-E34E-29C4-0E4CAFDEE71C}"/>
                  </a:ext>
                </a:extLst>
              </p:cNvPr>
              <p:cNvGrpSpPr/>
              <p:nvPr/>
            </p:nvGrpSpPr>
            <p:grpSpPr>
              <a:xfrm>
                <a:off x="5157952" y="1808115"/>
                <a:ext cx="241654" cy="277569"/>
                <a:chOff x="2968390" y="1782471"/>
                <a:chExt cx="241654" cy="277569"/>
              </a:xfrm>
              <a:grpFill/>
            </p:grpSpPr>
            <p:sp>
              <p:nvSpPr>
                <p:cNvPr id="11" name="Round Same Side Corner Rectangle 25">
                  <a:extLst>
                    <a:ext uri="{FF2B5EF4-FFF2-40B4-BE49-F238E27FC236}">
                      <a16:creationId xmlns:a16="http://schemas.microsoft.com/office/drawing/2014/main" id="{95543DA3-93C4-BFE5-296F-9F83F2B7254B}"/>
                    </a:ext>
                  </a:extLst>
                </p:cNvPr>
                <p:cNvSpPr/>
                <p:nvPr/>
              </p:nvSpPr>
              <p:spPr>
                <a:xfrm rot="12859561">
                  <a:off x="3108478" y="1782471"/>
                  <a:ext cx="101566" cy="245105"/>
                </a:xfrm>
                <a:prstGeom prst="round2SameRect">
                  <a:avLst>
                    <a:gd name="adj1" fmla="val 493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2" name="Round Same Side Corner Rectangle 26">
                  <a:extLst>
                    <a:ext uri="{FF2B5EF4-FFF2-40B4-BE49-F238E27FC236}">
                      <a16:creationId xmlns:a16="http://schemas.microsoft.com/office/drawing/2014/main" id="{658516DD-1A3E-A8F5-99ED-C669F8031BD8}"/>
                    </a:ext>
                  </a:extLst>
                </p:cNvPr>
                <p:cNvSpPr/>
                <p:nvPr/>
              </p:nvSpPr>
              <p:spPr>
                <a:xfrm rot="14101202">
                  <a:off x="3000569" y="1926295"/>
                  <a:ext cx="101566" cy="165924"/>
                </a:xfrm>
                <a:prstGeom prst="round2SameRect">
                  <a:avLst>
                    <a:gd name="adj1" fmla="val 493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grpSp>
          <p:grpSp>
            <p:nvGrpSpPr>
              <p:cNvPr id="7" name="Group 6">
                <a:extLst>
                  <a:ext uri="{FF2B5EF4-FFF2-40B4-BE49-F238E27FC236}">
                    <a16:creationId xmlns:a16="http://schemas.microsoft.com/office/drawing/2014/main" id="{750920F8-924A-2BD5-31D9-6902CB602536}"/>
                  </a:ext>
                </a:extLst>
              </p:cNvPr>
              <p:cNvGrpSpPr/>
              <p:nvPr/>
            </p:nvGrpSpPr>
            <p:grpSpPr>
              <a:xfrm>
                <a:off x="5274909" y="1330093"/>
                <a:ext cx="439264" cy="1090296"/>
                <a:chOff x="4152776" y="1302447"/>
                <a:chExt cx="365595" cy="907443"/>
              </a:xfrm>
              <a:grpFill/>
            </p:grpSpPr>
            <p:sp>
              <p:nvSpPr>
                <p:cNvPr id="8" name="Flowchart: Manual Operation 7">
                  <a:extLst>
                    <a:ext uri="{FF2B5EF4-FFF2-40B4-BE49-F238E27FC236}">
                      <a16:creationId xmlns:a16="http://schemas.microsoft.com/office/drawing/2014/main" id="{58E6B954-3A4D-1CD5-07B8-5686BFD4CB86}"/>
                    </a:ext>
                  </a:extLst>
                </p:cNvPr>
                <p:cNvSpPr/>
                <p:nvPr/>
              </p:nvSpPr>
              <p:spPr>
                <a:xfrm rot="10800000">
                  <a:off x="4152776" y="1702969"/>
                  <a:ext cx="365595" cy="506921"/>
                </a:xfrm>
                <a:prstGeom prst="flowChartManualOperati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9" name="Round Same Side Corner Rectangle 23">
                  <a:extLst>
                    <a:ext uri="{FF2B5EF4-FFF2-40B4-BE49-F238E27FC236}">
                      <a16:creationId xmlns:a16="http://schemas.microsoft.com/office/drawing/2014/main" id="{C42A61D2-F9BF-405B-D9B0-863344FCD6C0}"/>
                    </a:ext>
                  </a:extLst>
                </p:cNvPr>
                <p:cNvSpPr/>
                <p:nvPr/>
              </p:nvSpPr>
              <p:spPr>
                <a:xfrm>
                  <a:off x="4202705" y="1618460"/>
                  <a:ext cx="266665" cy="584840"/>
                </a:xfrm>
                <a:prstGeom prst="round2SameRect">
                  <a:avLst>
                    <a:gd name="adj1" fmla="val 500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0" name="Oval 9">
                  <a:extLst>
                    <a:ext uri="{FF2B5EF4-FFF2-40B4-BE49-F238E27FC236}">
                      <a16:creationId xmlns:a16="http://schemas.microsoft.com/office/drawing/2014/main" id="{57AF518F-20F5-2CF5-62A4-4212094EBA0E}"/>
                    </a:ext>
                  </a:extLst>
                </p:cNvPr>
                <p:cNvSpPr/>
                <p:nvPr/>
              </p:nvSpPr>
              <p:spPr>
                <a:xfrm>
                  <a:off x="4200727" y="1302447"/>
                  <a:ext cx="269696" cy="26969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grpSp>
        </p:grpSp>
        <p:grpSp>
          <p:nvGrpSpPr>
            <p:cNvPr id="13" name="Google Shape;387;p9">
              <a:extLst>
                <a:ext uri="{FF2B5EF4-FFF2-40B4-BE49-F238E27FC236}">
                  <a16:creationId xmlns:a16="http://schemas.microsoft.com/office/drawing/2014/main" id="{8E00733E-42A2-D083-84D6-DF016F90F412}"/>
                </a:ext>
              </a:extLst>
            </p:cNvPr>
            <p:cNvGrpSpPr/>
            <p:nvPr/>
          </p:nvGrpSpPr>
          <p:grpSpPr>
            <a:xfrm>
              <a:off x="1290324" y="3429531"/>
              <a:ext cx="1293068" cy="1980284"/>
              <a:chOff x="697842" y="3315817"/>
              <a:chExt cx="514964" cy="822817"/>
            </a:xfrm>
          </p:grpSpPr>
          <p:sp>
            <p:nvSpPr>
              <p:cNvPr id="14" name="Google Shape;388;p9">
                <a:extLst>
                  <a:ext uri="{FF2B5EF4-FFF2-40B4-BE49-F238E27FC236}">
                    <a16:creationId xmlns:a16="http://schemas.microsoft.com/office/drawing/2014/main" id="{B2C6AF4F-D6F1-40DE-C54D-231FC70A7D41}"/>
                  </a:ext>
                </a:extLst>
              </p:cNvPr>
              <p:cNvSpPr/>
              <p:nvPr/>
            </p:nvSpPr>
            <p:spPr>
              <a:xfrm>
                <a:off x="697842" y="3877086"/>
                <a:ext cx="514964" cy="261548"/>
              </a:xfrm>
              <a:prstGeom prst="trapezoid">
                <a:avLst>
                  <a:gd name="adj" fmla="val 33947"/>
                </a:avLst>
              </a:prstGeom>
              <a:solidFill>
                <a:srgbClr val="8C5F7A"/>
              </a:solidFill>
              <a:ln>
                <a:noFill/>
              </a:ln>
            </p:spPr>
            <p:txBody>
              <a:bodyPr spcFirstLastPara="1" wrap="square" lIns="91425" tIns="45700" rIns="91425" bIns="45700" anchor="ctr" anchorCtr="0">
                <a:noAutofit/>
              </a:bodyPr>
              <a:lstStyle/>
              <a:p>
                <a:pPr marL="0" marR="0" lvl="0" indent="0" algn="ctr" rtl="1">
                  <a:lnSpc>
                    <a:spcPct val="100000"/>
                  </a:lnSpc>
                  <a:spcBef>
                    <a:spcPts val="0"/>
                  </a:spcBef>
                  <a:spcAft>
                    <a:spcPts val="0"/>
                  </a:spcAft>
                  <a:buClr>
                    <a:schemeClr val="lt1"/>
                  </a:buClr>
                  <a:buSzPts val="1800"/>
                  <a:buFont typeface="Calibri"/>
                  <a:buNone/>
                </a:pPr>
                <a:endParaRPr sz="1800" b="0" i="0" u="none" strike="noStrike" cap="none" dirty="0">
                  <a:solidFill>
                    <a:srgbClr val="FFFFFF"/>
                  </a:solidFill>
                  <a:latin typeface="Calibri"/>
                  <a:ea typeface="Calibri"/>
                  <a:cs typeface="Calibri"/>
                  <a:sym typeface="Calibri"/>
                </a:endParaRPr>
              </a:p>
            </p:txBody>
          </p:sp>
          <p:sp>
            <p:nvSpPr>
              <p:cNvPr id="15" name="Google Shape;389;p9">
                <a:extLst>
                  <a:ext uri="{FF2B5EF4-FFF2-40B4-BE49-F238E27FC236}">
                    <a16:creationId xmlns:a16="http://schemas.microsoft.com/office/drawing/2014/main" id="{C72FA874-C6DE-E512-6EE4-DD444293530C}"/>
                  </a:ext>
                </a:extLst>
              </p:cNvPr>
              <p:cNvSpPr/>
              <p:nvPr/>
            </p:nvSpPr>
            <p:spPr>
              <a:xfrm>
                <a:off x="776140" y="3745391"/>
                <a:ext cx="362490" cy="393243"/>
              </a:xfrm>
              <a:prstGeom prst="round2SameRect">
                <a:avLst>
                  <a:gd name="adj1" fmla="val 50000"/>
                  <a:gd name="adj2" fmla="val 0"/>
                </a:avLst>
              </a:prstGeom>
              <a:solidFill>
                <a:srgbClr val="8C5F7A"/>
              </a:solidFill>
              <a:ln>
                <a:noFill/>
              </a:ln>
            </p:spPr>
            <p:txBody>
              <a:bodyPr spcFirstLastPara="1" wrap="square" lIns="91425" tIns="45700" rIns="91425" bIns="45700" anchor="ctr" anchorCtr="0">
                <a:noAutofit/>
              </a:bodyPr>
              <a:lstStyle/>
              <a:p>
                <a:pPr marL="0" marR="0" lvl="0" indent="0" algn="ctr" rtl="1">
                  <a:lnSpc>
                    <a:spcPct val="100000"/>
                  </a:lnSpc>
                  <a:spcBef>
                    <a:spcPts val="0"/>
                  </a:spcBef>
                  <a:spcAft>
                    <a:spcPts val="0"/>
                  </a:spcAft>
                  <a:buClr>
                    <a:schemeClr val="lt1"/>
                  </a:buClr>
                  <a:buSzPts val="1800"/>
                  <a:buFont typeface="Calibri"/>
                  <a:buNone/>
                </a:pPr>
                <a:endParaRPr sz="1800" b="0" i="0" u="none" strike="noStrike" cap="none" dirty="0">
                  <a:solidFill>
                    <a:srgbClr val="FFFFFF"/>
                  </a:solidFill>
                  <a:latin typeface="Calibri"/>
                  <a:ea typeface="Calibri"/>
                  <a:cs typeface="Calibri"/>
                  <a:sym typeface="Calibri"/>
                </a:endParaRPr>
              </a:p>
            </p:txBody>
          </p:sp>
          <p:sp>
            <p:nvSpPr>
              <p:cNvPr id="16" name="Google Shape;390;p9">
                <a:extLst>
                  <a:ext uri="{FF2B5EF4-FFF2-40B4-BE49-F238E27FC236}">
                    <a16:creationId xmlns:a16="http://schemas.microsoft.com/office/drawing/2014/main" id="{32BFFB6A-D5EC-AF4C-F985-DFD2DAA51FC4}"/>
                  </a:ext>
                </a:extLst>
              </p:cNvPr>
              <p:cNvSpPr/>
              <p:nvPr/>
            </p:nvSpPr>
            <p:spPr>
              <a:xfrm>
                <a:off x="772020" y="3315817"/>
                <a:ext cx="366610" cy="366610"/>
              </a:xfrm>
              <a:prstGeom prst="ellipse">
                <a:avLst/>
              </a:prstGeom>
              <a:solidFill>
                <a:srgbClr val="8C5F7A"/>
              </a:solidFill>
              <a:ln>
                <a:noFill/>
              </a:ln>
            </p:spPr>
            <p:txBody>
              <a:bodyPr spcFirstLastPara="1" wrap="square" lIns="91425" tIns="45700" rIns="91425" bIns="45700" anchor="ctr" anchorCtr="0">
                <a:noAutofit/>
              </a:bodyPr>
              <a:lstStyle/>
              <a:p>
                <a:pPr marL="0" marR="0" lvl="0" indent="0" algn="ctr" rtl="1">
                  <a:lnSpc>
                    <a:spcPct val="100000"/>
                  </a:lnSpc>
                  <a:spcBef>
                    <a:spcPts val="0"/>
                  </a:spcBef>
                  <a:spcAft>
                    <a:spcPts val="0"/>
                  </a:spcAft>
                  <a:buClr>
                    <a:schemeClr val="lt1"/>
                  </a:buClr>
                  <a:buSzPts val="1800"/>
                  <a:buFont typeface="Calibri"/>
                  <a:buNone/>
                </a:pPr>
                <a:endParaRPr sz="1800" b="1" i="0" u="none" strike="noStrike" cap="none" dirty="0">
                  <a:solidFill>
                    <a:srgbClr val="FFFFFF"/>
                  </a:solidFill>
                  <a:latin typeface="Arial"/>
                  <a:ea typeface="Arial"/>
                  <a:cs typeface="Arial"/>
                  <a:sym typeface="Arial"/>
                </a:endParaRPr>
              </a:p>
            </p:txBody>
          </p:sp>
        </p:grpSp>
        <p:grpSp>
          <p:nvGrpSpPr>
            <p:cNvPr id="19" name="Group 18">
              <a:extLst>
                <a:ext uri="{FF2B5EF4-FFF2-40B4-BE49-F238E27FC236}">
                  <a16:creationId xmlns:a16="http://schemas.microsoft.com/office/drawing/2014/main" id="{D571076C-0780-9643-9BF9-62CB8804FE3F}"/>
                </a:ext>
              </a:extLst>
            </p:cNvPr>
            <p:cNvGrpSpPr/>
            <p:nvPr/>
          </p:nvGrpSpPr>
          <p:grpSpPr>
            <a:xfrm>
              <a:off x="1783673" y="1954505"/>
              <a:ext cx="1703282" cy="1123278"/>
              <a:chOff x="8546278" y="1267538"/>
              <a:chExt cx="646012" cy="426031"/>
            </a:xfrm>
            <a:solidFill>
              <a:schemeClr val="accent2">
                <a:lumMod val="75000"/>
              </a:schemeClr>
            </a:solidFill>
          </p:grpSpPr>
          <p:sp>
            <p:nvSpPr>
              <p:cNvPr id="17" name="Google Shape;321;p4">
                <a:extLst>
                  <a:ext uri="{FF2B5EF4-FFF2-40B4-BE49-F238E27FC236}">
                    <a16:creationId xmlns:a16="http://schemas.microsoft.com/office/drawing/2014/main" id="{7A3043DB-8BA1-84FD-A3C3-8E9B729BDF51}"/>
                  </a:ext>
                </a:extLst>
              </p:cNvPr>
              <p:cNvSpPr/>
              <p:nvPr/>
            </p:nvSpPr>
            <p:spPr>
              <a:xfrm>
                <a:off x="8546278" y="1396648"/>
                <a:ext cx="385053" cy="296921"/>
              </a:xfrm>
              <a:prstGeom prst="wedgeRoundRectCallout">
                <a:avLst/>
              </a:prstGeom>
              <a:grpFill/>
              <a:ln>
                <a:noFill/>
              </a:ln>
            </p:spPr>
            <p:txBody>
              <a:bodyPr spcFirstLastPara="1" wrap="square" lIns="91425" tIns="45700" rIns="91425" bIns="45700" anchor="ctr" anchorCtr="0">
                <a:noAutofit/>
              </a:bodyPr>
              <a:lstStyle/>
              <a:p>
                <a:pPr marL="0" marR="0" lvl="0" indent="0" algn="ctr" rtl="1">
                  <a:spcBef>
                    <a:spcPts val="0"/>
                  </a:spcBef>
                  <a:spcAft>
                    <a:spcPts val="0"/>
                  </a:spcAft>
                  <a:buNone/>
                </a:pPr>
                <a:endParaRPr sz="1800" dirty="0">
                  <a:solidFill>
                    <a:schemeClr val="lt1"/>
                  </a:solidFill>
                  <a:latin typeface="Calibri"/>
                  <a:ea typeface="Calibri"/>
                  <a:cs typeface="Calibri"/>
                  <a:sym typeface="Calibri"/>
                </a:endParaRPr>
              </a:p>
            </p:txBody>
          </p:sp>
          <p:sp>
            <p:nvSpPr>
              <p:cNvPr id="18" name="Google Shape;322;p4">
                <a:extLst>
                  <a:ext uri="{FF2B5EF4-FFF2-40B4-BE49-F238E27FC236}">
                    <a16:creationId xmlns:a16="http://schemas.microsoft.com/office/drawing/2014/main" id="{03634278-5690-10D3-AD2A-B7E315A0A949}"/>
                  </a:ext>
                </a:extLst>
              </p:cNvPr>
              <p:cNvSpPr/>
              <p:nvPr/>
            </p:nvSpPr>
            <p:spPr>
              <a:xfrm>
                <a:off x="8807237" y="1267538"/>
                <a:ext cx="385053" cy="296921"/>
              </a:xfrm>
              <a:prstGeom prst="wedgeRoundRectCallout">
                <a:avLst>
                  <a:gd name="adj1" fmla="val 59833"/>
                  <a:gd name="adj2" fmla="val 21866"/>
                  <a:gd name="adj3" fmla="val 16667"/>
                </a:avLst>
              </a:prstGeom>
              <a:grpFill/>
              <a:ln w="5715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1">
                  <a:spcBef>
                    <a:spcPts val="0"/>
                  </a:spcBef>
                  <a:spcAft>
                    <a:spcPts val="0"/>
                  </a:spcAft>
                  <a:buNone/>
                </a:pPr>
                <a:endParaRPr sz="1800" dirty="0">
                  <a:solidFill>
                    <a:schemeClr val="lt1"/>
                  </a:solidFill>
                  <a:latin typeface="Calibri"/>
                  <a:ea typeface="Calibri"/>
                  <a:cs typeface="Calibri"/>
                  <a:sym typeface="Calibri"/>
                </a:endParaRPr>
              </a:p>
            </p:txBody>
          </p:sp>
        </p:grpSp>
      </p:grpSp>
      <p:sp>
        <p:nvSpPr>
          <p:cNvPr id="32" name="TextBox 31">
            <a:extLst>
              <a:ext uri="{FF2B5EF4-FFF2-40B4-BE49-F238E27FC236}">
                <a16:creationId xmlns:a16="http://schemas.microsoft.com/office/drawing/2014/main" id="{4E1D6150-F9E7-6B90-54A9-16AE800E13E1}"/>
              </a:ext>
            </a:extLst>
          </p:cNvPr>
          <p:cNvSpPr txBox="1"/>
          <p:nvPr/>
        </p:nvSpPr>
        <p:spPr>
          <a:xfrm>
            <a:off x="5785866" y="2030051"/>
            <a:ext cx="2511706" cy="3785652"/>
          </a:xfrm>
          <a:prstGeom prst="rect">
            <a:avLst/>
          </a:prstGeom>
          <a:noFill/>
        </p:spPr>
        <p:txBody>
          <a:bodyPr wrap="square">
            <a:spAutoFit/>
          </a:bodyPr>
          <a:lstStyle/>
          <a:p>
            <a:pPr marL="0" marR="0" lvl="0" indent="0" algn="r" rtl="1">
              <a:spcBef>
                <a:spcPts val="0"/>
              </a:spcBef>
              <a:spcAft>
                <a:spcPts val="0"/>
              </a:spcAft>
              <a:buNone/>
            </a:pPr>
            <a:r>
              <a:rPr lang="en-US" sz="2400" dirty="0">
                <a:solidFill>
                  <a:schemeClr val="tx1"/>
                </a:solidFill>
                <a:latin typeface="Calibri" panose="020F0502020204030204" pitchFamily="34" charset="0"/>
                <a:ea typeface="Calibri"/>
                <a:cs typeface="Calibri" panose="020F0502020204030204" pitchFamily="34" charset="0"/>
                <a:sym typeface="Calibri"/>
              </a:rPr>
              <a:t>احتياجات </a:t>
            </a:r>
            <a:r>
              <a:rPr lang="ar-SA" sz="2400" dirty="0">
                <a:solidFill>
                  <a:schemeClr val="tx1"/>
                </a:solidFill>
                <a:latin typeface="Calibri" panose="020F0502020204030204" pitchFamily="34" charset="0"/>
                <a:ea typeface="Calibri"/>
                <a:cs typeface="Calibri" panose="020F0502020204030204" pitchFamily="34" charset="0"/>
                <a:sym typeface="Calibri"/>
              </a:rPr>
              <a:t>تعقب </a:t>
            </a:r>
            <a:r>
              <a:rPr lang="en-US" sz="2400" dirty="0">
                <a:solidFill>
                  <a:schemeClr val="tx1"/>
                </a:solidFill>
                <a:latin typeface="Calibri" panose="020F0502020204030204" pitchFamily="34" charset="0"/>
                <a:ea typeface="Calibri"/>
                <a:cs typeface="Calibri" panose="020F0502020204030204" pitchFamily="34" charset="0"/>
                <a:sym typeface="Calibri"/>
              </a:rPr>
              <a:t>الأسرة</a:t>
            </a:r>
          </a:p>
          <a:p>
            <a:pPr marL="0" marR="0" lvl="0" indent="0" algn="r" rtl="1">
              <a:spcBef>
                <a:spcPts val="0"/>
              </a:spcBef>
              <a:spcAft>
                <a:spcPts val="0"/>
              </a:spcAft>
              <a:buNone/>
            </a:pPr>
            <a:endParaRPr lang="en-US" sz="2400" dirty="0">
              <a:solidFill>
                <a:schemeClr val="tx1"/>
              </a:solidFill>
              <a:latin typeface="Calibri" panose="020F0502020204030204" pitchFamily="34" charset="0"/>
              <a:cs typeface="Calibri" panose="020F0502020204030204" pitchFamily="34" charset="0"/>
              <a:sym typeface="Calibri"/>
            </a:endParaRPr>
          </a:p>
          <a:p>
            <a:pPr marL="0" marR="0" lvl="0" indent="0" algn="r" rtl="1">
              <a:spcBef>
                <a:spcPts val="0"/>
              </a:spcBef>
              <a:spcAft>
                <a:spcPts val="0"/>
              </a:spcAft>
              <a:buNone/>
            </a:pPr>
            <a:r>
              <a:rPr lang="en-US" sz="2400" dirty="0">
                <a:solidFill>
                  <a:schemeClr val="tx1"/>
                </a:solidFill>
                <a:latin typeface="Calibri" panose="020F0502020204030204" pitchFamily="34" charset="0"/>
                <a:cs typeface="Calibri" panose="020F0502020204030204" pitchFamily="34" charset="0"/>
                <a:sym typeface="Calibri"/>
              </a:rPr>
              <a:t>آفاق لم شمل الأسرة</a:t>
            </a:r>
          </a:p>
          <a:p>
            <a:pPr marL="0" marR="0" lvl="0" indent="0" algn="r" rtl="1">
              <a:spcBef>
                <a:spcPts val="0"/>
              </a:spcBef>
              <a:spcAft>
                <a:spcPts val="0"/>
              </a:spcAft>
              <a:buNone/>
            </a:pPr>
            <a:endParaRPr lang="en-US" sz="2400" dirty="0">
              <a:solidFill>
                <a:schemeClr val="tx1"/>
              </a:solidFill>
              <a:latin typeface="Calibri" panose="020F0502020204030204" pitchFamily="34" charset="0"/>
              <a:cs typeface="Calibri" panose="020F0502020204030204" pitchFamily="34" charset="0"/>
              <a:sym typeface="Calibri"/>
            </a:endParaRPr>
          </a:p>
          <a:p>
            <a:pPr marL="0" marR="0" lvl="0" indent="0" algn="r" rtl="1">
              <a:spcBef>
                <a:spcPts val="0"/>
              </a:spcBef>
              <a:spcAft>
                <a:spcPts val="0"/>
              </a:spcAft>
              <a:buNone/>
            </a:pPr>
            <a:r>
              <a:rPr lang="en-US" sz="2400" dirty="0">
                <a:solidFill>
                  <a:schemeClr val="tx1"/>
                </a:solidFill>
                <a:latin typeface="Calibri" panose="020F0502020204030204" pitchFamily="34" charset="0"/>
                <a:cs typeface="Calibri" panose="020F0502020204030204" pitchFamily="34" charset="0"/>
              </a:rPr>
              <a:t>إعادة تأسيس / الحفاظ على الروابط العائلية /</a:t>
            </a:r>
          </a:p>
          <a:p>
            <a:pPr marL="0" marR="0" lvl="0" indent="0" algn="r" rtl="1">
              <a:spcBef>
                <a:spcPts val="0"/>
              </a:spcBef>
              <a:spcAft>
                <a:spcPts val="0"/>
              </a:spcAft>
              <a:buNone/>
            </a:pPr>
            <a:endParaRPr lang="en-US" sz="2400" dirty="0">
              <a:solidFill>
                <a:schemeClr val="tx1"/>
              </a:solidFill>
              <a:latin typeface="Calibri" panose="020F0502020204030204" pitchFamily="34" charset="0"/>
              <a:cs typeface="Calibri" panose="020F0502020204030204" pitchFamily="34" charset="0"/>
            </a:endParaRPr>
          </a:p>
          <a:p>
            <a:pPr marL="0" marR="0" lvl="0" indent="0" algn="r" rtl="1">
              <a:spcBef>
                <a:spcPts val="0"/>
              </a:spcBef>
              <a:spcAft>
                <a:spcPts val="0"/>
              </a:spcAft>
              <a:buNone/>
            </a:pPr>
            <a:r>
              <a:rPr lang="en-US" sz="2400" dirty="0">
                <a:solidFill>
                  <a:schemeClr val="tx1"/>
                </a:solidFill>
                <a:latin typeface="Calibri" panose="020F0502020204030204" pitchFamily="34" charset="0"/>
                <a:cs typeface="Calibri" panose="020F0502020204030204" pitchFamily="34" charset="0"/>
              </a:rPr>
              <a:t>المساعدة النقدية والقسائم و / أو الاحتياجات المادية</a:t>
            </a:r>
          </a:p>
        </p:txBody>
      </p:sp>
      <p:sp>
        <p:nvSpPr>
          <p:cNvPr id="34" name="TextBox 33">
            <a:extLst>
              <a:ext uri="{FF2B5EF4-FFF2-40B4-BE49-F238E27FC236}">
                <a16:creationId xmlns:a16="http://schemas.microsoft.com/office/drawing/2014/main" id="{838DE9CF-DB27-1DA5-26E0-2BD20251EB22}"/>
              </a:ext>
            </a:extLst>
          </p:cNvPr>
          <p:cNvSpPr txBox="1"/>
          <p:nvPr/>
        </p:nvSpPr>
        <p:spPr>
          <a:xfrm>
            <a:off x="8842094" y="2030051"/>
            <a:ext cx="2511706" cy="4154984"/>
          </a:xfrm>
          <a:prstGeom prst="rect">
            <a:avLst/>
          </a:prstGeom>
          <a:noFill/>
        </p:spPr>
        <p:txBody>
          <a:bodyPr wrap="square">
            <a:spAutoFit/>
          </a:bodyPr>
          <a:lstStyle/>
          <a:p>
            <a:pPr marL="0" marR="0" lvl="0" indent="0" algn="r" rtl="1">
              <a:spcBef>
                <a:spcPts val="0"/>
              </a:spcBef>
              <a:spcAft>
                <a:spcPts val="0"/>
              </a:spcAft>
              <a:buNone/>
            </a:pPr>
            <a:r>
              <a:rPr lang="en-US" sz="2400" dirty="0">
                <a:solidFill>
                  <a:schemeClr val="tx1"/>
                </a:solidFill>
                <a:latin typeface="Calibri" panose="020F0502020204030204" pitchFamily="34" charset="0"/>
                <a:ea typeface="Calibri"/>
                <a:cs typeface="Calibri" panose="020F0502020204030204" pitchFamily="34" charset="0"/>
                <a:sym typeface="Calibri"/>
              </a:rPr>
              <a:t>إذا كنت في رعاية بديلة ، فهل هذا مناسب وآمن ومستدام؟</a:t>
            </a:r>
          </a:p>
          <a:p>
            <a:pPr marL="0" marR="0" lvl="0" indent="0" algn="r" rtl="1">
              <a:spcBef>
                <a:spcPts val="0"/>
              </a:spcBef>
              <a:spcAft>
                <a:spcPts val="0"/>
              </a:spcAft>
              <a:buNone/>
            </a:pPr>
            <a:endParaRPr lang="en-US" sz="2400" dirty="0">
              <a:solidFill>
                <a:schemeClr val="tx1"/>
              </a:solidFill>
              <a:latin typeface="Calibri" panose="020F0502020204030204" pitchFamily="34" charset="0"/>
              <a:ea typeface="Calibri"/>
              <a:cs typeface="Calibri" panose="020F0502020204030204" pitchFamily="34" charset="0"/>
              <a:sym typeface="Calibri"/>
            </a:endParaRPr>
          </a:p>
          <a:p>
            <a:pPr marL="0" marR="0" lvl="0" indent="0" algn="r" rtl="1">
              <a:spcBef>
                <a:spcPts val="0"/>
              </a:spcBef>
              <a:spcAft>
                <a:spcPts val="0"/>
              </a:spcAft>
              <a:buNone/>
            </a:pPr>
            <a:r>
              <a:rPr lang="en-US" sz="2400" dirty="0">
                <a:solidFill>
                  <a:schemeClr val="tx1"/>
                </a:solidFill>
                <a:latin typeface="Calibri" panose="020F0502020204030204" pitchFamily="34" charset="0"/>
                <a:ea typeface="Calibri"/>
                <a:cs typeface="Calibri" panose="020F0502020204030204" pitchFamily="34" charset="0"/>
                <a:sym typeface="Calibri"/>
              </a:rPr>
              <a:t>احتياجات التعليم / </a:t>
            </a:r>
            <a:r>
              <a:rPr lang="ar-SA" sz="2400" dirty="0">
                <a:solidFill>
                  <a:schemeClr val="tx1"/>
                </a:solidFill>
                <a:latin typeface="Calibri" panose="020F0502020204030204" pitchFamily="34" charset="0"/>
                <a:ea typeface="Calibri"/>
                <a:cs typeface="Calibri" panose="020F0502020204030204" pitchFamily="34" charset="0"/>
                <a:sym typeface="Calibri"/>
              </a:rPr>
              <a:t> التدريب على </a:t>
            </a:r>
            <a:r>
              <a:rPr lang="en-US" sz="2400" dirty="0">
                <a:solidFill>
                  <a:schemeClr val="tx1"/>
                </a:solidFill>
                <a:latin typeface="Calibri" panose="020F0502020204030204" pitchFamily="34" charset="0"/>
                <a:ea typeface="Calibri"/>
                <a:cs typeface="Calibri" panose="020F0502020204030204" pitchFamily="34" charset="0"/>
                <a:sym typeface="Calibri"/>
              </a:rPr>
              <a:t>مهارات الحيا</a:t>
            </a:r>
            <a:r>
              <a:rPr lang="ar-SA" sz="2400" dirty="0">
                <a:solidFill>
                  <a:schemeClr val="tx1"/>
                </a:solidFill>
                <a:latin typeface="Calibri" panose="020F0502020204030204" pitchFamily="34" charset="0"/>
                <a:ea typeface="Calibri"/>
                <a:cs typeface="Calibri" panose="020F0502020204030204" pitchFamily="34" charset="0"/>
                <a:sym typeface="Calibri"/>
              </a:rPr>
              <a:t>ة</a:t>
            </a:r>
            <a:endParaRPr lang="en-US" sz="2400" dirty="0">
              <a:solidFill>
                <a:schemeClr val="tx1"/>
              </a:solidFill>
              <a:latin typeface="Calibri" panose="020F0502020204030204" pitchFamily="34" charset="0"/>
              <a:ea typeface="Calibri"/>
              <a:cs typeface="Calibri" panose="020F0502020204030204" pitchFamily="34" charset="0"/>
              <a:sym typeface="Calibri"/>
            </a:endParaRPr>
          </a:p>
          <a:p>
            <a:pPr marL="0" marR="0" lvl="0" indent="0" algn="r" rtl="1">
              <a:spcBef>
                <a:spcPts val="0"/>
              </a:spcBef>
              <a:spcAft>
                <a:spcPts val="0"/>
              </a:spcAft>
              <a:buNone/>
            </a:pPr>
            <a:endParaRPr lang="en-US" sz="2400" dirty="0">
              <a:solidFill>
                <a:schemeClr val="tx1"/>
              </a:solidFill>
              <a:latin typeface="Calibri" panose="020F0502020204030204" pitchFamily="34" charset="0"/>
              <a:ea typeface="Calibri"/>
              <a:cs typeface="Calibri" panose="020F0502020204030204" pitchFamily="34" charset="0"/>
              <a:sym typeface="Calibri"/>
            </a:endParaRPr>
          </a:p>
          <a:p>
            <a:pPr marL="0" marR="0" lvl="0" indent="0" algn="r" rtl="1">
              <a:spcBef>
                <a:spcPts val="0"/>
              </a:spcBef>
              <a:spcAft>
                <a:spcPts val="0"/>
              </a:spcAft>
              <a:buNone/>
            </a:pPr>
            <a:r>
              <a:rPr lang="en-US" sz="2400" dirty="0">
                <a:solidFill>
                  <a:schemeClr val="tx1"/>
                </a:solidFill>
                <a:latin typeface="Calibri" panose="020F0502020204030204" pitchFamily="34" charset="0"/>
                <a:ea typeface="Calibri"/>
                <a:cs typeface="Calibri" panose="020F0502020204030204" pitchFamily="34" charset="0"/>
                <a:sym typeface="Calibri"/>
              </a:rPr>
              <a:t>توفير المعلومات القانونية و / أو الإحالة إلى الخدمات القانونية</a:t>
            </a:r>
          </a:p>
        </p:txBody>
      </p:sp>
      <p:sp>
        <p:nvSpPr>
          <p:cNvPr id="35" name="L-Shape 34">
            <a:extLst>
              <a:ext uri="{FF2B5EF4-FFF2-40B4-BE49-F238E27FC236}">
                <a16:creationId xmlns:a16="http://schemas.microsoft.com/office/drawing/2014/main" id="{94B4D6C0-D473-EDEC-E2E0-1DE472127E35}"/>
              </a:ext>
            </a:extLst>
          </p:cNvPr>
          <p:cNvSpPr/>
          <p:nvPr/>
        </p:nvSpPr>
        <p:spPr>
          <a:xfrm rot="18361091">
            <a:off x="5323426" y="2041524"/>
            <a:ext cx="380357" cy="193573"/>
          </a:xfrm>
          <a:prstGeom prst="corner">
            <a:avLst>
              <a:gd name="adj1" fmla="val 42208"/>
              <a:gd name="adj2" fmla="val 43350"/>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37" name="L-Shape 36">
            <a:extLst>
              <a:ext uri="{FF2B5EF4-FFF2-40B4-BE49-F238E27FC236}">
                <a16:creationId xmlns:a16="http://schemas.microsoft.com/office/drawing/2014/main" id="{B7CAF8C8-5DE3-B5E2-D5A0-328D277CA9DE}"/>
              </a:ext>
            </a:extLst>
          </p:cNvPr>
          <p:cNvSpPr/>
          <p:nvPr/>
        </p:nvSpPr>
        <p:spPr>
          <a:xfrm rot="18361091">
            <a:off x="5323426" y="2603456"/>
            <a:ext cx="380357" cy="193573"/>
          </a:xfrm>
          <a:prstGeom prst="corner">
            <a:avLst>
              <a:gd name="adj1" fmla="val 42208"/>
              <a:gd name="adj2" fmla="val 43350"/>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38" name="L-Shape 37">
            <a:extLst>
              <a:ext uri="{FF2B5EF4-FFF2-40B4-BE49-F238E27FC236}">
                <a16:creationId xmlns:a16="http://schemas.microsoft.com/office/drawing/2014/main" id="{BB8C6706-438D-8E75-4EEA-A3597829F5F7}"/>
              </a:ext>
            </a:extLst>
          </p:cNvPr>
          <p:cNvSpPr/>
          <p:nvPr/>
        </p:nvSpPr>
        <p:spPr>
          <a:xfrm rot="18361091">
            <a:off x="5323426" y="3441976"/>
            <a:ext cx="380357" cy="193573"/>
          </a:xfrm>
          <a:prstGeom prst="corner">
            <a:avLst>
              <a:gd name="adj1" fmla="val 42208"/>
              <a:gd name="adj2" fmla="val 43350"/>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39" name="L-Shape 38">
            <a:extLst>
              <a:ext uri="{FF2B5EF4-FFF2-40B4-BE49-F238E27FC236}">
                <a16:creationId xmlns:a16="http://schemas.microsoft.com/office/drawing/2014/main" id="{36AAD347-B77A-4E33-6349-BB7056C602ED}"/>
              </a:ext>
            </a:extLst>
          </p:cNvPr>
          <p:cNvSpPr/>
          <p:nvPr/>
        </p:nvSpPr>
        <p:spPr>
          <a:xfrm rot="18361091">
            <a:off x="5302228" y="4153244"/>
            <a:ext cx="380357" cy="193573"/>
          </a:xfrm>
          <a:prstGeom prst="corner">
            <a:avLst>
              <a:gd name="adj1" fmla="val 42208"/>
              <a:gd name="adj2" fmla="val 43350"/>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40" name="L-Shape 39">
            <a:extLst>
              <a:ext uri="{FF2B5EF4-FFF2-40B4-BE49-F238E27FC236}">
                <a16:creationId xmlns:a16="http://schemas.microsoft.com/office/drawing/2014/main" id="{67AFE94B-416A-9AB5-B465-055BECB62E70}"/>
              </a:ext>
            </a:extLst>
          </p:cNvPr>
          <p:cNvSpPr/>
          <p:nvPr/>
        </p:nvSpPr>
        <p:spPr>
          <a:xfrm rot="18361091">
            <a:off x="8419574" y="2041524"/>
            <a:ext cx="380357" cy="193573"/>
          </a:xfrm>
          <a:prstGeom prst="corner">
            <a:avLst>
              <a:gd name="adj1" fmla="val 42208"/>
              <a:gd name="adj2" fmla="val 43350"/>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41" name="L-Shape 40">
            <a:extLst>
              <a:ext uri="{FF2B5EF4-FFF2-40B4-BE49-F238E27FC236}">
                <a16:creationId xmlns:a16="http://schemas.microsoft.com/office/drawing/2014/main" id="{A059FC54-1F6B-FA46-31BE-F87B720823F8}"/>
              </a:ext>
            </a:extLst>
          </p:cNvPr>
          <p:cNvSpPr/>
          <p:nvPr/>
        </p:nvSpPr>
        <p:spPr>
          <a:xfrm rot="18361091">
            <a:off x="8419574" y="3107650"/>
            <a:ext cx="380357" cy="193573"/>
          </a:xfrm>
          <a:prstGeom prst="corner">
            <a:avLst>
              <a:gd name="adj1" fmla="val 42208"/>
              <a:gd name="adj2" fmla="val 43350"/>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42" name="L-Shape 41">
            <a:extLst>
              <a:ext uri="{FF2B5EF4-FFF2-40B4-BE49-F238E27FC236}">
                <a16:creationId xmlns:a16="http://schemas.microsoft.com/office/drawing/2014/main" id="{A0F532FD-25C7-8545-4D26-4E091DF58CE7}"/>
              </a:ext>
            </a:extLst>
          </p:cNvPr>
          <p:cNvSpPr/>
          <p:nvPr/>
        </p:nvSpPr>
        <p:spPr>
          <a:xfrm rot="18361091">
            <a:off x="8419574" y="3904319"/>
            <a:ext cx="380357" cy="193573"/>
          </a:xfrm>
          <a:prstGeom prst="corner">
            <a:avLst>
              <a:gd name="adj1" fmla="val 42208"/>
              <a:gd name="adj2" fmla="val 43350"/>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grpSp>
        <p:nvGrpSpPr>
          <p:cNvPr id="31" name="Group 30">
            <a:extLst>
              <a:ext uri="{FF2B5EF4-FFF2-40B4-BE49-F238E27FC236}">
                <a16:creationId xmlns:a16="http://schemas.microsoft.com/office/drawing/2014/main" id="{1DA7A6E7-0A7F-4896-5C16-C7349E6F35B8}"/>
              </a:ext>
            </a:extLst>
          </p:cNvPr>
          <p:cNvGrpSpPr/>
          <p:nvPr/>
        </p:nvGrpSpPr>
        <p:grpSpPr>
          <a:xfrm>
            <a:off x="10228983" y="337468"/>
            <a:ext cx="1587872" cy="1368854"/>
            <a:chOff x="10228983" y="337468"/>
            <a:chExt cx="1587872" cy="1368854"/>
          </a:xfrm>
        </p:grpSpPr>
        <p:sp>
          <p:nvSpPr>
            <p:cNvPr id="33" name="Hexagon 32">
              <a:extLst>
                <a:ext uri="{FF2B5EF4-FFF2-40B4-BE49-F238E27FC236}">
                  <a16:creationId xmlns:a16="http://schemas.microsoft.com/office/drawing/2014/main" id="{B90EE779-C988-F88E-A0AE-47C3EC2895D0}"/>
                </a:ext>
              </a:extLst>
            </p:cNvPr>
            <p:cNvSpPr/>
            <p:nvPr/>
          </p:nvSpPr>
          <p:spPr>
            <a:xfrm rot="1782986">
              <a:off x="10228983" y="337468"/>
              <a:ext cx="1587872" cy="1368854"/>
            </a:xfrm>
            <a:prstGeom prst="hexagon">
              <a:avLst>
                <a:gd name="adj" fmla="val 28965"/>
                <a:gd name="vf" fmla="val 115470"/>
              </a:avLst>
            </a:prstGeom>
            <a:solidFill>
              <a:schemeClr val="bg1"/>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grpSp>
          <p:nvGrpSpPr>
            <p:cNvPr id="36" name="Group 35">
              <a:extLst>
                <a:ext uri="{FF2B5EF4-FFF2-40B4-BE49-F238E27FC236}">
                  <a16:creationId xmlns:a16="http://schemas.microsoft.com/office/drawing/2014/main" id="{FBAC8D1C-ADE9-2304-4EEB-8ECDEF99A0D0}"/>
                </a:ext>
              </a:extLst>
            </p:cNvPr>
            <p:cNvGrpSpPr/>
            <p:nvPr/>
          </p:nvGrpSpPr>
          <p:grpSpPr>
            <a:xfrm>
              <a:off x="10621771" y="762700"/>
              <a:ext cx="562136" cy="634675"/>
              <a:chOff x="760175" y="830142"/>
              <a:chExt cx="867619" cy="979579"/>
            </a:xfrm>
          </p:grpSpPr>
          <p:sp>
            <p:nvSpPr>
              <p:cNvPr id="46" name="Rectangle 45">
                <a:extLst>
                  <a:ext uri="{FF2B5EF4-FFF2-40B4-BE49-F238E27FC236}">
                    <a16:creationId xmlns:a16="http://schemas.microsoft.com/office/drawing/2014/main" id="{765D4C76-0A14-8A0D-34B4-404DAA7ECC76}"/>
                  </a:ext>
                </a:extLst>
              </p:cNvPr>
              <p:cNvSpPr/>
              <p:nvPr/>
            </p:nvSpPr>
            <p:spPr>
              <a:xfrm>
                <a:off x="864636" y="830142"/>
                <a:ext cx="763158" cy="979577"/>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r>
                  <a:rPr lang="ar-SA" b="1" dirty="0">
                    <a:latin typeface="Arial" panose="020B0604020202020204" pitchFamily="34" charset="0"/>
                    <a:cs typeface="Arial" panose="020B0604020202020204" pitchFamily="34" charset="0"/>
                  </a:rPr>
                  <a:t>١٨</a:t>
                </a:r>
                <a:endParaRPr lang="en-CA" b="1" dirty="0">
                  <a:latin typeface="Arial" panose="020B0604020202020204" pitchFamily="34" charset="0"/>
                  <a:cs typeface="Arial" panose="020B0604020202020204" pitchFamily="34" charset="0"/>
                </a:endParaRPr>
              </a:p>
            </p:txBody>
          </p:sp>
          <p:sp>
            <p:nvSpPr>
              <p:cNvPr id="47" name="Rectangle 46">
                <a:extLst>
                  <a:ext uri="{FF2B5EF4-FFF2-40B4-BE49-F238E27FC236}">
                    <a16:creationId xmlns:a16="http://schemas.microsoft.com/office/drawing/2014/main" id="{94C4C596-57F4-C847-89AD-52EAA708A55D}"/>
                  </a:ext>
                </a:extLst>
              </p:cNvPr>
              <p:cNvSpPr/>
              <p:nvPr/>
            </p:nvSpPr>
            <p:spPr>
              <a:xfrm>
                <a:off x="760175" y="830144"/>
                <a:ext cx="149292" cy="979577"/>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grpSp>
        <p:grpSp>
          <p:nvGrpSpPr>
            <p:cNvPr id="43" name="Group 42">
              <a:extLst>
                <a:ext uri="{FF2B5EF4-FFF2-40B4-BE49-F238E27FC236}">
                  <a16:creationId xmlns:a16="http://schemas.microsoft.com/office/drawing/2014/main" id="{0CE8130F-B08A-06DB-AFC7-F202C839BD0A}"/>
                </a:ext>
              </a:extLst>
            </p:cNvPr>
            <p:cNvGrpSpPr/>
            <p:nvPr/>
          </p:nvGrpSpPr>
          <p:grpSpPr>
            <a:xfrm>
              <a:off x="11325415" y="762701"/>
              <a:ext cx="182192" cy="634674"/>
              <a:chOff x="2121762" y="2323619"/>
              <a:chExt cx="200378" cy="825210"/>
            </a:xfrm>
          </p:grpSpPr>
          <p:sp>
            <p:nvSpPr>
              <p:cNvPr id="44" name="Isosceles Triangle 43">
                <a:extLst>
                  <a:ext uri="{FF2B5EF4-FFF2-40B4-BE49-F238E27FC236}">
                    <a16:creationId xmlns:a16="http://schemas.microsoft.com/office/drawing/2014/main" id="{D5CBDAC0-3FDD-6146-8191-53A8E22A6960}"/>
                  </a:ext>
                </a:extLst>
              </p:cNvPr>
              <p:cNvSpPr/>
              <p:nvPr/>
            </p:nvSpPr>
            <p:spPr>
              <a:xfrm>
                <a:off x="2121763" y="2323619"/>
                <a:ext cx="200377" cy="172739"/>
              </a:xfrm>
              <a:prstGeom prst="triangle">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45" name="Rectangle 44">
                <a:extLst>
                  <a:ext uri="{FF2B5EF4-FFF2-40B4-BE49-F238E27FC236}">
                    <a16:creationId xmlns:a16="http://schemas.microsoft.com/office/drawing/2014/main" id="{5D19FEA0-0361-D102-AD6E-2DE4616037B8}"/>
                  </a:ext>
                </a:extLst>
              </p:cNvPr>
              <p:cNvSpPr/>
              <p:nvPr/>
            </p:nvSpPr>
            <p:spPr>
              <a:xfrm>
                <a:off x="2121762" y="2496169"/>
                <a:ext cx="200377" cy="65266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grpSp>
      </p:gr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D1CF9E-276F-8AA4-174B-8601D44599EF}"/>
              </a:ext>
            </a:extLst>
          </p:cNvPr>
          <p:cNvSpPr>
            <a:spLocks noGrp="1"/>
          </p:cNvSpPr>
          <p:nvPr>
            <p:ph type="title"/>
          </p:nvPr>
        </p:nvSpPr>
        <p:spPr/>
        <p:txBody>
          <a:bodyPr/>
          <a:lstStyle/>
          <a:p>
            <a:pPr rtl="1"/>
            <a:r>
              <a:rPr lang="en-GB" dirty="0">
                <a:highlight>
                  <a:srgbClr val="FFFF00"/>
                </a:highlight>
                <a:latin typeface="Calibri" panose="020F0502020204030204" pitchFamily="34" charset="0"/>
                <a:cs typeface="Calibri" panose="020F0502020204030204" pitchFamily="34" charset="0"/>
              </a:rPr>
              <a:t>المساعدة النقدية والقسائم</a:t>
            </a:r>
            <a:endParaRPr lang="en-US" dirty="0">
              <a:highlight>
                <a:srgbClr val="FFFF00"/>
              </a:highlight>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4061256576"/>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Shape 696"/>
        <p:cNvGrpSpPr/>
        <p:nvPr/>
      </p:nvGrpSpPr>
      <p:grpSpPr>
        <a:xfrm>
          <a:off x="0" y="0"/>
          <a:ext cx="0" cy="0"/>
          <a:chOff x="0" y="0"/>
          <a:chExt cx="0" cy="0"/>
        </a:xfrm>
      </p:grpSpPr>
      <p:sp>
        <p:nvSpPr>
          <p:cNvPr id="697" name="Google Shape;697;p26"/>
          <p:cNvSpPr txBox="1">
            <a:spLocks noGrp="1"/>
          </p:cNvSpPr>
          <p:nvPr>
            <p:ph type="title"/>
          </p:nvPr>
        </p:nvSpPr>
        <p:spPr>
          <a:xfrm>
            <a:off x="1174425" y="199416"/>
            <a:ext cx="9843149" cy="868968"/>
          </a:xfrm>
          <a:prstGeom prst="rect">
            <a:avLst/>
          </a:prstGeom>
          <a:noFill/>
          <a:ln>
            <a:noFill/>
          </a:ln>
        </p:spPr>
        <p:txBody>
          <a:bodyPr spcFirstLastPara="1" wrap="square" lIns="91425" tIns="45700" rIns="91425" bIns="45700" anchor="ctr" anchorCtr="0">
            <a:normAutofit/>
          </a:bodyPr>
          <a:lstStyle/>
          <a:p>
            <a:pPr marL="0" lvl="0" indent="0" algn="ctr" rtl="1">
              <a:lnSpc>
                <a:spcPct val="90000"/>
              </a:lnSpc>
              <a:spcBef>
                <a:spcPts val="0"/>
              </a:spcBef>
              <a:spcAft>
                <a:spcPts val="0"/>
              </a:spcAft>
              <a:buClr>
                <a:srgbClr val="8C5F7A"/>
              </a:buClr>
              <a:buSzPct val="100000"/>
              <a:buFont typeface="Arial"/>
              <a:buNone/>
            </a:pPr>
            <a:r>
              <a:rPr lang="en-US" sz="2800" dirty="0">
                <a:highlight>
                  <a:srgbClr val="FFFF00"/>
                </a:highlight>
                <a:latin typeface="Calibri" panose="020F0502020204030204" pitchFamily="34" charset="0"/>
                <a:cs typeface="Calibri" panose="020F0502020204030204" pitchFamily="34" charset="0"/>
                <a:extLst>
                  <a:ext uri="http://customooxmlschemas.google.com/">
                    <go:slidesCustomData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xmlns="" textRoundtripDataId="3"/>
                  </a:ext>
                </a:extLst>
              </a:rPr>
              <a:t>اعتبارات الرعاية البديلة أثناء التقييم</a:t>
            </a:r>
            <a:endParaRPr lang="en-US" sz="2800" dirty="0">
              <a:highlight>
                <a:srgbClr val="FFFF00"/>
              </a:highlight>
              <a:latin typeface="Calibri" panose="020F0502020204030204" pitchFamily="34" charset="0"/>
              <a:cs typeface="Calibri" panose="020F0502020204030204" pitchFamily="34" charset="0"/>
            </a:endParaRPr>
          </a:p>
        </p:txBody>
      </p:sp>
      <p:sp>
        <p:nvSpPr>
          <p:cNvPr id="11" name="Rectangle 10">
            <a:extLst>
              <a:ext uri="{FF2B5EF4-FFF2-40B4-BE49-F238E27FC236}">
                <a16:creationId xmlns:a16="http://schemas.microsoft.com/office/drawing/2014/main" id="{8990B0D5-67C2-961D-E258-B92210224CA7}"/>
              </a:ext>
            </a:extLst>
          </p:cNvPr>
          <p:cNvSpPr/>
          <p:nvPr/>
        </p:nvSpPr>
        <p:spPr>
          <a:xfrm>
            <a:off x="2136499" y="1367142"/>
            <a:ext cx="2612465" cy="106951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rtl="1">
              <a:lnSpc>
                <a:spcPct val="100000"/>
              </a:lnSpc>
              <a:spcBef>
                <a:spcPts val="0"/>
              </a:spcBef>
              <a:spcAft>
                <a:spcPts val="0"/>
              </a:spcAft>
              <a:buClr>
                <a:srgbClr val="FFFFFF"/>
              </a:buClr>
              <a:buSzPts val="2400"/>
              <a:buFont typeface="Calibri"/>
              <a:buNone/>
            </a:pPr>
            <a:r>
              <a:rPr lang="ar-SA" sz="1800" b="1" dirty="0">
                <a:solidFill>
                  <a:schemeClr val="tx1"/>
                </a:solidFill>
                <a:ea typeface="Calibri"/>
                <a:cs typeface="Calibri"/>
                <a:sym typeface="Calibri"/>
              </a:rPr>
              <a:t>في حال وجود الطفل</a:t>
            </a:r>
            <a:r>
              <a:rPr lang="en-US" sz="1800" b="1" i="0" u="none" strike="noStrike" cap="none" dirty="0">
                <a:solidFill>
                  <a:schemeClr val="tx1"/>
                </a:solidFill>
                <a:ea typeface="Calibri"/>
                <a:cs typeface="Calibri"/>
                <a:sym typeface="Calibri"/>
              </a:rPr>
              <a:t> في رعاية بديلة ، فهل هذا مناسب وآمن ومستدام؟</a:t>
            </a:r>
            <a:endParaRPr lang="en-US" sz="1800" b="1" dirty="0">
              <a:solidFill>
                <a:schemeClr val="tx1"/>
              </a:solidFill>
            </a:endParaRPr>
          </a:p>
        </p:txBody>
      </p:sp>
      <p:sp>
        <p:nvSpPr>
          <p:cNvPr id="12" name="Rectangle 11">
            <a:extLst>
              <a:ext uri="{FF2B5EF4-FFF2-40B4-BE49-F238E27FC236}">
                <a16:creationId xmlns:a16="http://schemas.microsoft.com/office/drawing/2014/main" id="{FDA9ECEA-1EE2-C0C0-3D41-ECE4A445E20F}"/>
              </a:ext>
            </a:extLst>
          </p:cNvPr>
          <p:cNvSpPr/>
          <p:nvPr/>
        </p:nvSpPr>
        <p:spPr>
          <a:xfrm>
            <a:off x="2136499" y="3030781"/>
            <a:ext cx="2612465" cy="796438"/>
          </a:xfrm>
          <a:prstGeom prst="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rtl="1">
              <a:lnSpc>
                <a:spcPct val="100000"/>
              </a:lnSpc>
              <a:spcBef>
                <a:spcPts val="0"/>
              </a:spcBef>
              <a:spcAft>
                <a:spcPts val="0"/>
              </a:spcAft>
              <a:buClr>
                <a:srgbClr val="FFFFFF"/>
              </a:buClr>
              <a:buSzPts val="2400"/>
              <a:buFont typeface="Calibri"/>
              <a:buNone/>
            </a:pPr>
            <a:r>
              <a:rPr lang="en-US" sz="1800" b="0" i="0" u="none" strike="noStrike" cap="none" dirty="0">
                <a:solidFill>
                  <a:schemeClr val="tx1"/>
                </a:solidFill>
                <a:ea typeface="Calibri"/>
                <a:cs typeface="Calibri"/>
                <a:sym typeface="Calibri"/>
              </a:rPr>
              <a:t>تقييم حالة الرعاية الحالية</a:t>
            </a:r>
          </a:p>
        </p:txBody>
      </p:sp>
      <p:sp>
        <p:nvSpPr>
          <p:cNvPr id="13" name="Google Shape;705;p26">
            <a:extLst>
              <a:ext uri="{FF2B5EF4-FFF2-40B4-BE49-F238E27FC236}">
                <a16:creationId xmlns:a16="http://schemas.microsoft.com/office/drawing/2014/main" id="{5E5723AA-C049-9230-B4F5-6190FDCF3405}"/>
              </a:ext>
            </a:extLst>
          </p:cNvPr>
          <p:cNvSpPr/>
          <p:nvPr/>
        </p:nvSpPr>
        <p:spPr>
          <a:xfrm rot="5400000">
            <a:off x="2657690" y="4173736"/>
            <a:ext cx="604421" cy="269482"/>
          </a:xfrm>
          <a:prstGeom prst="rightArrow">
            <a:avLst>
              <a:gd name="adj1" fmla="val 50000"/>
              <a:gd name="adj2" fmla="val 50000"/>
            </a:avLst>
          </a:prstGeom>
          <a:solidFill>
            <a:schemeClr val="tx1"/>
          </a:solidFill>
          <a:ln w="12700" cap="flat" cmpd="sng">
            <a:no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1">
              <a:lnSpc>
                <a:spcPct val="100000"/>
              </a:lnSpc>
              <a:spcBef>
                <a:spcPts val="0"/>
              </a:spcBef>
              <a:spcAft>
                <a:spcPts val="0"/>
              </a:spcAft>
              <a:buClr>
                <a:schemeClr val="lt1"/>
              </a:buClr>
              <a:buSzPts val="1800"/>
              <a:buFont typeface="Calibri"/>
              <a:buNone/>
            </a:pPr>
            <a:endParaRPr sz="1800" b="0" i="0" u="none" strike="noStrike" cap="none" dirty="0">
              <a:solidFill>
                <a:srgbClr val="FFFFFF"/>
              </a:solidFill>
              <a:latin typeface="Calibri"/>
              <a:ea typeface="Calibri"/>
              <a:cs typeface="Calibri"/>
              <a:sym typeface="Calibri"/>
            </a:endParaRPr>
          </a:p>
        </p:txBody>
      </p:sp>
      <p:sp>
        <p:nvSpPr>
          <p:cNvPr id="15" name="Rectangle 14">
            <a:extLst>
              <a:ext uri="{FF2B5EF4-FFF2-40B4-BE49-F238E27FC236}">
                <a16:creationId xmlns:a16="http://schemas.microsoft.com/office/drawing/2014/main" id="{8180B63A-DDEF-AF08-919D-2C98A807D576}"/>
              </a:ext>
            </a:extLst>
          </p:cNvPr>
          <p:cNvSpPr/>
          <p:nvPr/>
        </p:nvSpPr>
        <p:spPr>
          <a:xfrm>
            <a:off x="1216125" y="4741853"/>
            <a:ext cx="2172753" cy="1192393"/>
          </a:xfrm>
          <a:prstGeom prst="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rtl="1">
              <a:lnSpc>
                <a:spcPct val="100000"/>
              </a:lnSpc>
              <a:spcBef>
                <a:spcPts val="0"/>
              </a:spcBef>
              <a:spcAft>
                <a:spcPts val="0"/>
              </a:spcAft>
              <a:buClr>
                <a:srgbClr val="FFFFFF"/>
              </a:buClr>
              <a:buSzPts val="2400"/>
              <a:buFont typeface="Calibri"/>
              <a:buNone/>
            </a:pPr>
            <a:r>
              <a:rPr lang="en-US" sz="1800" b="0" i="0" u="none" strike="noStrike" cap="none" dirty="0">
                <a:solidFill>
                  <a:schemeClr val="tx1"/>
                </a:solidFill>
                <a:ea typeface="Calibri"/>
                <a:cs typeface="Calibri"/>
                <a:sym typeface="Calibri"/>
              </a:rPr>
              <a:t>التسجيل وتطوير خطة الحالة والمراقبة</a:t>
            </a:r>
          </a:p>
        </p:txBody>
      </p:sp>
      <p:sp>
        <p:nvSpPr>
          <p:cNvPr id="18" name="TextBox 17">
            <a:extLst>
              <a:ext uri="{FF2B5EF4-FFF2-40B4-BE49-F238E27FC236}">
                <a16:creationId xmlns:a16="http://schemas.microsoft.com/office/drawing/2014/main" id="{4248F1EB-25A9-96ED-ADB9-3628E643F164}"/>
              </a:ext>
            </a:extLst>
          </p:cNvPr>
          <p:cNvSpPr txBox="1"/>
          <p:nvPr/>
        </p:nvSpPr>
        <p:spPr>
          <a:xfrm>
            <a:off x="1439034" y="4119731"/>
            <a:ext cx="1273887" cy="400110"/>
          </a:xfrm>
          <a:prstGeom prst="rect">
            <a:avLst/>
          </a:prstGeom>
          <a:noFill/>
        </p:spPr>
        <p:txBody>
          <a:bodyPr wrap="square">
            <a:spAutoFit/>
          </a:bodyPr>
          <a:lstStyle/>
          <a:p>
            <a:pPr marL="0" marR="0" lvl="0" indent="0" algn="r" rtl="1">
              <a:lnSpc>
                <a:spcPct val="100000"/>
              </a:lnSpc>
              <a:spcBef>
                <a:spcPts val="0"/>
              </a:spcBef>
              <a:spcAft>
                <a:spcPts val="0"/>
              </a:spcAft>
              <a:buClr>
                <a:srgbClr val="FFFFFF"/>
              </a:buClr>
              <a:buSzPts val="2400"/>
              <a:buFont typeface="Calibri"/>
              <a:buNone/>
            </a:pPr>
            <a:r>
              <a:rPr lang="en-US" sz="2000" b="1" i="0" u="none" strike="noStrike" cap="none" dirty="0">
                <a:solidFill>
                  <a:schemeClr val="tx1"/>
                </a:solidFill>
                <a:ea typeface="Calibri"/>
                <a:cs typeface="Calibri"/>
                <a:sym typeface="Calibri"/>
              </a:rPr>
              <a:t>نعم</a:t>
            </a:r>
          </a:p>
        </p:txBody>
      </p:sp>
      <p:sp>
        <p:nvSpPr>
          <p:cNvPr id="20" name="TextBox 19">
            <a:extLst>
              <a:ext uri="{FF2B5EF4-FFF2-40B4-BE49-F238E27FC236}">
                <a16:creationId xmlns:a16="http://schemas.microsoft.com/office/drawing/2014/main" id="{2004A2D6-DD47-B9E5-1548-CBDB8979E61E}"/>
              </a:ext>
            </a:extLst>
          </p:cNvPr>
          <p:cNvSpPr txBox="1"/>
          <p:nvPr/>
        </p:nvSpPr>
        <p:spPr>
          <a:xfrm>
            <a:off x="4217706" y="4119731"/>
            <a:ext cx="818781" cy="400110"/>
          </a:xfrm>
          <a:prstGeom prst="rect">
            <a:avLst/>
          </a:prstGeom>
          <a:noFill/>
        </p:spPr>
        <p:txBody>
          <a:bodyPr wrap="square">
            <a:spAutoFit/>
          </a:bodyPr>
          <a:lstStyle/>
          <a:p>
            <a:pPr marL="0" marR="0" lvl="0" indent="0" algn="r" rtl="1">
              <a:lnSpc>
                <a:spcPct val="100000"/>
              </a:lnSpc>
              <a:spcBef>
                <a:spcPts val="0"/>
              </a:spcBef>
              <a:spcAft>
                <a:spcPts val="0"/>
              </a:spcAft>
              <a:buClr>
                <a:srgbClr val="FFFFFF"/>
              </a:buClr>
              <a:buSzPts val="2400"/>
              <a:buFont typeface="Calibri"/>
              <a:buNone/>
            </a:pPr>
            <a:r>
              <a:rPr lang="en-US" sz="2000" b="1" dirty="0">
                <a:solidFill>
                  <a:schemeClr val="tx1"/>
                </a:solidFill>
                <a:ea typeface="Calibri"/>
                <a:cs typeface="Calibri"/>
                <a:sym typeface="Calibri"/>
              </a:rPr>
              <a:t>لا</a:t>
            </a:r>
            <a:endParaRPr lang="en-US" sz="2000" b="1" i="0" u="none" strike="noStrike" cap="none" dirty="0">
              <a:solidFill>
                <a:schemeClr val="tx1"/>
              </a:solidFill>
              <a:ea typeface="Calibri"/>
              <a:cs typeface="Calibri"/>
              <a:sym typeface="Calibri"/>
            </a:endParaRPr>
          </a:p>
        </p:txBody>
      </p:sp>
      <p:sp>
        <p:nvSpPr>
          <p:cNvPr id="21" name="Arrow: Bent 20">
            <a:extLst>
              <a:ext uri="{FF2B5EF4-FFF2-40B4-BE49-F238E27FC236}">
                <a16:creationId xmlns:a16="http://schemas.microsoft.com/office/drawing/2014/main" id="{32D2A1FD-5F71-378A-4EC7-D6C6ACE2702C}"/>
              </a:ext>
            </a:extLst>
          </p:cNvPr>
          <p:cNvSpPr/>
          <p:nvPr/>
        </p:nvSpPr>
        <p:spPr>
          <a:xfrm flipV="1">
            <a:off x="3906415" y="4006264"/>
            <a:ext cx="1581678" cy="1731461"/>
          </a:xfrm>
          <a:prstGeom prst="bentArrow">
            <a:avLst>
              <a:gd name="adj1" fmla="val 9369"/>
              <a:gd name="adj2" fmla="val 8984"/>
              <a:gd name="adj3" fmla="val 8984"/>
              <a:gd name="adj4" fmla="val 43750"/>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solidFill>
                <a:schemeClr val="tx1"/>
              </a:solidFill>
            </a:endParaRPr>
          </a:p>
        </p:txBody>
      </p:sp>
      <p:sp>
        <p:nvSpPr>
          <p:cNvPr id="22" name="Rectangle 21">
            <a:extLst>
              <a:ext uri="{FF2B5EF4-FFF2-40B4-BE49-F238E27FC236}">
                <a16:creationId xmlns:a16="http://schemas.microsoft.com/office/drawing/2014/main" id="{2070B441-FDA7-8967-FCBD-104D8F6A84DF}"/>
              </a:ext>
            </a:extLst>
          </p:cNvPr>
          <p:cNvSpPr/>
          <p:nvPr/>
        </p:nvSpPr>
        <p:spPr>
          <a:xfrm>
            <a:off x="7155596" y="1360896"/>
            <a:ext cx="2612465" cy="103432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rtl="1">
              <a:lnSpc>
                <a:spcPct val="100000"/>
              </a:lnSpc>
              <a:spcBef>
                <a:spcPts val="0"/>
              </a:spcBef>
              <a:spcAft>
                <a:spcPts val="0"/>
              </a:spcAft>
              <a:buClr>
                <a:srgbClr val="FFFFFF"/>
              </a:buClr>
              <a:buSzPts val="2400"/>
              <a:buFont typeface="Calibri"/>
              <a:buNone/>
            </a:pPr>
            <a:r>
              <a:rPr lang="en-US" sz="1800" b="1" i="0" u="none" strike="noStrike" cap="none" dirty="0">
                <a:solidFill>
                  <a:schemeClr val="tx1"/>
                </a:solidFill>
                <a:latin typeface="Calibri" panose="020F0502020204030204" pitchFamily="34" charset="0"/>
                <a:ea typeface="Calibri"/>
                <a:cs typeface="Calibri" panose="020F0502020204030204" pitchFamily="34" charset="0"/>
                <a:sym typeface="Calibri"/>
              </a:rPr>
              <a:t>إذا لم يكن في رعاية بديلة</a:t>
            </a:r>
          </a:p>
        </p:txBody>
      </p:sp>
      <p:sp>
        <p:nvSpPr>
          <p:cNvPr id="25" name="Google Shape;705;p26">
            <a:extLst>
              <a:ext uri="{FF2B5EF4-FFF2-40B4-BE49-F238E27FC236}">
                <a16:creationId xmlns:a16="http://schemas.microsoft.com/office/drawing/2014/main" id="{2590968A-3C58-AB7D-436E-3DFCFC2D8596}"/>
              </a:ext>
            </a:extLst>
          </p:cNvPr>
          <p:cNvSpPr/>
          <p:nvPr/>
        </p:nvSpPr>
        <p:spPr>
          <a:xfrm rot="5400000">
            <a:off x="3205816" y="2538833"/>
            <a:ext cx="473829" cy="269481"/>
          </a:xfrm>
          <a:prstGeom prst="rightArrow">
            <a:avLst>
              <a:gd name="adj1" fmla="val 50000"/>
              <a:gd name="adj2" fmla="val 50000"/>
            </a:avLst>
          </a:prstGeom>
          <a:solidFill>
            <a:schemeClr val="tx1"/>
          </a:solidFill>
          <a:ln w="12700" cap="flat" cmpd="sng">
            <a:no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1">
              <a:lnSpc>
                <a:spcPct val="100000"/>
              </a:lnSpc>
              <a:spcBef>
                <a:spcPts val="0"/>
              </a:spcBef>
              <a:spcAft>
                <a:spcPts val="0"/>
              </a:spcAft>
              <a:buClr>
                <a:schemeClr val="lt1"/>
              </a:buClr>
              <a:buSzPts val="1800"/>
              <a:buFont typeface="Calibri"/>
              <a:buNone/>
            </a:pPr>
            <a:endParaRPr sz="1800" b="0" i="0" u="none" strike="noStrike" cap="none" dirty="0">
              <a:solidFill>
                <a:srgbClr val="FFFFFF"/>
              </a:solidFill>
              <a:latin typeface="Calibri"/>
              <a:ea typeface="Calibri"/>
              <a:cs typeface="Calibri"/>
              <a:sym typeface="Calibri"/>
            </a:endParaRPr>
          </a:p>
        </p:txBody>
      </p:sp>
      <p:sp>
        <p:nvSpPr>
          <p:cNvPr id="26" name="Google Shape;705;p26">
            <a:extLst>
              <a:ext uri="{FF2B5EF4-FFF2-40B4-BE49-F238E27FC236}">
                <a16:creationId xmlns:a16="http://schemas.microsoft.com/office/drawing/2014/main" id="{9495FCE2-D2B8-20BF-4476-CDE44B76C85B}"/>
              </a:ext>
            </a:extLst>
          </p:cNvPr>
          <p:cNvSpPr/>
          <p:nvPr/>
        </p:nvSpPr>
        <p:spPr>
          <a:xfrm rot="5400000">
            <a:off x="8224913" y="2538833"/>
            <a:ext cx="473829" cy="269481"/>
          </a:xfrm>
          <a:prstGeom prst="rightArrow">
            <a:avLst>
              <a:gd name="adj1" fmla="val 50000"/>
              <a:gd name="adj2" fmla="val 50000"/>
            </a:avLst>
          </a:prstGeom>
          <a:solidFill>
            <a:schemeClr val="tx1"/>
          </a:solidFill>
          <a:ln w="12700" cap="flat" cmpd="sng">
            <a:no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1">
              <a:lnSpc>
                <a:spcPct val="100000"/>
              </a:lnSpc>
              <a:spcBef>
                <a:spcPts val="0"/>
              </a:spcBef>
              <a:spcAft>
                <a:spcPts val="0"/>
              </a:spcAft>
              <a:buClr>
                <a:schemeClr val="lt1"/>
              </a:buClr>
              <a:buSzPts val="1800"/>
              <a:buFont typeface="Calibri"/>
              <a:buNone/>
            </a:pPr>
            <a:endParaRPr sz="1800" b="0" i="0" u="none" strike="noStrike" cap="none" dirty="0">
              <a:solidFill>
                <a:srgbClr val="FFFFFF"/>
              </a:solidFill>
              <a:latin typeface="Calibri"/>
              <a:ea typeface="Calibri"/>
              <a:cs typeface="Calibri"/>
              <a:sym typeface="Calibri"/>
            </a:endParaRPr>
          </a:p>
        </p:txBody>
      </p:sp>
      <p:sp>
        <p:nvSpPr>
          <p:cNvPr id="30" name="Rectangle 29">
            <a:extLst>
              <a:ext uri="{FF2B5EF4-FFF2-40B4-BE49-F238E27FC236}">
                <a16:creationId xmlns:a16="http://schemas.microsoft.com/office/drawing/2014/main" id="{51A73DBF-C05C-DCA5-E9F8-1F6E82BAE3E8}"/>
              </a:ext>
            </a:extLst>
          </p:cNvPr>
          <p:cNvSpPr/>
          <p:nvPr/>
        </p:nvSpPr>
        <p:spPr>
          <a:xfrm>
            <a:off x="5972579" y="3030780"/>
            <a:ext cx="5456904" cy="2903465"/>
          </a:xfrm>
          <a:prstGeom prst="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R="0" lvl="0" algn="r" rtl="1">
              <a:lnSpc>
                <a:spcPct val="100000"/>
              </a:lnSpc>
              <a:spcBef>
                <a:spcPts val="0"/>
              </a:spcBef>
              <a:spcAft>
                <a:spcPts val="0"/>
              </a:spcAft>
              <a:buClr>
                <a:srgbClr val="000000"/>
              </a:buClr>
              <a:buSzPts val="2400"/>
            </a:pPr>
            <a:r>
              <a:rPr lang="en-US" sz="1800" b="1" i="0" u="none" strike="noStrike" cap="none" dirty="0">
                <a:solidFill>
                  <a:srgbClr val="000000"/>
                </a:solidFill>
                <a:latin typeface="Calibri" panose="020F0502020204030204" pitchFamily="34" charset="0"/>
                <a:ea typeface="Helvetica Neue"/>
                <a:cs typeface="Calibri" panose="020F0502020204030204" pitchFamily="34" charset="0"/>
                <a:sym typeface="Helvetica Neue"/>
              </a:rPr>
              <a:t>إجراء التقييم:</a:t>
            </a:r>
          </a:p>
          <a:p>
            <a:pPr marL="285750" marR="0" lvl="0" indent="-285750" algn="r" rtl="1">
              <a:lnSpc>
                <a:spcPct val="100000"/>
              </a:lnSpc>
              <a:spcBef>
                <a:spcPts val="0"/>
              </a:spcBef>
              <a:spcAft>
                <a:spcPts val="0"/>
              </a:spcAft>
              <a:buClr>
                <a:srgbClr val="000000"/>
              </a:buClr>
              <a:buSzPts val="2400"/>
              <a:buFont typeface="Arial" panose="020B0604020202020204" pitchFamily="34" charset="0"/>
              <a:buChar char="•"/>
            </a:pPr>
            <a:r>
              <a:rPr lang="en-US" sz="1800" b="0" i="0" u="none" strike="noStrike" cap="none" dirty="0">
                <a:solidFill>
                  <a:srgbClr val="000000"/>
                </a:solidFill>
                <a:latin typeface="Calibri" panose="020F0502020204030204" pitchFamily="34" charset="0"/>
                <a:ea typeface="Helvetica Neue"/>
                <a:cs typeface="Calibri" panose="020F0502020204030204" pitchFamily="34" charset="0"/>
                <a:sym typeface="Helvetica Neue"/>
              </a:rPr>
              <a:t>المصالح الفضلى للطفل</a:t>
            </a:r>
          </a:p>
          <a:p>
            <a:pPr marL="285750" marR="0" lvl="0" indent="-285750" algn="r" rtl="1">
              <a:lnSpc>
                <a:spcPct val="100000"/>
              </a:lnSpc>
              <a:spcBef>
                <a:spcPts val="0"/>
              </a:spcBef>
              <a:spcAft>
                <a:spcPts val="0"/>
              </a:spcAft>
              <a:buClr>
                <a:srgbClr val="000000"/>
              </a:buClr>
              <a:buSzPts val="2400"/>
              <a:buFont typeface="Arial" panose="020B0604020202020204" pitchFamily="34" charset="0"/>
              <a:buChar char="•"/>
            </a:pPr>
            <a:r>
              <a:rPr lang="en-US" sz="1800" b="0" i="0" u="none" strike="noStrike" cap="none" dirty="0">
                <a:solidFill>
                  <a:srgbClr val="000000"/>
                </a:solidFill>
                <a:latin typeface="Calibri" panose="020F0502020204030204" pitchFamily="34" charset="0"/>
                <a:ea typeface="Helvetica Neue"/>
                <a:cs typeface="Calibri" panose="020F0502020204030204" pitchFamily="34" charset="0"/>
                <a:sym typeface="Helvetica Neue"/>
              </a:rPr>
              <a:t>الاحتياجات الخاصة التي تؤثر على الرعاية</a:t>
            </a:r>
          </a:p>
          <a:p>
            <a:pPr marL="285750" marR="0" lvl="0" indent="-285750" algn="r" rtl="1">
              <a:lnSpc>
                <a:spcPct val="100000"/>
              </a:lnSpc>
              <a:spcBef>
                <a:spcPts val="0"/>
              </a:spcBef>
              <a:spcAft>
                <a:spcPts val="0"/>
              </a:spcAft>
              <a:buClr>
                <a:srgbClr val="000000"/>
              </a:buClr>
              <a:buSzPts val="2400"/>
              <a:buFont typeface="Arial" panose="020B0604020202020204" pitchFamily="34" charset="0"/>
              <a:buChar char="•"/>
            </a:pPr>
            <a:r>
              <a:rPr lang="en-US" sz="1800" b="0" i="0" u="none" strike="noStrike" cap="none" dirty="0">
                <a:solidFill>
                  <a:srgbClr val="000000"/>
                </a:solidFill>
                <a:latin typeface="Calibri" panose="020F0502020204030204" pitchFamily="34" charset="0"/>
                <a:ea typeface="Helvetica Neue"/>
                <a:cs typeface="Calibri" panose="020F0502020204030204" pitchFamily="34" charset="0"/>
                <a:sym typeface="Helvetica Neue"/>
              </a:rPr>
              <a:t>التأثير المحتمل على</a:t>
            </a:r>
            <a:r>
              <a:rPr lang="ar-SA" sz="1800" b="0" i="0" u="none" strike="noStrike" cap="none" dirty="0">
                <a:solidFill>
                  <a:srgbClr val="000000"/>
                </a:solidFill>
                <a:latin typeface="Calibri" panose="020F0502020204030204" pitchFamily="34" charset="0"/>
                <a:ea typeface="Helvetica Neue"/>
                <a:cs typeface="Calibri" panose="020F0502020204030204" pitchFamily="34" charset="0"/>
                <a:sym typeface="Helvetica Neue"/>
              </a:rPr>
              <a:t> تعقب الأسرة و لم الشمل</a:t>
            </a:r>
            <a:endParaRPr lang="en-US" sz="1800" b="0" i="0" u="none" strike="noStrike" cap="none" dirty="0">
              <a:solidFill>
                <a:srgbClr val="000000"/>
              </a:solidFill>
              <a:latin typeface="Calibri" panose="020F0502020204030204" pitchFamily="34" charset="0"/>
              <a:ea typeface="Helvetica Neue"/>
              <a:cs typeface="Calibri" panose="020F0502020204030204" pitchFamily="34" charset="0"/>
              <a:sym typeface="Helvetica Neue"/>
            </a:endParaRPr>
          </a:p>
          <a:p>
            <a:pPr marL="285750" marR="0" lvl="0" indent="-285750" algn="r" rtl="1">
              <a:lnSpc>
                <a:spcPct val="100000"/>
              </a:lnSpc>
              <a:spcBef>
                <a:spcPts val="0"/>
              </a:spcBef>
              <a:spcAft>
                <a:spcPts val="0"/>
              </a:spcAft>
              <a:buClr>
                <a:srgbClr val="000000"/>
              </a:buClr>
              <a:buSzPts val="2400"/>
              <a:buFont typeface="Arial" panose="020B0604020202020204" pitchFamily="34" charset="0"/>
              <a:buChar char="•"/>
            </a:pPr>
            <a:r>
              <a:rPr lang="en-US" sz="1800" b="0" i="0" u="none" strike="noStrike" cap="none" dirty="0">
                <a:solidFill>
                  <a:srgbClr val="000000"/>
                </a:solidFill>
                <a:latin typeface="Calibri" panose="020F0502020204030204" pitchFamily="34" charset="0"/>
                <a:ea typeface="Helvetica Neue"/>
                <a:cs typeface="Calibri" panose="020F0502020204030204" pitchFamily="34" charset="0"/>
                <a:sym typeface="Helvetica Neue"/>
              </a:rPr>
              <a:t>تعيد الأعراف الثقافية رعاية الأطفال / المراهقين من</a:t>
            </a:r>
            <a:r>
              <a:rPr lang="ar-SA" sz="1800" b="0" i="0" u="none" strike="noStrike" cap="none" dirty="0">
                <a:solidFill>
                  <a:srgbClr val="000000"/>
                </a:solidFill>
                <a:latin typeface="Calibri" panose="020F0502020204030204" pitchFamily="34" charset="0"/>
                <a:ea typeface="Helvetica Neue"/>
                <a:cs typeface="Calibri" panose="020F0502020204030204" pitchFamily="34" charset="0"/>
                <a:sym typeface="Helvetica Neue"/>
              </a:rPr>
              <a:t> دون</a:t>
            </a:r>
            <a:r>
              <a:rPr lang="en-US" sz="1800" b="0" i="0" u="none" strike="noStrike" cap="none" dirty="0">
                <a:solidFill>
                  <a:srgbClr val="000000"/>
                </a:solidFill>
                <a:latin typeface="Calibri" panose="020F0502020204030204" pitchFamily="34" charset="0"/>
                <a:ea typeface="Helvetica Neue"/>
                <a:cs typeface="Calibri" panose="020F0502020204030204" pitchFamily="34" charset="0"/>
                <a:sym typeface="Helvetica Neue"/>
              </a:rPr>
              <a:t> رعاية الوالدين</a:t>
            </a:r>
          </a:p>
          <a:p>
            <a:pPr marL="285750" marR="0" lvl="0" indent="-285750" algn="r" rtl="1">
              <a:lnSpc>
                <a:spcPct val="100000"/>
              </a:lnSpc>
              <a:spcBef>
                <a:spcPts val="0"/>
              </a:spcBef>
              <a:spcAft>
                <a:spcPts val="0"/>
              </a:spcAft>
              <a:buClr>
                <a:srgbClr val="000000"/>
              </a:buClr>
              <a:buSzPts val="2400"/>
              <a:buFont typeface="Arial" panose="020B0604020202020204" pitchFamily="34" charset="0"/>
              <a:buChar char="•"/>
            </a:pPr>
            <a:r>
              <a:rPr lang="en-US" sz="1800" b="0" i="0" u="none" strike="noStrike" cap="none" dirty="0">
                <a:solidFill>
                  <a:srgbClr val="000000"/>
                </a:solidFill>
                <a:latin typeface="Calibri" panose="020F0502020204030204" pitchFamily="34" charset="0"/>
                <a:ea typeface="Helvetica Neue"/>
                <a:cs typeface="Calibri" panose="020F0502020204030204" pitchFamily="34" charset="0"/>
                <a:sym typeface="Helvetica Neue"/>
              </a:rPr>
              <a:t>قدرة الأسر</a:t>
            </a:r>
            <a:r>
              <a:rPr lang="ar-SA" sz="1800" b="0" i="0" u="none" strike="noStrike" cap="none" dirty="0">
                <a:solidFill>
                  <a:srgbClr val="000000"/>
                </a:solidFill>
                <a:latin typeface="Calibri" panose="020F0502020204030204" pitchFamily="34" charset="0"/>
                <a:ea typeface="Helvetica Neue"/>
                <a:cs typeface="Calibri" panose="020F0502020204030204" pitchFamily="34" charset="0"/>
                <a:sym typeface="Helvetica Neue"/>
              </a:rPr>
              <a:t> </a:t>
            </a:r>
            <a:r>
              <a:rPr lang="en-US" sz="1800" b="0" i="0" u="none" strike="noStrike" cap="none" dirty="0">
                <a:solidFill>
                  <a:srgbClr val="000000"/>
                </a:solidFill>
                <a:latin typeface="Calibri" panose="020F0502020204030204" pitchFamily="34" charset="0"/>
                <a:ea typeface="Helvetica Neue"/>
                <a:cs typeface="Calibri" panose="020F0502020204030204" pitchFamily="34" charset="0"/>
                <a:sym typeface="Helvetica Neue"/>
              </a:rPr>
              <a:t>على رعاية أطفال إضافيين</a:t>
            </a:r>
          </a:p>
          <a:p>
            <a:pPr marL="285750" marR="0" lvl="0" indent="-285750" algn="r" rtl="1">
              <a:lnSpc>
                <a:spcPct val="100000"/>
              </a:lnSpc>
              <a:spcBef>
                <a:spcPts val="0"/>
              </a:spcBef>
              <a:spcAft>
                <a:spcPts val="0"/>
              </a:spcAft>
              <a:buClr>
                <a:srgbClr val="000000"/>
              </a:buClr>
              <a:buSzPts val="2400"/>
              <a:buFont typeface="Arial" panose="020B0604020202020204" pitchFamily="34" charset="0"/>
              <a:buChar char="•"/>
            </a:pPr>
            <a:r>
              <a:rPr lang="en-US" sz="1800" b="0" i="0" u="none" strike="noStrike" cap="none" dirty="0">
                <a:solidFill>
                  <a:srgbClr val="000000"/>
                </a:solidFill>
                <a:latin typeface="Calibri" panose="020F0502020204030204" pitchFamily="34" charset="0"/>
                <a:ea typeface="Helvetica Neue"/>
                <a:cs typeface="Calibri" panose="020F0502020204030204" pitchFamily="34" charset="0"/>
                <a:sym typeface="Helvetica Neue"/>
              </a:rPr>
              <a:t>القدرة على مراقبة </a:t>
            </a:r>
            <a:r>
              <a:rPr lang="ar-SA" sz="1800" b="0" i="0" u="none" strike="noStrike" cap="none" dirty="0">
                <a:solidFill>
                  <a:srgbClr val="000000"/>
                </a:solidFill>
                <a:latin typeface="Calibri" panose="020F0502020204030204" pitchFamily="34" charset="0"/>
                <a:ea typeface="Helvetica Neue"/>
                <a:cs typeface="Calibri" panose="020F0502020204030204" pitchFamily="34" charset="0"/>
                <a:sym typeface="Helvetica Neue"/>
              </a:rPr>
              <a:t>الرعاية البديلة</a:t>
            </a:r>
            <a:endParaRPr lang="en-US" sz="1800" b="0" i="0" u="none" strike="noStrike" cap="none" dirty="0">
              <a:solidFill>
                <a:srgbClr val="000000"/>
              </a:solidFill>
              <a:latin typeface="Calibri" panose="020F0502020204030204" pitchFamily="34" charset="0"/>
              <a:ea typeface="Helvetica Neue"/>
              <a:cs typeface="Calibri" panose="020F0502020204030204" pitchFamily="34" charset="0"/>
              <a:sym typeface="Helvetica Neue"/>
            </a:endParaRPr>
          </a:p>
          <a:p>
            <a:pPr marL="285750" marR="0" lvl="0" indent="-285750" algn="r" rtl="1">
              <a:lnSpc>
                <a:spcPct val="100000"/>
              </a:lnSpc>
              <a:spcBef>
                <a:spcPts val="0"/>
              </a:spcBef>
              <a:spcAft>
                <a:spcPts val="0"/>
              </a:spcAft>
              <a:buClr>
                <a:srgbClr val="000000"/>
              </a:buClr>
              <a:buSzPts val="2400"/>
              <a:buFont typeface="Arial" panose="020B0604020202020204" pitchFamily="34" charset="0"/>
              <a:buChar char="•"/>
            </a:pPr>
            <a:r>
              <a:rPr lang="en-US" sz="1800" b="0" i="0" u="none" strike="noStrike" cap="none" dirty="0">
                <a:solidFill>
                  <a:srgbClr val="000000"/>
                </a:solidFill>
                <a:latin typeface="Calibri" panose="020F0502020204030204" pitchFamily="34" charset="0"/>
                <a:ea typeface="Helvetica Neue"/>
                <a:cs typeface="Calibri" panose="020F0502020204030204" pitchFamily="34" charset="0"/>
                <a:sym typeface="Helvetica Neue"/>
              </a:rPr>
              <a:t>احتياجات </a:t>
            </a:r>
            <a:r>
              <a:rPr lang="ar-SA" sz="1800" b="0" i="0" u="none" strike="noStrike" cap="none" dirty="0">
                <a:solidFill>
                  <a:srgbClr val="000000"/>
                </a:solidFill>
                <a:latin typeface="Calibri" panose="020F0502020204030204" pitchFamily="34" charset="0"/>
                <a:ea typeface="Helvetica Neue"/>
                <a:cs typeface="Calibri" panose="020F0502020204030204" pitchFamily="34" charset="0"/>
                <a:sym typeface="Helvetica Neue"/>
              </a:rPr>
              <a:t>حماية الطفل</a:t>
            </a:r>
            <a:r>
              <a:rPr lang="en-US" sz="1800" b="0" i="0" u="none" strike="noStrike" cap="none" dirty="0">
                <a:solidFill>
                  <a:srgbClr val="000000"/>
                </a:solidFill>
                <a:latin typeface="Calibri" panose="020F0502020204030204" pitchFamily="34" charset="0"/>
                <a:ea typeface="Helvetica Neue"/>
                <a:cs typeface="Calibri" panose="020F0502020204030204" pitchFamily="34" charset="0"/>
                <a:sym typeface="Helvetica Neue"/>
              </a:rPr>
              <a:t> الأخرى</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show="0">
  <p:cSld>
    <p:spTree>
      <p:nvGrpSpPr>
        <p:cNvPr id="1" name="Shape 259"/>
        <p:cNvGrpSpPr/>
        <p:nvPr/>
      </p:nvGrpSpPr>
      <p:grpSpPr>
        <a:xfrm>
          <a:off x="0" y="0"/>
          <a:ext cx="0" cy="0"/>
          <a:chOff x="0" y="0"/>
          <a:chExt cx="0" cy="0"/>
        </a:xfrm>
      </p:grpSpPr>
      <p:sp>
        <p:nvSpPr>
          <p:cNvPr id="2" name="Title 72">
            <a:extLst>
              <a:ext uri="{FF2B5EF4-FFF2-40B4-BE49-F238E27FC236}">
                <a16:creationId xmlns:a16="http://schemas.microsoft.com/office/drawing/2014/main" id="{0CE5AEAD-30F8-7F90-7E64-F2BEE2448640}"/>
              </a:ext>
            </a:extLst>
          </p:cNvPr>
          <p:cNvSpPr txBox="1">
            <a:spLocks/>
          </p:cNvSpPr>
          <p:nvPr/>
        </p:nvSpPr>
        <p:spPr>
          <a:xfrm>
            <a:off x="4856942" y="2076804"/>
            <a:ext cx="5915913" cy="562168"/>
          </a:xfrm>
          <a:prstGeom prst="rect">
            <a:avLst/>
          </a:prstGeom>
        </p:spPr>
        <p:txBody>
          <a:bodyPr anchor="ctr" anchorCtr="0"/>
          <a:lstStyle>
            <a:lvl1pPr algn="l" defTabSz="914400" rtl="0" eaLnBrk="1" latinLnBrk="0" hangingPunct="1">
              <a:lnSpc>
                <a:spcPct val="90000"/>
              </a:lnSpc>
              <a:spcBef>
                <a:spcPct val="0"/>
              </a:spcBef>
              <a:buNone/>
              <a:defRPr sz="4400" kern="1200">
                <a:solidFill>
                  <a:schemeClr val="tx1"/>
                </a:solidFill>
                <a:latin typeface="Helvetica Neue" charset="0"/>
                <a:ea typeface="Helvetica Neue" charset="0"/>
                <a:cs typeface="Helvetica Neue" charset="0"/>
              </a:defRPr>
            </a:lvl1pPr>
          </a:lstStyle>
          <a:p>
            <a:pPr algn="r" rtl="1"/>
            <a:r>
              <a:rPr lang="ar-SA" sz="5400" b="1" dirty="0">
                <a:solidFill>
                  <a:schemeClr val="bg1">
                    <a:lumMod val="75000"/>
                  </a:schemeClr>
                </a:solidFill>
                <a:latin typeface="Calibri" panose="020F0502020204030204" pitchFamily="34" charset="0"/>
                <a:cs typeface="Calibri" panose="020F0502020204030204" pitchFamily="34" charset="0"/>
              </a:rPr>
              <a:t>دليل</a:t>
            </a:r>
            <a:r>
              <a:rPr lang="en-CA" sz="5400" b="1" dirty="0">
                <a:solidFill>
                  <a:schemeClr val="bg1">
                    <a:lumMod val="75000"/>
                  </a:schemeClr>
                </a:solidFill>
                <a:latin typeface="Calibri" panose="020F0502020204030204" pitchFamily="34" charset="0"/>
                <a:cs typeface="Calibri" panose="020F0502020204030204" pitchFamily="34" charset="0"/>
              </a:rPr>
              <a:t> التيسير</a:t>
            </a:r>
          </a:p>
        </p:txBody>
      </p:sp>
    </p:spTree>
    <p:extLst>
      <p:ext uri="{BB962C8B-B14F-4D97-AF65-F5344CB8AC3E}">
        <p14:creationId xmlns:p14="http://schemas.microsoft.com/office/powerpoint/2010/main" val="2946703006"/>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show="0">
  <p:cSld>
    <p:spTree>
      <p:nvGrpSpPr>
        <p:cNvPr id="1" name="Shape 696"/>
        <p:cNvGrpSpPr/>
        <p:nvPr/>
      </p:nvGrpSpPr>
      <p:grpSpPr>
        <a:xfrm>
          <a:off x="0" y="0"/>
          <a:ext cx="0" cy="0"/>
          <a:chOff x="0" y="0"/>
          <a:chExt cx="0" cy="0"/>
        </a:xfrm>
      </p:grpSpPr>
      <p:sp>
        <p:nvSpPr>
          <p:cNvPr id="4" name="Title 72">
            <a:extLst>
              <a:ext uri="{FF2B5EF4-FFF2-40B4-BE49-F238E27FC236}">
                <a16:creationId xmlns:a16="http://schemas.microsoft.com/office/drawing/2014/main" id="{08A2B913-2BB9-94F6-31CD-7C58C3C9056C}"/>
              </a:ext>
            </a:extLst>
          </p:cNvPr>
          <p:cNvSpPr txBox="1">
            <a:spLocks/>
          </p:cNvSpPr>
          <p:nvPr/>
        </p:nvSpPr>
        <p:spPr>
          <a:xfrm>
            <a:off x="5771342" y="2092302"/>
            <a:ext cx="5915913" cy="562168"/>
          </a:xfrm>
          <a:prstGeom prst="rect">
            <a:avLst/>
          </a:prstGeom>
        </p:spPr>
        <p:txBody>
          <a:bodyPr anchor="ctr" anchorCtr="0"/>
          <a:lstStyle>
            <a:lvl1pPr algn="l" defTabSz="914400" rtl="0" eaLnBrk="1" latinLnBrk="0" hangingPunct="1">
              <a:lnSpc>
                <a:spcPct val="90000"/>
              </a:lnSpc>
              <a:spcBef>
                <a:spcPct val="0"/>
              </a:spcBef>
              <a:buNone/>
              <a:defRPr sz="4400" kern="1200">
                <a:solidFill>
                  <a:schemeClr val="tx1"/>
                </a:solidFill>
                <a:latin typeface="Helvetica Neue" charset="0"/>
                <a:ea typeface="Helvetica Neue" charset="0"/>
                <a:cs typeface="Helvetica Neue" charset="0"/>
              </a:defRPr>
            </a:lvl1pPr>
          </a:lstStyle>
          <a:p>
            <a:pPr algn="r" rtl="1"/>
            <a:r>
              <a:rPr lang="en-CA" sz="5400" b="1" dirty="0">
                <a:solidFill>
                  <a:schemeClr val="bg1">
                    <a:lumMod val="75000"/>
                  </a:schemeClr>
                </a:solidFill>
                <a:latin typeface="Calibri" panose="020F0502020204030204" pitchFamily="34" charset="0"/>
                <a:cs typeface="Calibri" panose="020F0502020204030204" pitchFamily="34" charset="0"/>
              </a:rPr>
              <a:t>شريحة إضافية لملاحظات الميسر</a:t>
            </a:r>
          </a:p>
        </p:txBody>
      </p:sp>
    </p:spTree>
    <p:extLst>
      <p:ext uri="{BB962C8B-B14F-4D97-AF65-F5344CB8AC3E}">
        <p14:creationId xmlns:p14="http://schemas.microsoft.com/office/powerpoint/2010/main" val="2395368378"/>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Shape 711"/>
        <p:cNvGrpSpPr/>
        <p:nvPr/>
      </p:nvGrpSpPr>
      <p:grpSpPr>
        <a:xfrm>
          <a:off x="0" y="0"/>
          <a:ext cx="0" cy="0"/>
          <a:chOff x="0" y="0"/>
          <a:chExt cx="0" cy="0"/>
        </a:xfrm>
      </p:grpSpPr>
      <p:sp>
        <p:nvSpPr>
          <p:cNvPr id="712" name="Google Shape;712;p27"/>
          <p:cNvSpPr txBox="1">
            <a:spLocks noGrp="1"/>
          </p:cNvSpPr>
          <p:nvPr>
            <p:ph type="title"/>
          </p:nvPr>
        </p:nvSpPr>
        <p:spPr>
          <a:xfrm>
            <a:off x="838200" y="120516"/>
            <a:ext cx="10515600" cy="868968"/>
          </a:xfrm>
          <a:prstGeom prst="rect">
            <a:avLst/>
          </a:prstGeom>
          <a:noFill/>
          <a:ln>
            <a:noFill/>
          </a:ln>
        </p:spPr>
        <p:txBody>
          <a:bodyPr spcFirstLastPara="1" wrap="square" lIns="91425" tIns="45700" rIns="91425" bIns="45700" anchor="ctr" anchorCtr="0">
            <a:normAutofit/>
          </a:bodyPr>
          <a:lstStyle/>
          <a:p>
            <a:pPr marL="0" lvl="0" indent="0" algn="ctr" rtl="1">
              <a:lnSpc>
                <a:spcPct val="90000"/>
              </a:lnSpc>
              <a:spcBef>
                <a:spcPts val="0"/>
              </a:spcBef>
              <a:spcAft>
                <a:spcPts val="0"/>
              </a:spcAft>
              <a:buClr>
                <a:srgbClr val="8C5F7A"/>
              </a:buClr>
              <a:buSzPts val="3200"/>
              <a:buFont typeface="Arial"/>
              <a:buNone/>
            </a:pPr>
            <a:r>
              <a:rPr lang="en-US" dirty="0">
                <a:highlight>
                  <a:srgbClr val="FFFF00"/>
                </a:highlight>
                <a:latin typeface="Calibri" panose="020F0502020204030204" pitchFamily="34" charset="0"/>
                <a:cs typeface="Calibri" panose="020F0502020204030204" pitchFamily="34" charset="0"/>
              </a:rPr>
              <a:t>الرعاية الأسرية للأطفال اللاجئين</a:t>
            </a:r>
            <a:endParaRPr dirty="0">
              <a:highlight>
                <a:srgbClr val="FFFF00"/>
              </a:highlight>
              <a:latin typeface="Calibri" panose="020F0502020204030204" pitchFamily="34" charset="0"/>
              <a:cs typeface="Calibri" panose="020F0502020204030204" pitchFamily="34" charset="0"/>
            </a:endParaRPr>
          </a:p>
        </p:txBody>
      </p:sp>
      <p:sp>
        <p:nvSpPr>
          <p:cNvPr id="713" name="Google Shape;713;p27"/>
          <p:cNvSpPr txBox="1"/>
          <p:nvPr/>
        </p:nvSpPr>
        <p:spPr>
          <a:xfrm>
            <a:off x="5995496" y="1897084"/>
            <a:ext cx="4853522" cy="3889375"/>
          </a:xfrm>
          <a:prstGeom prst="rect">
            <a:avLst/>
          </a:prstGeom>
          <a:noFill/>
          <a:ln>
            <a:noFill/>
          </a:ln>
        </p:spPr>
        <p:txBody>
          <a:bodyPr spcFirstLastPara="1" wrap="square" lIns="91425" tIns="45700" rIns="91425" bIns="45700" anchor="t" anchorCtr="0">
            <a:normAutofit/>
          </a:bodyPr>
          <a:lstStyle/>
          <a:p>
            <a:pPr marL="0" marR="0" lvl="0" indent="0" algn="r" rtl="1">
              <a:spcBef>
                <a:spcPts val="0"/>
              </a:spcBef>
              <a:spcAft>
                <a:spcPts val="0"/>
              </a:spcAft>
              <a:buClr>
                <a:srgbClr val="000000"/>
              </a:buClr>
              <a:buSzPts val="2400"/>
              <a:buFont typeface="Arial"/>
              <a:buNone/>
            </a:pPr>
            <a:r>
              <a:rPr lang="en-US" sz="1800" b="1" i="0" u="none" strike="noStrike" cap="none" dirty="0">
                <a:solidFill>
                  <a:srgbClr val="000000"/>
                </a:solidFill>
                <a:latin typeface="Calibri" panose="020F0502020204030204" pitchFamily="34" charset="0"/>
                <a:ea typeface="Helvetica Neue"/>
                <a:cs typeface="Calibri" panose="020F0502020204030204" pitchFamily="34" charset="0"/>
                <a:sym typeface="Helvetica Neue"/>
              </a:rPr>
              <a:t>تقوم المجتمعات المضيفة في بلدان اللجوء أحيانًا بشكل </a:t>
            </a:r>
            <a:r>
              <a:rPr lang="ar-SA" sz="1800" b="1" i="0" u="none" strike="noStrike" cap="none" dirty="0">
                <a:solidFill>
                  <a:srgbClr val="000000"/>
                </a:solidFill>
                <a:latin typeface="Calibri" panose="020F0502020204030204" pitchFamily="34" charset="0"/>
                <a:ea typeface="Helvetica Neue"/>
                <a:cs typeface="Calibri" panose="020F0502020204030204" pitchFamily="34" charset="0"/>
                <a:sym typeface="Helvetica Neue"/>
              </a:rPr>
              <a:t>تلقائي</a:t>
            </a:r>
            <a:r>
              <a:rPr lang="en-US" sz="1800" b="1" i="0" u="none" strike="noStrike" cap="none" dirty="0">
                <a:solidFill>
                  <a:srgbClr val="000000"/>
                </a:solidFill>
                <a:latin typeface="Calibri" panose="020F0502020204030204" pitchFamily="34" charset="0"/>
                <a:ea typeface="Helvetica Neue"/>
                <a:cs typeface="Calibri" panose="020F0502020204030204" pitchFamily="34" charset="0"/>
                <a:sym typeface="Helvetica Neue"/>
              </a:rPr>
              <a:t> برعاية الأطفال غير المصحوبين.</a:t>
            </a:r>
            <a:endParaRPr sz="1800" b="1" dirty="0">
              <a:latin typeface="Calibri" panose="020F0502020204030204" pitchFamily="34" charset="0"/>
              <a:cs typeface="Calibri" panose="020F0502020204030204" pitchFamily="34" charset="0"/>
            </a:endParaRPr>
          </a:p>
          <a:p>
            <a:pPr marR="0" lvl="0" algn="r" rtl="1">
              <a:spcAft>
                <a:spcPts val="0"/>
              </a:spcAft>
              <a:buClr>
                <a:srgbClr val="000000"/>
              </a:buClr>
              <a:buSzPts val="2400"/>
            </a:pPr>
            <a:endParaRPr lang="en-US" sz="1800" b="0" i="0" u="none" strike="noStrike" cap="none" dirty="0">
              <a:solidFill>
                <a:srgbClr val="000000"/>
              </a:solidFill>
              <a:latin typeface="Calibri" panose="020F0502020204030204" pitchFamily="34" charset="0"/>
              <a:ea typeface="Helvetica Neue"/>
              <a:cs typeface="Calibri" panose="020F0502020204030204" pitchFamily="34" charset="0"/>
              <a:sym typeface="Helvetica Neue"/>
            </a:endParaRPr>
          </a:p>
          <a:p>
            <a:pPr marL="285750" marR="0" lvl="0" indent="-285750" algn="r" rtl="1">
              <a:spcAft>
                <a:spcPts val="0"/>
              </a:spcAft>
              <a:buClr>
                <a:srgbClr val="000000"/>
              </a:buClr>
              <a:buSzPts val="2400"/>
              <a:buFont typeface="Arial" panose="020B0604020202020204" pitchFamily="34" charset="0"/>
              <a:buChar char="•"/>
            </a:pPr>
            <a:r>
              <a:rPr lang="en-US" sz="1800" b="0" i="0" u="none" strike="noStrike" cap="none" dirty="0">
                <a:solidFill>
                  <a:srgbClr val="000000"/>
                </a:solidFill>
                <a:latin typeface="Calibri" panose="020F0502020204030204" pitchFamily="34" charset="0"/>
                <a:ea typeface="Helvetica Neue"/>
                <a:cs typeface="Calibri" panose="020F0502020204030204" pitchFamily="34" charset="0"/>
                <a:sym typeface="Helvetica Neue"/>
              </a:rPr>
              <a:t>عواقب سلبية محتملة طويلة المدى حتى عندما تكون ترتيبات الرعاية إيجابية</a:t>
            </a:r>
            <a:endParaRPr sz="1800" dirty="0">
              <a:latin typeface="Calibri" panose="020F0502020204030204" pitchFamily="34" charset="0"/>
              <a:cs typeface="Calibri" panose="020F0502020204030204" pitchFamily="34" charset="0"/>
            </a:endParaRPr>
          </a:p>
          <a:p>
            <a:pPr marL="285750" marR="0" lvl="0" indent="-285750" algn="r" rtl="1">
              <a:spcAft>
                <a:spcPts val="0"/>
              </a:spcAft>
              <a:buClr>
                <a:srgbClr val="000000"/>
              </a:buClr>
              <a:buSzPts val="2400"/>
              <a:buFont typeface="Arial" panose="020B0604020202020204" pitchFamily="34" charset="0"/>
              <a:buChar char="•"/>
            </a:pPr>
            <a:endParaRPr lang="en-US" sz="1800" b="0" i="0" u="none" strike="noStrike" cap="none" dirty="0">
              <a:solidFill>
                <a:srgbClr val="000000"/>
              </a:solidFill>
              <a:latin typeface="Calibri" panose="020F0502020204030204" pitchFamily="34" charset="0"/>
              <a:ea typeface="Helvetica Neue"/>
              <a:cs typeface="Calibri" panose="020F0502020204030204" pitchFamily="34" charset="0"/>
              <a:sym typeface="Helvetica Neue"/>
            </a:endParaRPr>
          </a:p>
          <a:p>
            <a:pPr marL="285750" marR="0" lvl="0" indent="-285750" algn="r" rtl="1">
              <a:spcAft>
                <a:spcPts val="0"/>
              </a:spcAft>
              <a:buClr>
                <a:srgbClr val="000000"/>
              </a:buClr>
              <a:buSzPts val="2400"/>
              <a:buFont typeface="Arial" panose="020B0604020202020204" pitchFamily="34" charset="0"/>
              <a:buChar char="•"/>
            </a:pPr>
            <a:r>
              <a:rPr lang="en-US" sz="1800" b="0" i="0" u="none" strike="noStrike" cap="none" dirty="0">
                <a:solidFill>
                  <a:srgbClr val="000000"/>
                </a:solidFill>
                <a:latin typeface="Calibri" panose="020F0502020204030204" pitchFamily="34" charset="0"/>
                <a:ea typeface="Helvetica Neue"/>
                <a:cs typeface="Calibri" panose="020F0502020204030204" pitchFamily="34" charset="0"/>
                <a:sym typeface="Helvetica Neue"/>
              </a:rPr>
              <a:t>مخاوف خاصة عندما يتحدث المجتمع المضيف لغة مختلفة أو يمارس دينًا مختلفًا عن دين الطفل ، وحيث تكون احتمالات الاندماج المحلي ضعيفة</a:t>
            </a:r>
            <a:endParaRPr sz="1800" dirty="0">
              <a:latin typeface="Calibri" panose="020F0502020204030204" pitchFamily="34" charset="0"/>
              <a:cs typeface="Calibri" panose="020F0502020204030204" pitchFamily="34" charset="0"/>
            </a:endParaRPr>
          </a:p>
        </p:txBody>
      </p:sp>
      <p:grpSp>
        <p:nvGrpSpPr>
          <p:cNvPr id="2" name="Group 1">
            <a:extLst>
              <a:ext uri="{FF2B5EF4-FFF2-40B4-BE49-F238E27FC236}">
                <a16:creationId xmlns:a16="http://schemas.microsoft.com/office/drawing/2014/main" id="{4180773B-1B42-5B0F-5AD2-F057DDD755F1}"/>
              </a:ext>
            </a:extLst>
          </p:cNvPr>
          <p:cNvGrpSpPr/>
          <p:nvPr/>
        </p:nvGrpSpPr>
        <p:grpSpPr>
          <a:xfrm>
            <a:off x="1193800" y="2401114"/>
            <a:ext cx="3261044" cy="2923215"/>
            <a:chOff x="6753502" y="4766094"/>
            <a:chExt cx="1164705" cy="1044047"/>
          </a:xfrm>
          <a:solidFill>
            <a:schemeClr val="accent2">
              <a:lumMod val="40000"/>
              <a:lumOff val="60000"/>
            </a:schemeClr>
          </a:solidFill>
        </p:grpSpPr>
        <p:grpSp>
          <p:nvGrpSpPr>
            <p:cNvPr id="3" name="Group 2">
              <a:extLst>
                <a:ext uri="{FF2B5EF4-FFF2-40B4-BE49-F238E27FC236}">
                  <a16:creationId xmlns:a16="http://schemas.microsoft.com/office/drawing/2014/main" id="{520B7764-84BA-7A11-F760-FD30B1A4E3D0}"/>
                </a:ext>
              </a:extLst>
            </p:cNvPr>
            <p:cNvGrpSpPr/>
            <p:nvPr/>
          </p:nvGrpSpPr>
          <p:grpSpPr>
            <a:xfrm>
              <a:off x="6753502" y="5024349"/>
              <a:ext cx="500332" cy="459236"/>
              <a:chOff x="6376458" y="4851543"/>
              <a:chExt cx="774687" cy="711057"/>
            </a:xfrm>
            <a:grpFill/>
          </p:grpSpPr>
          <p:sp>
            <p:nvSpPr>
              <p:cNvPr id="10" name="Trapezoid 9">
                <a:extLst>
                  <a:ext uri="{FF2B5EF4-FFF2-40B4-BE49-F238E27FC236}">
                    <a16:creationId xmlns:a16="http://schemas.microsoft.com/office/drawing/2014/main" id="{A2F20ABA-92C8-D4F3-D9E3-1C17AA427320}"/>
                  </a:ext>
                </a:extLst>
              </p:cNvPr>
              <p:cNvSpPr/>
              <p:nvPr/>
            </p:nvSpPr>
            <p:spPr>
              <a:xfrm>
                <a:off x="6376458" y="4851543"/>
                <a:ext cx="774687" cy="311188"/>
              </a:xfrm>
              <a:prstGeom prst="trapezoid">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1" name="Rectangle 10">
                <a:extLst>
                  <a:ext uri="{FF2B5EF4-FFF2-40B4-BE49-F238E27FC236}">
                    <a16:creationId xmlns:a16="http://schemas.microsoft.com/office/drawing/2014/main" id="{3D572471-3F78-7B87-7FD2-03CCB660D577}"/>
                  </a:ext>
                </a:extLst>
              </p:cNvPr>
              <p:cNvSpPr/>
              <p:nvPr/>
            </p:nvSpPr>
            <p:spPr>
              <a:xfrm>
                <a:off x="6443558" y="5162731"/>
                <a:ext cx="640487" cy="39986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grpSp>
        <p:grpSp>
          <p:nvGrpSpPr>
            <p:cNvPr id="4" name="Group 3">
              <a:extLst>
                <a:ext uri="{FF2B5EF4-FFF2-40B4-BE49-F238E27FC236}">
                  <a16:creationId xmlns:a16="http://schemas.microsoft.com/office/drawing/2014/main" id="{622E6441-0DCD-8FB5-1D1F-CE47758F5C9C}"/>
                </a:ext>
              </a:extLst>
            </p:cNvPr>
            <p:cNvGrpSpPr/>
            <p:nvPr/>
          </p:nvGrpSpPr>
          <p:grpSpPr>
            <a:xfrm>
              <a:off x="7300192" y="4766094"/>
              <a:ext cx="500332" cy="459236"/>
              <a:chOff x="6376458" y="4851543"/>
              <a:chExt cx="774687" cy="711057"/>
            </a:xfrm>
            <a:grpFill/>
          </p:grpSpPr>
          <p:sp>
            <p:nvSpPr>
              <p:cNvPr id="8" name="Trapezoid 7">
                <a:extLst>
                  <a:ext uri="{FF2B5EF4-FFF2-40B4-BE49-F238E27FC236}">
                    <a16:creationId xmlns:a16="http://schemas.microsoft.com/office/drawing/2014/main" id="{93AD2160-1A5B-7C9B-496E-C36FECAF3D10}"/>
                  </a:ext>
                </a:extLst>
              </p:cNvPr>
              <p:cNvSpPr/>
              <p:nvPr/>
            </p:nvSpPr>
            <p:spPr>
              <a:xfrm>
                <a:off x="6376458" y="4851543"/>
                <a:ext cx="774687" cy="311188"/>
              </a:xfrm>
              <a:prstGeom prst="trapezoid">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9" name="Rectangle 8">
                <a:extLst>
                  <a:ext uri="{FF2B5EF4-FFF2-40B4-BE49-F238E27FC236}">
                    <a16:creationId xmlns:a16="http://schemas.microsoft.com/office/drawing/2014/main" id="{5BFEE30E-4DBA-F29D-3D3D-1B1DCBEBCF13}"/>
                  </a:ext>
                </a:extLst>
              </p:cNvPr>
              <p:cNvSpPr/>
              <p:nvPr/>
            </p:nvSpPr>
            <p:spPr>
              <a:xfrm>
                <a:off x="6443558" y="5162731"/>
                <a:ext cx="640487" cy="39986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grpSp>
        <p:grpSp>
          <p:nvGrpSpPr>
            <p:cNvPr id="5" name="Group 4">
              <a:extLst>
                <a:ext uri="{FF2B5EF4-FFF2-40B4-BE49-F238E27FC236}">
                  <a16:creationId xmlns:a16="http://schemas.microsoft.com/office/drawing/2014/main" id="{B1128515-D522-52FA-6677-C18C4C4B0A87}"/>
                </a:ext>
              </a:extLst>
            </p:cNvPr>
            <p:cNvGrpSpPr/>
            <p:nvPr/>
          </p:nvGrpSpPr>
          <p:grpSpPr>
            <a:xfrm>
              <a:off x="7417875" y="5350905"/>
              <a:ext cx="500332" cy="459236"/>
              <a:chOff x="6376458" y="4851543"/>
              <a:chExt cx="774687" cy="711057"/>
            </a:xfrm>
            <a:grpFill/>
          </p:grpSpPr>
          <p:sp>
            <p:nvSpPr>
              <p:cNvPr id="6" name="Trapezoid 5">
                <a:extLst>
                  <a:ext uri="{FF2B5EF4-FFF2-40B4-BE49-F238E27FC236}">
                    <a16:creationId xmlns:a16="http://schemas.microsoft.com/office/drawing/2014/main" id="{C447AD2F-EDED-34AD-B888-F8A75D2DFED0}"/>
                  </a:ext>
                </a:extLst>
              </p:cNvPr>
              <p:cNvSpPr/>
              <p:nvPr/>
            </p:nvSpPr>
            <p:spPr>
              <a:xfrm>
                <a:off x="6376458" y="4851543"/>
                <a:ext cx="774687" cy="311188"/>
              </a:xfrm>
              <a:prstGeom prst="trapezoid">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7" name="Rectangle 6">
                <a:extLst>
                  <a:ext uri="{FF2B5EF4-FFF2-40B4-BE49-F238E27FC236}">
                    <a16:creationId xmlns:a16="http://schemas.microsoft.com/office/drawing/2014/main" id="{73DC2971-9FB5-F187-DFA2-5A42FE0F06E0}"/>
                  </a:ext>
                </a:extLst>
              </p:cNvPr>
              <p:cNvSpPr/>
              <p:nvPr/>
            </p:nvSpPr>
            <p:spPr>
              <a:xfrm>
                <a:off x="6443558" y="5162731"/>
                <a:ext cx="640487" cy="39986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grpSp>
      </p:grpSp>
      <p:grpSp>
        <p:nvGrpSpPr>
          <p:cNvPr id="12" name="Group 11">
            <a:extLst>
              <a:ext uri="{FF2B5EF4-FFF2-40B4-BE49-F238E27FC236}">
                <a16:creationId xmlns:a16="http://schemas.microsoft.com/office/drawing/2014/main" id="{93F0864E-B0E6-476B-660B-B498A58B07D7}"/>
              </a:ext>
            </a:extLst>
          </p:cNvPr>
          <p:cNvGrpSpPr/>
          <p:nvPr/>
        </p:nvGrpSpPr>
        <p:grpSpPr>
          <a:xfrm>
            <a:off x="3498126" y="3020178"/>
            <a:ext cx="1711476" cy="1473958"/>
            <a:chOff x="4416926" y="1952645"/>
            <a:chExt cx="1178615" cy="1015047"/>
          </a:xfrm>
          <a:solidFill>
            <a:schemeClr val="accent2">
              <a:lumMod val="75000"/>
            </a:schemeClr>
          </a:solidFill>
        </p:grpSpPr>
        <p:sp>
          <p:nvSpPr>
            <p:cNvPr id="13" name="Rectangle: Rounded Corners 12">
              <a:extLst>
                <a:ext uri="{FF2B5EF4-FFF2-40B4-BE49-F238E27FC236}">
                  <a16:creationId xmlns:a16="http://schemas.microsoft.com/office/drawing/2014/main" id="{B2234B9C-D0E7-FA6C-A2A7-061D0B3FFC76}"/>
                </a:ext>
              </a:extLst>
            </p:cNvPr>
            <p:cNvSpPr/>
            <p:nvPr/>
          </p:nvSpPr>
          <p:spPr>
            <a:xfrm rot="20570022">
              <a:off x="4447704" y="2313235"/>
              <a:ext cx="155800" cy="509954"/>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4" name="Rectangle: Rounded Corners 13">
              <a:extLst>
                <a:ext uri="{FF2B5EF4-FFF2-40B4-BE49-F238E27FC236}">
                  <a16:creationId xmlns:a16="http://schemas.microsoft.com/office/drawing/2014/main" id="{1F2C754E-E036-2416-1D8A-ED7F34F9EB70}"/>
                </a:ext>
              </a:extLst>
            </p:cNvPr>
            <p:cNvSpPr/>
            <p:nvPr/>
          </p:nvSpPr>
          <p:spPr>
            <a:xfrm rot="734835">
              <a:off x="4416926" y="2065608"/>
              <a:ext cx="152465" cy="385897"/>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5" name="Rectangle: Rounded Corners 14">
              <a:extLst>
                <a:ext uri="{FF2B5EF4-FFF2-40B4-BE49-F238E27FC236}">
                  <a16:creationId xmlns:a16="http://schemas.microsoft.com/office/drawing/2014/main" id="{F2149D2F-1A56-87F2-E05B-17B92B250FE8}"/>
                </a:ext>
              </a:extLst>
            </p:cNvPr>
            <p:cNvSpPr/>
            <p:nvPr/>
          </p:nvSpPr>
          <p:spPr>
            <a:xfrm rot="21032989">
              <a:off x="4615614" y="2373582"/>
              <a:ext cx="149730" cy="358638"/>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6" name="Flowchart: Manual Input 15">
              <a:extLst>
                <a:ext uri="{FF2B5EF4-FFF2-40B4-BE49-F238E27FC236}">
                  <a16:creationId xmlns:a16="http://schemas.microsoft.com/office/drawing/2014/main" id="{235E8541-AF0D-2867-DF9A-8FCC32A16177}"/>
                </a:ext>
              </a:extLst>
            </p:cNvPr>
            <p:cNvSpPr/>
            <p:nvPr/>
          </p:nvSpPr>
          <p:spPr>
            <a:xfrm rot="4370022" flipH="1">
              <a:off x="4566067" y="2612552"/>
              <a:ext cx="197560" cy="305529"/>
            </a:xfrm>
            <a:prstGeom prst="flowChartManualInpu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7" name="Rectangle: Rounded Corners 16">
              <a:extLst>
                <a:ext uri="{FF2B5EF4-FFF2-40B4-BE49-F238E27FC236}">
                  <a16:creationId xmlns:a16="http://schemas.microsoft.com/office/drawing/2014/main" id="{F4F87799-F970-BE30-4C40-9EA6E6A84FAA}"/>
                </a:ext>
              </a:extLst>
            </p:cNvPr>
            <p:cNvSpPr/>
            <p:nvPr/>
          </p:nvSpPr>
          <p:spPr>
            <a:xfrm rot="1076057" flipH="1">
              <a:off x="5400700" y="2349090"/>
              <a:ext cx="161053" cy="509954"/>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8" name="Rectangle: Rounded Corners 17">
              <a:extLst>
                <a:ext uri="{FF2B5EF4-FFF2-40B4-BE49-F238E27FC236}">
                  <a16:creationId xmlns:a16="http://schemas.microsoft.com/office/drawing/2014/main" id="{C4F13881-7223-10AC-664B-33EEEAFC0368}"/>
                </a:ext>
              </a:extLst>
            </p:cNvPr>
            <p:cNvSpPr/>
            <p:nvPr/>
          </p:nvSpPr>
          <p:spPr>
            <a:xfrm rot="20911244" flipH="1">
              <a:off x="5437935" y="2101053"/>
              <a:ext cx="157606" cy="39828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9" name="Rectangle: Rounded Corners 18">
              <a:extLst>
                <a:ext uri="{FF2B5EF4-FFF2-40B4-BE49-F238E27FC236}">
                  <a16:creationId xmlns:a16="http://schemas.microsoft.com/office/drawing/2014/main" id="{2CAB6D80-B8F8-7079-0A3B-B387127769E3}"/>
                </a:ext>
              </a:extLst>
            </p:cNvPr>
            <p:cNvSpPr/>
            <p:nvPr/>
          </p:nvSpPr>
          <p:spPr>
            <a:xfrm rot="613090" flipH="1">
              <a:off x="5233983" y="2403167"/>
              <a:ext cx="154779" cy="358638"/>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0" name="Flowchart: Manual Input 19">
              <a:extLst>
                <a:ext uri="{FF2B5EF4-FFF2-40B4-BE49-F238E27FC236}">
                  <a16:creationId xmlns:a16="http://schemas.microsoft.com/office/drawing/2014/main" id="{206C05A4-A0C7-CA56-D9EA-904B5839B06E}"/>
                </a:ext>
              </a:extLst>
            </p:cNvPr>
            <p:cNvSpPr/>
            <p:nvPr/>
          </p:nvSpPr>
          <p:spPr>
            <a:xfrm rot="17276057">
              <a:off x="5238172" y="2640595"/>
              <a:ext cx="197560" cy="315831"/>
            </a:xfrm>
            <a:prstGeom prst="flowChartManualInpu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1" name="Round Same Side Corner Rectangle 21">
              <a:extLst>
                <a:ext uri="{FF2B5EF4-FFF2-40B4-BE49-F238E27FC236}">
                  <a16:creationId xmlns:a16="http://schemas.microsoft.com/office/drawing/2014/main" id="{888ADDE1-657C-6F59-EB06-7FD14CFB124E}"/>
                </a:ext>
              </a:extLst>
            </p:cNvPr>
            <p:cNvSpPr/>
            <p:nvPr/>
          </p:nvSpPr>
          <p:spPr>
            <a:xfrm>
              <a:off x="4880503" y="2250894"/>
              <a:ext cx="251673" cy="267545"/>
            </a:xfrm>
            <a:prstGeom prst="round2SameRect">
              <a:avLst>
                <a:gd name="adj1" fmla="val 500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2" name="Oval 21">
              <a:extLst>
                <a:ext uri="{FF2B5EF4-FFF2-40B4-BE49-F238E27FC236}">
                  <a16:creationId xmlns:a16="http://schemas.microsoft.com/office/drawing/2014/main" id="{3E35FC15-CD4B-C69E-318A-074D6F4916A1}"/>
                </a:ext>
              </a:extLst>
            </p:cNvPr>
            <p:cNvSpPr/>
            <p:nvPr/>
          </p:nvSpPr>
          <p:spPr>
            <a:xfrm>
              <a:off x="4878636" y="1952645"/>
              <a:ext cx="254533" cy="25453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3" name="Rectangle 22">
              <a:extLst>
                <a:ext uri="{FF2B5EF4-FFF2-40B4-BE49-F238E27FC236}">
                  <a16:creationId xmlns:a16="http://schemas.microsoft.com/office/drawing/2014/main" id="{9B8037DF-09AA-9539-C0C8-FA68C3BF9B1A}"/>
                </a:ext>
              </a:extLst>
            </p:cNvPr>
            <p:cNvSpPr/>
            <p:nvPr/>
          </p:nvSpPr>
          <p:spPr>
            <a:xfrm>
              <a:off x="4538838" y="2765316"/>
              <a:ext cx="241922" cy="202376"/>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4" name="Rectangle 23">
              <a:extLst>
                <a:ext uri="{FF2B5EF4-FFF2-40B4-BE49-F238E27FC236}">
                  <a16:creationId xmlns:a16="http://schemas.microsoft.com/office/drawing/2014/main" id="{1A266816-5EAB-0064-FB86-5AA9AE09C582}"/>
                </a:ext>
              </a:extLst>
            </p:cNvPr>
            <p:cNvSpPr/>
            <p:nvPr/>
          </p:nvSpPr>
          <p:spPr>
            <a:xfrm>
              <a:off x="5217172" y="2765316"/>
              <a:ext cx="241922" cy="202376"/>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gr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Shape 718"/>
        <p:cNvGrpSpPr/>
        <p:nvPr/>
      </p:nvGrpSpPr>
      <p:grpSpPr>
        <a:xfrm>
          <a:off x="0" y="0"/>
          <a:ext cx="0" cy="0"/>
          <a:chOff x="0" y="0"/>
          <a:chExt cx="0" cy="0"/>
        </a:xfrm>
      </p:grpSpPr>
      <p:sp>
        <p:nvSpPr>
          <p:cNvPr id="719" name="Google Shape;719;p28"/>
          <p:cNvSpPr/>
          <p:nvPr/>
        </p:nvSpPr>
        <p:spPr>
          <a:xfrm>
            <a:off x="0" y="-1"/>
            <a:ext cx="12192000" cy="985520"/>
          </a:xfrm>
          <a:prstGeom prst="rect">
            <a:avLst/>
          </a:prstGeom>
          <a:solidFill>
            <a:srgbClr val="EEE7EB"/>
          </a:solidFill>
          <a:ln>
            <a:noFill/>
          </a:ln>
        </p:spPr>
        <p:txBody>
          <a:bodyPr spcFirstLastPara="1" wrap="square" lIns="91425" tIns="45700" rIns="91425" bIns="45700" anchor="ctr" anchorCtr="0">
            <a:noAutofit/>
          </a:bodyPr>
          <a:lstStyle/>
          <a:p>
            <a:pPr marL="0" marR="0" lvl="0" indent="0" algn="ctr" rtl="1">
              <a:lnSpc>
                <a:spcPct val="100000"/>
              </a:lnSpc>
              <a:spcBef>
                <a:spcPts val="0"/>
              </a:spcBef>
              <a:spcAft>
                <a:spcPts val="0"/>
              </a:spcAft>
              <a:buClr>
                <a:schemeClr val="lt1"/>
              </a:buClr>
              <a:buSzPts val="1800"/>
              <a:buFont typeface="Calibri"/>
              <a:buNone/>
            </a:pPr>
            <a:endParaRPr sz="1800" b="0" i="0" u="none" strike="noStrike" cap="none" dirty="0">
              <a:solidFill>
                <a:srgbClr val="FFFFFF"/>
              </a:solidFill>
              <a:latin typeface="Calibri"/>
              <a:ea typeface="Calibri"/>
              <a:cs typeface="Calibri"/>
              <a:sym typeface="Calibri"/>
            </a:endParaRPr>
          </a:p>
        </p:txBody>
      </p:sp>
      <p:sp>
        <p:nvSpPr>
          <p:cNvPr id="720" name="Google Shape;720;p28"/>
          <p:cNvSpPr txBox="1">
            <a:spLocks noGrp="1"/>
          </p:cNvSpPr>
          <p:nvPr>
            <p:ph type="title"/>
          </p:nvPr>
        </p:nvSpPr>
        <p:spPr>
          <a:xfrm>
            <a:off x="838200" y="120516"/>
            <a:ext cx="10515600" cy="868968"/>
          </a:xfrm>
          <a:prstGeom prst="rect">
            <a:avLst/>
          </a:prstGeom>
          <a:noFill/>
          <a:ln>
            <a:noFill/>
          </a:ln>
        </p:spPr>
        <p:txBody>
          <a:bodyPr spcFirstLastPara="1" wrap="square" lIns="91425" tIns="45700" rIns="91425" bIns="45700" anchor="ctr" anchorCtr="0">
            <a:normAutofit/>
          </a:bodyPr>
          <a:lstStyle/>
          <a:p>
            <a:pPr marL="0" lvl="0" indent="0" algn="ctr" rtl="1">
              <a:lnSpc>
                <a:spcPct val="90000"/>
              </a:lnSpc>
              <a:spcBef>
                <a:spcPts val="0"/>
              </a:spcBef>
              <a:spcAft>
                <a:spcPts val="0"/>
              </a:spcAft>
              <a:buClr>
                <a:srgbClr val="8C5F7A"/>
              </a:buClr>
              <a:buSzPts val="3200"/>
              <a:buFont typeface="Arial"/>
              <a:buNone/>
            </a:pPr>
            <a:r>
              <a:rPr lang="en-US" dirty="0">
                <a:latin typeface="Calibri" panose="020F0502020204030204" pitchFamily="34" charset="0"/>
                <a:cs typeface="Calibri" panose="020F0502020204030204" pitchFamily="34" charset="0"/>
                <a:sym typeface="Arial"/>
              </a:rPr>
              <a:t>نقاط التعلم الأساسية</a:t>
            </a:r>
            <a:endParaRPr dirty="0">
              <a:latin typeface="Calibri" panose="020F0502020204030204" pitchFamily="34" charset="0"/>
              <a:cs typeface="Calibri" panose="020F0502020204030204" pitchFamily="34" charset="0"/>
            </a:endParaRPr>
          </a:p>
        </p:txBody>
      </p:sp>
      <p:sp>
        <p:nvSpPr>
          <p:cNvPr id="721" name="Google Shape;721;p28"/>
          <p:cNvSpPr txBox="1"/>
          <p:nvPr/>
        </p:nvSpPr>
        <p:spPr>
          <a:xfrm>
            <a:off x="3505167" y="3147462"/>
            <a:ext cx="2590833" cy="2068218"/>
          </a:xfrm>
          <a:prstGeom prst="rect">
            <a:avLst/>
          </a:prstGeom>
          <a:noFill/>
          <a:ln>
            <a:noFill/>
          </a:ln>
        </p:spPr>
        <p:txBody>
          <a:bodyPr spcFirstLastPara="1" wrap="square" lIns="91425" tIns="45700" rIns="91425" bIns="45700" anchor="t" anchorCtr="0">
            <a:spAutoFit/>
          </a:bodyPr>
          <a:lstStyle/>
          <a:p>
            <a:pPr marL="0" marR="0" lvl="0" indent="0" algn="ctr" rtl="1">
              <a:lnSpc>
                <a:spcPct val="107000"/>
              </a:lnSpc>
              <a:spcBef>
                <a:spcPts val="0"/>
              </a:spcBef>
              <a:spcAft>
                <a:spcPts val="0"/>
              </a:spcAft>
              <a:buClr>
                <a:srgbClr val="000000"/>
              </a:buClr>
              <a:buSzPts val="2400"/>
              <a:buFont typeface="Helvetica Neue"/>
              <a:buNone/>
            </a:pPr>
            <a:r>
              <a:rPr lang="en-US" sz="2000" b="0" i="0" u="none" strike="noStrike" cap="none" dirty="0">
                <a:solidFill>
                  <a:srgbClr val="000000"/>
                </a:solidFill>
                <a:latin typeface="Calibri" panose="020F0502020204030204" pitchFamily="34" charset="0"/>
                <a:ea typeface="Helvetica Neue"/>
                <a:cs typeface="Calibri" panose="020F0502020204030204" pitchFamily="34" charset="0"/>
                <a:sym typeface="Helvetica Neue"/>
              </a:rPr>
              <a:t>قد </a:t>
            </a:r>
            <a:r>
              <a:rPr lang="ar-SA" sz="2000" b="0" i="0" u="none" strike="noStrike" cap="none" dirty="0">
                <a:solidFill>
                  <a:srgbClr val="000000"/>
                </a:solidFill>
                <a:latin typeface="Calibri" panose="020F0502020204030204" pitchFamily="34" charset="0"/>
                <a:ea typeface="Helvetica Neue"/>
                <a:cs typeface="Calibri" panose="020F0502020204030204" pitchFamily="34" charset="0"/>
                <a:sym typeface="Helvetica Neue"/>
              </a:rPr>
              <a:t>ي</a:t>
            </a:r>
            <a:r>
              <a:rPr lang="en-US" sz="2000" b="0" i="0" u="none" strike="noStrike" cap="none" dirty="0">
                <a:solidFill>
                  <a:srgbClr val="000000"/>
                </a:solidFill>
                <a:latin typeface="Calibri" panose="020F0502020204030204" pitchFamily="34" charset="0"/>
                <a:ea typeface="Helvetica Neue"/>
                <a:cs typeface="Calibri" panose="020F0502020204030204" pitchFamily="34" charset="0"/>
                <a:sym typeface="Helvetica Neue"/>
              </a:rPr>
              <a:t>كون بعض الأطفال غير المصحوبين والمنفصلين أكثر ضعفاً من غيره</a:t>
            </a:r>
            <a:r>
              <a:rPr lang="ar-SA" sz="2000" b="0" i="0" u="none" strike="noStrike" cap="none" dirty="0">
                <a:solidFill>
                  <a:srgbClr val="000000"/>
                </a:solidFill>
                <a:latin typeface="Calibri" panose="020F0502020204030204" pitchFamily="34" charset="0"/>
                <a:ea typeface="Helvetica Neue"/>
                <a:cs typeface="Calibri" panose="020F0502020204030204" pitchFamily="34" charset="0"/>
                <a:sym typeface="Helvetica Neue"/>
              </a:rPr>
              <a:t>م</a:t>
            </a:r>
            <a:r>
              <a:rPr lang="en-US" sz="2000" b="0" i="0" u="none" strike="noStrike" cap="none" dirty="0">
                <a:solidFill>
                  <a:srgbClr val="000000"/>
                </a:solidFill>
                <a:latin typeface="Calibri" panose="020F0502020204030204" pitchFamily="34" charset="0"/>
                <a:ea typeface="Helvetica Neue"/>
                <a:cs typeface="Calibri" panose="020F0502020204030204" pitchFamily="34" charset="0"/>
                <a:sym typeface="Helvetica Neue"/>
              </a:rPr>
              <a:t> ، ويمكن أن تصبح المخاطر التي يواجهها الأطفال أكثر </a:t>
            </a:r>
            <a:r>
              <a:rPr lang="ar-SA" sz="2000" b="0" i="0" u="none" strike="noStrike" cap="none" dirty="0">
                <a:solidFill>
                  <a:srgbClr val="000000"/>
                </a:solidFill>
                <a:latin typeface="Calibri" panose="020F0502020204030204" pitchFamily="34" charset="0"/>
                <a:ea typeface="Helvetica Neue"/>
                <a:cs typeface="Calibri" panose="020F0502020204030204" pitchFamily="34" charset="0"/>
                <a:sym typeface="Helvetica Neue"/>
              </a:rPr>
              <a:t>جدية</a:t>
            </a:r>
            <a:r>
              <a:rPr lang="en-US" sz="2000" b="0" i="0" u="none" strike="noStrike" cap="none" dirty="0">
                <a:solidFill>
                  <a:srgbClr val="000000"/>
                </a:solidFill>
                <a:latin typeface="Calibri" panose="020F0502020204030204" pitchFamily="34" charset="0"/>
                <a:ea typeface="Helvetica Neue"/>
                <a:cs typeface="Calibri" panose="020F0502020204030204" pitchFamily="34" charset="0"/>
                <a:sym typeface="Helvetica Neue"/>
              </a:rPr>
              <a:t> بسبب الانفصال عن الأسرة.</a:t>
            </a:r>
            <a:endParaRPr sz="2000" dirty="0">
              <a:latin typeface="Calibri" panose="020F0502020204030204" pitchFamily="34" charset="0"/>
              <a:cs typeface="Calibri" panose="020F0502020204030204" pitchFamily="34" charset="0"/>
            </a:endParaRPr>
          </a:p>
        </p:txBody>
      </p:sp>
      <p:sp>
        <p:nvSpPr>
          <p:cNvPr id="722" name="Google Shape;722;p28"/>
          <p:cNvSpPr txBox="1"/>
          <p:nvPr/>
        </p:nvSpPr>
        <p:spPr>
          <a:xfrm>
            <a:off x="660399" y="3147462"/>
            <a:ext cx="2475802" cy="2246729"/>
          </a:xfrm>
          <a:prstGeom prst="rect">
            <a:avLst/>
          </a:prstGeom>
          <a:noFill/>
          <a:ln>
            <a:noFill/>
          </a:ln>
        </p:spPr>
        <p:txBody>
          <a:bodyPr spcFirstLastPara="1" wrap="square" lIns="91425" tIns="45700" rIns="91425" bIns="45700" anchor="t" anchorCtr="0">
            <a:spAutoFit/>
          </a:bodyPr>
          <a:lstStyle/>
          <a:p>
            <a:pPr marL="0" marR="0" lvl="0" indent="0" algn="ctr" rtl="1">
              <a:lnSpc>
                <a:spcPct val="100000"/>
              </a:lnSpc>
              <a:spcBef>
                <a:spcPts val="0"/>
              </a:spcBef>
              <a:spcAft>
                <a:spcPts val="0"/>
              </a:spcAft>
              <a:buClr>
                <a:srgbClr val="000000"/>
              </a:buClr>
              <a:buSzPts val="2400"/>
              <a:buFont typeface="Helvetica Neue"/>
              <a:buNone/>
            </a:pPr>
            <a:r>
              <a:rPr lang="en-US" sz="2000" b="0" i="0" u="none" strike="noStrike" cap="none" dirty="0">
                <a:solidFill>
                  <a:srgbClr val="000000"/>
                </a:solidFill>
                <a:latin typeface="Calibri" panose="020F0502020204030204" pitchFamily="34" charset="0"/>
                <a:ea typeface="Helvetica Neue"/>
                <a:cs typeface="Calibri" panose="020F0502020204030204" pitchFamily="34" charset="0"/>
                <a:sym typeface="Helvetica Neue"/>
              </a:rPr>
              <a:t>يعتبر وضع الأطفال المعرضين للخطر ، بما في ذلك الأطفال غير المصحوبين والمنفصلين، حالة فريدة ويجب تقييمها على أساس كل حالة على حدة.</a:t>
            </a:r>
            <a:endParaRPr sz="2000" dirty="0">
              <a:latin typeface="Calibri" panose="020F0502020204030204" pitchFamily="34" charset="0"/>
              <a:cs typeface="Calibri" panose="020F0502020204030204" pitchFamily="34" charset="0"/>
            </a:endParaRPr>
          </a:p>
        </p:txBody>
      </p:sp>
      <p:sp>
        <p:nvSpPr>
          <p:cNvPr id="723" name="Google Shape;723;p28"/>
          <p:cNvSpPr/>
          <p:nvPr/>
        </p:nvSpPr>
        <p:spPr>
          <a:xfrm>
            <a:off x="1372519" y="1605454"/>
            <a:ext cx="1051560" cy="1051560"/>
          </a:xfrm>
          <a:prstGeom prst="star5">
            <a:avLst>
              <a:gd name="adj" fmla="val 28143"/>
              <a:gd name="hf" fmla="val 105146"/>
              <a:gd name="vf" fmla="val 110557"/>
            </a:avLst>
          </a:prstGeom>
          <a:solidFill>
            <a:srgbClr val="8C5F7A"/>
          </a:solidFill>
          <a:ln>
            <a:noFill/>
          </a:ln>
        </p:spPr>
        <p:txBody>
          <a:bodyPr spcFirstLastPara="1" wrap="square" lIns="91425" tIns="45700" rIns="91425" bIns="45700" anchor="ctr" anchorCtr="0">
            <a:noAutofit/>
          </a:bodyPr>
          <a:lstStyle/>
          <a:p>
            <a:pPr marL="0" marR="0" lvl="0" indent="0" algn="ctr" rtl="1">
              <a:lnSpc>
                <a:spcPct val="100000"/>
              </a:lnSpc>
              <a:spcBef>
                <a:spcPts val="0"/>
              </a:spcBef>
              <a:spcAft>
                <a:spcPts val="0"/>
              </a:spcAft>
              <a:buClr>
                <a:schemeClr val="lt1"/>
              </a:buClr>
              <a:buSzPts val="1800"/>
              <a:buFont typeface="Calibri"/>
              <a:buNone/>
            </a:pPr>
            <a:endParaRPr sz="1800" b="0" i="0" u="none" strike="noStrike" cap="none" dirty="0">
              <a:solidFill>
                <a:srgbClr val="FFFFFF"/>
              </a:solidFill>
              <a:latin typeface="Calibri"/>
              <a:ea typeface="Calibri"/>
              <a:cs typeface="Calibri"/>
              <a:sym typeface="Calibri"/>
            </a:endParaRPr>
          </a:p>
        </p:txBody>
      </p:sp>
      <p:sp>
        <p:nvSpPr>
          <p:cNvPr id="724" name="Google Shape;724;p28"/>
          <p:cNvSpPr/>
          <p:nvPr/>
        </p:nvSpPr>
        <p:spPr>
          <a:xfrm>
            <a:off x="4217288" y="1615983"/>
            <a:ext cx="1051560" cy="1051560"/>
          </a:xfrm>
          <a:prstGeom prst="star5">
            <a:avLst>
              <a:gd name="adj" fmla="val 28143"/>
              <a:gd name="hf" fmla="val 105146"/>
              <a:gd name="vf" fmla="val 110557"/>
            </a:avLst>
          </a:prstGeom>
          <a:solidFill>
            <a:srgbClr val="8C5F7A"/>
          </a:solidFill>
          <a:ln>
            <a:noFill/>
          </a:ln>
        </p:spPr>
        <p:txBody>
          <a:bodyPr spcFirstLastPara="1" wrap="square" lIns="91425" tIns="45700" rIns="91425" bIns="45700" anchor="ctr" anchorCtr="0">
            <a:noAutofit/>
          </a:bodyPr>
          <a:lstStyle/>
          <a:p>
            <a:pPr marL="0" marR="0" lvl="0" indent="0" algn="ctr" rtl="1">
              <a:lnSpc>
                <a:spcPct val="100000"/>
              </a:lnSpc>
              <a:spcBef>
                <a:spcPts val="0"/>
              </a:spcBef>
              <a:spcAft>
                <a:spcPts val="0"/>
              </a:spcAft>
              <a:buClr>
                <a:schemeClr val="lt1"/>
              </a:buClr>
              <a:buSzPts val="1800"/>
              <a:buFont typeface="Calibri"/>
              <a:buNone/>
            </a:pPr>
            <a:endParaRPr sz="1800" b="0" i="0" u="none" strike="noStrike" cap="none" dirty="0">
              <a:solidFill>
                <a:srgbClr val="FFFFFF"/>
              </a:solidFill>
              <a:latin typeface="Calibri"/>
              <a:ea typeface="Calibri"/>
              <a:cs typeface="Calibri"/>
              <a:sym typeface="Calibri"/>
            </a:endParaRPr>
          </a:p>
        </p:txBody>
      </p:sp>
      <p:sp>
        <p:nvSpPr>
          <p:cNvPr id="725" name="Google Shape;725;p28"/>
          <p:cNvSpPr txBox="1"/>
          <p:nvPr/>
        </p:nvSpPr>
        <p:spPr>
          <a:xfrm>
            <a:off x="6273707" y="3147462"/>
            <a:ext cx="2705865" cy="1631175"/>
          </a:xfrm>
          <a:prstGeom prst="rect">
            <a:avLst/>
          </a:prstGeom>
          <a:noFill/>
          <a:ln>
            <a:noFill/>
          </a:ln>
        </p:spPr>
        <p:txBody>
          <a:bodyPr spcFirstLastPara="1" wrap="square" lIns="91425" tIns="45700" rIns="91425" bIns="45700" anchor="t" anchorCtr="0">
            <a:spAutoFit/>
          </a:bodyPr>
          <a:lstStyle/>
          <a:p>
            <a:pPr marL="0" marR="0" lvl="0" indent="0" algn="ctr" rtl="1">
              <a:lnSpc>
                <a:spcPct val="100000"/>
              </a:lnSpc>
              <a:spcBef>
                <a:spcPts val="0"/>
              </a:spcBef>
              <a:spcAft>
                <a:spcPts val="0"/>
              </a:spcAft>
              <a:buClr>
                <a:srgbClr val="000000"/>
              </a:buClr>
              <a:buSzPts val="2400"/>
              <a:buFont typeface="Helvetica Neue"/>
              <a:buNone/>
            </a:pPr>
            <a:r>
              <a:rPr lang="en-US" sz="2000" b="0" i="0" u="none" strike="noStrike" cap="none" dirty="0">
                <a:solidFill>
                  <a:srgbClr val="000000"/>
                </a:solidFill>
                <a:latin typeface="Calibri" panose="020F0502020204030204" pitchFamily="34" charset="0"/>
                <a:ea typeface="Helvetica Neue"/>
                <a:cs typeface="Calibri" panose="020F0502020204030204" pitchFamily="34" charset="0"/>
                <a:sym typeface="Helvetica Neue"/>
              </a:rPr>
              <a:t>ينبغي أن تستند القرارات المتعلقة بالرعاية البديلة إلى تقييم شامل لكل طفل لتحديد ترتيب الرعاية الذي يصب في مصلحته الفضلى.</a:t>
            </a:r>
            <a:endParaRPr sz="2000" dirty="0">
              <a:latin typeface="Calibri" panose="020F0502020204030204" pitchFamily="34" charset="0"/>
              <a:cs typeface="Calibri" panose="020F0502020204030204" pitchFamily="34" charset="0"/>
            </a:endParaRPr>
          </a:p>
        </p:txBody>
      </p:sp>
      <p:sp>
        <p:nvSpPr>
          <p:cNvPr id="726" name="Google Shape;726;p28"/>
          <p:cNvSpPr txBox="1"/>
          <p:nvPr/>
        </p:nvSpPr>
        <p:spPr>
          <a:xfrm>
            <a:off x="9359900" y="3147462"/>
            <a:ext cx="2171701" cy="2246729"/>
          </a:xfrm>
          <a:prstGeom prst="rect">
            <a:avLst/>
          </a:prstGeom>
          <a:noFill/>
          <a:ln>
            <a:noFill/>
          </a:ln>
        </p:spPr>
        <p:txBody>
          <a:bodyPr spcFirstLastPara="1" wrap="square" lIns="91425" tIns="45700" rIns="91425" bIns="45700" anchor="t" anchorCtr="0">
            <a:spAutoFit/>
          </a:bodyPr>
          <a:lstStyle/>
          <a:p>
            <a:pPr marL="0" marR="0" lvl="0" indent="0" algn="ctr" rtl="1">
              <a:lnSpc>
                <a:spcPct val="100000"/>
              </a:lnSpc>
              <a:spcBef>
                <a:spcPts val="0"/>
              </a:spcBef>
              <a:spcAft>
                <a:spcPts val="0"/>
              </a:spcAft>
              <a:buClr>
                <a:srgbClr val="000000"/>
              </a:buClr>
              <a:buSzPts val="2400"/>
              <a:buFont typeface="Helvetica Neue"/>
              <a:buNone/>
            </a:pPr>
            <a:r>
              <a:rPr lang="en-US" sz="2000" b="0" i="0" u="none" strike="noStrike" cap="none" dirty="0">
                <a:solidFill>
                  <a:srgbClr val="000000"/>
                </a:solidFill>
                <a:latin typeface="Calibri" panose="020F0502020204030204" pitchFamily="34" charset="0"/>
                <a:ea typeface="Helvetica Neue"/>
                <a:cs typeface="Calibri" panose="020F0502020204030204" pitchFamily="34" charset="0"/>
                <a:sym typeface="Helvetica Neue"/>
              </a:rPr>
              <a:t>وحيثما كان الأطفال غير المصحوبين والمنفصلين في الرعاية البديلة ال</a:t>
            </a:r>
            <a:r>
              <a:rPr lang="ar-SA" sz="2000" b="0" i="0" u="none" strike="noStrike" cap="none" dirty="0">
                <a:solidFill>
                  <a:srgbClr val="000000"/>
                </a:solidFill>
                <a:latin typeface="Calibri" panose="020F0502020204030204" pitchFamily="34" charset="0"/>
                <a:ea typeface="Helvetica Neue"/>
                <a:cs typeface="Calibri" panose="020F0502020204030204" pitchFamily="34" charset="0"/>
                <a:sym typeface="Helvetica Neue"/>
              </a:rPr>
              <a:t>قائمة</a:t>
            </a:r>
            <a:r>
              <a:rPr lang="en-US" sz="2000" b="0" i="0" u="none" strike="noStrike" cap="none" dirty="0">
                <a:solidFill>
                  <a:srgbClr val="000000"/>
                </a:solidFill>
                <a:latin typeface="Calibri" panose="020F0502020204030204" pitchFamily="34" charset="0"/>
                <a:ea typeface="Helvetica Neue"/>
                <a:cs typeface="Calibri" panose="020F0502020204030204" pitchFamily="34" charset="0"/>
                <a:sym typeface="Helvetica Neue"/>
              </a:rPr>
              <a:t> ، يجب أن يحدد التقييم ما إذا كان ذلك آمنًا ومناسبًا ومستدامًا باستخدام أداة قياسية.</a:t>
            </a:r>
            <a:endParaRPr sz="2000" dirty="0">
              <a:latin typeface="Calibri" panose="020F0502020204030204" pitchFamily="34" charset="0"/>
              <a:cs typeface="Calibri" panose="020F0502020204030204" pitchFamily="34" charset="0"/>
            </a:endParaRPr>
          </a:p>
        </p:txBody>
      </p:sp>
      <p:sp>
        <p:nvSpPr>
          <p:cNvPr id="727" name="Google Shape;727;p28"/>
          <p:cNvSpPr/>
          <p:nvPr/>
        </p:nvSpPr>
        <p:spPr>
          <a:xfrm>
            <a:off x="7062057" y="1628144"/>
            <a:ext cx="1051560" cy="1051560"/>
          </a:xfrm>
          <a:prstGeom prst="star5">
            <a:avLst>
              <a:gd name="adj" fmla="val 28143"/>
              <a:gd name="hf" fmla="val 105146"/>
              <a:gd name="vf" fmla="val 110557"/>
            </a:avLst>
          </a:prstGeom>
          <a:solidFill>
            <a:srgbClr val="8C5F7A"/>
          </a:solidFill>
          <a:ln>
            <a:noFill/>
          </a:ln>
        </p:spPr>
        <p:txBody>
          <a:bodyPr spcFirstLastPara="1" wrap="square" lIns="91425" tIns="45700" rIns="91425" bIns="45700" anchor="ctr" anchorCtr="0">
            <a:noAutofit/>
          </a:bodyPr>
          <a:lstStyle/>
          <a:p>
            <a:pPr marL="0" marR="0" lvl="0" indent="0" algn="ctr" rtl="1">
              <a:lnSpc>
                <a:spcPct val="100000"/>
              </a:lnSpc>
              <a:spcBef>
                <a:spcPts val="0"/>
              </a:spcBef>
              <a:spcAft>
                <a:spcPts val="0"/>
              </a:spcAft>
              <a:buClr>
                <a:schemeClr val="lt1"/>
              </a:buClr>
              <a:buSzPts val="1800"/>
              <a:buFont typeface="Calibri"/>
              <a:buNone/>
            </a:pPr>
            <a:endParaRPr sz="1800" b="0" i="0" u="none" strike="noStrike" cap="none" dirty="0">
              <a:solidFill>
                <a:srgbClr val="FFFFFF"/>
              </a:solidFill>
              <a:latin typeface="Calibri"/>
              <a:ea typeface="Calibri"/>
              <a:cs typeface="Calibri"/>
              <a:sym typeface="Calibri"/>
            </a:endParaRPr>
          </a:p>
        </p:txBody>
      </p:sp>
      <p:sp>
        <p:nvSpPr>
          <p:cNvPr id="728" name="Google Shape;728;p28"/>
          <p:cNvSpPr/>
          <p:nvPr/>
        </p:nvSpPr>
        <p:spPr>
          <a:xfrm>
            <a:off x="9837373" y="1605454"/>
            <a:ext cx="1051560" cy="1051560"/>
          </a:xfrm>
          <a:prstGeom prst="star5">
            <a:avLst>
              <a:gd name="adj" fmla="val 28143"/>
              <a:gd name="hf" fmla="val 105146"/>
              <a:gd name="vf" fmla="val 110557"/>
            </a:avLst>
          </a:prstGeom>
          <a:solidFill>
            <a:srgbClr val="8C5F7A"/>
          </a:solidFill>
          <a:ln>
            <a:noFill/>
          </a:ln>
        </p:spPr>
        <p:txBody>
          <a:bodyPr spcFirstLastPara="1" wrap="square" lIns="91425" tIns="45700" rIns="91425" bIns="45700" anchor="ctr" anchorCtr="0">
            <a:noAutofit/>
          </a:bodyPr>
          <a:lstStyle/>
          <a:p>
            <a:pPr marL="0" marR="0" lvl="0" indent="0" algn="ctr" rtl="1">
              <a:lnSpc>
                <a:spcPct val="100000"/>
              </a:lnSpc>
              <a:spcBef>
                <a:spcPts val="0"/>
              </a:spcBef>
              <a:spcAft>
                <a:spcPts val="0"/>
              </a:spcAft>
              <a:buClr>
                <a:schemeClr val="lt1"/>
              </a:buClr>
              <a:buSzPts val="1800"/>
              <a:buFont typeface="Calibri"/>
              <a:buNone/>
            </a:pPr>
            <a:endParaRPr sz="1800" b="0" i="0" u="none" strike="noStrike" cap="none" dirty="0">
              <a:solidFill>
                <a:srgbClr val="FFFFFF"/>
              </a:solidFill>
              <a:latin typeface="Calibri"/>
              <a:ea typeface="Calibri"/>
              <a:cs typeface="Calibri"/>
              <a:sym typeface="Calibri"/>
            </a:endParaRP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Shape 733"/>
        <p:cNvGrpSpPr/>
        <p:nvPr/>
      </p:nvGrpSpPr>
      <p:grpSpPr>
        <a:xfrm>
          <a:off x="0" y="0"/>
          <a:ext cx="0" cy="0"/>
          <a:chOff x="0" y="0"/>
          <a:chExt cx="0" cy="0"/>
        </a:xfrm>
      </p:grpSpPr>
      <p:sp>
        <p:nvSpPr>
          <p:cNvPr id="734" name="Google Shape;734;p29"/>
          <p:cNvSpPr/>
          <p:nvPr/>
        </p:nvSpPr>
        <p:spPr>
          <a:xfrm>
            <a:off x="0" y="0"/>
            <a:ext cx="5811000" cy="6858000"/>
          </a:xfrm>
          <a:prstGeom prst="homePlate">
            <a:avLst>
              <a:gd name="adj" fmla="val 25259"/>
            </a:avLst>
          </a:prstGeom>
          <a:solidFill>
            <a:srgbClr val="8C5F7A"/>
          </a:solidFill>
          <a:ln>
            <a:noFill/>
          </a:ln>
        </p:spPr>
        <p:txBody>
          <a:bodyPr spcFirstLastPara="1" wrap="square" lIns="91425" tIns="45700" rIns="91425" bIns="45700" anchor="ctr" anchorCtr="0">
            <a:noAutofit/>
          </a:bodyPr>
          <a:lstStyle/>
          <a:p>
            <a:pPr marL="0" marR="0" lvl="0" indent="0" algn="ctr" rtl="1">
              <a:lnSpc>
                <a:spcPct val="100000"/>
              </a:lnSpc>
              <a:spcBef>
                <a:spcPts val="0"/>
              </a:spcBef>
              <a:spcAft>
                <a:spcPts val="0"/>
              </a:spcAft>
              <a:buClr>
                <a:schemeClr val="lt1"/>
              </a:buClr>
              <a:buSzPts val="1800"/>
              <a:buFont typeface="Calibri"/>
              <a:buNone/>
            </a:pPr>
            <a:endParaRPr sz="1800" b="0" i="0" u="none" strike="noStrike" cap="none" dirty="0">
              <a:solidFill>
                <a:srgbClr val="FFFFFF"/>
              </a:solidFill>
              <a:latin typeface="Calibri"/>
              <a:ea typeface="Calibri"/>
              <a:cs typeface="Calibri"/>
              <a:sym typeface="Calibri"/>
            </a:endParaRPr>
          </a:p>
        </p:txBody>
      </p:sp>
      <p:sp>
        <p:nvSpPr>
          <p:cNvPr id="736" name="Google Shape;736;p29"/>
          <p:cNvSpPr txBox="1">
            <a:spLocks noGrp="1"/>
          </p:cNvSpPr>
          <p:nvPr>
            <p:ph type="title"/>
          </p:nvPr>
        </p:nvSpPr>
        <p:spPr>
          <a:xfrm>
            <a:off x="621240" y="3213371"/>
            <a:ext cx="4015311" cy="562168"/>
          </a:xfrm>
          <a:prstGeom prst="rect">
            <a:avLst/>
          </a:prstGeom>
          <a:noFill/>
          <a:ln>
            <a:noFill/>
          </a:ln>
        </p:spPr>
        <p:txBody>
          <a:bodyPr spcFirstLastPara="1" wrap="square" lIns="91425" tIns="45700" rIns="91425" bIns="45700" anchor="ctr" anchorCtr="0">
            <a:noAutofit/>
          </a:bodyPr>
          <a:lstStyle/>
          <a:p>
            <a:pPr marL="0" lvl="0" indent="0" algn="r" rtl="1">
              <a:lnSpc>
                <a:spcPct val="90000"/>
              </a:lnSpc>
              <a:spcBef>
                <a:spcPts val="0"/>
              </a:spcBef>
              <a:spcAft>
                <a:spcPts val="0"/>
              </a:spcAft>
              <a:buClr>
                <a:schemeClr val="lt1"/>
              </a:buClr>
              <a:buSzPts val="4800"/>
              <a:buFont typeface="Garamond"/>
              <a:buNone/>
            </a:pPr>
            <a:r>
              <a:rPr lang="en-US" sz="2400" dirty="0">
                <a:latin typeface="Calibri" panose="020F0502020204030204" pitchFamily="34" charset="0"/>
                <a:cs typeface="Calibri" panose="020F0502020204030204" pitchFamily="34" charset="0"/>
              </a:rPr>
              <a:t>الجلسة </a:t>
            </a:r>
            <a:r>
              <a:rPr lang="ar-SA" sz="2400" dirty="0">
                <a:latin typeface="Calibri" panose="020F0502020204030204" pitchFamily="34" charset="0"/>
                <a:cs typeface="Calibri" panose="020F0502020204030204" pitchFamily="34" charset="0"/>
              </a:rPr>
              <a:t>٤</a:t>
            </a:r>
            <a:br>
              <a:rPr lang="en-US" sz="2400" dirty="0">
                <a:latin typeface="Calibri" panose="020F0502020204030204" pitchFamily="34" charset="0"/>
                <a:cs typeface="Calibri" panose="020F0502020204030204" pitchFamily="34" charset="0"/>
              </a:rPr>
            </a:br>
            <a:r>
              <a:rPr lang="en-US" sz="2400" dirty="0">
                <a:latin typeface="Calibri" panose="020F0502020204030204" pitchFamily="34" charset="0"/>
                <a:cs typeface="Calibri" panose="020F0502020204030204" pitchFamily="34" charset="0"/>
              </a:rPr>
              <a:t> </a:t>
            </a:r>
            <a:br>
              <a:rPr lang="en-US" dirty="0">
                <a:latin typeface="Calibri" panose="020F0502020204030204" pitchFamily="34" charset="0"/>
                <a:cs typeface="Calibri" panose="020F0502020204030204" pitchFamily="34" charset="0"/>
              </a:rPr>
            </a:br>
            <a:r>
              <a:rPr lang="en-US" dirty="0">
                <a:latin typeface="Calibri" panose="020F0502020204030204" pitchFamily="34" charset="0"/>
                <a:cs typeface="Calibri" panose="020F0502020204030204" pitchFamily="34" charset="0"/>
              </a:rPr>
              <a:t>خط</a:t>
            </a:r>
            <a:r>
              <a:rPr lang="ar-SA" dirty="0">
                <a:latin typeface="Calibri" panose="020F0502020204030204" pitchFamily="34" charset="0"/>
                <a:cs typeface="Calibri" panose="020F0502020204030204" pitchFamily="34" charset="0"/>
              </a:rPr>
              <a:t>ة</a:t>
            </a:r>
            <a:r>
              <a:rPr lang="en-US" dirty="0">
                <a:latin typeface="Calibri" panose="020F0502020204030204" pitchFamily="34" charset="0"/>
                <a:cs typeface="Calibri" panose="020F0502020204030204" pitchFamily="34" charset="0"/>
              </a:rPr>
              <a:t> الحالة</a:t>
            </a:r>
            <a:endParaRPr dirty="0">
              <a:latin typeface="Calibri" panose="020F0502020204030204" pitchFamily="34" charset="0"/>
              <a:cs typeface="Calibri" panose="020F0502020204030204" pitchFamily="34" charset="0"/>
            </a:endParaRPr>
          </a:p>
        </p:txBody>
      </p:sp>
      <p:sp>
        <p:nvSpPr>
          <p:cNvPr id="3" name="Google Shape;191;p14">
            <a:extLst>
              <a:ext uri="{FF2B5EF4-FFF2-40B4-BE49-F238E27FC236}">
                <a16:creationId xmlns:a16="http://schemas.microsoft.com/office/drawing/2014/main" id="{232A3EAC-8598-654B-7DCC-B83FB60320EB}"/>
              </a:ext>
            </a:extLst>
          </p:cNvPr>
          <p:cNvSpPr txBox="1"/>
          <p:nvPr/>
        </p:nvSpPr>
        <p:spPr>
          <a:xfrm>
            <a:off x="7477413" y="2129967"/>
            <a:ext cx="3978485" cy="461624"/>
          </a:xfrm>
          <a:prstGeom prst="rect">
            <a:avLst/>
          </a:prstGeom>
          <a:noFill/>
          <a:ln>
            <a:noFill/>
          </a:ln>
        </p:spPr>
        <p:txBody>
          <a:bodyPr spcFirstLastPara="1" wrap="square" lIns="91425" tIns="45700" rIns="91425" bIns="45700" anchor="t" anchorCtr="0">
            <a:spAutoFit/>
          </a:bodyPr>
          <a:lstStyle/>
          <a:p>
            <a:pPr marL="0" marR="0" lvl="0" indent="0" algn="ctr" rtl="1">
              <a:lnSpc>
                <a:spcPct val="100000"/>
              </a:lnSpc>
              <a:spcBef>
                <a:spcPts val="0"/>
              </a:spcBef>
              <a:spcAft>
                <a:spcPts val="0"/>
              </a:spcAft>
              <a:buClr>
                <a:srgbClr val="1D8CC8"/>
              </a:buClr>
              <a:buSzPts val="2400"/>
              <a:buFont typeface="Arial"/>
              <a:buNone/>
            </a:pPr>
            <a:r>
              <a:rPr lang="en-US" sz="2400" b="1" i="0" u="none" strike="noStrike" cap="none" spc="300" dirty="0">
                <a:solidFill>
                  <a:schemeClr val="accent2">
                    <a:lumMod val="75000"/>
                  </a:schemeClr>
                </a:solidFill>
                <a:latin typeface="Calibri" panose="020F0502020204030204" pitchFamily="34" charset="0"/>
                <a:cs typeface="Calibri" panose="020F0502020204030204" pitchFamily="34" charset="0"/>
                <a:sym typeface="Arial"/>
              </a:rPr>
              <a:t>أهداف التعلم</a:t>
            </a:r>
            <a:endParaRPr lang="en-US" sz="2400" spc="300" dirty="0">
              <a:solidFill>
                <a:schemeClr val="accent2">
                  <a:lumMod val="75000"/>
                </a:schemeClr>
              </a:solidFill>
              <a:latin typeface="Calibri" panose="020F0502020204030204" pitchFamily="34" charset="0"/>
              <a:cs typeface="Calibri" panose="020F0502020204030204" pitchFamily="34" charset="0"/>
            </a:endParaRPr>
          </a:p>
        </p:txBody>
      </p:sp>
      <p:sp>
        <p:nvSpPr>
          <p:cNvPr id="4" name="Google Shape;193;p14">
            <a:extLst>
              <a:ext uri="{FF2B5EF4-FFF2-40B4-BE49-F238E27FC236}">
                <a16:creationId xmlns:a16="http://schemas.microsoft.com/office/drawing/2014/main" id="{940BB451-B081-5BA1-58EE-2C5CDA46B670}"/>
              </a:ext>
            </a:extLst>
          </p:cNvPr>
          <p:cNvSpPr txBox="1"/>
          <p:nvPr/>
        </p:nvSpPr>
        <p:spPr>
          <a:xfrm>
            <a:off x="7477413" y="2939048"/>
            <a:ext cx="3978485" cy="1277810"/>
          </a:xfrm>
          <a:prstGeom prst="rect">
            <a:avLst/>
          </a:prstGeom>
          <a:noFill/>
          <a:ln>
            <a:noFill/>
          </a:ln>
        </p:spPr>
        <p:txBody>
          <a:bodyPr spcFirstLastPara="1" wrap="square" lIns="91425" tIns="45700" rIns="91425" bIns="45700" anchor="t" anchorCtr="0">
            <a:spAutoFit/>
          </a:bodyPr>
          <a:lstStyle/>
          <a:p>
            <a:pPr marL="0" marR="0" lvl="0" indent="0" algn="r" rtl="1">
              <a:lnSpc>
                <a:spcPct val="107000"/>
              </a:lnSpc>
              <a:spcBef>
                <a:spcPts val="0"/>
              </a:spcBef>
              <a:spcAft>
                <a:spcPts val="0"/>
              </a:spcAft>
              <a:buClr>
                <a:srgbClr val="000000"/>
              </a:buClr>
              <a:buSzPts val="2400"/>
              <a:buFont typeface="Arial"/>
              <a:buNone/>
            </a:pPr>
            <a:r>
              <a:rPr lang="ar-SA" sz="2400" b="0" i="0" u="none" strike="noStrike" cap="none" dirty="0">
                <a:solidFill>
                  <a:srgbClr val="000000"/>
                </a:solidFill>
                <a:latin typeface="Calibri" panose="020F0502020204030204" pitchFamily="34" charset="0"/>
                <a:cs typeface="Calibri" panose="020F0502020204030204" pitchFamily="34" charset="0"/>
                <a:sym typeface="Arial"/>
              </a:rPr>
              <a:t>و</a:t>
            </a:r>
            <a:r>
              <a:rPr lang="en-US" sz="2400" b="0" i="0" u="none" strike="noStrike" cap="none" dirty="0">
                <a:solidFill>
                  <a:srgbClr val="000000"/>
                </a:solidFill>
                <a:latin typeface="Calibri" panose="020F0502020204030204" pitchFamily="34" charset="0"/>
                <a:cs typeface="Calibri" panose="020F0502020204030204" pitchFamily="34" charset="0"/>
                <a:sym typeface="Arial"/>
              </a:rPr>
              <a:t>صف عناصر محددة للتركيز عليها  </a:t>
            </a:r>
            <a:r>
              <a:rPr lang="ar-SA" sz="2400" b="0" i="0" u="none" strike="noStrike" cap="none" dirty="0">
                <a:solidFill>
                  <a:srgbClr val="000000"/>
                </a:solidFill>
                <a:latin typeface="Calibri" panose="020F0502020204030204" pitchFamily="34" charset="0"/>
                <a:cs typeface="Calibri" panose="020F0502020204030204" pitchFamily="34" charset="0"/>
                <a:sym typeface="Arial"/>
              </a:rPr>
              <a:t>للأ</a:t>
            </a:r>
            <a:r>
              <a:rPr lang="en-US" sz="2400" b="0" i="0" u="none" strike="noStrike" cap="none" dirty="0">
                <a:solidFill>
                  <a:srgbClr val="000000"/>
                </a:solidFill>
                <a:latin typeface="Calibri" panose="020F0502020204030204" pitchFamily="34" charset="0"/>
                <a:cs typeface="Calibri" panose="020F0502020204030204" pitchFamily="34" charset="0"/>
                <a:sym typeface="Arial"/>
              </a:rPr>
              <a:t>طفال </a:t>
            </a:r>
            <a:r>
              <a:rPr lang="ar-SA" sz="2400" b="0" i="0" u="none" strike="noStrike" cap="none" dirty="0">
                <a:solidFill>
                  <a:srgbClr val="000000"/>
                </a:solidFill>
                <a:latin typeface="Calibri" panose="020F0502020204030204" pitchFamily="34" charset="0"/>
                <a:cs typeface="Calibri" panose="020F0502020204030204" pitchFamily="34" charset="0"/>
                <a:sym typeface="Arial"/>
              </a:rPr>
              <a:t>المنفصلين و</a:t>
            </a:r>
            <a:r>
              <a:rPr lang="en-US" sz="2400" b="0" i="0" u="none" strike="noStrike" cap="none" dirty="0">
                <a:solidFill>
                  <a:srgbClr val="000000"/>
                </a:solidFill>
                <a:latin typeface="Calibri" panose="020F0502020204030204" pitchFamily="34" charset="0"/>
                <a:cs typeface="Calibri" panose="020F0502020204030204" pitchFamily="34" charset="0"/>
                <a:sym typeface="Arial"/>
              </a:rPr>
              <a:t>غير المصحوبين  كجزء من تطوير خطة الحالة والمتابعة</a:t>
            </a:r>
          </a:p>
        </p:txBody>
      </p:sp>
      <p:grpSp>
        <p:nvGrpSpPr>
          <p:cNvPr id="5" name="Google Shape;194;p14">
            <a:extLst>
              <a:ext uri="{FF2B5EF4-FFF2-40B4-BE49-F238E27FC236}">
                <a16:creationId xmlns:a16="http://schemas.microsoft.com/office/drawing/2014/main" id="{50FB4E0C-E70B-D94F-FEA5-7A5D97BD4E8E}"/>
              </a:ext>
            </a:extLst>
          </p:cNvPr>
          <p:cNvGrpSpPr/>
          <p:nvPr/>
        </p:nvGrpSpPr>
        <p:grpSpPr>
          <a:xfrm>
            <a:off x="6607385" y="3033585"/>
            <a:ext cx="560331" cy="592814"/>
            <a:chOff x="243840" y="1676400"/>
            <a:chExt cx="701040" cy="741680"/>
          </a:xfrm>
          <a:solidFill>
            <a:schemeClr val="accent2">
              <a:lumMod val="75000"/>
            </a:schemeClr>
          </a:solidFill>
        </p:grpSpPr>
        <p:sp>
          <p:nvSpPr>
            <p:cNvPr id="6" name="Google Shape;195;p14">
              <a:extLst>
                <a:ext uri="{FF2B5EF4-FFF2-40B4-BE49-F238E27FC236}">
                  <a16:creationId xmlns:a16="http://schemas.microsoft.com/office/drawing/2014/main" id="{28AEB537-FEA2-AE1F-9110-797E64190DBA}"/>
                </a:ext>
              </a:extLst>
            </p:cNvPr>
            <p:cNvSpPr/>
            <p:nvPr/>
          </p:nvSpPr>
          <p:spPr>
            <a:xfrm>
              <a:off x="243840" y="1676400"/>
              <a:ext cx="116839" cy="741680"/>
            </a:xfrm>
            <a:prstGeom prst="rect">
              <a:avLst/>
            </a:prstGeom>
            <a:grpFill/>
            <a:ln>
              <a:noFill/>
            </a:ln>
          </p:spPr>
          <p:txBody>
            <a:bodyPr spcFirstLastPara="1" wrap="square" lIns="91425" tIns="45700" rIns="91425" bIns="45700" anchor="ctr" anchorCtr="0">
              <a:noAutofit/>
            </a:bodyPr>
            <a:lstStyle/>
            <a:p>
              <a:pPr marL="0" marR="0" lvl="0" indent="0" algn="ctr" rtl="1">
                <a:spcBef>
                  <a:spcPts val="0"/>
                </a:spcBef>
                <a:spcAft>
                  <a:spcPts val="0"/>
                </a:spcAft>
                <a:buClr>
                  <a:schemeClr val="dk1"/>
                </a:buClr>
                <a:buSzPts val="1800"/>
                <a:buFont typeface="Calibri"/>
                <a:buNone/>
              </a:pPr>
              <a:endParaRPr sz="1800" dirty="0">
                <a:solidFill>
                  <a:schemeClr val="lt1"/>
                </a:solidFill>
                <a:latin typeface="Calibri"/>
                <a:ea typeface="Calibri"/>
                <a:cs typeface="Calibri"/>
                <a:sym typeface="Calibri"/>
              </a:endParaRPr>
            </a:p>
          </p:txBody>
        </p:sp>
        <p:sp>
          <p:nvSpPr>
            <p:cNvPr id="7" name="Google Shape;196;p14">
              <a:extLst>
                <a:ext uri="{FF2B5EF4-FFF2-40B4-BE49-F238E27FC236}">
                  <a16:creationId xmlns:a16="http://schemas.microsoft.com/office/drawing/2014/main" id="{C684F415-D379-D948-C248-CE979F72BFEB}"/>
                </a:ext>
              </a:extLst>
            </p:cNvPr>
            <p:cNvSpPr/>
            <p:nvPr/>
          </p:nvSpPr>
          <p:spPr>
            <a:xfrm>
              <a:off x="314960" y="1676400"/>
              <a:ext cx="629920" cy="436880"/>
            </a:xfrm>
            <a:prstGeom prst="rect">
              <a:avLst/>
            </a:prstGeom>
            <a:grpFill/>
            <a:ln>
              <a:noFill/>
            </a:ln>
          </p:spPr>
          <p:txBody>
            <a:bodyPr spcFirstLastPara="1" wrap="square" lIns="91425" tIns="45700" rIns="91425" bIns="45700" anchor="ctr" anchorCtr="0">
              <a:noAutofit/>
            </a:bodyPr>
            <a:lstStyle/>
            <a:p>
              <a:pPr marL="0" marR="0" lvl="0" indent="0" algn="ctr" rtl="1">
                <a:spcBef>
                  <a:spcPts val="0"/>
                </a:spcBef>
                <a:spcAft>
                  <a:spcPts val="0"/>
                </a:spcAft>
                <a:buClr>
                  <a:schemeClr val="dk1"/>
                </a:buClr>
                <a:buSzPts val="1800"/>
                <a:buFont typeface="Calibri"/>
                <a:buNone/>
              </a:pPr>
              <a:endParaRPr sz="1800" dirty="0">
                <a:solidFill>
                  <a:schemeClr val="lt1"/>
                </a:solidFill>
                <a:latin typeface="Calibri"/>
                <a:ea typeface="Calibri"/>
                <a:cs typeface="Calibri"/>
                <a:sym typeface="Calibri"/>
              </a:endParaRPr>
            </a:p>
          </p:txBody>
        </p:sp>
      </p:gr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Shape 745"/>
        <p:cNvGrpSpPr/>
        <p:nvPr/>
      </p:nvGrpSpPr>
      <p:grpSpPr>
        <a:xfrm>
          <a:off x="0" y="0"/>
          <a:ext cx="0" cy="0"/>
          <a:chOff x="0" y="0"/>
          <a:chExt cx="0" cy="0"/>
        </a:xfrm>
      </p:grpSpPr>
      <p:sp>
        <p:nvSpPr>
          <p:cNvPr id="26" name="Rectangle: Top Corners Rounded 25">
            <a:extLst>
              <a:ext uri="{FF2B5EF4-FFF2-40B4-BE49-F238E27FC236}">
                <a16:creationId xmlns:a16="http://schemas.microsoft.com/office/drawing/2014/main" id="{74227D22-D288-8DE8-F6B3-9FAECEC818F6}"/>
              </a:ext>
            </a:extLst>
          </p:cNvPr>
          <p:cNvSpPr/>
          <p:nvPr/>
        </p:nvSpPr>
        <p:spPr>
          <a:xfrm rot="5400000">
            <a:off x="4498077" y="-1348475"/>
            <a:ext cx="2603498" cy="11599653"/>
          </a:xfrm>
          <a:prstGeom prst="round2SameRect">
            <a:avLst>
              <a:gd name="adj1" fmla="val 25924"/>
              <a:gd name="adj2" fmla="val 0"/>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746" name="Google Shape;746;p30"/>
          <p:cNvSpPr txBox="1">
            <a:spLocks noGrp="1"/>
          </p:cNvSpPr>
          <p:nvPr>
            <p:ph type="title"/>
          </p:nvPr>
        </p:nvSpPr>
        <p:spPr>
          <a:xfrm>
            <a:off x="838200" y="120516"/>
            <a:ext cx="10515600" cy="868968"/>
          </a:xfrm>
          <a:prstGeom prst="rect">
            <a:avLst/>
          </a:prstGeom>
          <a:noFill/>
          <a:ln>
            <a:noFill/>
          </a:ln>
        </p:spPr>
        <p:txBody>
          <a:bodyPr spcFirstLastPara="1" wrap="square" lIns="91425" tIns="45700" rIns="91425" bIns="45700" anchor="ctr" anchorCtr="0">
            <a:normAutofit/>
          </a:bodyPr>
          <a:lstStyle/>
          <a:p>
            <a:pPr marL="0" lvl="0" indent="0" algn="ctr" rtl="1">
              <a:lnSpc>
                <a:spcPct val="90000"/>
              </a:lnSpc>
              <a:spcBef>
                <a:spcPts val="0"/>
              </a:spcBef>
              <a:spcAft>
                <a:spcPts val="0"/>
              </a:spcAft>
              <a:buClr>
                <a:srgbClr val="8C5F7A"/>
              </a:buClr>
              <a:buSzPts val="3200"/>
              <a:buFont typeface="Arial"/>
              <a:buNone/>
            </a:pPr>
            <a:r>
              <a:rPr lang="en-US" dirty="0">
                <a:latin typeface="Calibri" panose="020F0502020204030204" pitchFamily="34" charset="0"/>
                <a:cs typeface="Calibri" panose="020F0502020204030204" pitchFamily="34" charset="0"/>
              </a:rPr>
              <a:t>خط</a:t>
            </a:r>
            <a:r>
              <a:rPr lang="ar-SA" dirty="0">
                <a:latin typeface="Calibri" panose="020F0502020204030204" pitchFamily="34" charset="0"/>
                <a:cs typeface="Calibri" panose="020F0502020204030204" pitchFamily="34" charset="0"/>
              </a:rPr>
              <a:t>ة</a:t>
            </a:r>
            <a:r>
              <a:rPr lang="en-US" dirty="0">
                <a:latin typeface="Calibri" panose="020F0502020204030204" pitchFamily="34" charset="0"/>
                <a:cs typeface="Calibri" panose="020F0502020204030204" pitchFamily="34" charset="0"/>
              </a:rPr>
              <a:t> الحالة</a:t>
            </a:r>
            <a:endParaRPr dirty="0">
              <a:latin typeface="Calibri" panose="020F0502020204030204" pitchFamily="34" charset="0"/>
              <a:cs typeface="Calibri" panose="020F0502020204030204" pitchFamily="34" charset="0"/>
            </a:endParaRPr>
          </a:p>
        </p:txBody>
      </p:sp>
      <p:grpSp>
        <p:nvGrpSpPr>
          <p:cNvPr id="2" name="Group 1">
            <a:extLst>
              <a:ext uri="{FF2B5EF4-FFF2-40B4-BE49-F238E27FC236}">
                <a16:creationId xmlns:a16="http://schemas.microsoft.com/office/drawing/2014/main" id="{18797407-FBFE-D8C3-ADE1-0B888CC765C2}"/>
              </a:ext>
            </a:extLst>
          </p:cNvPr>
          <p:cNvGrpSpPr/>
          <p:nvPr/>
        </p:nvGrpSpPr>
        <p:grpSpPr>
          <a:xfrm>
            <a:off x="10228983" y="337468"/>
            <a:ext cx="1587872" cy="1368854"/>
            <a:chOff x="10228983" y="337468"/>
            <a:chExt cx="1587872" cy="1368854"/>
          </a:xfrm>
        </p:grpSpPr>
        <p:sp>
          <p:nvSpPr>
            <p:cNvPr id="3" name="Hexagon 2">
              <a:extLst>
                <a:ext uri="{FF2B5EF4-FFF2-40B4-BE49-F238E27FC236}">
                  <a16:creationId xmlns:a16="http://schemas.microsoft.com/office/drawing/2014/main" id="{50A78A6E-5791-771E-0794-C8FDE69FA094}"/>
                </a:ext>
              </a:extLst>
            </p:cNvPr>
            <p:cNvSpPr/>
            <p:nvPr/>
          </p:nvSpPr>
          <p:spPr>
            <a:xfrm rot="1782986">
              <a:off x="10228983" y="337468"/>
              <a:ext cx="1587872" cy="1368854"/>
            </a:xfrm>
            <a:prstGeom prst="hexagon">
              <a:avLst>
                <a:gd name="adj" fmla="val 28965"/>
                <a:gd name="vf" fmla="val 115470"/>
              </a:avLst>
            </a:prstGeom>
            <a:solidFill>
              <a:schemeClr val="bg1"/>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grpSp>
          <p:nvGrpSpPr>
            <p:cNvPr id="4" name="Group 3">
              <a:extLst>
                <a:ext uri="{FF2B5EF4-FFF2-40B4-BE49-F238E27FC236}">
                  <a16:creationId xmlns:a16="http://schemas.microsoft.com/office/drawing/2014/main" id="{D2ED5726-51B7-172C-DF8B-CD7BFAA6C7D6}"/>
                </a:ext>
              </a:extLst>
            </p:cNvPr>
            <p:cNvGrpSpPr/>
            <p:nvPr/>
          </p:nvGrpSpPr>
          <p:grpSpPr>
            <a:xfrm>
              <a:off x="10621771" y="762700"/>
              <a:ext cx="562136" cy="634675"/>
              <a:chOff x="760175" y="830142"/>
              <a:chExt cx="867619" cy="979579"/>
            </a:xfrm>
          </p:grpSpPr>
          <p:sp>
            <p:nvSpPr>
              <p:cNvPr id="8" name="Rectangle 7">
                <a:extLst>
                  <a:ext uri="{FF2B5EF4-FFF2-40B4-BE49-F238E27FC236}">
                    <a16:creationId xmlns:a16="http://schemas.microsoft.com/office/drawing/2014/main" id="{BB053D2B-833A-032B-C22A-7E148168796B}"/>
                  </a:ext>
                </a:extLst>
              </p:cNvPr>
              <p:cNvSpPr/>
              <p:nvPr/>
            </p:nvSpPr>
            <p:spPr>
              <a:xfrm>
                <a:off x="864636" y="830142"/>
                <a:ext cx="763158" cy="979577"/>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r>
                  <a:rPr lang="ar-SA" b="1" dirty="0">
                    <a:latin typeface="Arial" panose="020B0604020202020204" pitchFamily="34" charset="0"/>
                    <a:cs typeface="Arial" panose="020B0604020202020204" pitchFamily="34" charset="0"/>
                  </a:rPr>
                  <a:t>٢٠</a:t>
                </a:r>
                <a:endParaRPr lang="en-CA" b="1" dirty="0">
                  <a:latin typeface="Arial" panose="020B0604020202020204" pitchFamily="34" charset="0"/>
                  <a:cs typeface="Arial" panose="020B0604020202020204" pitchFamily="34" charset="0"/>
                </a:endParaRPr>
              </a:p>
            </p:txBody>
          </p:sp>
          <p:sp>
            <p:nvSpPr>
              <p:cNvPr id="9" name="Rectangle 8">
                <a:extLst>
                  <a:ext uri="{FF2B5EF4-FFF2-40B4-BE49-F238E27FC236}">
                    <a16:creationId xmlns:a16="http://schemas.microsoft.com/office/drawing/2014/main" id="{E9212B22-F312-19B0-5F20-60CB2B634F8E}"/>
                  </a:ext>
                </a:extLst>
              </p:cNvPr>
              <p:cNvSpPr/>
              <p:nvPr/>
            </p:nvSpPr>
            <p:spPr>
              <a:xfrm>
                <a:off x="760175" y="830144"/>
                <a:ext cx="149292" cy="979577"/>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grpSp>
        <p:grpSp>
          <p:nvGrpSpPr>
            <p:cNvPr id="5" name="Group 4">
              <a:extLst>
                <a:ext uri="{FF2B5EF4-FFF2-40B4-BE49-F238E27FC236}">
                  <a16:creationId xmlns:a16="http://schemas.microsoft.com/office/drawing/2014/main" id="{7099A76E-82AA-6F4B-6F97-500038CBF3A7}"/>
                </a:ext>
              </a:extLst>
            </p:cNvPr>
            <p:cNvGrpSpPr/>
            <p:nvPr/>
          </p:nvGrpSpPr>
          <p:grpSpPr>
            <a:xfrm>
              <a:off x="11325415" y="762701"/>
              <a:ext cx="182192" cy="634674"/>
              <a:chOff x="2121762" y="2323619"/>
              <a:chExt cx="200378" cy="825210"/>
            </a:xfrm>
          </p:grpSpPr>
          <p:sp>
            <p:nvSpPr>
              <p:cNvPr id="6" name="Isosceles Triangle 5">
                <a:extLst>
                  <a:ext uri="{FF2B5EF4-FFF2-40B4-BE49-F238E27FC236}">
                    <a16:creationId xmlns:a16="http://schemas.microsoft.com/office/drawing/2014/main" id="{17F36752-39BC-79D2-A8B1-C3BB88C6C362}"/>
                  </a:ext>
                </a:extLst>
              </p:cNvPr>
              <p:cNvSpPr/>
              <p:nvPr/>
            </p:nvSpPr>
            <p:spPr>
              <a:xfrm>
                <a:off x="2121763" y="2323619"/>
                <a:ext cx="200377" cy="172739"/>
              </a:xfrm>
              <a:prstGeom prst="triangle">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7" name="Rectangle 6">
                <a:extLst>
                  <a:ext uri="{FF2B5EF4-FFF2-40B4-BE49-F238E27FC236}">
                    <a16:creationId xmlns:a16="http://schemas.microsoft.com/office/drawing/2014/main" id="{B6B89CCD-7C0A-7312-5146-1779F940F7FD}"/>
                  </a:ext>
                </a:extLst>
              </p:cNvPr>
              <p:cNvSpPr/>
              <p:nvPr/>
            </p:nvSpPr>
            <p:spPr>
              <a:xfrm>
                <a:off x="2121762" y="2496169"/>
                <a:ext cx="200377" cy="65266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grpSp>
      </p:grpSp>
      <p:sp>
        <p:nvSpPr>
          <p:cNvPr id="10" name="Google Shape;114;p9">
            <a:extLst>
              <a:ext uri="{FF2B5EF4-FFF2-40B4-BE49-F238E27FC236}">
                <a16:creationId xmlns:a16="http://schemas.microsoft.com/office/drawing/2014/main" id="{C4F94376-20AD-9A0D-B103-3417B1579B12}"/>
              </a:ext>
            </a:extLst>
          </p:cNvPr>
          <p:cNvSpPr txBox="1"/>
          <p:nvPr/>
        </p:nvSpPr>
        <p:spPr>
          <a:xfrm>
            <a:off x="794079" y="1219596"/>
            <a:ext cx="1559124" cy="369332"/>
          </a:xfrm>
          <a:prstGeom prst="rect">
            <a:avLst/>
          </a:prstGeom>
          <a:noFill/>
          <a:ln>
            <a:noFill/>
          </a:ln>
        </p:spPr>
        <p:txBody>
          <a:bodyPr spcFirstLastPara="1" wrap="square" lIns="91425" tIns="45700" rIns="91425" bIns="45700" anchor="t" anchorCtr="0">
            <a:spAutoFit/>
          </a:bodyPr>
          <a:lstStyle/>
          <a:p>
            <a:pPr marL="0" marR="0" lvl="0" indent="0" algn="r" rtl="1">
              <a:lnSpc>
                <a:spcPct val="100000"/>
              </a:lnSpc>
              <a:spcBef>
                <a:spcPts val="0"/>
              </a:spcBef>
              <a:spcAft>
                <a:spcPts val="0"/>
              </a:spcAft>
              <a:buClr>
                <a:srgbClr val="000000"/>
              </a:buClr>
              <a:buSzPts val="1800"/>
              <a:buFont typeface="Arial"/>
              <a:buNone/>
            </a:pPr>
            <a:r>
              <a:rPr lang="ar-SA" sz="1800" b="1" i="0" u="none" strike="noStrike" cap="none" dirty="0">
                <a:solidFill>
                  <a:schemeClr val="accent2">
                    <a:lumMod val="75000"/>
                  </a:schemeClr>
                </a:solidFill>
                <a:latin typeface="Arial"/>
                <a:ea typeface="Arial"/>
                <a:cs typeface="Arial"/>
                <a:sym typeface="Arial"/>
              </a:rPr>
              <a:t>١٥</a:t>
            </a:r>
            <a:r>
              <a:rPr lang="en-US" sz="1800" b="1" i="0" u="none" strike="noStrike" cap="none" dirty="0">
                <a:solidFill>
                  <a:schemeClr val="accent2">
                    <a:lumMod val="75000"/>
                  </a:schemeClr>
                </a:solidFill>
                <a:latin typeface="Arial"/>
                <a:ea typeface="Arial"/>
                <a:cs typeface="Arial"/>
                <a:sym typeface="Arial"/>
              </a:rPr>
              <a:t>دقيقة</a:t>
            </a:r>
            <a:endParaRPr b="1" dirty="0">
              <a:solidFill>
                <a:schemeClr val="accent2">
                  <a:lumMod val="75000"/>
                </a:schemeClr>
              </a:solidFill>
            </a:endParaRPr>
          </a:p>
        </p:txBody>
      </p:sp>
      <p:grpSp>
        <p:nvGrpSpPr>
          <p:cNvPr id="11" name="Group 10">
            <a:extLst>
              <a:ext uri="{FF2B5EF4-FFF2-40B4-BE49-F238E27FC236}">
                <a16:creationId xmlns:a16="http://schemas.microsoft.com/office/drawing/2014/main" id="{6FBEB9C6-B165-F053-F9D3-CA680A15BCC6}"/>
              </a:ext>
            </a:extLst>
          </p:cNvPr>
          <p:cNvGrpSpPr/>
          <p:nvPr/>
        </p:nvGrpSpPr>
        <p:grpSpPr>
          <a:xfrm>
            <a:off x="357066" y="1224523"/>
            <a:ext cx="369332" cy="369332"/>
            <a:chOff x="6784825" y="4717805"/>
            <a:chExt cx="1170980" cy="1170980"/>
          </a:xfrm>
        </p:grpSpPr>
        <p:sp>
          <p:nvSpPr>
            <p:cNvPr id="12" name="Oval 11">
              <a:extLst>
                <a:ext uri="{FF2B5EF4-FFF2-40B4-BE49-F238E27FC236}">
                  <a16:creationId xmlns:a16="http://schemas.microsoft.com/office/drawing/2014/main" id="{D9A32E68-3C4F-527A-2318-07A6C776645D}"/>
                </a:ext>
              </a:extLst>
            </p:cNvPr>
            <p:cNvSpPr/>
            <p:nvPr/>
          </p:nvSpPr>
          <p:spPr>
            <a:xfrm>
              <a:off x="6784825" y="4717805"/>
              <a:ext cx="1170980" cy="1170980"/>
            </a:xfrm>
            <a:prstGeom prst="ellipse">
              <a:avLst/>
            </a:prstGeom>
            <a:solidFill>
              <a:schemeClr val="accent2">
                <a:lumMod val="75000"/>
              </a:schemeClr>
            </a:solidFill>
            <a:ln w="1270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3" name="Oval 12">
              <a:extLst>
                <a:ext uri="{FF2B5EF4-FFF2-40B4-BE49-F238E27FC236}">
                  <a16:creationId xmlns:a16="http://schemas.microsoft.com/office/drawing/2014/main" id="{4F998C09-B3BC-D4FA-F346-E0C221837937}"/>
                </a:ext>
              </a:extLst>
            </p:cNvPr>
            <p:cNvSpPr/>
            <p:nvPr/>
          </p:nvSpPr>
          <p:spPr>
            <a:xfrm>
              <a:off x="7276868" y="5237982"/>
              <a:ext cx="189079" cy="18907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4" name="Rectangle 13">
              <a:extLst>
                <a:ext uri="{FF2B5EF4-FFF2-40B4-BE49-F238E27FC236}">
                  <a16:creationId xmlns:a16="http://schemas.microsoft.com/office/drawing/2014/main" id="{10F39F74-F43C-E730-B477-63ABABB576AD}"/>
                </a:ext>
              </a:extLst>
            </p:cNvPr>
            <p:cNvSpPr/>
            <p:nvPr/>
          </p:nvSpPr>
          <p:spPr>
            <a:xfrm rot="16200000">
              <a:off x="7134823" y="5040376"/>
              <a:ext cx="464812" cy="11315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5" name="Rectangle 14">
              <a:extLst>
                <a:ext uri="{FF2B5EF4-FFF2-40B4-BE49-F238E27FC236}">
                  <a16:creationId xmlns:a16="http://schemas.microsoft.com/office/drawing/2014/main" id="{3A2CBCD3-7374-D3E2-AE34-C986D1D8D67D}"/>
                </a:ext>
              </a:extLst>
            </p:cNvPr>
            <p:cNvSpPr/>
            <p:nvPr/>
          </p:nvSpPr>
          <p:spPr>
            <a:xfrm rot="13453060">
              <a:off x="7365088" y="5440995"/>
              <a:ext cx="331413" cy="10918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grpSp>
      <p:sp>
        <p:nvSpPr>
          <p:cNvPr id="23" name="Google Shape;114;p9">
            <a:extLst>
              <a:ext uri="{FF2B5EF4-FFF2-40B4-BE49-F238E27FC236}">
                <a16:creationId xmlns:a16="http://schemas.microsoft.com/office/drawing/2014/main" id="{3FFDD445-B661-14A1-A881-000E9747D107}"/>
              </a:ext>
            </a:extLst>
          </p:cNvPr>
          <p:cNvSpPr txBox="1"/>
          <p:nvPr/>
        </p:nvSpPr>
        <p:spPr>
          <a:xfrm>
            <a:off x="5582531" y="2176381"/>
            <a:ext cx="5446979" cy="369291"/>
          </a:xfrm>
          <a:prstGeom prst="rect">
            <a:avLst/>
          </a:prstGeom>
          <a:noFill/>
          <a:ln>
            <a:noFill/>
          </a:ln>
        </p:spPr>
        <p:txBody>
          <a:bodyPr spcFirstLastPara="1" wrap="square" lIns="91425" tIns="45700" rIns="91425" bIns="45700" anchor="t" anchorCtr="0">
            <a:spAutoFit/>
          </a:bodyPr>
          <a:lstStyle/>
          <a:p>
            <a:pPr marL="0" marR="0" lvl="0" indent="0" algn="r" rtl="1">
              <a:lnSpc>
                <a:spcPct val="100000"/>
              </a:lnSpc>
              <a:spcBef>
                <a:spcPts val="0"/>
              </a:spcBef>
              <a:spcAft>
                <a:spcPts val="0"/>
              </a:spcAft>
              <a:buClr>
                <a:srgbClr val="000000"/>
              </a:buClr>
              <a:buSzPts val="1800"/>
              <a:buFont typeface="Arial"/>
              <a:buNone/>
            </a:pPr>
            <a:r>
              <a:rPr lang="en-US" sz="1800" b="1" i="0" u="none" strike="noStrike" cap="none" dirty="0">
                <a:solidFill>
                  <a:schemeClr val="tx1"/>
                </a:solidFill>
                <a:latin typeface="Calibri" panose="020F0502020204030204" pitchFamily="34" charset="0"/>
                <a:cs typeface="Calibri" panose="020F0502020204030204" pitchFamily="34" charset="0"/>
                <a:sym typeface="Arial"/>
              </a:rPr>
              <a:t>أجب عن الأسئلة التالية وقم بتطوير خطة عمل بالخطوات الرئيسية</a:t>
            </a:r>
            <a:r>
              <a:rPr lang="en-US" sz="1800" b="1" i="0" u="none" strike="noStrike" cap="none" dirty="0">
                <a:solidFill>
                  <a:schemeClr val="tx1"/>
                </a:solidFill>
                <a:latin typeface="Arial"/>
                <a:ea typeface="Arial"/>
                <a:cs typeface="Arial"/>
                <a:sym typeface="Arial"/>
              </a:rPr>
              <a:t>:</a:t>
            </a:r>
          </a:p>
        </p:txBody>
      </p:sp>
      <p:sp>
        <p:nvSpPr>
          <p:cNvPr id="25" name="Google Shape;114;p9">
            <a:extLst>
              <a:ext uri="{FF2B5EF4-FFF2-40B4-BE49-F238E27FC236}">
                <a16:creationId xmlns:a16="http://schemas.microsoft.com/office/drawing/2014/main" id="{CFE7B6FA-715D-C072-B0E6-1076E308859A}"/>
              </a:ext>
            </a:extLst>
          </p:cNvPr>
          <p:cNvSpPr txBox="1"/>
          <p:nvPr/>
        </p:nvSpPr>
        <p:spPr>
          <a:xfrm>
            <a:off x="5582531" y="3433746"/>
            <a:ext cx="5446979" cy="1938952"/>
          </a:xfrm>
          <a:prstGeom prst="rect">
            <a:avLst/>
          </a:prstGeom>
          <a:noFill/>
          <a:ln>
            <a:noFill/>
          </a:ln>
        </p:spPr>
        <p:txBody>
          <a:bodyPr spcFirstLastPara="1" wrap="square" lIns="91425" tIns="45700" rIns="91425" bIns="45700" anchor="t" anchorCtr="0">
            <a:spAutoFit/>
          </a:bodyPr>
          <a:lstStyle/>
          <a:p>
            <a:pPr marL="342900" marR="0" lvl="0" indent="-342900" algn="r" rtl="1">
              <a:lnSpc>
                <a:spcPct val="100000"/>
              </a:lnSpc>
              <a:spcBef>
                <a:spcPts val="0"/>
              </a:spcBef>
              <a:spcAft>
                <a:spcPts val="0"/>
              </a:spcAft>
              <a:buClr>
                <a:srgbClr val="000000"/>
              </a:buClr>
              <a:buSzPts val="1800"/>
              <a:buFont typeface="+mj-lt"/>
              <a:buAutoNum type="arabicPeriod"/>
            </a:pPr>
            <a:r>
              <a:rPr lang="en-US" sz="2000" i="0" u="none" strike="noStrike" cap="none" dirty="0">
                <a:solidFill>
                  <a:schemeClr val="tx1"/>
                </a:solidFill>
                <a:latin typeface="Calibri" panose="020F0502020204030204" pitchFamily="34" charset="0"/>
                <a:cs typeface="Calibri" panose="020F0502020204030204" pitchFamily="34" charset="0"/>
                <a:sym typeface="Arial"/>
              </a:rPr>
              <a:t>هل هناك إجراء عاجل عليك القيام به؟ إذا كانت الإجابة بنعم ، فما هي الخطوات الأساسية؟</a:t>
            </a:r>
            <a:br>
              <a:rPr lang="en-US" sz="2000" i="0" u="none" strike="noStrike" cap="none" dirty="0">
                <a:solidFill>
                  <a:schemeClr val="tx1"/>
                </a:solidFill>
                <a:latin typeface="Calibri" panose="020F0502020204030204" pitchFamily="34" charset="0"/>
                <a:cs typeface="Calibri" panose="020F0502020204030204" pitchFamily="34" charset="0"/>
                <a:sym typeface="Arial"/>
              </a:rPr>
            </a:br>
            <a:r>
              <a:rPr lang="en-US" sz="2000" i="0" u="none" strike="noStrike" cap="none" dirty="0">
                <a:solidFill>
                  <a:schemeClr val="tx1"/>
                </a:solidFill>
                <a:latin typeface="Calibri" panose="020F0502020204030204" pitchFamily="34" charset="0"/>
                <a:cs typeface="Calibri" panose="020F0502020204030204" pitchFamily="34" charset="0"/>
                <a:sym typeface="Arial"/>
              </a:rPr>
              <a:t> </a:t>
            </a:r>
          </a:p>
          <a:p>
            <a:pPr marL="342900" marR="0" lvl="0" indent="-342900" algn="r" rtl="1">
              <a:lnSpc>
                <a:spcPct val="100000"/>
              </a:lnSpc>
              <a:spcBef>
                <a:spcPts val="0"/>
              </a:spcBef>
              <a:spcAft>
                <a:spcPts val="0"/>
              </a:spcAft>
              <a:buClr>
                <a:srgbClr val="000000"/>
              </a:buClr>
              <a:buSzPts val="1800"/>
              <a:buFont typeface="+mj-lt"/>
              <a:buAutoNum type="arabicPeriod"/>
            </a:pPr>
            <a:r>
              <a:rPr lang="en-US" sz="2000" i="0" u="none" strike="noStrike" cap="none" dirty="0">
                <a:solidFill>
                  <a:schemeClr val="tx1"/>
                </a:solidFill>
                <a:latin typeface="Calibri" panose="020F0502020204030204" pitchFamily="34" charset="0"/>
                <a:cs typeface="Calibri" panose="020F0502020204030204" pitchFamily="34" charset="0"/>
                <a:sym typeface="Arial"/>
              </a:rPr>
              <a:t>ما هي التدخلات اللازمة على المدى الطويل؟</a:t>
            </a:r>
            <a:br>
              <a:rPr lang="en-US" sz="2000" i="0" u="none" strike="noStrike" cap="none" dirty="0">
                <a:solidFill>
                  <a:schemeClr val="tx1"/>
                </a:solidFill>
                <a:latin typeface="Calibri" panose="020F0502020204030204" pitchFamily="34" charset="0"/>
                <a:cs typeface="Calibri" panose="020F0502020204030204" pitchFamily="34" charset="0"/>
                <a:sym typeface="Arial"/>
              </a:rPr>
            </a:br>
            <a:endParaRPr lang="en-US" sz="2000" i="0" u="none" strike="noStrike" cap="none" dirty="0">
              <a:solidFill>
                <a:schemeClr val="tx1"/>
              </a:solidFill>
              <a:latin typeface="Calibri" panose="020F0502020204030204" pitchFamily="34" charset="0"/>
              <a:cs typeface="Calibri" panose="020F0502020204030204" pitchFamily="34" charset="0"/>
              <a:sym typeface="Arial"/>
            </a:endParaRPr>
          </a:p>
          <a:p>
            <a:pPr marL="342900" marR="0" lvl="0" indent="-342900" algn="r" rtl="1">
              <a:lnSpc>
                <a:spcPct val="100000"/>
              </a:lnSpc>
              <a:spcBef>
                <a:spcPts val="0"/>
              </a:spcBef>
              <a:spcAft>
                <a:spcPts val="0"/>
              </a:spcAft>
              <a:buClr>
                <a:srgbClr val="000000"/>
              </a:buClr>
              <a:buSzPts val="1800"/>
              <a:buFont typeface="+mj-lt"/>
              <a:buAutoNum type="arabicPeriod"/>
            </a:pPr>
            <a:r>
              <a:rPr lang="en-US" sz="2000" i="0" u="none" strike="noStrike" cap="none" dirty="0">
                <a:solidFill>
                  <a:schemeClr val="tx1"/>
                </a:solidFill>
                <a:latin typeface="Calibri" panose="020F0502020204030204" pitchFamily="34" charset="0"/>
                <a:cs typeface="Calibri" panose="020F0502020204030204" pitchFamily="34" charset="0"/>
                <a:sym typeface="Arial"/>
              </a:rPr>
              <a:t>أي </a:t>
            </a:r>
            <a:r>
              <a:rPr lang="ar-SA" sz="2000" i="0" u="none" strike="noStrike" cap="none" dirty="0">
                <a:solidFill>
                  <a:schemeClr val="tx1"/>
                </a:solidFill>
                <a:latin typeface="Calibri" panose="020F0502020204030204" pitchFamily="34" charset="0"/>
                <a:cs typeface="Calibri" panose="020F0502020204030204" pitchFamily="34" charset="0"/>
                <a:sym typeface="Arial"/>
              </a:rPr>
              <a:t>من الفاعلين </a:t>
            </a:r>
            <a:r>
              <a:rPr lang="en-US" sz="2000" i="0" u="none" strike="noStrike" cap="none" dirty="0">
                <a:solidFill>
                  <a:schemeClr val="tx1"/>
                </a:solidFill>
                <a:latin typeface="Calibri" panose="020F0502020204030204" pitchFamily="34" charset="0"/>
                <a:cs typeface="Calibri" panose="020F0502020204030204" pitchFamily="34" charset="0"/>
                <a:sym typeface="Arial"/>
              </a:rPr>
              <a:t>الآخرين </a:t>
            </a:r>
            <a:r>
              <a:rPr lang="ar-SA" sz="2000" i="0" u="none" strike="noStrike" cap="none" dirty="0">
                <a:solidFill>
                  <a:schemeClr val="tx1"/>
                </a:solidFill>
                <a:latin typeface="Calibri" panose="020F0502020204030204" pitchFamily="34" charset="0"/>
                <a:cs typeface="Calibri" panose="020F0502020204030204" pitchFamily="34" charset="0"/>
                <a:sym typeface="Arial"/>
              </a:rPr>
              <a:t>يجب إشراكهم</a:t>
            </a:r>
            <a:r>
              <a:rPr lang="en-US" sz="2000" i="0" u="none" strike="noStrike" cap="none" dirty="0">
                <a:solidFill>
                  <a:schemeClr val="tx1"/>
                </a:solidFill>
                <a:latin typeface="Calibri" panose="020F0502020204030204" pitchFamily="34" charset="0"/>
                <a:cs typeface="Calibri" panose="020F0502020204030204" pitchFamily="34" charset="0"/>
                <a:sym typeface="Arial"/>
              </a:rPr>
              <a:t>؟</a:t>
            </a:r>
            <a:endParaRPr lang="en-US" sz="2000" dirty="0">
              <a:solidFill>
                <a:schemeClr val="tx1"/>
              </a:solidFill>
              <a:latin typeface="Calibri" panose="020F0502020204030204" pitchFamily="34" charset="0"/>
              <a:cs typeface="Calibri" panose="020F0502020204030204" pitchFamily="34" charset="0"/>
            </a:endParaRPr>
          </a:p>
        </p:txBody>
      </p:sp>
      <p:grpSp>
        <p:nvGrpSpPr>
          <p:cNvPr id="28" name="Group 27">
            <a:extLst>
              <a:ext uri="{FF2B5EF4-FFF2-40B4-BE49-F238E27FC236}">
                <a16:creationId xmlns:a16="http://schemas.microsoft.com/office/drawing/2014/main" id="{74ED7CD2-21C8-79DE-8EC1-1D3BF4343F35}"/>
              </a:ext>
            </a:extLst>
          </p:cNvPr>
          <p:cNvGrpSpPr/>
          <p:nvPr/>
        </p:nvGrpSpPr>
        <p:grpSpPr>
          <a:xfrm rot="20104804">
            <a:off x="502170" y="2105819"/>
            <a:ext cx="4220281" cy="2805877"/>
            <a:chOff x="7208925" y="2604220"/>
            <a:chExt cx="1168511" cy="776891"/>
          </a:xfrm>
        </p:grpSpPr>
        <p:sp>
          <p:nvSpPr>
            <p:cNvPr id="29" name="Rectangle 28">
              <a:extLst>
                <a:ext uri="{FF2B5EF4-FFF2-40B4-BE49-F238E27FC236}">
                  <a16:creationId xmlns:a16="http://schemas.microsoft.com/office/drawing/2014/main" id="{D04EE90F-9D64-9B68-9E53-AF2FC41B6972}"/>
                </a:ext>
              </a:extLst>
            </p:cNvPr>
            <p:cNvSpPr/>
            <p:nvPr/>
          </p:nvSpPr>
          <p:spPr>
            <a:xfrm>
              <a:off x="7425584" y="2840091"/>
              <a:ext cx="716280" cy="541020"/>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30" name="Google Shape;315;p4">
              <a:extLst>
                <a:ext uri="{FF2B5EF4-FFF2-40B4-BE49-F238E27FC236}">
                  <a16:creationId xmlns:a16="http://schemas.microsoft.com/office/drawing/2014/main" id="{1FCC454E-43EB-03F0-8396-7D384D3098B2}"/>
                </a:ext>
              </a:extLst>
            </p:cNvPr>
            <p:cNvSpPr/>
            <p:nvPr/>
          </p:nvSpPr>
          <p:spPr>
            <a:xfrm>
              <a:off x="7208925" y="2953324"/>
              <a:ext cx="356816" cy="356815"/>
            </a:xfrm>
            <a:prstGeom prst="ellipse">
              <a:avLst/>
            </a:prstGeom>
            <a:solidFill>
              <a:schemeClr val="accent2">
                <a:lumMod val="75000"/>
              </a:schemeClr>
            </a:solidFill>
            <a:ln w="38100">
              <a:solidFill>
                <a:schemeClr val="bg1"/>
              </a:solidFill>
            </a:ln>
          </p:spPr>
          <p:txBody>
            <a:bodyPr spcFirstLastPara="1" wrap="square" lIns="91425" tIns="45700" rIns="91425" bIns="45700" anchor="ctr" anchorCtr="0">
              <a:noAutofit/>
            </a:bodyPr>
            <a:lstStyle/>
            <a:p>
              <a:pPr marL="0" marR="0" lvl="0" indent="0" algn="ctr" rtl="1">
                <a:spcBef>
                  <a:spcPts val="0"/>
                </a:spcBef>
                <a:spcAft>
                  <a:spcPts val="0"/>
                </a:spcAft>
                <a:buNone/>
              </a:pPr>
              <a:endParaRPr sz="1800" dirty="0">
                <a:solidFill>
                  <a:schemeClr val="lt1"/>
                </a:solidFill>
                <a:latin typeface="Calibri"/>
                <a:ea typeface="Calibri"/>
                <a:cs typeface="Calibri"/>
                <a:sym typeface="Calibri"/>
              </a:endParaRPr>
            </a:p>
          </p:txBody>
        </p:sp>
        <p:sp>
          <p:nvSpPr>
            <p:cNvPr id="31" name="Google Shape;315;p4">
              <a:extLst>
                <a:ext uri="{FF2B5EF4-FFF2-40B4-BE49-F238E27FC236}">
                  <a16:creationId xmlns:a16="http://schemas.microsoft.com/office/drawing/2014/main" id="{6472D60A-28E5-52AF-4B15-727C2027B00F}"/>
                </a:ext>
              </a:extLst>
            </p:cNvPr>
            <p:cNvSpPr/>
            <p:nvPr/>
          </p:nvSpPr>
          <p:spPr>
            <a:xfrm>
              <a:off x="7622905" y="2604220"/>
              <a:ext cx="356816" cy="356815"/>
            </a:xfrm>
            <a:prstGeom prst="ellipse">
              <a:avLst/>
            </a:prstGeom>
            <a:solidFill>
              <a:schemeClr val="accent2">
                <a:lumMod val="75000"/>
              </a:schemeClr>
            </a:solidFill>
            <a:ln w="38100">
              <a:solidFill>
                <a:schemeClr val="bg1"/>
              </a:solidFill>
            </a:ln>
          </p:spPr>
          <p:txBody>
            <a:bodyPr spcFirstLastPara="1" wrap="square" lIns="91425" tIns="45700" rIns="91425" bIns="45700" anchor="ctr" anchorCtr="0">
              <a:noAutofit/>
            </a:bodyPr>
            <a:lstStyle/>
            <a:p>
              <a:pPr marL="0" marR="0" lvl="0" indent="0" algn="ctr" rtl="1">
                <a:spcBef>
                  <a:spcPts val="0"/>
                </a:spcBef>
                <a:spcAft>
                  <a:spcPts val="0"/>
                </a:spcAft>
                <a:buNone/>
              </a:pPr>
              <a:endParaRPr sz="1800" dirty="0">
                <a:solidFill>
                  <a:schemeClr val="lt1"/>
                </a:solidFill>
                <a:latin typeface="Calibri"/>
                <a:ea typeface="Calibri"/>
                <a:cs typeface="Calibri"/>
                <a:sym typeface="Calibri"/>
              </a:endParaRPr>
            </a:p>
          </p:txBody>
        </p:sp>
        <p:sp>
          <p:nvSpPr>
            <p:cNvPr id="32" name="Google Shape;315;p4">
              <a:extLst>
                <a:ext uri="{FF2B5EF4-FFF2-40B4-BE49-F238E27FC236}">
                  <a16:creationId xmlns:a16="http://schemas.microsoft.com/office/drawing/2014/main" id="{72F490BE-FB9C-18EA-E876-8E5483080769}"/>
                </a:ext>
              </a:extLst>
            </p:cNvPr>
            <p:cNvSpPr/>
            <p:nvPr/>
          </p:nvSpPr>
          <p:spPr>
            <a:xfrm>
              <a:off x="8020620" y="2955992"/>
              <a:ext cx="356816" cy="356815"/>
            </a:xfrm>
            <a:prstGeom prst="ellipse">
              <a:avLst/>
            </a:prstGeom>
            <a:solidFill>
              <a:schemeClr val="accent2">
                <a:lumMod val="75000"/>
              </a:schemeClr>
            </a:solidFill>
            <a:ln w="38100">
              <a:solidFill>
                <a:schemeClr val="bg1"/>
              </a:solidFill>
            </a:ln>
          </p:spPr>
          <p:txBody>
            <a:bodyPr spcFirstLastPara="1" wrap="square" lIns="91425" tIns="45700" rIns="91425" bIns="45700" anchor="ctr" anchorCtr="0">
              <a:noAutofit/>
            </a:bodyPr>
            <a:lstStyle/>
            <a:p>
              <a:pPr marL="0" marR="0" lvl="0" indent="0" algn="ctr" rtl="1">
                <a:spcBef>
                  <a:spcPts val="0"/>
                </a:spcBef>
                <a:spcAft>
                  <a:spcPts val="0"/>
                </a:spcAft>
                <a:buNone/>
              </a:pPr>
              <a:endParaRPr sz="1800" dirty="0">
                <a:solidFill>
                  <a:schemeClr val="lt1"/>
                </a:solidFill>
                <a:latin typeface="Calibri"/>
                <a:ea typeface="Calibri"/>
                <a:cs typeface="Calibri"/>
                <a:sym typeface="Calibri"/>
              </a:endParaRPr>
            </a:p>
          </p:txBody>
        </p:sp>
        <p:sp>
          <p:nvSpPr>
            <p:cNvPr id="33" name="Rectangle: Single Corner Snipped 32">
              <a:extLst>
                <a:ext uri="{FF2B5EF4-FFF2-40B4-BE49-F238E27FC236}">
                  <a16:creationId xmlns:a16="http://schemas.microsoft.com/office/drawing/2014/main" id="{7FBCBA7C-024E-EB87-3F5F-D564DE631C67}"/>
                </a:ext>
              </a:extLst>
            </p:cNvPr>
            <p:cNvSpPr/>
            <p:nvPr/>
          </p:nvSpPr>
          <p:spPr>
            <a:xfrm rot="3546506">
              <a:off x="7635233" y="3164183"/>
              <a:ext cx="115589" cy="149251"/>
            </a:xfrm>
            <a:prstGeom prst="snip1Rect">
              <a:avLst>
                <a:gd name="adj" fmla="val 23266"/>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34" name="Rectangle: Single Corner Snipped 33">
              <a:extLst>
                <a:ext uri="{FF2B5EF4-FFF2-40B4-BE49-F238E27FC236}">
                  <a16:creationId xmlns:a16="http://schemas.microsoft.com/office/drawing/2014/main" id="{DB630167-D18E-F293-F9AE-1FB0A29B0022}"/>
                </a:ext>
              </a:extLst>
            </p:cNvPr>
            <p:cNvSpPr/>
            <p:nvPr/>
          </p:nvSpPr>
          <p:spPr>
            <a:xfrm rot="17435470">
              <a:off x="7817713" y="3021002"/>
              <a:ext cx="115589" cy="149251"/>
            </a:xfrm>
            <a:prstGeom prst="snip1Rect">
              <a:avLst>
                <a:gd name="adj" fmla="val 23266"/>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gr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show="0">
  <p:cSld>
    <p:spTree>
      <p:nvGrpSpPr>
        <p:cNvPr id="1" name="Shape 745"/>
        <p:cNvGrpSpPr/>
        <p:nvPr/>
      </p:nvGrpSpPr>
      <p:grpSpPr>
        <a:xfrm>
          <a:off x="0" y="0"/>
          <a:ext cx="0" cy="0"/>
          <a:chOff x="0" y="0"/>
          <a:chExt cx="0" cy="0"/>
        </a:xfrm>
      </p:grpSpPr>
      <p:sp>
        <p:nvSpPr>
          <p:cNvPr id="18" name="Title 72">
            <a:extLst>
              <a:ext uri="{FF2B5EF4-FFF2-40B4-BE49-F238E27FC236}">
                <a16:creationId xmlns:a16="http://schemas.microsoft.com/office/drawing/2014/main" id="{7949D583-99CE-B7A2-B397-886307E6B284}"/>
              </a:ext>
            </a:extLst>
          </p:cNvPr>
          <p:cNvSpPr txBox="1">
            <a:spLocks/>
          </p:cNvSpPr>
          <p:nvPr/>
        </p:nvSpPr>
        <p:spPr>
          <a:xfrm>
            <a:off x="5197904" y="1952817"/>
            <a:ext cx="5915913" cy="562168"/>
          </a:xfrm>
          <a:prstGeom prst="rect">
            <a:avLst/>
          </a:prstGeom>
        </p:spPr>
        <p:txBody>
          <a:bodyPr anchor="ctr" anchorCtr="0"/>
          <a:lstStyle>
            <a:lvl1pPr algn="l" defTabSz="914400" rtl="0" eaLnBrk="1" latinLnBrk="0" hangingPunct="1">
              <a:lnSpc>
                <a:spcPct val="90000"/>
              </a:lnSpc>
              <a:spcBef>
                <a:spcPct val="0"/>
              </a:spcBef>
              <a:buNone/>
              <a:defRPr sz="4400" kern="1200">
                <a:solidFill>
                  <a:schemeClr val="tx1"/>
                </a:solidFill>
                <a:latin typeface="Helvetica Neue" charset="0"/>
                <a:ea typeface="Helvetica Neue" charset="0"/>
                <a:cs typeface="Helvetica Neue" charset="0"/>
              </a:defRPr>
            </a:lvl1pPr>
          </a:lstStyle>
          <a:p>
            <a:pPr algn="r" rtl="1"/>
            <a:r>
              <a:rPr lang="en-CA" sz="5400" b="1" dirty="0">
                <a:solidFill>
                  <a:schemeClr val="bg1">
                    <a:lumMod val="75000"/>
                  </a:schemeClr>
                </a:solidFill>
                <a:latin typeface="Calibri" panose="020F0502020204030204" pitchFamily="34" charset="0"/>
                <a:cs typeface="Calibri" panose="020F0502020204030204" pitchFamily="34" charset="0"/>
              </a:rPr>
              <a:t>شريحة إضافية لملاحظات الميسر</a:t>
            </a:r>
          </a:p>
        </p:txBody>
      </p:sp>
    </p:spTree>
    <p:extLst>
      <p:ext uri="{BB962C8B-B14F-4D97-AF65-F5344CB8AC3E}">
        <p14:creationId xmlns:p14="http://schemas.microsoft.com/office/powerpoint/2010/main" val="2880368460"/>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show="0">
  <p:cSld>
    <p:spTree>
      <p:nvGrpSpPr>
        <p:cNvPr id="1" name="Shape 745"/>
        <p:cNvGrpSpPr/>
        <p:nvPr/>
      </p:nvGrpSpPr>
      <p:grpSpPr>
        <a:xfrm>
          <a:off x="0" y="0"/>
          <a:ext cx="0" cy="0"/>
          <a:chOff x="0" y="0"/>
          <a:chExt cx="0" cy="0"/>
        </a:xfrm>
      </p:grpSpPr>
      <p:sp>
        <p:nvSpPr>
          <p:cNvPr id="18" name="Title 72">
            <a:extLst>
              <a:ext uri="{FF2B5EF4-FFF2-40B4-BE49-F238E27FC236}">
                <a16:creationId xmlns:a16="http://schemas.microsoft.com/office/drawing/2014/main" id="{0505075F-8E94-8AB0-91C3-D22A695D4266}"/>
              </a:ext>
            </a:extLst>
          </p:cNvPr>
          <p:cNvSpPr txBox="1">
            <a:spLocks/>
          </p:cNvSpPr>
          <p:nvPr/>
        </p:nvSpPr>
        <p:spPr>
          <a:xfrm>
            <a:off x="4872440" y="2123299"/>
            <a:ext cx="5915913" cy="562168"/>
          </a:xfrm>
          <a:prstGeom prst="rect">
            <a:avLst/>
          </a:prstGeom>
        </p:spPr>
        <p:txBody>
          <a:bodyPr anchor="ctr" anchorCtr="0"/>
          <a:lstStyle>
            <a:lvl1pPr algn="l" defTabSz="914400" rtl="0" eaLnBrk="1" latinLnBrk="0" hangingPunct="1">
              <a:lnSpc>
                <a:spcPct val="90000"/>
              </a:lnSpc>
              <a:spcBef>
                <a:spcPct val="0"/>
              </a:spcBef>
              <a:buNone/>
              <a:defRPr sz="4400" kern="1200">
                <a:solidFill>
                  <a:schemeClr val="tx1"/>
                </a:solidFill>
                <a:latin typeface="Helvetica Neue" charset="0"/>
                <a:ea typeface="Helvetica Neue" charset="0"/>
                <a:cs typeface="Helvetica Neue" charset="0"/>
              </a:defRPr>
            </a:lvl1pPr>
          </a:lstStyle>
          <a:p>
            <a:pPr algn="r" rtl="1"/>
            <a:r>
              <a:rPr lang="en-CA" sz="5400" b="1" dirty="0">
                <a:solidFill>
                  <a:schemeClr val="bg1">
                    <a:lumMod val="75000"/>
                  </a:schemeClr>
                </a:solidFill>
                <a:latin typeface="Calibri" panose="020F0502020204030204" pitchFamily="34" charset="0"/>
                <a:cs typeface="Calibri" panose="020F0502020204030204" pitchFamily="34" charset="0"/>
              </a:rPr>
              <a:t>شريحة إضافية لملاحظات الميسر</a:t>
            </a:r>
          </a:p>
        </p:txBody>
      </p:sp>
    </p:spTree>
    <p:extLst>
      <p:ext uri="{BB962C8B-B14F-4D97-AF65-F5344CB8AC3E}">
        <p14:creationId xmlns:p14="http://schemas.microsoft.com/office/powerpoint/2010/main" val="3831212267"/>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show="0">
  <p:cSld>
    <p:spTree>
      <p:nvGrpSpPr>
        <p:cNvPr id="1" name="Shape 745"/>
        <p:cNvGrpSpPr/>
        <p:nvPr/>
      </p:nvGrpSpPr>
      <p:grpSpPr>
        <a:xfrm>
          <a:off x="0" y="0"/>
          <a:ext cx="0" cy="0"/>
          <a:chOff x="0" y="0"/>
          <a:chExt cx="0" cy="0"/>
        </a:xfrm>
      </p:grpSpPr>
      <p:sp>
        <p:nvSpPr>
          <p:cNvPr id="18" name="Title 72">
            <a:extLst>
              <a:ext uri="{FF2B5EF4-FFF2-40B4-BE49-F238E27FC236}">
                <a16:creationId xmlns:a16="http://schemas.microsoft.com/office/drawing/2014/main" id="{9BA51BDC-72C5-C3EF-4A2D-D6E9E76968D2}"/>
              </a:ext>
            </a:extLst>
          </p:cNvPr>
          <p:cNvSpPr txBox="1">
            <a:spLocks/>
          </p:cNvSpPr>
          <p:nvPr/>
        </p:nvSpPr>
        <p:spPr>
          <a:xfrm>
            <a:off x="5368386" y="2231787"/>
            <a:ext cx="5915913" cy="562168"/>
          </a:xfrm>
          <a:prstGeom prst="rect">
            <a:avLst/>
          </a:prstGeom>
        </p:spPr>
        <p:txBody>
          <a:bodyPr anchor="ctr" anchorCtr="0"/>
          <a:lstStyle>
            <a:lvl1pPr algn="l" defTabSz="914400" rtl="0" eaLnBrk="1" latinLnBrk="0" hangingPunct="1">
              <a:lnSpc>
                <a:spcPct val="90000"/>
              </a:lnSpc>
              <a:spcBef>
                <a:spcPct val="0"/>
              </a:spcBef>
              <a:buNone/>
              <a:defRPr sz="4400" kern="1200">
                <a:solidFill>
                  <a:schemeClr val="tx1"/>
                </a:solidFill>
                <a:latin typeface="Helvetica Neue" charset="0"/>
                <a:ea typeface="Helvetica Neue" charset="0"/>
                <a:cs typeface="Helvetica Neue" charset="0"/>
              </a:defRPr>
            </a:lvl1pPr>
          </a:lstStyle>
          <a:p>
            <a:pPr algn="r" rtl="1"/>
            <a:r>
              <a:rPr lang="en-CA" sz="5400" b="1" dirty="0">
                <a:solidFill>
                  <a:schemeClr val="bg1">
                    <a:lumMod val="75000"/>
                  </a:schemeClr>
                </a:solidFill>
                <a:latin typeface="Calibri" panose="020F0502020204030204" pitchFamily="34" charset="0"/>
                <a:cs typeface="Calibri" panose="020F0502020204030204" pitchFamily="34" charset="0"/>
              </a:rPr>
              <a:t>شريحة إضافية لملاحظات الميسر</a:t>
            </a:r>
          </a:p>
        </p:txBody>
      </p:sp>
    </p:spTree>
    <p:extLst>
      <p:ext uri="{BB962C8B-B14F-4D97-AF65-F5344CB8AC3E}">
        <p14:creationId xmlns:p14="http://schemas.microsoft.com/office/powerpoint/2010/main" val="262575188"/>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show="0">
  <p:cSld>
    <p:spTree>
      <p:nvGrpSpPr>
        <p:cNvPr id="1" name="Shape 745"/>
        <p:cNvGrpSpPr/>
        <p:nvPr/>
      </p:nvGrpSpPr>
      <p:grpSpPr>
        <a:xfrm>
          <a:off x="0" y="0"/>
          <a:ext cx="0" cy="0"/>
          <a:chOff x="0" y="0"/>
          <a:chExt cx="0" cy="0"/>
        </a:xfrm>
      </p:grpSpPr>
      <p:sp>
        <p:nvSpPr>
          <p:cNvPr id="18" name="Title 72">
            <a:extLst>
              <a:ext uri="{FF2B5EF4-FFF2-40B4-BE49-F238E27FC236}">
                <a16:creationId xmlns:a16="http://schemas.microsoft.com/office/drawing/2014/main" id="{38B8A87C-67E0-B74E-6D16-AE6F61D47C7E}"/>
              </a:ext>
            </a:extLst>
          </p:cNvPr>
          <p:cNvSpPr txBox="1">
            <a:spLocks/>
          </p:cNvSpPr>
          <p:nvPr/>
        </p:nvSpPr>
        <p:spPr>
          <a:xfrm>
            <a:off x="5492373" y="1720342"/>
            <a:ext cx="5915913" cy="562168"/>
          </a:xfrm>
          <a:prstGeom prst="rect">
            <a:avLst/>
          </a:prstGeom>
        </p:spPr>
        <p:txBody>
          <a:bodyPr anchor="ctr" anchorCtr="0"/>
          <a:lstStyle>
            <a:lvl1pPr algn="l" defTabSz="914400" rtl="0" eaLnBrk="1" latinLnBrk="0" hangingPunct="1">
              <a:lnSpc>
                <a:spcPct val="90000"/>
              </a:lnSpc>
              <a:spcBef>
                <a:spcPct val="0"/>
              </a:spcBef>
              <a:buNone/>
              <a:defRPr sz="4400" kern="1200">
                <a:solidFill>
                  <a:schemeClr val="tx1"/>
                </a:solidFill>
                <a:latin typeface="Helvetica Neue" charset="0"/>
                <a:ea typeface="Helvetica Neue" charset="0"/>
                <a:cs typeface="Helvetica Neue" charset="0"/>
              </a:defRPr>
            </a:lvl1pPr>
          </a:lstStyle>
          <a:p>
            <a:pPr algn="r" rtl="1"/>
            <a:r>
              <a:rPr lang="en-CA" sz="5400" b="1" dirty="0">
                <a:solidFill>
                  <a:schemeClr val="bg1">
                    <a:lumMod val="75000"/>
                  </a:schemeClr>
                </a:solidFill>
                <a:latin typeface="Calibri" panose="020F0502020204030204" pitchFamily="34" charset="0"/>
                <a:cs typeface="Calibri" panose="020F0502020204030204" pitchFamily="34" charset="0"/>
              </a:rPr>
              <a:t>شريحة إضافية لملاحظات الميسر</a:t>
            </a:r>
          </a:p>
        </p:txBody>
      </p:sp>
    </p:spTree>
    <p:extLst>
      <p:ext uri="{BB962C8B-B14F-4D97-AF65-F5344CB8AC3E}">
        <p14:creationId xmlns:p14="http://schemas.microsoft.com/office/powerpoint/2010/main" val="1447309478"/>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Shape 762"/>
        <p:cNvGrpSpPr/>
        <p:nvPr/>
      </p:nvGrpSpPr>
      <p:grpSpPr>
        <a:xfrm>
          <a:off x="0" y="0"/>
          <a:ext cx="0" cy="0"/>
          <a:chOff x="0" y="0"/>
          <a:chExt cx="0" cy="0"/>
        </a:xfrm>
      </p:grpSpPr>
      <p:sp>
        <p:nvSpPr>
          <p:cNvPr id="763" name="Google Shape;763;p31"/>
          <p:cNvSpPr txBox="1">
            <a:spLocks noGrp="1"/>
          </p:cNvSpPr>
          <p:nvPr>
            <p:ph type="title"/>
          </p:nvPr>
        </p:nvSpPr>
        <p:spPr>
          <a:xfrm>
            <a:off x="241300" y="120516"/>
            <a:ext cx="11785600" cy="868968"/>
          </a:xfrm>
          <a:prstGeom prst="rect">
            <a:avLst/>
          </a:prstGeom>
          <a:noFill/>
          <a:ln>
            <a:noFill/>
          </a:ln>
        </p:spPr>
        <p:txBody>
          <a:bodyPr spcFirstLastPara="1" wrap="square" lIns="91425" tIns="45700" rIns="91425" bIns="45700" anchor="ctr" anchorCtr="0">
            <a:noAutofit/>
          </a:bodyPr>
          <a:lstStyle/>
          <a:p>
            <a:pPr marL="0" lvl="0" indent="0" algn="ctr" rtl="1">
              <a:lnSpc>
                <a:spcPct val="90000"/>
              </a:lnSpc>
              <a:spcBef>
                <a:spcPts val="0"/>
              </a:spcBef>
              <a:spcAft>
                <a:spcPts val="0"/>
              </a:spcAft>
              <a:buClr>
                <a:srgbClr val="8C5F7A"/>
              </a:buClr>
              <a:buSzPct val="100000"/>
              <a:buFont typeface="Arial"/>
              <a:buNone/>
            </a:pPr>
            <a:r>
              <a:rPr lang="en-US" sz="2600" dirty="0">
                <a:latin typeface="Calibri" panose="020F0502020204030204" pitchFamily="34" charset="0"/>
                <a:cs typeface="Calibri" panose="020F0502020204030204" pitchFamily="34" charset="0"/>
              </a:rPr>
              <a:t>ما الذي يجب مراعاته أثناء تطوير خطة الحالة؟</a:t>
            </a:r>
            <a:endParaRPr sz="2600" dirty="0">
              <a:latin typeface="Calibri" panose="020F0502020204030204" pitchFamily="34" charset="0"/>
              <a:cs typeface="Calibri" panose="020F0502020204030204" pitchFamily="34" charset="0"/>
            </a:endParaRPr>
          </a:p>
        </p:txBody>
      </p:sp>
      <p:grpSp>
        <p:nvGrpSpPr>
          <p:cNvPr id="17" name="Group 16">
            <a:extLst>
              <a:ext uri="{FF2B5EF4-FFF2-40B4-BE49-F238E27FC236}">
                <a16:creationId xmlns:a16="http://schemas.microsoft.com/office/drawing/2014/main" id="{8703A2B7-528A-98D3-D609-371FCE7FD820}"/>
              </a:ext>
            </a:extLst>
          </p:cNvPr>
          <p:cNvGrpSpPr/>
          <p:nvPr/>
        </p:nvGrpSpPr>
        <p:grpSpPr>
          <a:xfrm>
            <a:off x="1488949" y="1795493"/>
            <a:ext cx="4238751" cy="499793"/>
            <a:chOff x="1488949" y="1795493"/>
            <a:chExt cx="4238751" cy="499793"/>
          </a:xfrm>
        </p:grpSpPr>
        <p:sp>
          <p:nvSpPr>
            <p:cNvPr id="3" name="TextBox 2">
              <a:extLst>
                <a:ext uri="{FF2B5EF4-FFF2-40B4-BE49-F238E27FC236}">
                  <a16:creationId xmlns:a16="http://schemas.microsoft.com/office/drawing/2014/main" id="{DFEEB498-5BB1-B715-5B4A-ED65F32C485A}"/>
                </a:ext>
              </a:extLst>
            </p:cNvPr>
            <p:cNvSpPr txBox="1"/>
            <p:nvPr/>
          </p:nvSpPr>
          <p:spPr>
            <a:xfrm>
              <a:off x="1943500" y="1864399"/>
              <a:ext cx="3784200" cy="430887"/>
            </a:xfrm>
            <a:prstGeom prst="rect">
              <a:avLst/>
            </a:prstGeom>
            <a:noFill/>
          </p:spPr>
          <p:txBody>
            <a:bodyPr wrap="square">
              <a:spAutoFit/>
            </a:bodyPr>
            <a:lstStyle/>
            <a:p>
              <a:pPr marL="0" marR="0" lvl="0" indent="0" algn="r" rtl="1">
                <a:spcBef>
                  <a:spcPts val="0"/>
                </a:spcBef>
                <a:spcAft>
                  <a:spcPts val="0"/>
                </a:spcAft>
                <a:buNone/>
              </a:pPr>
              <a:r>
                <a:rPr lang="en-US" sz="2200" dirty="0">
                  <a:solidFill>
                    <a:schemeClr val="tx1"/>
                  </a:solidFill>
                  <a:latin typeface="+mn-lt"/>
                  <a:ea typeface="Calibri"/>
                  <a:cs typeface="Calibri"/>
                  <a:sym typeface="Calibri"/>
                </a:rPr>
                <a:t>إشراك الطفل</a:t>
              </a:r>
              <a:endParaRPr lang="en-US" sz="2200" dirty="0">
                <a:solidFill>
                  <a:schemeClr val="tx1"/>
                </a:solidFill>
                <a:latin typeface="+mn-lt"/>
              </a:endParaRPr>
            </a:p>
          </p:txBody>
        </p:sp>
        <p:sp>
          <p:nvSpPr>
            <p:cNvPr id="8" name="L-Shape 7">
              <a:extLst>
                <a:ext uri="{FF2B5EF4-FFF2-40B4-BE49-F238E27FC236}">
                  <a16:creationId xmlns:a16="http://schemas.microsoft.com/office/drawing/2014/main" id="{5CDCBEC8-A0E8-EEE5-7782-B4C20C0D0AB3}"/>
                </a:ext>
              </a:extLst>
            </p:cNvPr>
            <p:cNvSpPr/>
            <p:nvPr/>
          </p:nvSpPr>
          <p:spPr>
            <a:xfrm rot="18361091">
              <a:off x="1391180" y="1893262"/>
              <a:ext cx="398183" cy="202645"/>
            </a:xfrm>
            <a:prstGeom prst="corner">
              <a:avLst>
                <a:gd name="adj1" fmla="val 42208"/>
                <a:gd name="adj2" fmla="val 43350"/>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sz="2200" dirty="0"/>
            </a:p>
          </p:txBody>
        </p:sp>
      </p:grpSp>
      <p:grpSp>
        <p:nvGrpSpPr>
          <p:cNvPr id="16" name="Group 15">
            <a:extLst>
              <a:ext uri="{FF2B5EF4-FFF2-40B4-BE49-F238E27FC236}">
                <a16:creationId xmlns:a16="http://schemas.microsoft.com/office/drawing/2014/main" id="{65160D74-4D65-28CD-8FAB-BFDA242C7284}"/>
              </a:ext>
            </a:extLst>
          </p:cNvPr>
          <p:cNvGrpSpPr/>
          <p:nvPr/>
        </p:nvGrpSpPr>
        <p:grpSpPr>
          <a:xfrm>
            <a:off x="1488949" y="2701498"/>
            <a:ext cx="4238751" cy="1176902"/>
            <a:chOff x="1488949" y="2533582"/>
            <a:chExt cx="4238751" cy="1176902"/>
          </a:xfrm>
        </p:grpSpPr>
        <p:sp>
          <p:nvSpPr>
            <p:cNvPr id="11" name="TextBox 10">
              <a:extLst>
                <a:ext uri="{FF2B5EF4-FFF2-40B4-BE49-F238E27FC236}">
                  <a16:creationId xmlns:a16="http://schemas.microsoft.com/office/drawing/2014/main" id="{C9EC7996-0067-D9C0-28B5-D79A4E7637F9}"/>
                </a:ext>
              </a:extLst>
            </p:cNvPr>
            <p:cNvSpPr txBox="1"/>
            <p:nvPr/>
          </p:nvSpPr>
          <p:spPr>
            <a:xfrm>
              <a:off x="1943500" y="2602488"/>
              <a:ext cx="3784200" cy="1107996"/>
            </a:xfrm>
            <a:prstGeom prst="rect">
              <a:avLst/>
            </a:prstGeom>
            <a:noFill/>
          </p:spPr>
          <p:txBody>
            <a:bodyPr wrap="square">
              <a:spAutoFit/>
            </a:bodyPr>
            <a:lstStyle/>
            <a:p>
              <a:pPr marL="0" marR="0" lvl="0" indent="0" algn="r" rtl="1">
                <a:spcBef>
                  <a:spcPts val="0"/>
                </a:spcBef>
                <a:spcAft>
                  <a:spcPts val="0"/>
                </a:spcAft>
                <a:buNone/>
              </a:pPr>
              <a:r>
                <a:rPr lang="en-US" sz="2200" dirty="0">
                  <a:solidFill>
                    <a:schemeClr val="tx1"/>
                  </a:solidFill>
                  <a:latin typeface="+mn-lt"/>
                  <a:ea typeface="Calibri"/>
                  <a:cs typeface="Calibri"/>
                  <a:sym typeface="Calibri"/>
                </a:rPr>
                <a:t>جهود التعقب كأولوية عندما يكون ذلك ممكنًا وبما يخدم مصالح الطفل الفضلى</a:t>
              </a:r>
            </a:p>
          </p:txBody>
        </p:sp>
        <p:sp>
          <p:nvSpPr>
            <p:cNvPr id="12" name="L-Shape 11">
              <a:extLst>
                <a:ext uri="{FF2B5EF4-FFF2-40B4-BE49-F238E27FC236}">
                  <a16:creationId xmlns:a16="http://schemas.microsoft.com/office/drawing/2014/main" id="{00747853-F975-0091-2305-E3B0B30D6E4B}"/>
                </a:ext>
              </a:extLst>
            </p:cNvPr>
            <p:cNvSpPr/>
            <p:nvPr/>
          </p:nvSpPr>
          <p:spPr>
            <a:xfrm rot="18361091">
              <a:off x="1391180" y="2631351"/>
              <a:ext cx="398183" cy="202645"/>
            </a:xfrm>
            <a:prstGeom prst="corner">
              <a:avLst>
                <a:gd name="adj1" fmla="val 42208"/>
                <a:gd name="adj2" fmla="val 43350"/>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sz="2200" dirty="0"/>
            </a:p>
          </p:txBody>
        </p:sp>
      </p:grpSp>
      <p:grpSp>
        <p:nvGrpSpPr>
          <p:cNvPr id="18" name="Group 17">
            <a:extLst>
              <a:ext uri="{FF2B5EF4-FFF2-40B4-BE49-F238E27FC236}">
                <a16:creationId xmlns:a16="http://schemas.microsoft.com/office/drawing/2014/main" id="{ED238E91-70BC-0E30-5457-189337C52D6F}"/>
              </a:ext>
            </a:extLst>
          </p:cNvPr>
          <p:cNvGrpSpPr/>
          <p:nvPr/>
        </p:nvGrpSpPr>
        <p:grpSpPr>
          <a:xfrm>
            <a:off x="1488949" y="4154150"/>
            <a:ext cx="4238751" cy="838347"/>
            <a:chOff x="1488949" y="4154150"/>
            <a:chExt cx="4238751" cy="838347"/>
          </a:xfrm>
        </p:grpSpPr>
        <p:sp>
          <p:nvSpPr>
            <p:cNvPr id="14" name="TextBox 13">
              <a:extLst>
                <a:ext uri="{FF2B5EF4-FFF2-40B4-BE49-F238E27FC236}">
                  <a16:creationId xmlns:a16="http://schemas.microsoft.com/office/drawing/2014/main" id="{17D28461-807E-7285-D3A7-A5DD98ACB713}"/>
                </a:ext>
              </a:extLst>
            </p:cNvPr>
            <p:cNvSpPr txBox="1"/>
            <p:nvPr/>
          </p:nvSpPr>
          <p:spPr>
            <a:xfrm>
              <a:off x="1943500" y="4223056"/>
              <a:ext cx="3784200" cy="769441"/>
            </a:xfrm>
            <a:prstGeom prst="rect">
              <a:avLst/>
            </a:prstGeom>
            <a:noFill/>
          </p:spPr>
          <p:txBody>
            <a:bodyPr wrap="square">
              <a:spAutoFit/>
            </a:bodyPr>
            <a:lstStyle/>
            <a:p>
              <a:pPr marL="0" marR="0" lvl="0" indent="0" algn="r" rtl="1">
                <a:spcBef>
                  <a:spcPts val="0"/>
                </a:spcBef>
                <a:spcAft>
                  <a:spcPts val="0"/>
                </a:spcAft>
                <a:buNone/>
              </a:pPr>
              <a:r>
                <a:rPr lang="en-US" sz="2200" dirty="0">
                  <a:solidFill>
                    <a:schemeClr val="tx1"/>
                  </a:solidFill>
                  <a:latin typeface="+mn-lt"/>
                  <a:ea typeface="Calibri"/>
                  <a:cs typeface="Calibri"/>
                  <a:sym typeface="Calibri"/>
                </a:rPr>
                <a:t>إعادة ال</a:t>
              </a:r>
              <a:r>
                <a:rPr lang="ar-SA" sz="2200" dirty="0">
                  <a:solidFill>
                    <a:schemeClr val="tx1"/>
                  </a:solidFill>
                  <a:latin typeface="+mn-lt"/>
                  <a:ea typeface="Calibri"/>
                  <a:cs typeface="Calibri"/>
                  <a:sym typeface="Calibri"/>
                </a:rPr>
                <a:t>تواصل مع الأسرة</a:t>
              </a:r>
              <a:r>
                <a:rPr lang="en-US" sz="2200" dirty="0">
                  <a:solidFill>
                    <a:schemeClr val="tx1"/>
                  </a:solidFill>
                  <a:latin typeface="+mn-lt"/>
                  <a:ea typeface="Calibri"/>
                  <a:cs typeface="Calibri"/>
                  <a:sym typeface="Calibri"/>
                </a:rPr>
                <a:t> عندما يكون لم شمل الأسرة غير ممكن </a:t>
              </a:r>
              <a:r>
                <a:rPr lang="ar-SA" sz="2200" dirty="0">
                  <a:solidFill>
                    <a:schemeClr val="tx1"/>
                  </a:solidFill>
                  <a:latin typeface="+mn-lt"/>
                  <a:ea typeface="Calibri"/>
                  <a:cs typeface="Calibri"/>
                  <a:sym typeface="Calibri"/>
                </a:rPr>
                <a:t>(بعد)</a:t>
              </a:r>
              <a:endParaRPr lang="en-US" sz="2200" dirty="0">
                <a:solidFill>
                  <a:schemeClr val="tx1"/>
                </a:solidFill>
                <a:latin typeface="+mn-lt"/>
                <a:ea typeface="Calibri"/>
                <a:cs typeface="Calibri"/>
                <a:sym typeface="Calibri"/>
              </a:endParaRPr>
            </a:p>
          </p:txBody>
        </p:sp>
        <p:sp>
          <p:nvSpPr>
            <p:cNvPr id="15" name="L-Shape 14">
              <a:extLst>
                <a:ext uri="{FF2B5EF4-FFF2-40B4-BE49-F238E27FC236}">
                  <a16:creationId xmlns:a16="http://schemas.microsoft.com/office/drawing/2014/main" id="{F692A987-7C6D-F2F5-0B55-C12C98499EC1}"/>
                </a:ext>
              </a:extLst>
            </p:cNvPr>
            <p:cNvSpPr/>
            <p:nvPr/>
          </p:nvSpPr>
          <p:spPr>
            <a:xfrm rot="18361091">
              <a:off x="1391180" y="4251919"/>
              <a:ext cx="398183" cy="202645"/>
            </a:xfrm>
            <a:prstGeom prst="corner">
              <a:avLst>
                <a:gd name="adj1" fmla="val 42208"/>
                <a:gd name="adj2" fmla="val 43350"/>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sz="2200" dirty="0"/>
            </a:p>
          </p:txBody>
        </p:sp>
      </p:grpSp>
      <p:grpSp>
        <p:nvGrpSpPr>
          <p:cNvPr id="19" name="Group 18">
            <a:extLst>
              <a:ext uri="{FF2B5EF4-FFF2-40B4-BE49-F238E27FC236}">
                <a16:creationId xmlns:a16="http://schemas.microsoft.com/office/drawing/2014/main" id="{0EDEEF8C-2AB2-42FD-7A06-3BB2EFC31DF8}"/>
              </a:ext>
            </a:extLst>
          </p:cNvPr>
          <p:cNvGrpSpPr/>
          <p:nvPr/>
        </p:nvGrpSpPr>
        <p:grpSpPr>
          <a:xfrm>
            <a:off x="6327649" y="1795493"/>
            <a:ext cx="4238751" cy="838347"/>
            <a:chOff x="1488949" y="1795493"/>
            <a:chExt cx="4238751" cy="838347"/>
          </a:xfrm>
        </p:grpSpPr>
        <p:sp>
          <p:nvSpPr>
            <p:cNvPr id="20" name="TextBox 19">
              <a:extLst>
                <a:ext uri="{FF2B5EF4-FFF2-40B4-BE49-F238E27FC236}">
                  <a16:creationId xmlns:a16="http://schemas.microsoft.com/office/drawing/2014/main" id="{ABEBF00F-F3EF-8C70-DDAB-03D3658AD17B}"/>
                </a:ext>
              </a:extLst>
            </p:cNvPr>
            <p:cNvSpPr txBox="1"/>
            <p:nvPr/>
          </p:nvSpPr>
          <p:spPr>
            <a:xfrm>
              <a:off x="1943500" y="1864399"/>
              <a:ext cx="3784200" cy="769441"/>
            </a:xfrm>
            <a:prstGeom prst="rect">
              <a:avLst/>
            </a:prstGeom>
            <a:noFill/>
          </p:spPr>
          <p:txBody>
            <a:bodyPr wrap="square">
              <a:spAutoFit/>
            </a:bodyPr>
            <a:lstStyle/>
            <a:p>
              <a:pPr marL="0" marR="0" lvl="0" indent="0" algn="r" rtl="1">
                <a:spcBef>
                  <a:spcPts val="0"/>
                </a:spcBef>
                <a:spcAft>
                  <a:spcPts val="0"/>
                </a:spcAft>
                <a:buNone/>
              </a:pPr>
              <a:r>
                <a:rPr lang="en-US" sz="2200" dirty="0">
                  <a:solidFill>
                    <a:schemeClr val="tx1"/>
                  </a:solidFill>
                  <a:latin typeface="+mn-lt"/>
                  <a:ea typeface="Calibri"/>
                  <a:cs typeface="Calibri"/>
                  <a:sym typeface="Calibri"/>
                </a:rPr>
                <a:t>المشاركة مع الجهات الفاعلة الأخرى لتعظيم جهود </a:t>
              </a:r>
              <a:r>
                <a:rPr lang="ar-SA" sz="2200" dirty="0">
                  <a:solidFill>
                    <a:schemeClr val="tx1"/>
                  </a:solidFill>
                  <a:latin typeface="+mn-lt"/>
                  <a:ea typeface="Calibri"/>
                  <a:cs typeface="Calibri"/>
                  <a:sym typeface="Calibri"/>
                </a:rPr>
                <a:t>التعقب</a:t>
              </a:r>
              <a:endParaRPr lang="en-US" sz="2200" dirty="0">
                <a:solidFill>
                  <a:schemeClr val="tx1"/>
                </a:solidFill>
                <a:latin typeface="+mn-lt"/>
                <a:ea typeface="Calibri"/>
                <a:cs typeface="Calibri"/>
                <a:sym typeface="Calibri"/>
              </a:endParaRPr>
            </a:p>
          </p:txBody>
        </p:sp>
        <p:sp>
          <p:nvSpPr>
            <p:cNvPr id="21" name="L-Shape 20">
              <a:extLst>
                <a:ext uri="{FF2B5EF4-FFF2-40B4-BE49-F238E27FC236}">
                  <a16:creationId xmlns:a16="http://schemas.microsoft.com/office/drawing/2014/main" id="{897D1446-5468-C2CD-0CE9-09AD8FF84F36}"/>
                </a:ext>
              </a:extLst>
            </p:cNvPr>
            <p:cNvSpPr/>
            <p:nvPr/>
          </p:nvSpPr>
          <p:spPr>
            <a:xfrm rot="18361091">
              <a:off x="1391180" y="1893262"/>
              <a:ext cx="398183" cy="202645"/>
            </a:xfrm>
            <a:prstGeom prst="corner">
              <a:avLst>
                <a:gd name="adj1" fmla="val 42208"/>
                <a:gd name="adj2" fmla="val 43350"/>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sz="2200" dirty="0"/>
            </a:p>
          </p:txBody>
        </p:sp>
      </p:grpSp>
      <p:grpSp>
        <p:nvGrpSpPr>
          <p:cNvPr id="22" name="Group 21">
            <a:extLst>
              <a:ext uri="{FF2B5EF4-FFF2-40B4-BE49-F238E27FC236}">
                <a16:creationId xmlns:a16="http://schemas.microsoft.com/office/drawing/2014/main" id="{AE337B90-C786-55E4-FAFA-7E221C6F83ED}"/>
              </a:ext>
            </a:extLst>
          </p:cNvPr>
          <p:cNvGrpSpPr/>
          <p:nvPr/>
        </p:nvGrpSpPr>
        <p:grpSpPr>
          <a:xfrm>
            <a:off x="6327649" y="3036826"/>
            <a:ext cx="4238751" cy="838347"/>
            <a:chOff x="1488949" y="2533582"/>
            <a:chExt cx="4238751" cy="838347"/>
          </a:xfrm>
        </p:grpSpPr>
        <p:sp>
          <p:nvSpPr>
            <p:cNvPr id="23" name="TextBox 22">
              <a:extLst>
                <a:ext uri="{FF2B5EF4-FFF2-40B4-BE49-F238E27FC236}">
                  <a16:creationId xmlns:a16="http://schemas.microsoft.com/office/drawing/2014/main" id="{9458829E-57EA-AFBE-957F-EBCAF9CEE485}"/>
                </a:ext>
              </a:extLst>
            </p:cNvPr>
            <p:cNvSpPr txBox="1"/>
            <p:nvPr/>
          </p:nvSpPr>
          <p:spPr>
            <a:xfrm>
              <a:off x="1943500" y="2602488"/>
              <a:ext cx="3784200" cy="769441"/>
            </a:xfrm>
            <a:prstGeom prst="rect">
              <a:avLst/>
            </a:prstGeom>
            <a:noFill/>
          </p:spPr>
          <p:txBody>
            <a:bodyPr wrap="square">
              <a:spAutoFit/>
            </a:bodyPr>
            <a:lstStyle/>
            <a:p>
              <a:pPr marL="0" marR="0" lvl="0" indent="0" algn="r" rtl="1">
                <a:spcBef>
                  <a:spcPts val="0"/>
                </a:spcBef>
                <a:spcAft>
                  <a:spcPts val="0"/>
                </a:spcAft>
                <a:buNone/>
              </a:pPr>
              <a:r>
                <a:rPr lang="en-US" sz="2200" dirty="0">
                  <a:solidFill>
                    <a:schemeClr val="tx1"/>
                  </a:solidFill>
                  <a:latin typeface="+mn-lt"/>
                  <a:ea typeface="Calibri"/>
                  <a:cs typeface="Calibri"/>
                  <a:sym typeface="Calibri"/>
                </a:rPr>
                <a:t>جميع التدخلات لمعالجة المخاطر والمخاوف المحددة لحماية الطفل</a:t>
              </a:r>
            </a:p>
          </p:txBody>
        </p:sp>
        <p:sp>
          <p:nvSpPr>
            <p:cNvPr id="24" name="L-Shape 23">
              <a:extLst>
                <a:ext uri="{FF2B5EF4-FFF2-40B4-BE49-F238E27FC236}">
                  <a16:creationId xmlns:a16="http://schemas.microsoft.com/office/drawing/2014/main" id="{2F54C094-403B-840C-BE9D-BB167510E6B0}"/>
                </a:ext>
              </a:extLst>
            </p:cNvPr>
            <p:cNvSpPr/>
            <p:nvPr/>
          </p:nvSpPr>
          <p:spPr>
            <a:xfrm rot="18361091">
              <a:off x="1391180" y="2631351"/>
              <a:ext cx="398183" cy="202645"/>
            </a:xfrm>
            <a:prstGeom prst="corner">
              <a:avLst>
                <a:gd name="adj1" fmla="val 42208"/>
                <a:gd name="adj2" fmla="val 43350"/>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sz="2200" dirty="0"/>
            </a:p>
          </p:txBody>
        </p:sp>
      </p:gr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accent2">
            <a:lumMod val="75000"/>
          </a:schemeClr>
        </a:solidFill>
        <a:effectLst/>
      </p:bgPr>
    </p:bg>
    <p:spTree>
      <p:nvGrpSpPr>
        <p:cNvPr id="1" name="Shape 265"/>
        <p:cNvGrpSpPr/>
        <p:nvPr/>
      </p:nvGrpSpPr>
      <p:grpSpPr>
        <a:xfrm>
          <a:off x="0" y="0"/>
          <a:ext cx="0" cy="0"/>
          <a:chOff x="0" y="0"/>
          <a:chExt cx="0" cy="0"/>
        </a:xfrm>
      </p:grpSpPr>
      <p:sp>
        <p:nvSpPr>
          <p:cNvPr id="2" name="Title 72">
            <a:extLst>
              <a:ext uri="{FF2B5EF4-FFF2-40B4-BE49-F238E27FC236}">
                <a16:creationId xmlns:a16="http://schemas.microsoft.com/office/drawing/2014/main" id="{C8213329-FBA7-85FB-A254-D3FBC0F72C2D}"/>
              </a:ext>
            </a:extLst>
          </p:cNvPr>
          <p:cNvSpPr txBox="1">
            <a:spLocks/>
          </p:cNvSpPr>
          <p:nvPr/>
        </p:nvSpPr>
        <p:spPr>
          <a:xfrm>
            <a:off x="749891" y="3147916"/>
            <a:ext cx="10126172" cy="562168"/>
          </a:xfrm>
          <a:prstGeom prst="rect">
            <a:avLst/>
          </a:prstGeom>
        </p:spPr>
        <p:txBody>
          <a:bodyPr anchor="ctr" anchorCtr="0"/>
          <a:lstStyle>
            <a:lvl1pPr algn="l" defTabSz="914400" rtl="0" eaLnBrk="1" latinLnBrk="0" hangingPunct="1">
              <a:lnSpc>
                <a:spcPct val="90000"/>
              </a:lnSpc>
              <a:spcBef>
                <a:spcPct val="0"/>
              </a:spcBef>
              <a:buNone/>
              <a:defRPr sz="4400" kern="1200">
                <a:solidFill>
                  <a:schemeClr val="tx1"/>
                </a:solidFill>
                <a:latin typeface="Helvetica Neue" charset="0"/>
                <a:ea typeface="Helvetica Neue" charset="0"/>
                <a:cs typeface="Helvetica Neue" charset="0"/>
              </a:defRPr>
            </a:lvl1pPr>
          </a:lstStyle>
          <a:p>
            <a:pPr algn="r" rtl="1"/>
            <a:r>
              <a:rPr lang="en-CA" sz="2400" b="1" dirty="0">
                <a:solidFill>
                  <a:schemeClr val="accent2">
                    <a:lumMod val="75000"/>
                  </a:schemeClr>
                </a:solidFill>
                <a:highlight>
                  <a:srgbClr val="FFFF00"/>
                </a:highlight>
                <a:latin typeface="Garamond"/>
              </a:rPr>
              <a:t>تكي</a:t>
            </a:r>
            <a:r>
              <a:rPr lang="ar-SA" sz="2400" b="1" dirty="0">
                <a:solidFill>
                  <a:schemeClr val="accent2">
                    <a:lumMod val="75000"/>
                  </a:schemeClr>
                </a:solidFill>
                <a:highlight>
                  <a:srgbClr val="FFFF00"/>
                </a:highlight>
                <a:latin typeface="Garamond"/>
              </a:rPr>
              <a:t>يف بحسب السياق </a:t>
            </a:r>
            <a:endParaRPr lang="en-CA" sz="2400" b="1" dirty="0">
              <a:solidFill>
                <a:schemeClr val="bg1"/>
              </a:solidFill>
              <a:latin typeface="Garamond"/>
            </a:endParaRPr>
          </a:p>
          <a:p>
            <a:pPr algn="r" rtl="1"/>
            <a:endParaRPr lang="ar-SA" b="1" dirty="0">
              <a:solidFill>
                <a:schemeClr val="bg1"/>
              </a:solidFill>
              <a:latin typeface="Calibri" panose="020F0502020204030204" pitchFamily="34" charset="0"/>
              <a:cs typeface="Calibri" panose="020F0502020204030204" pitchFamily="34" charset="0"/>
            </a:endParaRPr>
          </a:p>
          <a:p>
            <a:pPr algn="r" rtl="1"/>
            <a:r>
              <a:rPr lang="ar-SA" sz="2400" b="1" dirty="0">
                <a:solidFill>
                  <a:schemeClr val="bg1"/>
                </a:solidFill>
                <a:latin typeface="Calibri" panose="020F0502020204030204" pitchFamily="34" charset="0"/>
                <a:cs typeface="Calibri" panose="020F0502020204030204" pitchFamily="34" charset="0"/>
              </a:rPr>
              <a:t>الوحدة ٢</a:t>
            </a:r>
          </a:p>
          <a:p>
            <a:pPr algn="r" rtl="1"/>
            <a:br>
              <a:rPr lang="en-CA" b="1" dirty="0">
                <a:solidFill>
                  <a:schemeClr val="bg1"/>
                </a:solidFill>
                <a:latin typeface="Calibri" panose="020F0502020204030204" pitchFamily="34" charset="0"/>
                <a:cs typeface="Calibri" panose="020F0502020204030204" pitchFamily="34" charset="0"/>
              </a:rPr>
            </a:br>
            <a:r>
              <a:rPr lang="en-US" sz="5400" b="1" dirty="0">
                <a:solidFill>
                  <a:schemeClr val="bg1"/>
                </a:solidFill>
                <a:latin typeface="Calibri" panose="020F0502020204030204" pitchFamily="34" charset="0"/>
                <a:cs typeface="Calibri" panose="020F0502020204030204" pitchFamily="34" charset="0"/>
              </a:rPr>
              <a:t>دعم الأطفال</a:t>
            </a:r>
            <a:r>
              <a:rPr lang="ar-SA" sz="5400" b="1" dirty="0">
                <a:solidFill>
                  <a:schemeClr val="bg1"/>
                </a:solidFill>
                <a:latin typeface="Calibri" panose="020F0502020204030204" pitchFamily="34" charset="0"/>
                <a:cs typeface="Calibri" panose="020F0502020204030204" pitchFamily="34" charset="0"/>
              </a:rPr>
              <a:t> المنفصلين و</a:t>
            </a:r>
            <a:r>
              <a:rPr lang="en-US" sz="5400" b="1" dirty="0">
                <a:solidFill>
                  <a:schemeClr val="bg1"/>
                </a:solidFill>
                <a:latin typeface="Calibri" panose="020F0502020204030204" pitchFamily="34" charset="0"/>
                <a:cs typeface="Calibri" panose="020F0502020204030204" pitchFamily="34" charset="0"/>
              </a:rPr>
              <a:t>غير المصحوبين  من خلال إدارة الحال</a:t>
            </a:r>
            <a:r>
              <a:rPr lang="ar-SA" sz="5400" b="1" dirty="0">
                <a:solidFill>
                  <a:schemeClr val="bg1"/>
                </a:solidFill>
                <a:latin typeface="Calibri" panose="020F0502020204030204" pitchFamily="34" charset="0"/>
                <a:cs typeface="Calibri" panose="020F0502020204030204" pitchFamily="34" charset="0"/>
              </a:rPr>
              <a:t>ة</a:t>
            </a:r>
            <a:r>
              <a:rPr lang="en-US" sz="5400" b="1" dirty="0">
                <a:solidFill>
                  <a:schemeClr val="bg1"/>
                </a:solidFill>
                <a:latin typeface="Calibri" panose="020F0502020204030204" pitchFamily="34" charset="0"/>
                <a:cs typeface="Calibri" panose="020F0502020204030204" pitchFamily="34" charset="0"/>
              </a:rPr>
              <a:t> والرعاية البديلة وت</a:t>
            </a:r>
            <a:r>
              <a:rPr lang="ar-SA" sz="5400" b="1" dirty="0">
                <a:solidFill>
                  <a:schemeClr val="bg1"/>
                </a:solidFill>
                <a:latin typeface="Calibri" panose="020F0502020204030204" pitchFamily="34" charset="0"/>
                <a:cs typeface="Calibri" panose="020F0502020204030204" pitchFamily="34" charset="0"/>
              </a:rPr>
              <a:t>عقب</a:t>
            </a:r>
            <a:r>
              <a:rPr lang="en-US" sz="5400" b="1" dirty="0">
                <a:solidFill>
                  <a:schemeClr val="bg1"/>
                </a:solidFill>
                <a:latin typeface="Calibri" panose="020F0502020204030204" pitchFamily="34" charset="0"/>
                <a:cs typeface="Calibri" panose="020F0502020204030204" pitchFamily="34" charset="0"/>
              </a:rPr>
              <a:t> الأسرة</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Shape 773"/>
        <p:cNvGrpSpPr/>
        <p:nvPr/>
      </p:nvGrpSpPr>
      <p:grpSpPr>
        <a:xfrm>
          <a:off x="0" y="0"/>
          <a:ext cx="0" cy="0"/>
          <a:chOff x="0" y="0"/>
          <a:chExt cx="0" cy="0"/>
        </a:xfrm>
      </p:grpSpPr>
      <p:sp>
        <p:nvSpPr>
          <p:cNvPr id="774" name="Google Shape;774;p32"/>
          <p:cNvSpPr/>
          <p:nvPr/>
        </p:nvSpPr>
        <p:spPr>
          <a:xfrm>
            <a:off x="0" y="-1"/>
            <a:ext cx="12192000" cy="985520"/>
          </a:xfrm>
          <a:prstGeom prst="rect">
            <a:avLst/>
          </a:prstGeom>
          <a:solidFill>
            <a:srgbClr val="EEE7EB"/>
          </a:solidFill>
          <a:ln>
            <a:noFill/>
          </a:ln>
        </p:spPr>
        <p:txBody>
          <a:bodyPr spcFirstLastPara="1" wrap="square" lIns="91425" tIns="45700" rIns="91425" bIns="45700" anchor="ctr" anchorCtr="0">
            <a:noAutofit/>
          </a:bodyPr>
          <a:lstStyle/>
          <a:p>
            <a:pPr marL="0" marR="0" lvl="0" indent="0" algn="ctr" rtl="1">
              <a:lnSpc>
                <a:spcPct val="100000"/>
              </a:lnSpc>
              <a:spcBef>
                <a:spcPts val="0"/>
              </a:spcBef>
              <a:spcAft>
                <a:spcPts val="0"/>
              </a:spcAft>
              <a:buClr>
                <a:schemeClr val="lt1"/>
              </a:buClr>
              <a:buSzPts val="1800"/>
              <a:buFont typeface="Calibri"/>
              <a:buNone/>
            </a:pPr>
            <a:endParaRPr sz="1800" b="0" i="0" u="none" strike="noStrike" cap="none" dirty="0">
              <a:solidFill>
                <a:srgbClr val="FFFFFF"/>
              </a:solidFill>
              <a:latin typeface="Calibri"/>
              <a:ea typeface="Calibri"/>
              <a:cs typeface="Calibri"/>
              <a:sym typeface="Calibri"/>
            </a:endParaRPr>
          </a:p>
        </p:txBody>
      </p:sp>
      <p:sp>
        <p:nvSpPr>
          <p:cNvPr id="775" name="Google Shape;775;p32"/>
          <p:cNvSpPr txBox="1">
            <a:spLocks noGrp="1"/>
          </p:cNvSpPr>
          <p:nvPr>
            <p:ph type="title"/>
          </p:nvPr>
        </p:nvSpPr>
        <p:spPr>
          <a:xfrm>
            <a:off x="838200" y="120516"/>
            <a:ext cx="10515600" cy="868968"/>
          </a:xfrm>
          <a:prstGeom prst="rect">
            <a:avLst/>
          </a:prstGeom>
          <a:noFill/>
          <a:ln>
            <a:noFill/>
          </a:ln>
        </p:spPr>
        <p:txBody>
          <a:bodyPr spcFirstLastPara="1" wrap="square" lIns="91425" tIns="45700" rIns="91425" bIns="45700" anchor="ctr" anchorCtr="0">
            <a:normAutofit/>
          </a:bodyPr>
          <a:lstStyle/>
          <a:p>
            <a:pPr marL="0" lvl="0" indent="0" algn="ctr" rtl="1">
              <a:lnSpc>
                <a:spcPct val="90000"/>
              </a:lnSpc>
              <a:spcBef>
                <a:spcPts val="0"/>
              </a:spcBef>
              <a:spcAft>
                <a:spcPts val="0"/>
              </a:spcAft>
              <a:buClr>
                <a:srgbClr val="8C5F7A"/>
              </a:buClr>
              <a:buSzPts val="3200"/>
              <a:buFont typeface="Arial"/>
              <a:buNone/>
            </a:pPr>
            <a:r>
              <a:rPr lang="en-US" dirty="0">
                <a:latin typeface="Calibri" panose="020F0502020204030204" pitchFamily="34" charset="0"/>
                <a:cs typeface="Calibri" panose="020F0502020204030204" pitchFamily="34" charset="0"/>
                <a:sym typeface="Arial"/>
              </a:rPr>
              <a:t>نقاط التعلم الأساسية</a:t>
            </a:r>
            <a:endParaRPr dirty="0">
              <a:latin typeface="Calibri" panose="020F0502020204030204" pitchFamily="34" charset="0"/>
              <a:cs typeface="Calibri" panose="020F0502020204030204" pitchFamily="34" charset="0"/>
            </a:endParaRPr>
          </a:p>
        </p:txBody>
      </p:sp>
      <p:sp>
        <p:nvSpPr>
          <p:cNvPr id="776" name="Google Shape;776;p32"/>
          <p:cNvSpPr txBox="1"/>
          <p:nvPr/>
        </p:nvSpPr>
        <p:spPr>
          <a:xfrm>
            <a:off x="1952195" y="3741196"/>
            <a:ext cx="3966527" cy="1277745"/>
          </a:xfrm>
          <a:prstGeom prst="rect">
            <a:avLst/>
          </a:prstGeom>
          <a:noFill/>
          <a:ln>
            <a:noFill/>
          </a:ln>
        </p:spPr>
        <p:txBody>
          <a:bodyPr spcFirstLastPara="1" wrap="square" lIns="91425" tIns="45700" rIns="91425" bIns="45700" anchor="t" anchorCtr="0">
            <a:spAutoFit/>
          </a:bodyPr>
          <a:lstStyle/>
          <a:p>
            <a:pPr marL="0" marR="0" lvl="0" indent="0" algn="ctr" rtl="1">
              <a:lnSpc>
                <a:spcPct val="107000"/>
              </a:lnSpc>
              <a:spcBef>
                <a:spcPts val="0"/>
              </a:spcBef>
              <a:spcAft>
                <a:spcPts val="0"/>
              </a:spcAft>
              <a:buClr>
                <a:srgbClr val="000000"/>
              </a:buClr>
              <a:buSzPts val="2400"/>
              <a:buFont typeface="Helvetica Neue"/>
              <a:buNone/>
            </a:pPr>
            <a:r>
              <a:rPr lang="en-US" sz="1800" b="0" i="0" u="none" strike="noStrike" cap="none" dirty="0">
                <a:solidFill>
                  <a:srgbClr val="000000"/>
                </a:solidFill>
                <a:latin typeface="Calibri" panose="020F0502020204030204" pitchFamily="34" charset="0"/>
                <a:ea typeface="Helvetica Neue"/>
                <a:cs typeface="Calibri" panose="020F0502020204030204" pitchFamily="34" charset="0"/>
                <a:sym typeface="Helvetica Neue"/>
              </a:rPr>
              <a:t>عادة ما يكون تعقب الأسرة والتحقق منها ولم شمل الأسرة والدعم للحفاظ على ال</a:t>
            </a:r>
            <a:r>
              <a:rPr lang="ar-SA" sz="1800" b="0" i="0" u="none" strike="noStrike" cap="none" dirty="0">
                <a:solidFill>
                  <a:srgbClr val="000000"/>
                </a:solidFill>
                <a:latin typeface="Calibri" panose="020F0502020204030204" pitchFamily="34" charset="0"/>
                <a:ea typeface="Helvetica Neue"/>
                <a:cs typeface="Calibri" panose="020F0502020204030204" pitchFamily="34" charset="0"/>
                <a:sym typeface="Helvetica Neue"/>
              </a:rPr>
              <a:t>تواصل</a:t>
            </a:r>
            <a:r>
              <a:rPr lang="en-US" sz="1800" b="0" i="0" u="none" strike="noStrike" cap="none" dirty="0">
                <a:solidFill>
                  <a:srgbClr val="000000"/>
                </a:solidFill>
                <a:latin typeface="Calibri" panose="020F0502020204030204" pitchFamily="34" charset="0"/>
                <a:ea typeface="Helvetica Neue"/>
                <a:cs typeface="Calibri" panose="020F0502020204030204" pitchFamily="34" charset="0"/>
                <a:sym typeface="Helvetica Neue"/>
              </a:rPr>
              <a:t> الأسري وإعادة الإدماج عناصر مهمة في التخطيط لحالة الأطفال </a:t>
            </a:r>
            <a:r>
              <a:rPr lang="ar-SA" sz="1800" b="0" i="0" u="none" strike="noStrike" cap="none" dirty="0">
                <a:solidFill>
                  <a:srgbClr val="000000"/>
                </a:solidFill>
                <a:latin typeface="Calibri" panose="020F0502020204030204" pitchFamily="34" charset="0"/>
                <a:ea typeface="Helvetica Neue"/>
                <a:cs typeface="Calibri" panose="020F0502020204030204" pitchFamily="34" charset="0"/>
                <a:sym typeface="Helvetica Neue"/>
              </a:rPr>
              <a:t>المنفصلين و</a:t>
            </a:r>
            <a:r>
              <a:rPr lang="en-US" sz="1800" b="0" i="0" u="none" strike="noStrike" cap="none" dirty="0">
                <a:solidFill>
                  <a:srgbClr val="000000"/>
                </a:solidFill>
                <a:latin typeface="Calibri" panose="020F0502020204030204" pitchFamily="34" charset="0"/>
                <a:ea typeface="Helvetica Neue"/>
                <a:cs typeface="Calibri" panose="020F0502020204030204" pitchFamily="34" charset="0"/>
                <a:sym typeface="Helvetica Neue"/>
              </a:rPr>
              <a:t> غير المصحوبين.</a:t>
            </a:r>
            <a:endParaRPr sz="1800" dirty="0">
              <a:latin typeface="Calibri" panose="020F0502020204030204" pitchFamily="34" charset="0"/>
              <a:cs typeface="Calibri" panose="020F0502020204030204" pitchFamily="34" charset="0"/>
            </a:endParaRPr>
          </a:p>
        </p:txBody>
      </p:sp>
      <p:sp>
        <p:nvSpPr>
          <p:cNvPr id="777" name="Google Shape;777;p32"/>
          <p:cNvSpPr/>
          <p:nvPr/>
        </p:nvSpPr>
        <p:spPr>
          <a:xfrm>
            <a:off x="3416028" y="2157259"/>
            <a:ext cx="1051560" cy="1051560"/>
          </a:xfrm>
          <a:prstGeom prst="star5">
            <a:avLst>
              <a:gd name="adj" fmla="val 28143"/>
              <a:gd name="hf" fmla="val 105146"/>
              <a:gd name="vf" fmla="val 110557"/>
            </a:avLst>
          </a:prstGeom>
          <a:solidFill>
            <a:srgbClr val="8C5F7A"/>
          </a:solidFill>
          <a:ln>
            <a:noFill/>
          </a:ln>
        </p:spPr>
        <p:txBody>
          <a:bodyPr spcFirstLastPara="1" wrap="square" lIns="91425" tIns="45700" rIns="91425" bIns="45700" anchor="ctr" anchorCtr="0">
            <a:noAutofit/>
          </a:bodyPr>
          <a:lstStyle/>
          <a:p>
            <a:pPr marL="0" marR="0" lvl="0" indent="0" algn="ctr" rtl="1">
              <a:lnSpc>
                <a:spcPct val="100000"/>
              </a:lnSpc>
              <a:spcBef>
                <a:spcPts val="0"/>
              </a:spcBef>
              <a:spcAft>
                <a:spcPts val="0"/>
              </a:spcAft>
              <a:buClr>
                <a:schemeClr val="lt1"/>
              </a:buClr>
              <a:buSzPts val="1800"/>
              <a:buFont typeface="Calibri"/>
              <a:buNone/>
            </a:pPr>
            <a:endParaRPr sz="1800" b="0" i="0" u="none" strike="noStrike" cap="none" dirty="0">
              <a:solidFill>
                <a:srgbClr val="FFFFFF"/>
              </a:solidFill>
              <a:latin typeface="Calibri"/>
              <a:ea typeface="Calibri"/>
              <a:cs typeface="Calibri"/>
              <a:sym typeface="Calibri"/>
            </a:endParaRPr>
          </a:p>
        </p:txBody>
      </p:sp>
      <p:sp>
        <p:nvSpPr>
          <p:cNvPr id="778" name="Google Shape;778;p32"/>
          <p:cNvSpPr/>
          <p:nvPr/>
        </p:nvSpPr>
        <p:spPr>
          <a:xfrm>
            <a:off x="7985772" y="2157259"/>
            <a:ext cx="1051560" cy="1051560"/>
          </a:xfrm>
          <a:prstGeom prst="star5">
            <a:avLst>
              <a:gd name="adj" fmla="val 28143"/>
              <a:gd name="hf" fmla="val 105146"/>
              <a:gd name="vf" fmla="val 110557"/>
            </a:avLst>
          </a:prstGeom>
          <a:solidFill>
            <a:srgbClr val="8C5F7A"/>
          </a:solidFill>
          <a:ln>
            <a:noFill/>
          </a:ln>
        </p:spPr>
        <p:txBody>
          <a:bodyPr spcFirstLastPara="1" wrap="square" lIns="91425" tIns="45700" rIns="91425" bIns="45700" anchor="ctr" anchorCtr="0">
            <a:noAutofit/>
          </a:bodyPr>
          <a:lstStyle/>
          <a:p>
            <a:pPr marL="0" marR="0" lvl="0" indent="0" algn="ctr" rtl="1">
              <a:lnSpc>
                <a:spcPct val="100000"/>
              </a:lnSpc>
              <a:spcBef>
                <a:spcPts val="0"/>
              </a:spcBef>
              <a:spcAft>
                <a:spcPts val="0"/>
              </a:spcAft>
              <a:buClr>
                <a:schemeClr val="lt1"/>
              </a:buClr>
              <a:buSzPts val="1800"/>
              <a:buFont typeface="Calibri"/>
              <a:buNone/>
            </a:pPr>
            <a:endParaRPr sz="1800" b="0" i="0" u="none" strike="noStrike" cap="none" dirty="0">
              <a:solidFill>
                <a:srgbClr val="FFFFFF"/>
              </a:solidFill>
              <a:latin typeface="Calibri"/>
              <a:ea typeface="Calibri"/>
              <a:cs typeface="Calibri"/>
              <a:sym typeface="Calibri"/>
            </a:endParaRPr>
          </a:p>
        </p:txBody>
      </p:sp>
      <p:sp>
        <p:nvSpPr>
          <p:cNvPr id="779" name="Google Shape;779;p32"/>
          <p:cNvSpPr txBox="1"/>
          <p:nvPr/>
        </p:nvSpPr>
        <p:spPr>
          <a:xfrm>
            <a:off x="6736710" y="3741196"/>
            <a:ext cx="3549683" cy="1277745"/>
          </a:xfrm>
          <a:prstGeom prst="rect">
            <a:avLst/>
          </a:prstGeom>
          <a:noFill/>
          <a:ln>
            <a:noFill/>
          </a:ln>
        </p:spPr>
        <p:txBody>
          <a:bodyPr spcFirstLastPara="1" wrap="square" lIns="91425" tIns="45700" rIns="91425" bIns="45700" anchor="t" anchorCtr="0">
            <a:spAutoFit/>
          </a:bodyPr>
          <a:lstStyle/>
          <a:p>
            <a:pPr marL="0" marR="0" lvl="0" indent="0" algn="ctr" rtl="1">
              <a:lnSpc>
                <a:spcPct val="107000"/>
              </a:lnSpc>
              <a:spcBef>
                <a:spcPts val="0"/>
              </a:spcBef>
              <a:spcAft>
                <a:spcPts val="0"/>
              </a:spcAft>
              <a:buNone/>
            </a:pPr>
            <a:r>
              <a:rPr lang="en-US" sz="1800" dirty="0">
                <a:solidFill>
                  <a:srgbClr val="000000"/>
                </a:solidFill>
                <a:latin typeface="Calibri" panose="020F0502020204030204" pitchFamily="34" charset="0"/>
                <a:ea typeface="Helvetica Neue"/>
                <a:cs typeface="Calibri" panose="020F0502020204030204" pitchFamily="34" charset="0"/>
                <a:sym typeface="Helvetica Neue"/>
              </a:rPr>
              <a:t>يجب تضمين الاعتبارات الخاصة المتعلقة بالرعاية البديلة في خطة الحالة جنبًا إلى جنب مع جميع قضايا </a:t>
            </a:r>
            <a:r>
              <a:rPr lang="ar-SA" sz="1800" dirty="0">
                <a:solidFill>
                  <a:srgbClr val="000000"/>
                </a:solidFill>
                <a:latin typeface="Calibri" panose="020F0502020204030204" pitchFamily="34" charset="0"/>
                <a:ea typeface="Helvetica Neue"/>
                <a:cs typeface="Calibri" panose="020F0502020204030204" pitchFamily="34" charset="0"/>
                <a:sym typeface="Helvetica Neue"/>
              </a:rPr>
              <a:t>حماية الطفل</a:t>
            </a:r>
            <a:r>
              <a:rPr lang="en-US" sz="1800" dirty="0">
                <a:solidFill>
                  <a:srgbClr val="000000"/>
                </a:solidFill>
                <a:latin typeface="Calibri" panose="020F0502020204030204" pitchFamily="34" charset="0"/>
                <a:ea typeface="Helvetica Neue"/>
                <a:cs typeface="Calibri" panose="020F0502020204030204" pitchFamily="34" charset="0"/>
                <a:sym typeface="Helvetica Neue"/>
              </a:rPr>
              <a:t> الأخرى المحددة.</a:t>
            </a:r>
            <a:endParaRPr sz="1800" dirty="0">
              <a:latin typeface="Calibri" panose="020F0502020204030204" pitchFamily="34" charset="0"/>
              <a:cs typeface="Calibri" panose="020F0502020204030204" pitchFamily="34" charset="0"/>
            </a:endParaRP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Shape 784"/>
        <p:cNvGrpSpPr/>
        <p:nvPr/>
      </p:nvGrpSpPr>
      <p:grpSpPr>
        <a:xfrm>
          <a:off x="0" y="0"/>
          <a:ext cx="0" cy="0"/>
          <a:chOff x="0" y="0"/>
          <a:chExt cx="0" cy="0"/>
        </a:xfrm>
      </p:grpSpPr>
      <p:sp>
        <p:nvSpPr>
          <p:cNvPr id="4" name="Title 3">
            <a:extLst>
              <a:ext uri="{FF2B5EF4-FFF2-40B4-BE49-F238E27FC236}">
                <a16:creationId xmlns:a16="http://schemas.microsoft.com/office/drawing/2014/main" id="{E5BBD451-9A0F-B14A-112B-E7F437EA4F84}"/>
              </a:ext>
            </a:extLst>
          </p:cNvPr>
          <p:cNvSpPr>
            <a:spLocks noGrp="1"/>
          </p:cNvSpPr>
          <p:nvPr>
            <p:ph type="title"/>
          </p:nvPr>
        </p:nvSpPr>
        <p:spPr/>
        <p:txBody>
          <a:bodyPr/>
          <a:lstStyle/>
          <a:p>
            <a:pPr algn="r" rtl="1"/>
            <a:r>
              <a:rPr lang="en-US" sz="2400" dirty="0">
                <a:latin typeface="Calibri" panose="020F0502020204030204" pitchFamily="34" charset="0"/>
                <a:cs typeface="Calibri" panose="020F0502020204030204" pitchFamily="34" charset="0"/>
              </a:rPr>
              <a:t>الجلسة </a:t>
            </a:r>
            <a:r>
              <a:rPr lang="ar-SA" sz="2400" dirty="0">
                <a:latin typeface="Calibri" panose="020F0502020204030204" pitchFamily="34" charset="0"/>
                <a:cs typeface="Calibri" panose="020F0502020204030204" pitchFamily="34" charset="0"/>
              </a:rPr>
              <a:t>٤.١</a:t>
            </a:r>
            <a:br>
              <a:rPr lang="en-US" sz="2400" dirty="0">
                <a:latin typeface="Calibri" panose="020F0502020204030204" pitchFamily="34" charset="0"/>
                <a:cs typeface="Calibri" panose="020F0502020204030204" pitchFamily="34" charset="0"/>
              </a:rPr>
            </a:br>
            <a:r>
              <a:rPr lang="en-US" sz="2400" dirty="0">
                <a:latin typeface="Calibri" panose="020F0502020204030204" pitchFamily="34" charset="0"/>
                <a:cs typeface="Calibri" panose="020F0502020204030204" pitchFamily="34" charset="0"/>
              </a:rPr>
              <a:t> </a:t>
            </a:r>
            <a:br>
              <a:rPr lang="en-US" dirty="0">
                <a:latin typeface="Calibri" panose="020F0502020204030204" pitchFamily="34" charset="0"/>
                <a:cs typeface="Calibri" panose="020F0502020204030204" pitchFamily="34" charset="0"/>
              </a:rPr>
            </a:br>
            <a:r>
              <a:rPr lang="en-US" dirty="0">
                <a:latin typeface="Calibri" panose="020F0502020204030204" pitchFamily="34" charset="0"/>
                <a:cs typeface="Calibri" panose="020F0502020204030204" pitchFamily="34" charset="0"/>
              </a:rPr>
              <a:t>تعريف الرعاية البديلة والمبادئ التوجيهية</a:t>
            </a:r>
            <a:endParaRPr lang="en-CA" dirty="0">
              <a:latin typeface="Calibri" panose="020F0502020204030204" pitchFamily="34" charset="0"/>
              <a:cs typeface="Calibri" panose="020F0502020204030204" pitchFamily="34" charset="0"/>
            </a:endParaRPr>
          </a:p>
        </p:txBody>
      </p:sp>
      <p:sp>
        <p:nvSpPr>
          <p:cNvPr id="5" name="Google Shape;191;p14">
            <a:extLst>
              <a:ext uri="{FF2B5EF4-FFF2-40B4-BE49-F238E27FC236}">
                <a16:creationId xmlns:a16="http://schemas.microsoft.com/office/drawing/2014/main" id="{C3B93949-D478-3A61-72AB-C7B15375EC16}"/>
              </a:ext>
            </a:extLst>
          </p:cNvPr>
          <p:cNvSpPr txBox="1"/>
          <p:nvPr/>
        </p:nvSpPr>
        <p:spPr>
          <a:xfrm>
            <a:off x="6381004" y="1337869"/>
            <a:ext cx="4941901" cy="461624"/>
          </a:xfrm>
          <a:prstGeom prst="rect">
            <a:avLst/>
          </a:prstGeom>
          <a:noFill/>
          <a:ln>
            <a:noFill/>
          </a:ln>
        </p:spPr>
        <p:txBody>
          <a:bodyPr spcFirstLastPara="1" wrap="square" lIns="91425" tIns="45700" rIns="91425" bIns="45700" anchor="t" anchorCtr="0">
            <a:spAutoFit/>
          </a:bodyPr>
          <a:lstStyle/>
          <a:p>
            <a:pPr marL="0" marR="0" lvl="0" indent="0" algn="ctr" rtl="1">
              <a:lnSpc>
                <a:spcPct val="100000"/>
              </a:lnSpc>
              <a:spcBef>
                <a:spcPts val="0"/>
              </a:spcBef>
              <a:spcAft>
                <a:spcPts val="0"/>
              </a:spcAft>
              <a:buClr>
                <a:srgbClr val="1D8CC8"/>
              </a:buClr>
              <a:buSzPts val="2400"/>
              <a:buFont typeface="Arial"/>
              <a:buNone/>
            </a:pPr>
            <a:r>
              <a:rPr lang="en-US" sz="2400" b="1" i="0" u="none" strike="noStrike" cap="none" spc="300" dirty="0">
                <a:solidFill>
                  <a:schemeClr val="accent2">
                    <a:lumMod val="75000"/>
                  </a:schemeClr>
                </a:solidFill>
                <a:latin typeface="Calibri" panose="020F0502020204030204" pitchFamily="34" charset="0"/>
                <a:cs typeface="Calibri" panose="020F0502020204030204" pitchFamily="34" charset="0"/>
                <a:sym typeface="Arial"/>
              </a:rPr>
              <a:t>أهداف التعلم</a:t>
            </a:r>
            <a:endParaRPr lang="en-US" sz="2400" spc="300" dirty="0">
              <a:solidFill>
                <a:schemeClr val="accent2">
                  <a:lumMod val="75000"/>
                </a:schemeClr>
              </a:solidFill>
              <a:latin typeface="Calibri" panose="020F0502020204030204" pitchFamily="34" charset="0"/>
              <a:cs typeface="Calibri" panose="020F0502020204030204" pitchFamily="34" charset="0"/>
            </a:endParaRPr>
          </a:p>
        </p:txBody>
      </p:sp>
      <p:sp>
        <p:nvSpPr>
          <p:cNvPr id="6" name="Google Shape;193;p14">
            <a:extLst>
              <a:ext uri="{FF2B5EF4-FFF2-40B4-BE49-F238E27FC236}">
                <a16:creationId xmlns:a16="http://schemas.microsoft.com/office/drawing/2014/main" id="{66ECA0E4-2578-6233-19CB-A40A0D5FC7AD}"/>
              </a:ext>
            </a:extLst>
          </p:cNvPr>
          <p:cNvSpPr txBox="1"/>
          <p:nvPr/>
        </p:nvSpPr>
        <p:spPr>
          <a:xfrm>
            <a:off x="7251032" y="2375550"/>
            <a:ext cx="4171275" cy="2628243"/>
          </a:xfrm>
          <a:prstGeom prst="rect">
            <a:avLst/>
          </a:prstGeom>
          <a:noFill/>
          <a:ln>
            <a:noFill/>
          </a:ln>
        </p:spPr>
        <p:txBody>
          <a:bodyPr spcFirstLastPara="1" wrap="square" lIns="91425" tIns="45700" rIns="91425" bIns="45700" anchor="t" anchorCtr="0">
            <a:spAutoFit/>
          </a:bodyPr>
          <a:lstStyle/>
          <a:p>
            <a:pPr marL="0" marR="0" lvl="0" indent="0" algn="r" rtl="1">
              <a:lnSpc>
                <a:spcPct val="107000"/>
              </a:lnSpc>
              <a:spcBef>
                <a:spcPts val="0"/>
              </a:spcBef>
              <a:spcAft>
                <a:spcPts val="0"/>
              </a:spcAft>
              <a:buClr>
                <a:srgbClr val="000000"/>
              </a:buClr>
              <a:buSzPts val="2400"/>
              <a:buFont typeface="Arial"/>
              <a:buNone/>
            </a:pPr>
            <a:r>
              <a:rPr lang="ar-SA" sz="2200" b="0" i="0" u="none" strike="noStrike" cap="none" dirty="0">
                <a:solidFill>
                  <a:srgbClr val="000000"/>
                </a:solidFill>
                <a:latin typeface="Calibri" panose="020F0502020204030204" pitchFamily="34" charset="0"/>
                <a:cs typeface="Calibri" panose="020F0502020204030204" pitchFamily="34" charset="0"/>
                <a:sym typeface="Arial"/>
              </a:rPr>
              <a:t>و</a:t>
            </a:r>
            <a:r>
              <a:rPr lang="en-US" sz="2200" b="0" i="0" u="none" strike="noStrike" cap="none" dirty="0">
                <a:solidFill>
                  <a:srgbClr val="000000"/>
                </a:solidFill>
                <a:latin typeface="Calibri" panose="020F0502020204030204" pitchFamily="34" charset="0"/>
                <a:cs typeface="Calibri" panose="020F0502020204030204" pitchFamily="34" charset="0"/>
                <a:sym typeface="Arial"/>
              </a:rPr>
              <a:t>صف ما هو المقصود بالرعاية البديلة في حالات الطوارئ</a:t>
            </a:r>
          </a:p>
          <a:p>
            <a:pPr marL="0" marR="0" lvl="0" indent="0" algn="r" rtl="1">
              <a:lnSpc>
                <a:spcPct val="107000"/>
              </a:lnSpc>
              <a:spcBef>
                <a:spcPts val="0"/>
              </a:spcBef>
              <a:spcAft>
                <a:spcPts val="0"/>
              </a:spcAft>
              <a:buClr>
                <a:srgbClr val="000000"/>
              </a:buClr>
              <a:buSzPts val="2400"/>
              <a:buFont typeface="Arial"/>
              <a:buNone/>
            </a:pPr>
            <a:r>
              <a:rPr lang="en-US" sz="2200" b="0" i="0" u="none" strike="noStrike" cap="none" dirty="0">
                <a:solidFill>
                  <a:srgbClr val="000000"/>
                </a:solidFill>
                <a:latin typeface="Calibri" panose="020F0502020204030204" pitchFamily="34" charset="0"/>
                <a:cs typeface="Calibri" panose="020F0502020204030204" pitchFamily="34" charset="0"/>
                <a:sym typeface="Arial"/>
              </a:rPr>
              <a:t> </a:t>
            </a:r>
          </a:p>
          <a:p>
            <a:pPr marL="0" marR="0" lvl="0" indent="0" algn="r" rtl="1">
              <a:lnSpc>
                <a:spcPct val="107000"/>
              </a:lnSpc>
              <a:spcBef>
                <a:spcPts val="0"/>
              </a:spcBef>
              <a:spcAft>
                <a:spcPts val="0"/>
              </a:spcAft>
              <a:buClr>
                <a:srgbClr val="000000"/>
              </a:buClr>
              <a:buSzPts val="2400"/>
              <a:buFont typeface="Arial"/>
              <a:buNone/>
            </a:pPr>
            <a:r>
              <a:rPr lang="ar-SA" sz="2200" dirty="0">
                <a:latin typeface="Calibri" panose="020F0502020204030204" pitchFamily="34" charset="0"/>
                <a:cs typeface="Calibri" panose="020F0502020204030204" pitchFamily="34" charset="0"/>
              </a:rPr>
              <a:t>تذكير</a:t>
            </a:r>
            <a:r>
              <a:rPr lang="en-US" sz="2200" b="0" i="0" u="none" strike="noStrike" cap="none" dirty="0">
                <a:solidFill>
                  <a:srgbClr val="000000"/>
                </a:solidFill>
                <a:latin typeface="Calibri" panose="020F0502020204030204" pitchFamily="34" charset="0"/>
                <a:cs typeface="Calibri" panose="020F0502020204030204" pitchFamily="34" charset="0"/>
                <a:sym typeface="Arial"/>
              </a:rPr>
              <a:t> </a:t>
            </a:r>
            <a:r>
              <a:rPr lang="ar-SA" sz="2200" b="0" i="0" u="none" strike="noStrike" cap="none" dirty="0">
                <a:solidFill>
                  <a:srgbClr val="000000"/>
                </a:solidFill>
                <a:latin typeface="Calibri" panose="020F0502020204030204" pitchFamily="34" charset="0"/>
                <a:cs typeface="Calibri" panose="020F0502020204030204" pitchFamily="34" charset="0"/>
                <a:sym typeface="Arial"/>
              </a:rPr>
              <a:t>ب</a:t>
            </a:r>
            <a:r>
              <a:rPr lang="en-US" sz="2200" b="0" i="0" u="none" strike="noStrike" cap="none" dirty="0">
                <a:solidFill>
                  <a:srgbClr val="000000"/>
                </a:solidFill>
                <a:latin typeface="Calibri" panose="020F0502020204030204" pitchFamily="34" charset="0"/>
                <a:cs typeface="Calibri" panose="020F0502020204030204" pitchFamily="34" charset="0"/>
                <a:sym typeface="Arial"/>
              </a:rPr>
              <a:t>المعايير</a:t>
            </a:r>
            <a:r>
              <a:rPr lang="ar-SA" sz="2200" b="0" i="0" u="none" strike="noStrike" cap="none" dirty="0">
                <a:solidFill>
                  <a:srgbClr val="000000"/>
                </a:solidFill>
                <a:latin typeface="Calibri" panose="020F0502020204030204" pitchFamily="34" charset="0"/>
                <a:cs typeface="Calibri" panose="020F0502020204030204" pitchFamily="34" charset="0"/>
                <a:sym typeface="Arial"/>
              </a:rPr>
              <a:t> الدنيا</a:t>
            </a:r>
            <a:endParaRPr lang="en-US" sz="2200" b="0" i="0" u="none" strike="noStrike" cap="none" dirty="0">
              <a:solidFill>
                <a:srgbClr val="000000"/>
              </a:solidFill>
              <a:latin typeface="Calibri" panose="020F0502020204030204" pitchFamily="34" charset="0"/>
              <a:cs typeface="Calibri" panose="020F0502020204030204" pitchFamily="34" charset="0"/>
              <a:sym typeface="Arial"/>
            </a:endParaRPr>
          </a:p>
          <a:p>
            <a:pPr marL="0" marR="0" lvl="0" indent="0" algn="r" rtl="1">
              <a:lnSpc>
                <a:spcPct val="107000"/>
              </a:lnSpc>
              <a:spcBef>
                <a:spcPts val="0"/>
              </a:spcBef>
              <a:spcAft>
                <a:spcPts val="0"/>
              </a:spcAft>
              <a:buClr>
                <a:srgbClr val="000000"/>
              </a:buClr>
              <a:buSzPts val="2400"/>
              <a:buFont typeface="Arial"/>
              <a:buNone/>
            </a:pPr>
            <a:endParaRPr lang="en-US" sz="2200" b="0" i="0" u="none" strike="noStrike" cap="none" dirty="0">
              <a:solidFill>
                <a:srgbClr val="000000"/>
              </a:solidFill>
              <a:latin typeface="Calibri" panose="020F0502020204030204" pitchFamily="34" charset="0"/>
              <a:cs typeface="Calibri" panose="020F0502020204030204" pitchFamily="34" charset="0"/>
              <a:sym typeface="Arial"/>
            </a:endParaRPr>
          </a:p>
          <a:p>
            <a:pPr marL="0" marR="0" lvl="0" indent="0" algn="r" rtl="1">
              <a:lnSpc>
                <a:spcPct val="107000"/>
              </a:lnSpc>
              <a:spcBef>
                <a:spcPts val="0"/>
              </a:spcBef>
              <a:spcAft>
                <a:spcPts val="0"/>
              </a:spcAft>
              <a:buClr>
                <a:srgbClr val="000000"/>
              </a:buClr>
              <a:buSzPts val="2400"/>
              <a:buFont typeface="Arial"/>
              <a:buNone/>
            </a:pPr>
            <a:endParaRPr lang="en-US" sz="2200" b="0" i="0" u="none" strike="noStrike" cap="none" dirty="0">
              <a:solidFill>
                <a:srgbClr val="000000"/>
              </a:solidFill>
              <a:latin typeface="Calibri" panose="020F0502020204030204" pitchFamily="34" charset="0"/>
              <a:cs typeface="Calibri" panose="020F0502020204030204" pitchFamily="34" charset="0"/>
              <a:sym typeface="Arial"/>
            </a:endParaRPr>
          </a:p>
          <a:p>
            <a:pPr marL="0" marR="0" lvl="0" indent="0" algn="r" rtl="1">
              <a:lnSpc>
                <a:spcPct val="107000"/>
              </a:lnSpc>
              <a:spcBef>
                <a:spcPts val="0"/>
              </a:spcBef>
              <a:spcAft>
                <a:spcPts val="0"/>
              </a:spcAft>
              <a:buClr>
                <a:srgbClr val="000000"/>
              </a:buClr>
              <a:buSzPts val="2400"/>
              <a:buFont typeface="Arial"/>
              <a:buNone/>
            </a:pPr>
            <a:r>
              <a:rPr lang="ar-SA" sz="2200" b="0" i="0" u="none" strike="noStrike" cap="none" dirty="0">
                <a:solidFill>
                  <a:srgbClr val="000000"/>
                </a:solidFill>
                <a:latin typeface="Calibri" panose="020F0502020204030204" pitchFamily="34" charset="0"/>
                <a:cs typeface="Calibri" panose="020F0502020204030204" pitchFamily="34" charset="0"/>
                <a:sym typeface="Arial"/>
              </a:rPr>
              <a:t>و</a:t>
            </a:r>
            <a:r>
              <a:rPr lang="en-US" sz="2200" b="0" i="0" u="none" strike="noStrike" cap="none" dirty="0">
                <a:solidFill>
                  <a:srgbClr val="000000"/>
                </a:solidFill>
                <a:latin typeface="Calibri" panose="020F0502020204030204" pitchFamily="34" charset="0"/>
                <a:cs typeface="Calibri" panose="020F0502020204030204" pitchFamily="34" charset="0"/>
                <a:sym typeface="Arial"/>
              </a:rPr>
              <a:t>صف المبادئ التوجيهية للرعاية البديلة</a:t>
            </a:r>
            <a:r>
              <a:rPr lang="en-US" sz="2200" b="0" i="0" u="none" strike="noStrike" cap="none" dirty="0">
                <a:solidFill>
                  <a:srgbClr val="000000"/>
                </a:solidFill>
                <a:latin typeface="Arial"/>
                <a:ea typeface="Arial"/>
                <a:cs typeface="Arial"/>
                <a:sym typeface="Arial"/>
              </a:rPr>
              <a:t>.</a:t>
            </a:r>
          </a:p>
        </p:txBody>
      </p:sp>
      <p:grpSp>
        <p:nvGrpSpPr>
          <p:cNvPr id="7" name="Google Shape;194;p14">
            <a:extLst>
              <a:ext uri="{FF2B5EF4-FFF2-40B4-BE49-F238E27FC236}">
                <a16:creationId xmlns:a16="http://schemas.microsoft.com/office/drawing/2014/main" id="{3158393A-B017-C183-1791-BAFDB35ED8E1}"/>
              </a:ext>
            </a:extLst>
          </p:cNvPr>
          <p:cNvGrpSpPr/>
          <p:nvPr/>
        </p:nvGrpSpPr>
        <p:grpSpPr>
          <a:xfrm>
            <a:off x="6381004" y="2470087"/>
            <a:ext cx="560331" cy="592814"/>
            <a:chOff x="243840" y="1676400"/>
            <a:chExt cx="701040" cy="741680"/>
          </a:xfrm>
          <a:solidFill>
            <a:schemeClr val="accent2">
              <a:lumMod val="75000"/>
            </a:schemeClr>
          </a:solidFill>
        </p:grpSpPr>
        <p:sp>
          <p:nvSpPr>
            <p:cNvPr id="8" name="Google Shape;195;p14">
              <a:extLst>
                <a:ext uri="{FF2B5EF4-FFF2-40B4-BE49-F238E27FC236}">
                  <a16:creationId xmlns:a16="http://schemas.microsoft.com/office/drawing/2014/main" id="{7B97D92F-CE96-FB5C-9D4A-A5D0C2A07F8B}"/>
                </a:ext>
              </a:extLst>
            </p:cNvPr>
            <p:cNvSpPr/>
            <p:nvPr/>
          </p:nvSpPr>
          <p:spPr>
            <a:xfrm>
              <a:off x="243840" y="1676400"/>
              <a:ext cx="116839" cy="741680"/>
            </a:xfrm>
            <a:prstGeom prst="rect">
              <a:avLst/>
            </a:prstGeom>
            <a:grpFill/>
            <a:ln>
              <a:noFill/>
            </a:ln>
          </p:spPr>
          <p:txBody>
            <a:bodyPr spcFirstLastPara="1" wrap="square" lIns="91425" tIns="45700" rIns="91425" bIns="45700" anchor="ctr" anchorCtr="0">
              <a:noAutofit/>
            </a:bodyPr>
            <a:lstStyle/>
            <a:p>
              <a:pPr marL="0" marR="0" lvl="0" indent="0" algn="ctr" rtl="1">
                <a:spcBef>
                  <a:spcPts val="0"/>
                </a:spcBef>
                <a:spcAft>
                  <a:spcPts val="0"/>
                </a:spcAft>
                <a:buClr>
                  <a:schemeClr val="dk1"/>
                </a:buClr>
                <a:buSzPts val="1800"/>
                <a:buFont typeface="Calibri"/>
                <a:buNone/>
              </a:pPr>
              <a:endParaRPr sz="1800" dirty="0">
                <a:solidFill>
                  <a:schemeClr val="lt1"/>
                </a:solidFill>
                <a:latin typeface="Calibri"/>
                <a:ea typeface="Calibri"/>
                <a:cs typeface="Calibri"/>
                <a:sym typeface="Calibri"/>
              </a:endParaRPr>
            </a:p>
          </p:txBody>
        </p:sp>
        <p:sp>
          <p:nvSpPr>
            <p:cNvPr id="9" name="Google Shape;196;p14">
              <a:extLst>
                <a:ext uri="{FF2B5EF4-FFF2-40B4-BE49-F238E27FC236}">
                  <a16:creationId xmlns:a16="http://schemas.microsoft.com/office/drawing/2014/main" id="{72E84758-7408-D963-1B76-FB1A0705FE54}"/>
                </a:ext>
              </a:extLst>
            </p:cNvPr>
            <p:cNvSpPr/>
            <p:nvPr/>
          </p:nvSpPr>
          <p:spPr>
            <a:xfrm>
              <a:off x="314960" y="1676400"/>
              <a:ext cx="629920" cy="436880"/>
            </a:xfrm>
            <a:prstGeom prst="rect">
              <a:avLst/>
            </a:prstGeom>
            <a:grpFill/>
            <a:ln>
              <a:noFill/>
            </a:ln>
          </p:spPr>
          <p:txBody>
            <a:bodyPr spcFirstLastPara="1" wrap="square" lIns="91425" tIns="45700" rIns="91425" bIns="45700" anchor="ctr" anchorCtr="0">
              <a:noAutofit/>
            </a:bodyPr>
            <a:lstStyle/>
            <a:p>
              <a:pPr marL="0" marR="0" lvl="0" indent="0" algn="ctr" rtl="1">
                <a:spcBef>
                  <a:spcPts val="0"/>
                </a:spcBef>
                <a:spcAft>
                  <a:spcPts val="0"/>
                </a:spcAft>
                <a:buClr>
                  <a:schemeClr val="dk1"/>
                </a:buClr>
                <a:buSzPts val="1800"/>
                <a:buFont typeface="Calibri"/>
                <a:buNone/>
              </a:pPr>
              <a:endParaRPr sz="1800" dirty="0">
                <a:solidFill>
                  <a:schemeClr val="lt1"/>
                </a:solidFill>
                <a:latin typeface="Calibri"/>
                <a:ea typeface="Calibri"/>
                <a:cs typeface="Calibri"/>
                <a:sym typeface="Calibri"/>
              </a:endParaRPr>
            </a:p>
          </p:txBody>
        </p:sp>
      </p:grpSp>
      <p:grpSp>
        <p:nvGrpSpPr>
          <p:cNvPr id="10" name="Google Shape;194;p14">
            <a:extLst>
              <a:ext uri="{FF2B5EF4-FFF2-40B4-BE49-F238E27FC236}">
                <a16:creationId xmlns:a16="http://schemas.microsoft.com/office/drawing/2014/main" id="{ED3852DB-0EFF-F610-A646-F87457762BA7}"/>
              </a:ext>
            </a:extLst>
          </p:cNvPr>
          <p:cNvGrpSpPr/>
          <p:nvPr/>
        </p:nvGrpSpPr>
        <p:grpSpPr>
          <a:xfrm>
            <a:off x="6381004" y="3551428"/>
            <a:ext cx="560331" cy="592814"/>
            <a:chOff x="243840" y="1676400"/>
            <a:chExt cx="701040" cy="741680"/>
          </a:xfrm>
          <a:solidFill>
            <a:schemeClr val="accent2">
              <a:lumMod val="75000"/>
            </a:schemeClr>
          </a:solidFill>
        </p:grpSpPr>
        <p:sp>
          <p:nvSpPr>
            <p:cNvPr id="11" name="Google Shape;195;p14">
              <a:extLst>
                <a:ext uri="{FF2B5EF4-FFF2-40B4-BE49-F238E27FC236}">
                  <a16:creationId xmlns:a16="http://schemas.microsoft.com/office/drawing/2014/main" id="{5917DF0C-A798-9748-A8CD-C57AD73AD919}"/>
                </a:ext>
              </a:extLst>
            </p:cNvPr>
            <p:cNvSpPr/>
            <p:nvPr/>
          </p:nvSpPr>
          <p:spPr>
            <a:xfrm>
              <a:off x="243840" y="1676400"/>
              <a:ext cx="116839" cy="741680"/>
            </a:xfrm>
            <a:prstGeom prst="rect">
              <a:avLst/>
            </a:prstGeom>
            <a:grpFill/>
            <a:ln>
              <a:noFill/>
            </a:ln>
          </p:spPr>
          <p:txBody>
            <a:bodyPr spcFirstLastPara="1" wrap="square" lIns="91425" tIns="45700" rIns="91425" bIns="45700" anchor="ctr" anchorCtr="0">
              <a:noAutofit/>
            </a:bodyPr>
            <a:lstStyle/>
            <a:p>
              <a:pPr marL="0" marR="0" lvl="0" indent="0" algn="ctr" rtl="1">
                <a:spcBef>
                  <a:spcPts val="0"/>
                </a:spcBef>
                <a:spcAft>
                  <a:spcPts val="0"/>
                </a:spcAft>
                <a:buClr>
                  <a:schemeClr val="dk1"/>
                </a:buClr>
                <a:buSzPts val="1800"/>
                <a:buFont typeface="Calibri"/>
                <a:buNone/>
              </a:pPr>
              <a:endParaRPr sz="1800" dirty="0">
                <a:solidFill>
                  <a:schemeClr val="lt1"/>
                </a:solidFill>
                <a:latin typeface="Calibri"/>
                <a:ea typeface="Calibri"/>
                <a:cs typeface="Calibri"/>
                <a:sym typeface="Calibri"/>
              </a:endParaRPr>
            </a:p>
          </p:txBody>
        </p:sp>
        <p:sp>
          <p:nvSpPr>
            <p:cNvPr id="12" name="Google Shape;196;p14">
              <a:extLst>
                <a:ext uri="{FF2B5EF4-FFF2-40B4-BE49-F238E27FC236}">
                  <a16:creationId xmlns:a16="http://schemas.microsoft.com/office/drawing/2014/main" id="{CD1B7CE0-D8BE-CC6B-962B-0986FA19F2FF}"/>
                </a:ext>
              </a:extLst>
            </p:cNvPr>
            <p:cNvSpPr/>
            <p:nvPr/>
          </p:nvSpPr>
          <p:spPr>
            <a:xfrm>
              <a:off x="314960" y="1676400"/>
              <a:ext cx="629920" cy="436880"/>
            </a:xfrm>
            <a:prstGeom prst="rect">
              <a:avLst/>
            </a:prstGeom>
            <a:grpFill/>
            <a:ln>
              <a:noFill/>
            </a:ln>
          </p:spPr>
          <p:txBody>
            <a:bodyPr spcFirstLastPara="1" wrap="square" lIns="91425" tIns="45700" rIns="91425" bIns="45700" anchor="ctr" anchorCtr="0">
              <a:noAutofit/>
            </a:bodyPr>
            <a:lstStyle/>
            <a:p>
              <a:pPr marL="0" marR="0" lvl="0" indent="0" algn="ctr" rtl="1">
                <a:spcBef>
                  <a:spcPts val="0"/>
                </a:spcBef>
                <a:spcAft>
                  <a:spcPts val="0"/>
                </a:spcAft>
                <a:buClr>
                  <a:schemeClr val="dk1"/>
                </a:buClr>
                <a:buSzPts val="1800"/>
                <a:buFont typeface="Calibri"/>
                <a:buNone/>
              </a:pPr>
              <a:endParaRPr sz="1800" dirty="0">
                <a:solidFill>
                  <a:schemeClr val="lt1"/>
                </a:solidFill>
                <a:latin typeface="Calibri"/>
                <a:ea typeface="Calibri"/>
                <a:cs typeface="Calibri"/>
                <a:sym typeface="Calibri"/>
              </a:endParaRPr>
            </a:p>
          </p:txBody>
        </p:sp>
      </p:grpSp>
      <p:grpSp>
        <p:nvGrpSpPr>
          <p:cNvPr id="13" name="Google Shape;194;p14">
            <a:extLst>
              <a:ext uri="{FF2B5EF4-FFF2-40B4-BE49-F238E27FC236}">
                <a16:creationId xmlns:a16="http://schemas.microsoft.com/office/drawing/2014/main" id="{380775F7-B75C-619F-BEC0-30F25C7AF234}"/>
              </a:ext>
            </a:extLst>
          </p:cNvPr>
          <p:cNvGrpSpPr/>
          <p:nvPr/>
        </p:nvGrpSpPr>
        <p:grpSpPr>
          <a:xfrm>
            <a:off x="6381004" y="4632769"/>
            <a:ext cx="560331" cy="592814"/>
            <a:chOff x="243840" y="1676400"/>
            <a:chExt cx="701040" cy="741680"/>
          </a:xfrm>
          <a:solidFill>
            <a:schemeClr val="accent2">
              <a:lumMod val="75000"/>
            </a:schemeClr>
          </a:solidFill>
        </p:grpSpPr>
        <p:sp>
          <p:nvSpPr>
            <p:cNvPr id="14" name="Google Shape;195;p14">
              <a:extLst>
                <a:ext uri="{FF2B5EF4-FFF2-40B4-BE49-F238E27FC236}">
                  <a16:creationId xmlns:a16="http://schemas.microsoft.com/office/drawing/2014/main" id="{DBD7EF22-6E3A-594F-FBF0-F8C1D2DFBBC0}"/>
                </a:ext>
              </a:extLst>
            </p:cNvPr>
            <p:cNvSpPr/>
            <p:nvPr/>
          </p:nvSpPr>
          <p:spPr>
            <a:xfrm>
              <a:off x="243840" y="1676400"/>
              <a:ext cx="116839" cy="741680"/>
            </a:xfrm>
            <a:prstGeom prst="rect">
              <a:avLst/>
            </a:prstGeom>
            <a:grpFill/>
            <a:ln>
              <a:noFill/>
            </a:ln>
          </p:spPr>
          <p:txBody>
            <a:bodyPr spcFirstLastPara="1" wrap="square" lIns="91425" tIns="45700" rIns="91425" bIns="45700" anchor="ctr" anchorCtr="0">
              <a:noAutofit/>
            </a:bodyPr>
            <a:lstStyle/>
            <a:p>
              <a:pPr marL="0" marR="0" lvl="0" indent="0" algn="ctr" rtl="1">
                <a:spcBef>
                  <a:spcPts val="0"/>
                </a:spcBef>
                <a:spcAft>
                  <a:spcPts val="0"/>
                </a:spcAft>
                <a:buClr>
                  <a:schemeClr val="dk1"/>
                </a:buClr>
                <a:buSzPts val="1800"/>
                <a:buFont typeface="Calibri"/>
                <a:buNone/>
              </a:pPr>
              <a:endParaRPr sz="1800" dirty="0">
                <a:solidFill>
                  <a:schemeClr val="lt1"/>
                </a:solidFill>
                <a:latin typeface="Calibri"/>
                <a:ea typeface="Calibri"/>
                <a:cs typeface="Calibri"/>
                <a:sym typeface="Calibri"/>
              </a:endParaRPr>
            </a:p>
          </p:txBody>
        </p:sp>
        <p:sp>
          <p:nvSpPr>
            <p:cNvPr id="15" name="Google Shape;196;p14">
              <a:extLst>
                <a:ext uri="{FF2B5EF4-FFF2-40B4-BE49-F238E27FC236}">
                  <a16:creationId xmlns:a16="http://schemas.microsoft.com/office/drawing/2014/main" id="{EDF9150E-ABD4-91B6-1FBC-83889B8E52BA}"/>
                </a:ext>
              </a:extLst>
            </p:cNvPr>
            <p:cNvSpPr/>
            <p:nvPr/>
          </p:nvSpPr>
          <p:spPr>
            <a:xfrm>
              <a:off x="314960" y="1676400"/>
              <a:ext cx="629920" cy="436880"/>
            </a:xfrm>
            <a:prstGeom prst="rect">
              <a:avLst/>
            </a:prstGeom>
            <a:grpFill/>
            <a:ln>
              <a:noFill/>
            </a:ln>
          </p:spPr>
          <p:txBody>
            <a:bodyPr spcFirstLastPara="1" wrap="square" lIns="91425" tIns="45700" rIns="91425" bIns="45700" anchor="ctr" anchorCtr="0">
              <a:noAutofit/>
            </a:bodyPr>
            <a:lstStyle/>
            <a:p>
              <a:pPr marL="0" marR="0" lvl="0" indent="0" algn="ctr" rtl="1">
                <a:spcBef>
                  <a:spcPts val="0"/>
                </a:spcBef>
                <a:spcAft>
                  <a:spcPts val="0"/>
                </a:spcAft>
                <a:buClr>
                  <a:schemeClr val="dk1"/>
                </a:buClr>
                <a:buSzPts val="1800"/>
                <a:buFont typeface="Calibri"/>
                <a:buNone/>
              </a:pPr>
              <a:endParaRPr sz="1800" dirty="0">
                <a:solidFill>
                  <a:schemeClr val="lt1"/>
                </a:solidFill>
                <a:latin typeface="Calibri"/>
                <a:ea typeface="Calibri"/>
                <a:cs typeface="Calibri"/>
                <a:sym typeface="Calibri"/>
              </a:endParaRPr>
            </a:p>
          </p:txBody>
        </p:sp>
      </p:gr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Shape 801"/>
        <p:cNvGrpSpPr/>
        <p:nvPr/>
      </p:nvGrpSpPr>
      <p:grpSpPr>
        <a:xfrm>
          <a:off x="0" y="0"/>
          <a:ext cx="0" cy="0"/>
          <a:chOff x="0" y="0"/>
          <a:chExt cx="0" cy="0"/>
        </a:xfrm>
      </p:grpSpPr>
      <p:sp>
        <p:nvSpPr>
          <p:cNvPr id="802" name="Google Shape;802;p34"/>
          <p:cNvSpPr txBox="1">
            <a:spLocks noGrp="1"/>
          </p:cNvSpPr>
          <p:nvPr>
            <p:ph type="title"/>
          </p:nvPr>
        </p:nvSpPr>
        <p:spPr>
          <a:xfrm>
            <a:off x="838200" y="120516"/>
            <a:ext cx="10515600" cy="868968"/>
          </a:xfrm>
          <a:prstGeom prst="rect">
            <a:avLst/>
          </a:prstGeom>
          <a:noFill/>
          <a:ln>
            <a:noFill/>
          </a:ln>
        </p:spPr>
        <p:txBody>
          <a:bodyPr spcFirstLastPara="1" wrap="square" lIns="91425" tIns="45700" rIns="91425" bIns="45700" anchor="ctr" anchorCtr="0">
            <a:normAutofit/>
          </a:bodyPr>
          <a:lstStyle/>
          <a:p>
            <a:pPr marL="0" lvl="0" indent="0" algn="ctr" rtl="1">
              <a:lnSpc>
                <a:spcPct val="90000"/>
              </a:lnSpc>
              <a:spcBef>
                <a:spcPts val="0"/>
              </a:spcBef>
              <a:spcAft>
                <a:spcPts val="0"/>
              </a:spcAft>
              <a:buClr>
                <a:srgbClr val="8C5F7A"/>
              </a:buClr>
              <a:buSzPts val="3200"/>
              <a:buFont typeface="Arial"/>
              <a:buNone/>
            </a:pPr>
            <a:r>
              <a:rPr lang="en-US" dirty="0">
                <a:latin typeface="Calibri" panose="020F0502020204030204" pitchFamily="34" charset="0"/>
                <a:cs typeface="Calibri" panose="020F0502020204030204" pitchFamily="34" charset="0"/>
              </a:rPr>
              <a:t>ماذا نعني بالرعاية البديلة؟</a:t>
            </a:r>
            <a:endParaRPr dirty="0">
              <a:latin typeface="Calibri" panose="020F0502020204030204" pitchFamily="34" charset="0"/>
              <a:cs typeface="Calibri" panose="020F0502020204030204" pitchFamily="34" charset="0"/>
            </a:endParaRPr>
          </a:p>
        </p:txBody>
      </p:sp>
      <p:sp>
        <p:nvSpPr>
          <p:cNvPr id="2" name="Rectangle: Rounded Corners 1">
            <a:extLst>
              <a:ext uri="{FF2B5EF4-FFF2-40B4-BE49-F238E27FC236}">
                <a16:creationId xmlns:a16="http://schemas.microsoft.com/office/drawing/2014/main" id="{7D58D146-2330-53B7-8C41-FAD868CC8846}"/>
              </a:ext>
            </a:extLst>
          </p:cNvPr>
          <p:cNvSpPr/>
          <p:nvPr/>
        </p:nvSpPr>
        <p:spPr>
          <a:xfrm>
            <a:off x="3975715" y="3154877"/>
            <a:ext cx="7766237" cy="761015"/>
          </a:xfrm>
          <a:prstGeom prst="round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631825" algn="r" rtl="1"/>
            <a:r>
              <a:rPr lang="en-US" sz="2000" b="1" dirty="0">
                <a:solidFill>
                  <a:schemeClr val="tx1"/>
                </a:solidFill>
                <a:latin typeface="Calibri" panose="020F0502020204030204" pitchFamily="34" charset="0"/>
                <a:cs typeface="Calibri" panose="020F0502020204030204" pitchFamily="34" charset="0"/>
              </a:rPr>
              <a:t>الرعاية الرسمية</a:t>
            </a:r>
            <a:r>
              <a:rPr lang="ar-SA" sz="2000" b="1" dirty="0">
                <a:solidFill>
                  <a:schemeClr val="tx1"/>
                </a:solidFill>
                <a:latin typeface="Calibri" panose="020F0502020204030204" pitchFamily="34" charset="0"/>
                <a:cs typeface="Calibri" panose="020F0502020204030204" pitchFamily="34" charset="0"/>
              </a:rPr>
              <a:t> </a:t>
            </a:r>
            <a:r>
              <a:rPr lang="ar-SA" sz="2000" dirty="0">
                <a:solidFill>
                  <a:schemeClr val="tx1"/>
                </a:solidFill>
                <a:latin typeface="Calibri" panose="020F0502020204030204" pitchFamily="34" charset="0"/>
                <a:ea typeface="Arial"/>
                <a:cs typeface="Calibri" panose="020F0502020204030204" pitchFamily="34" charset="0"/>
                <a:sym typeface="Arial"/>
              </a:rPr>
              <a:t>هي </a:t>
            </a:r>
            <a:r>
              <a:rPr lang="en-US" sz="2000" dirty="0" err="1">
                <a:solidFill>
                  <a:schemeClr val="tx1"/>
                </a:solidFill>
                <a:latin typeface="Calibri" panose="020F0502020204030204" pitchFamily="34" charset="0"/>
                <a:ea typeface="Arial"/>
                <a:cs typeface="Calibri" panose="020F0502020204030204" pitchFamily="34" charset="0"/>
                <a:sym typeface="Arial"/>
              </a:rPr>
              <a:t>الرعاية</a:t>
            </a:r>
            <a:r>
              <a:rPr lang="en-US" sz="2000" dirty="0">
                <a:solidFill>
                  <a:schemeClr val="tx1"/>
                </a:solidFill>
                <a:latin typeface="Calibri" panose="020F0502020204030204" pitchFamily="34" charset="0"/>
                <a:ea typeface="Arial"/>
                <a:cs typeface="Calibri" panose="020F0502020204030204" pitchFamily="34" charset="0"/>
                <a:sym typeface="Arial"/>
              </a:rPr>
              <a:t> </a:t>
            </a:r>
            <a:r>
              <a:rPr lang="en-US" sz="2000" dirty="0" err="1">
                <a:solidFill>
                  <a:schemeClr val="tx1"/>
                </a:solidFill>
                <a:latin typeface="Calibri" panose="020F0502020204030204" pitchFamily="34" charset="0"/>
                <a:ea typeface="Arial"/>
                <a:cs typeface="Calibri" panose="020F0502020204030204" pitchFamily="34" charset="0"/>
                <a:sym typeface="Arial"/>
              </a:rPr>
              <a:t>الم</a:t>
            </a:r>
            <a:r>
              <a:rPr lang="ar-SA" sz="2000" dirty="0">
                <a:solidFill>
                  <a:schemeClr val="tx1"/>
                </a:solidFill>
                <a:latin typeface="Calibri" panose="020F0502020204030204" pitchFamily="34" charset="0"/>
                <a:ea typeface="Arial"/>
                <a:cs typeface="Calibri" panose="020F0502020204030204" pitchFamily="34" charset="0"/>
                <a:sym typeface="Arial"/>
              </a:rPr>
              <a:t>صرح</a:t>
            </a:r>
            <a:r>
              <a:rPr lang="en-US" sz="2000" dirty="0">
                <a:solidFill>
                  <a:schemeClr val="tx1"/>
                </a:solidFill>
                <a:latin typeface="Calibri" panose="020F0502020204030204" pitchFamily="34" charset="0"/>
                <a:ea typeface="Arial"/>
                <a:cs typeface="Calibri" panose="020F0502020204030204" pitchFamily="34" charset="0"/>
                <a:sym typeface="Arial"/>
              </a:rPr>
              <a:t> </a:t>
            </a:r>
            <a:r>
              <a:rPr lang="en-US" sz="2000" dirty="0" err="1">
                <a:solidFill>
                  <a:schemeClr val="tx1"/>
                </a:solidFill>
                <a:latin typeface="Calibri" panose="020F0502020204030204" pitchFamily="34" charset="0"/>
                <a:ea typeface="Arial"/>
                <a:cs typeface="Calibri" panose="020F0502020204030204" pitchFamily="34" charset="0"/>
                <a:sym typeface="Arial"/>
              </a:rPr>
              <a:t>بها</a:t>
            </a:r>
            <a:r>
              <a:rPr lang="en-US" sz="2000" dirty="0">
                <a:solidFill>
                  <a:schemeClr val="tx1"/>
                </a:solidFill>
                <a:latin typeface="Calibri" panose="020F0502020204030204" pitchFamily="34" charset="0"/>
                <a:ea typeface="Arial"/>
                <a:cs typeface="Calibri" panose="020F0502020204030204" pitchFamily="34" charset="0"/>
                <a:sym typeface="Arial"/>
              </a:rPr>
              <a:t> </a:t>
            </a:r>
            <a:r>
              <a:rPr lang="en-US" sz="2000" dirty="0" err="1">
                <a:solidFill>
                  <a:schemeClr val="tx1"/>
                </a:solidFill>
                <a:latin typeface="Calibri" panose="020F0502020204030204" pitchFamily="34" charset="0"/>
                <a:ea typeface="Arial"/>
                <a:cs typeface="Calibri" panose="020F0502020204030204" pitchFamily="34" charset="0"/>
                <a:sym typeface="Arial"/>
              </a:rPr>
              <a:t>من</a:t>
            </a:r>
            <a:r>
              <a:rPr lang="en-US" sz="2000" dirty="0">
                <a:solidFill>
                  <a:schemeClr val="tx1"/>
                </a:solidFill>
                <a:latin typeface="Calibri" panose="020F0502020204030204" pitchFamily="34" charset="0"/>
                <a:ea typeface="Arial"/>
                <a:cs typeface="Calibri" panose="020F0502020204030204" pitchFamily="34" charset="0"/>
                <a:sym typeface="Arial"/>
              </a:rPr>
              <a:t> </a:t>
            </a:r>
            <a:r>
              <a:rPr lang="en-US" sz="2000" dirty="0" err="1">
                <a:solidFill>
                  <a:schemeClr val="tx1"/>
                </a:solidFill>
                <a:latin typeface="Calibri" panose="020F0502020204030204" pitchFamily="34" charset="0"/>
                <a:ea typeface="Arial"/>
                <a:cs typeface="Calibri" panose="020F0502020204030204" pitchFamily="34" charset="0"/>
                <a:sym typeface="Arial"/>
              </a:rPr>
              <a:t>جهة</a:t>
            </a:r>
            <a:r>
              <a:rPr lang="en-US" sz="2000" dirty="0">
                <a:solidFill>
                  <a:schemeClr val="tx1"/>
                </a:solidFill>
                <a:latin typeface="Calibri" panose="020F0502020204030204" pitchFamily="34" charset="0"/>
                <a:ea typeface="Arial"/>
                <a:cs typeface="Calibri" panose="020F0502020204030204" pitchFamily="34" charset="0"/>
                <a:sym typeface="Arial"/>
              </a:rPr>
              <a:t> </a:t>
            </a:r>
            <a:r>
              <a:rPr lang="en-US" sz="2000" dirty="0" err="1">
                <a:solidFill>
                  <a:schemeClr val="tx1"/>
                </a:solidFill>
                <a:latin typeface="Calibri" panose="020F0502020204030204" pitchFamily="34" charset="0"/>
                <a:ea typeface="Arial"/>
                <a:cs typeface="Calibri" panose="020F0502020204030204" pitchFamily="34" charset="0"/>
                <a:sym typeface="Arial"/>
              </a:rPr>
              <a:t>إدارية</a:t>
            </a:r>
            <a:r>
              <a:rPr lang="en-US" sz="2000" dirty="0">
                <a:solidFill>
                  <a:schemeClr val="tx1"/>
                </a:solidFill>
                <a:latin typeface="Calibri" panose="020F0502020204030204" pitchFamily="34" charset="0"/>
                <a:ea typeface="Arial"/>
                <a:cs typeface="Calibri" panose="020F0502020204030204" pitchFamily="34" charset="0"/>
                <a:sym typeface="Arial"/>
              </a:rPr>
              <a:t> </a:t>
            </a:r>
            <a:r>
              <a:rPr lang="en-US" sz="2000" dirty="0" err="1">
                <a:solidFill>
                  <a:schemeClr val="tx1"/>
                </a:solidFill>
                <a:latin typeface="Calibri" panose="020F0502020204030204" pitchFamily="34" charset="0"/>
                <a:ea typeface="Arial"/>
                <a:cs typeface="Calibri" panose="020F0502020204030204" pitchFamily="34" charset="0"/>
                <a:sym typeface="Arial"/>
              </a:rPr>
              <a:t>أو</a:t>
            </a:r>
            <a:r>
              <a:rPr lang="en-US" sz="2000" dirty="0">
                <a:solidFill>
                  <a:schemeClr val="tx1"/>
                </a:solidFill>
                <a:latin typeface="Calibri" panose="020F0502020204030204" pitchFamily="34" charset="0"/>
                <a:ea typeface="Arial"/>
                <a:cs typeface="Calibri" panose="020F0502020204030204" pitchFamily="34" charset="0"/>
                <a:sym typeface="Arial"/>
              </a:rPr>
              <a:t> </a:t>
            </a:r>
            <a:r>
              <a:rPr lang="en-US" sz="2000" dirty="0" err="1">
                <a:solidFill>
                  <a:schemeClr val="tx1"/>
                </a:solidFill>
                <a:latin typeface="Calibri" panose="020F0502020204030204" pitchFamily="34" charset="0"/>
                <a:ea typeface="Arial"/>
                <a:cs typeface="Calibri" panose="020F0502020204030204" pitchFamily="34" charset="0"/>
                <a:sym typeface="Arial"/>
              </a:rPr>
              <a:t>قضائية</a:t>
            </a:r>
            <a:r>
              <a:rPr lang="en-US" sz="2000" dirty="0">
                <a:solidFill>
                  <a:schemeClr val="tx1"/>
                </a:solidFill>
                <a:latin typeface="Calibri" panose="020F0502020204030204" pitchFamily="34" charset="0"/>
                <a:ea typeface="Arial"/>
                <a:cs typeface="Calibri" panose="020F0502020204030204" pitchFamily="34" charset="0"/>
                <a:sym typeface="Arial"/>
              </a:rPr>
              <a:t> </a:t>
            </a:r>
            <a:r>
              <a:rPr lang="en-US" sz="2000" dirty="0" err="1">
                <a:solidFill>
                  <a:schemeClr val="tx1"/>
                </a:solidFill>
                <a:latin typeface="Calibri" panose="020F0502020204030204" pitchFamily="34" charset="0"/>
                <a:ea typeface="Arial"/>
                <a:cs typeface="Calibri" panose="020F0502020204030204" pitchFamily="34" charset="0"/>
                <a:sym typeface="Arial"/>
              </a:rPr>
              <a:t>أو</a:t>
            </a:r>
            <a:r>
              <a:rPr lang="en-US" sz="2000" dirty="0">
                <a:solidFill>
                  <a:schemeClr val="tx1"/>
                </a:solidFill>
                <a:latin typeface="Calibri" panose="020F0502020204030204" pitchFamily="34" charset="0"/>
                <a:ea typeface="Arial"/>
                <a:cs typeface="Calibri" panose="020F0502020204030204" pitchFamily="34" charset="0"/>
                <a:sym typeface="Arial"/>
              </a:rPr>
              <a:t> </a:t>
            </a:r>
            <a:r>
              <a:rPr lang="en-US" sz="2000" dirty="0" err="1">
                <a:solidFill>
                  <a:schemeClr val="tx1"/>
                </a:solidFill>
                <a:latin typeface="Calibri" panose="020F0502020204030204" pitchFamily="34" charset="0"/>
                <a:ea typeface="Arial"/>
                <a:cs typeface="Calibri" panose="020F0502020204030204" pitchFamily="34" charset="0"/>
                <a:sym typeface="Arial"/>
              </a:rPr>
              <a:t>جهة</a:t>
            </a:r>
            <a:r>
              <a:rPr lang="en-US" sz="2000" dirty="0">
                <a:solidFill>
                  <a:schemeClr val="tx1"/>
                </a:solidFill>
                <a:latin typeface="Calibri" panose="020F0502020204030204" pitchFamily="34" charset="0"/>
                <a:ea typeface="Arial"/>
                <a:cs typeface="Calibri" panose="020F0502020204030204" pitchFamily="34" charset="0"/>
                <a:sym typeface="Arial"/>
              </a:rPr>
              <a:t> </a:t>
            </a:r>
            <a:r>
              <a:rPr lang="en-US" sz="2000" dirty="0" err="1">
                <a:solidFill>
                  <a:schemeClr val="tx1"/>
                </a:solidFill>
                <a:latin typeface="Calibri" panose="020F0502020204030204" pitchFamily="34" charset="0"/>
                <a:ea typeface="Arial"/>
                <a:cs typeface="Calibri" panose="020F0502020204030204" pitchFamily="34" charset="0"/>
                <a:sym typeface="Arial"/>
              </a:rPr>
              <a:t>معتمدة</a:t>
            </a:r>
            <a:r>
              <a:rPr lang="ar-SA" sz="2000" dirty="0" err="1">
                <a:solidFill>
                  <a:schemeClr val="tx1"/>
                </a:solidFill>
                <a:latin typeface="Calibri" panose="020F0502020204030204" pitchFamily="34" charset="0"/>
                <a:ea typeface="Arial"/>
                <a:cs typeface="Calibri" panose="020F0502020204030204" pitchFamily="34" charset="0"/>
                <a:sym typeface="Arial"/>
              </a:rPr>
              <a:t> </a:t>
            </a:r>
            <a:r>
              <a:rPr lang="en-US" sz="2000" dirty="0">
                <a:solidFill>
                  <a:schemeClr val="tx1"/>
                </a:solidFill>
              </a:rPr>
              <a:t>.</a:t>
            </a:r>
          </a:p>
        </p:txBody>
      </p:sp>
      <p:sp>
        <p:nvSpPr>
          <p:cNvPr id="3" name="Rectangle: Rounded Corners 2">
            <a:extLst>
              <a:ext uri="{FF2B5EF4-FFF2-40B4-BE49-F238E27FC236}">
                <a16:creationId xmlns:a16="http://schemas.microsoft.com/office/drawing/2014/main" id="{72D6E1B7-ABCD-02FD-697B-B30F2E1F3B81}"/>
              </a:ext>
            </a:extLst>
          </p:cNvPr>
          <p:cNvSpPr/>
          <p:nvPr/>
        </p:nvSpPr>
        <p:spPr>
          <a:xfrm>
            <a:off x="3975715" y="1838147"/>
            <a:ext cx="7766237" cy="1088175"/>
          </a:xfrm>
          <a:prstGeom prst="round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631825" algn="r" rtl="1"/>
            <a:r>
              <a:rPr lang="en-US" sz="2000" b="1" dirty="0">
                <a:solidFill>
                  <a:schemeClr val="tx1"/>
                </a:solidFill>
                <a:latin typeface="Calibri" panose="020F0502020204030204" pitchFamily="34" charset="0"/>
                <a:cs typeface="Calibri" panose="020F0502020204030204" pitchFamily="34" charset="0"/>
              </a:rPr>
              <a:t>الرعاية البديلة</a:t>
            </a:r>
            <a:r>
              <a:rPr lang="ar-SA" sz="2000" b="1" dirty="0">
                <a:solidFill>
                  <a:schemeClr val="tx1"/>
                </a:solidFill>
                <a:latin typeface="Calibri" panose="020F0502020204030204" pitchFamily="34" charset="0"/>
                <a:cs typeface="Calibri" panose="020F0502020204030204" pitchFamily="34" charset="0"/>
              </a:rPr>
              <a:t> </a:t>
            </a:r>
            <a:r>
              <a:rPr lang="ar-SA" sz="2000" dirty="0">
                <a:solidFill>
                  <a:schemeClr val="tx1"/>
                </a:solidFill>
                <a:latin typeface="Calibri" panose="020F0502020204030204" pitchFamily="34" charset="0"/>
                <a:ea typeface="Arial"/>
                <a:cs typeface="Calibri" panose="020F0502020204030204" pitchFamily="34" charset="0"/>
                <a:sym typeface="Arial"/>
              </a:rPr>
              <a:t>هي </a:t>
            </a:r>
            <a:r>
              <a:rPr lang="en-US" sz="2000" dirty="0" err="1">
                <a:solidFill>
                  <a:schemeClr val="tx1"/>
                </a:solidFill>
                <a:latin typeface="Calibri" panose="020F0502020204030204" pitchFamily="34" charset="0"/>
                <a:ea typeface="Arial"/>
                <a:cs typeface="Calibri" panose="020F0502020204030204" pitchFamily="34" charset="0"/>
                <a:sym typeface="Arial"/>
              </a:rPr>
              <a:t>الرعاية</a:t>
            </a:r>
            <a:r>
              <a:rPr lang="en-US" sz="2000" dirty="0">
                <a:solidFill>
                  <a:schemeClr val="tx1"/>
                </a:solidFill>
                <a:latin typeface="Calibri" panose="020F0502020204030204" pitchFamily="34" charset="0"/>
                <a:ea typeface="Arial"/>
                <a:cs typeface="Calibri" panose="020F0502020204030204" pitchFamily="34" charset="0"/>
                <a:sym typeface="Arial"/>
              </a:rPr>
              <a:t> </a:t>
            </a:r>
            <a:r>
              <a:rPr lang="en-US" sz="2000" dirty="0" err="1">
                <a:solidFill>
                  <a:schemeClr val="tx1"/>
                </a:solidFill>
                <a:latin typeface="Calibri" panose="020F0502020204030204" pitchFamily="34" charset="0"/>
                <a:ea typeface="Arial"/>
                <a:cs typeface="Calibri" panose="020F0502020204030204" pitchFamily="34" charset="0"/>
                <a:sym typeface="Arial"/>
              </a:rPr>
              <a:t>المقدمة</a:t>
            </a:r>
            <a:r>
              <a:rPr lang="en-US" sz="2000" dirty="0">
                <a:solidFill>
                  <a:schemeClr val="tx1"/>
                </a:solidFill>
                <a:latin typeface="Calibri" panose="020F0502020204030204" pitchFamily="34" charset="0"/>
                <a:ea typeface="Arial"/>
                <a:cs typeface="Calibri" panose="020F0502020204030204" pitchFamily="34" charset="0"/>
                <a:sym typeface="Arial"/>
              </a:rPr>
              <a:t> </a:t>
            </a:r>
            <a:r>
              <a:rPr lang="en-US" sz="2000" dirty="0" err="1">
                <a:solidFill>
                  <a:schemeClr val="tx1"/>
                </a:solidFill>
                <a:latin typeface="Calibri" panose="020F0502020204030204" pitchFamily="34" charset="0"/>
                <a:ea typeface="Arial"/>
                <a:cs typeface="Calibri" panose="020F0502020204030204" pitchFamily="34" charset="0"/>
                <a:sym typeface="Arial"/>
              </a:rPr>
              <a:t>للأطفال</a:t>
            </a:r>
            <a:r>
              <a:rPr lang="en-US" sz="2000" dirty="0">
                <a:solidFill>
                  <a:schemeClr val="tx1"/>
                </a:solidFill>
                <a:latin typeface="Calibri" panose="020F0502020204030204" pitchFamily="34" charset="0"/>
                <a:ea typeface="Arial"/>
                <a:cs typeface="Calibri" panose="020F0502020204030204" pitchFamily="34" charset="0"/>
                <a:sym typeface="Arial"/>
              </a:rPr>
              <a:t> </a:t>
            </a:r>
            <a:r>
              <a:rPr lang="en-US" sz="2000" dirty="0" err="1">
                <a:solidFill>
                  <a:schemeClr val="tx1"/>
                </a:solidFill>
                <a:latin typeface="Calibri" panose="020F0502020204030204" pitchFamily="34" charset="0"/>
                <a:ea typeface="Arial"/>
                <a:cs typeface="Calibri" panose="020F0502020204030204" pitchFamily="34" charset="0"/>
                <a:sym typeface="Arial"/>
              </a:rPr>
              <a:t>من</a:t>
            </a:r>
            <a:r>
              <a:rPr lang="en-US" sz="2000" dirty="0">
                <a:solidFill>
                  <a:schemeClr val="tx1"/>
                </a:solidFill>
                <a:latin typeface="Calibri" panose="020F0502020204030204" pitchFamily="34" charset="0"/>
                <a:ea typeface="Arial"/>
                <a:cs typeface="Calibri" panose="020F0502020204030204" pitchFamily="34" charset="0"/>
                <a:sym typeface="Arial"/>
              </a:rPr>
              <a:t> </a:t>
            </a:r>
            <a:r>
              <a:rPr lang="en-US" sz="2000" dirty="0" err="1">
                <a:solidFill>
                  <a:schemeClr val="tx1"/>
                </a:solidFill>
                <a:latin typeface="Calibri" panose="020F0502020204030204" pitchFamily="34" charset="0"/>
                <a:ea typeface="Arial"/>
                <a:cs typeface="Calibri" panose="020F0502020204030204" pitchFamily="34" charset="0"/>
                <a:sym typeface="Arial"/>
              </a:rPr>
              <a:t>قبل</a:t>
            </a:r>
            <a:r>
              <a:rPr lang="en-US" sz="2000" dirty="0">
                <a:solidFill>
                  <a:schemeClr val="tx1"/>
                </a:solidFill>
                <a:latin typeface="Calibri" panose="020F0502020204030204" pitchFamily="34" charset="0"/>
                <a:ea typeface="Arial"/>
                <a:cs typeface="Calibri" panose="020F0502020204030204" pitchFamily="34" charset="0"/>
                <a:sym typeface="Arial"/>
              </a:rPr>
              <a:t> </a:t>
            </a:r>
            <a:r>
              <a:rPr lang="en-US" sz="2000" dirty="0" err="1">
                <a:solidFill>
                  <a:schemeClr val="tx1"/>
                </a:solidFill>
                <a:latin typeface="Calibri" panose="020F0502020204030204" pitchFamily="34" charset="0"/>
                <a:ea typeface="Arial"/>
                <a:cs typeface="Calibri" panose="020F0502020204030204" pitchFamily="34" charset="0"/>
                <a:sym typeface="Arial"/>
              </a:rPr>
              <a:t>مقدمي</a:t>
            </a:r>
            <a:r>
              <a:rPr lang="en-US" sz="2000" dirty="0">
                <a:solidFill>
                  <a:schemeClr val="tx1"/>
                </a:solidFill>
                <a:latin typeface="Calibri" panose="020F0502020204030204" pitchFamily="34" charset="0"/>
                <a:ea typeface="Arial"/>
                <a:cs typeface="Calibri" panose="020F0502020204030204" pitchFamily="34" charset="0"/>
                <a:sym typeface="Arial"/>
              </a:rPr>
              <a:t> </a:t>
            </a:r>
            <a:r>
              <a:rPr lang="en-US" sz="2000" dirty="0" err="1">
                <a:solidFill>
                  <a:schemeClr val="tx1"/>
                </a:solidFill>
                <a:latin typeface="Calibri" panose="020F0502020204030204" pitchFamily="34" charset="0"/>
                <a:ea typeface="Arial"/>
                <a:cs typeface="Calibri" panose="020F0502020204030204" pitchFamily="34" charset="0"/>
                <a:sym typeface="Arial"/>
              </a:rPr>
              <a:t>الرعاية</a:t>
            </a:r>
            <a:r>
              <a:rPr lang="en-US" sz="2000" dirty="0">
                <a:solidFill>
                  <a:schemeClr val="tx1"/>
                </a:solidFill>
                <a:latin typeface="Calibri" panose="020F0502020204030204" pitchFamily="34" charset="0"/>
                <a:ea typeface="Arial"/>
                <a:cs typeface="Calibri" panose="020F0502020204030204" pitchFamily="34" charset="0"/>
                <a:sym typeface="Arial"/>
              </a:rPr>
              <a:t> </a:t>
            </a:r>
            <a:r>
              <a:rPr lang="en-US" sz="2000" dirty="0" err="1">
                <a:solidFill>
                  <a:schemeClr val="tx1"/>
                </a:solidFill>
                <a:latin typeface="Calibri" panose="020F0502020204030204" pitchFamily="34" charset="0"/>
                <a:ea typeface="Arial"/>
                <a:cs typeface="Calibri" panose="020F0502020204030204" pitchFamily="34" charset="0"/>
                <a:sym typeface="Arial"/>
              </a:rPr>
              <a:t>الذين</a:t>
            </a:r>
            <a:r>
              <a:rPr lang="en-US" sz="2000" dirty="0">
                <a:solidFill>
                  <a:schemeClr val="tx1"/>
                </a:solidFill>
                <a:latin typeface="Calibri" panose="020F0502020204030204" pitchFamily="34" charset="0"/>
                <a:ea typeface="Arial"/>
                <a:cs typeface="Calibri" panose="020F0502020204030204" pitchFamily="34" charset="0"/>
                <a:sym typeface="Arial"/>
              </a:rPr>
              <a:t> </a:t>
            </a:r>
            <a:r>
              <a:rPr lang="en-US" sz="2000" dirty="0" err="1">
                <a:solidFill>
                  <a:schemeClr val="tx1"/>
                </a:solidFill>
                <a:latin typeface="Calibri" panose="020F0502020204030204" pitchFamily="34" charset="0"/>
                <a:ea typeface="Arial"/>
                <a:cs typeface="Calibri" panose="020F0502020204030204" pitchFamily="34" charset="0"/>
                <a:sym typeface="Arial"/>
              </a:rPr>
              <a:t>ليسوا</a:t>
            </a:r>
            <a:r>
              <a:rPr lang="ar-SA" sz="2000" dirty="0">
                <a:solidFill>
                  <a:schemeClr val="tx1"/>
                </a:solidFill>
                <a:latin typeface="Calibri" panose="020F0502020204030204" pitchFamily="34" charset="0"/>
                <a:ea typeface="Arial"/>
                <a:cs typeface="Calibri" panose="020F0502020204030204" pitchFamily="34" charset="0"/>
                <a:sym typeface="Arial"/>
              </a:rPr>
              <a:t> هم الوالدين ال</a:t>
            </a:r>
            <a:r>
              <a:rPr lang="en-US" sz="2000" dirty="0" err="1">
                <a:solidFill>
                  <a:schemeClr val="tx1"/>
                </a:solidFill>
                <a:latin typeface="Calibri" panose="020F0502020204030204" pitchFamily="34" charset="0"/>
                <a:ea typeface="Arial"/>
                <a:cs typeface="Calibri" panose="020F0502020204030204" pitchFamily="34" charset="0"/>
                <a:sym typeface="Arial"/>
              </a:rPr>
              <a:t>بيولوجيين</a:t>
            </a:r>
            <a:r>
              <a:rPr lang="en-US" sz="2000" dirty="0">
                <a:solidFill>
                  <a:schemeClr val="tx1"/>
                </a:solidFill>
                <a:latin typeface="Calibri" panose="020F0502020204030204" pitchFamily="34" charset="0"/>
                <a:ea typeface="Arial"/>
                <a:cs typeface="Calibri" panose="020F0502020204030204" pitchFamily="34" charset="0"/>
                <a:sym typeface="Arial"/>
              </a:rPr>
              <a:t> </a:t>
            </a:r>
            <a:r>
              <a:rPr lang="en-US" sz="2000" dirty="0" err="1">
                <a:solidFill>
                  <a:schemeClr val="tx1"/>
                </a:solidFill>
                <a:latin typeface="Calibri" panose="020F0502020204030204" pitchFamily="34" charset="0"/>
                <a:ea typeface="Arial"/>
                <a:cs typeface="Calibri" panose="020F0502020204030204" pitchFamily="34" charset="0"/>
                <a:sym typeface="Arial"/>
              </a:rPr>
              <a:t>أو</a:t>
            </a:r>
            <a:r>
              <a:rPr lang="en-US" sz="2000" dirty="0">
                <a:solidFill>
                  <a:schemeClr val="tx1"/>
                </a:solidFill>
                <a:latin typeface="Calibri" panose="020F0502020204030204" pitchFamily="34" charset="0"/>
                <a:ea typeface="Arial"/>
                <a:cs typeface="Calibri" panose="020F0502020204030204" pitchFamily="34" charset="0"/>
                <a:sym typeface="Arial"/>
              </a:rPr>
              <a:t>  </a:t>
            </a:r>
            <a:r>
              <a:rPr lang="en-US" sz="2000" dirty="0" err="1">
                <a:solidFill>
                  <a:schemeClr val="tx1"/>
                </a:solidFill>
                <a:latin typeface="Calibri" panose="020F0502020204030204" pitchFamily="34" charset="0"/>
                <a:ea typeface="Arial"/>
                <a:cs typeface="Calibri" panose="020F0502020204030204" pitchFamily="34" charset="0"/>
                <a:sym typeface="Arial"/>
              </a:rPr>
              <a:t>مقدمي</a:t>
            </a:r>
            <a:r>
              <a:rPr lang="en-US" sz="2000" dirty="0">
                <a:solidFill>
                  <a:schemeClr val="tx1"/>
                </a:solidFill>
                <a:latin typeface="Calibri" panose="020F0502020204030204" pitchFamily="34" charset="0"/>
                <a:ea typeface="Arial"/>
                <a:cs typeface="Calibri" panose="020F0502020204030204" pitchFamily="34" charset="0"/>
                <a:sym typeface="Arial"/>
              </a:rPr>
              <a:t> </a:t>
            </a:r>
            <a:r>
              <a:rPr lang="en-US" sz="2000" dirty="0" err="1">
                <a:solidFill>
                  <a:schemeClr val="tx1"/>
                </a:solidFill>
                <a:latin typeface="Calibri" panose="020F0502020204030204" pitchFamily="34" charset="0"/>
                <a:ea typeface="Arial"/>
                <a:cs typeface="Calibri" panose="020F0502020204030204" pitchFamily="34" charset="0"/>
                <a:sym typeface="Arial"/>
              </a:rPr>
              <a:t>الرعاية</a:t>
            </a:r>
            <a:r>
              <a:rPr lang="en-US" sz="2000" dirty="0">
                <a:solidFill>
                  <a:schemeClr val="tx1"/>
                </a:solidFill>
                <a:latin typeface="Calibri" panose="020F0502020204030204" pitchFamily="34" charset="0"/>
                <a:ea typeface="Arial"/>
                <a:cs typeface="Calibri" panose="020F0502020204030204" pitchFamily="34" charset="0"/>
                <a:sym typeface="Arial"/>
              </a:rPr>
              <a:t> </a:t>
            </a:r>
            <a:r>
              <a:rPr lang="en-US" sz="2000" dirty="0" err="1">
                <a:solidFill>
                  <a:schemeClr val="tx1"/>
                </a:solidFill>
                <a:latin typeface="Calibri" panose="020F0502020204030204" pitchFamily="34" charset="0"/>
                <a:ea typeface="Arial"/>
                <a:cs typeface="Calibri" panose="020F0502020204030204" pitchFamily="34" charset="0"/>
                <a:sym typeface="Arial"/>
              </a:rPr>
              <a:t>الأساسيين</a:t>
            </a:r>
            <a:r>
              <a:rPr lang="en-US" sz="2000" dirty="0">
                <a:solidFill>
                  <a:schemeClr val="tx1"/>
                </a:solidFill>
                <a:latin typeface="Calibri" panose="020F0502020204030204" pitchFamily="34" charset="0"/>
                <a:ea typeface="Arial"/>
                <a:cs typeface="Calibri" panose="020F0502020204030204" pitchFamily="34" charset="0"/>
                <a:sym typeface="Arial"/>
              </a:rPr>
              <a:t> </a:t>
            </a:r>
            <a:r>
              <a:rPr lang="en-US" sz="2000" dirty="0" err="1">
                <a:solidFill>
                  <a:schemeClr val="tx1"/>
                </a:solidFill>
                <a:latin typeface="Calibri" panose="020F0502020204030204" pitchFamily="34" charset="0"/>
                <a:ea typeface="Arial"/>
                <a:cs typeface="Calibri" panose="020F0502020204030204" pitchFamily="34" charset="0"/>
                <a:sym typeface="Arial"/>
              </a:rPr>
              <a:t>المعتادين</a:t>
            </a:r>
            <a:r>
              <a:rPr lang="en-US" sz="2000" dirty="0">
                <a:solidFill>
                  <a:schemeClr val="tx1"/>
                </a:solidFill>
                <a:latin typeface="Calibri" panose="020F0502020204030204" pitchFamily="34" charset="0"/>
                <a:ea typeface="Arial"/>
                <a:cs typeface="Calibri" panose="020F0502020204030204" pitchFamily="34" charset="0"/>
                <a:sym typeface="Arial"/>
              </a:rPr>
              <a:t>. </a:t>
            </a:r>
            <a:r>
              <a:rPr lang="en-US" sz="2000" dirty="0" err="1">
                <a:solidFill>
                  <a:schemeClr val="tx1"/>
                </a:solidFill>
                <a:latin typeface="Calibri" panose="020F0502020204030204" pitchFamily="34" charset="0"/>
                <a:ea typeface="Arial"/>
                <a:cs typeface="Calibri" panose="020F0502020204030204" pitchFamily="34" charset="0"/>
                <a:sym typeface="Arial"/>
              </a:rPr>
              <a:t>قد</a:t>
            </a:r>
            <a:r>
              <a:rPr lang="en-US" sz="2000" dirty="0">
                <a:solidFill>
                  <a:schemeClr val="tx1"/>
                </a:solidFill>
                <a:latin typeface="Calibri" panose="020F0502020204030204" pitchFamily="34" charset="0"/>
                <a:ea typeface="Arial"/>
                <a:cs typeface="Calibri" panose="020F0502020204030204" pitchFamily="34" charset="0"/>
                <a:sym typeface="Arial"/>
              </a:rPr>
              <a:t> </a:t>
            </a:r>
            <a:r>
              <a:rPr lang="en-US" sz="2000" dirty="0" err="1">
                <a:solidFill>
                  <a:schemeClr val="tx1"/>
                </a:solidFill>
                <a:latin typeface="Calibri" panose="020F0502020204030204" pitchFamily="34" charset="0"/>
                <a:ea typeface="Arial"/>
                <a:cs typeface="Calibri" panose="020F0502020204030204" pitchFamily="34" charset="0"/>
                <a:sym typeface="Arial"/>
              </a:rPr>
              <a:t>تكون</a:t>
            </a:r>
            <a:r>
              <a:rPr lang="en-US" sz="2000" dirty="0">
                <a:solidFill>
                  <a:schemeClr val="tx1"/>
                </a:solidFill>
                <a:latin typeface="Calibri" panose="020F0502020204030204" pitchFamily="34" charset="0"/>
                <a:ea typeface="Arial"/>
                <a:cs typeface="Calibri" panose="020F0502020204030204" pitchFamily="34" charset="0"/>
                <a:sym typeface="Arial"/>
              </a:rPr>
              <a:t> </a:t>
            </a:r>
            <a:r>
              <a:rPr lang="en-US" sz="2000" dirty="0" err="1">
                <a:solidFill>
                  <a:schemeClr val="tx1"/>
                </a:solidFill>
                <a:latin typeface="Calibri" panose="020F0502020204030204" pitchFamily="34" charset="0"/>
                <a:ea typeface="Arial"/>
                <a:cs typeface="Calibri" panose="020F0502020204030204" pitchFamily="34" charset="0"/>
                <a:sym typeface="Arial"/>
              </a:rPr>
              <a:t>رسمية</a:t>
            </a:r>
            <a:r>
              <a:rPr lang="en-US" sz="2000" dirty="0">
                <a:solidFill>
                  <a:schemeClr val="tx1"/>
                </a:solidFill>
                <a:latin typeface="Calibri" panose="020F0502020204030204" pitchFamily="34" charset="0"/>
                <a:ea typeface="Arial"/>
                <a:cs typeface="Calibri" panose="020F0502020204030204" pitchFamily="34" charset="0"/>
                <a:sym typeface="Arial"/>
              </a:rPr>
              <a:t> </a:t>
            </a:r>
            <a:r>
              <a:rPr lang="en-US" sz="2000" dirty="0" err="1">
                <a:solidFill>
                  <a:schemeClr val="tx1"/>
                </a:solidFill>
                <a:latin typeface="Calibri" panose="020F0502020204030204" pitchFamily="34" charset="0"/>
                <a:ea typeface="Arial"/>
                <a:cs typeface="Calibri" panose="020F0502020204030204" pitchFamily="34" charset="0"/>
                <a:sym typeface="Arial"/>
              </a:rPr>
              <a:t>أو</a:t>
            </a:r>
            <a:r>
              <a:rPr lang="en-US" sz="2000" dirty="0">
                <a:solidFill>
                  <a:schemeClr val="tx1"/>
                </a:solidFill>
                <a:latin typeface="Calibri" panose="020F0502020204030204" pitchFamily="34" charset="0"/>
                <a:ea typeface="Arial"/>
                <a:cs typeface="Calibri" panose="020F0502020204030204" pitchFamily="34" charset="0"/>
                <a:sym typeface="Arial"/>
              </a:rPr>
              <a:t> </a:t>
            </a:r>
            <a:r>
              <a:rPr lang="en-US" sz="2000" dirty="0" err="1">
                <a:solidFill>
                  <a:schemeClr val="tx1"/>
                </a:solidFill>
                <a:latin typeface="Calibri" panose="020F0502020204030204" pitchFamily="34" charset="0"/>
                <a:ea typeface="Arial"/>
                <a:cs typeface="Calibri" panose="020F0502020204030204" pitchFamily="34" charset="0"/>
                <a:sym typeface="Arial"/>
              </a:rPr>
              <a:t>غير</a:t>
            </a:r>
            <a:r>
              <a:rPr lang="en-US" sz="2000" dirty="0">
                <a:solidFill>
                  <a:schemeClr val="tx1"/>
                </a:solidFill>
                <a:latin typeface="Calibri" panose="020F0502020204030204" pitchFamily="34" charset="0"/>
                <a:ea typeface="Arial"/>
                <a:cs typeface="Calibri" panose="020F0502020204030204" pitchFamily="34" charset="0"/>
                <a:sym typeface="Arial"/>
              </a:rPr>
              <a:t> </a:t>
            </a:r>
            <a:r>
              <a:rPr lang="en-US" sz="2000" dirty="0" err="1">
                <a:solidFill>
                  <a:schemeClr val="tx1"/>
                </a:solidFill>
                <a:latin typeface="Calibri" panose="020F0502020204030204" pitchFamily="34" charset="0"/>
                <a:ea typeface="Arial"/>
                <a:cs typeface="Calibri" panose="020F0502020204030204" pitchFamily="34" charset="0"/>
                <a:sym typeface="Arial"/>
              </a:rPr>
              <a:t>رسمية</a:t>
            </a:r>
            <a:endParaRPr lang="en-US" sz="2000" dirty="0">
              <a:solidFill>
                <a:schemeClr val="tx1"/>
              </a:solidFill>
            </a:endParaRPr>
          </a:p>
        </p:txBody>
      </p:sp>
      <p:sp>
        <p:nvSpPr>
          <p:cNvPr id="5" name="Rectangle: Rounded Corners 4">
            <a:extLst>
              <a:ext uri="{FF2B5EF4-FFF2-40B4-BE49-F238E27FC236}">
                <a16:creationId xmlns:a16="http://schemas.microsoft.com/office/drawing/2014/main" id="{F1D361B0-E3F1-36E3-7916-205264C35941}"/>
              </a:ext>
            </a:extLst>
          </p:cNvPr>
          <p:cNvSpPr/>
          <p:nvPr/>
        </p:nvSpPr>
        <p:spPr>
          <a:xfrm>
            <a:off x="3975715" y="4144447"/>
            <a:ext cx="7766237" cy="1397000"/>
          </a:xfrm>
          <a:prstGeom prst="round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R="0" lvl="0" algn="r" rtl="1">
              <a:lnSpc>
                <a:spcPct val="100000"/>
              </a:lnSpc>
              <a:spcBef>
                <a:spcPts val="0"/>
              </a:spcBef>
              <a:spcAft>
                <a:spcPts val="0"/>
              </a:spcAft>
            </a:pPr>
            <a:r>
              <a:rPr lang="ar-SA" sz="2000" b="1" dirty="0">
                <a:solidFill>
                  <a:schemeClr val="tx1"/>
                </a:solidFill>
                <a:latin typeface="Calibri" panose="020F0502020204030204" pitchFamily="34" charset="0"/>
                <a:cs typeface="Calibri" panose="020F0502020204030204" pitchFamily="34" charset="0"/>
              </a:rPr>
              <a:t>ال</a:t>
            </a:r>
            <a:r>
              <a:rPr lang="en-US" sz="2000" b="1" dirty="0">
                <a:solidFill>
                  <a:schemeClr val="tx1"/>
                </a:solidFill>
                <a:latin typeface="Calibri" panose="020F0502020204030204" pitchFamily="34" charset="0"/>
                <a:cs typeface="Calibri" panose="020F0502020204030204" pitchFamily="34" charset="0"/>
              </a:rPr>
              <a:t>رعاية غير </a:t>
            </a:r>
            <a:r>
              <a:rPr lang="ar-SA" sz="2000" b="1" dirty="0">
                <a:solidFill>
                  <a:schemeClr val="tx1"/>
                </a:solidFill>
                <a:latin typeface="Calibri" panose="020F0502020204030204" pitchFamily="34" charset="0"/>
                <a:cs typeface="Calibri" panose="020F0502020204030204" pitchFamily="34" charset="0"/>
              </a:rPr>
              <a:t>ال</a:t>
            </a:r>
            <a:r>
              <a:rPr lang="en-US" sz="2000" b="1" dirty="0">
                <a:solidFill>
                  <a:schemeClr val="tx1"/>
                </a:solidFill>
                <a:latin typeface="Calibri" panose="020F0502020204030204" pitchFamily="34" charset="0"/>
                <a:cs typeface="Calibri" panose="020F0502020204030204" pitchFamily="34" charset="0"/>
              </a:rPr>
              <a:t>رسمية</a:t>
            </a:r>
            <a:r>
              <a:rPr lang="ar-SA" sz="2000" b="1" dirty="0">
                <a:solidFill>
                  <a:schemeClr val="tx1"/>
                </a:solidFill>
                <a:latin typeface="Calibri" panose="020F0502020204030204" pitchFamily="34" charset="0"/>
                <a:cs typeface="Calibri" panose="020F0502020204030204" pitchFamily="34" charset="0"/>
              </a:rPr>
              <a:t> </a:t>
            </a:r>
            <a:r>
              <a:rPr lang="ar-SA" sz="2000" dirty="0">
                <a:solidFill>
                  <a:schemeClr val="tx1"/>
                </a:solidFill>
                <a:latin typeface="Calibri" panose="020F0502020204030204" pitchFamily="34" charset="0"/>
                <a:ea typeface="Arial"/>
                <a:cs typeface="Calibri" panose="020F0502020204030204" pitchFamily="34" charset="0"/>
                <a:sym typeface="Arial"/>
              </a:rPr>
              <a:t>هي </a:t>
            </a:r>
            <a:r>
              <a:rPr lang="en-US" sz="2000" dirty="0" err="1">
                <a:solidFill>
                  <a:schemeClr val="tx1"/>
                </a:solidFill>
                <a:latin typeface="Calibri" panose="020F0502020204030204" pitchFamily="34" charset="0"/>
                <a:ea typeface="Arial"/>
                <a:cs typeface="Calibri" panose="020F0502020204030204" pitchFamily="34" charset="0"/>
                <a:sym typeface="Arial"/>
              </a:rPr>
              <a:t>الرعاية</a:t>
            </a:r>
            <a:r>
              <a:rPr lang="en-US" sz="2000" dirty="0">
                <a:solidFill>
                  <a:schemeClr val="tx1"/>
                </a:solidFill>
                <a:latin typeface="Calibri" panose="020F0502020204030204" pitchFamily="34" charset="0"/>
                <a:ea typeface="Arial"/>
                <a:cs typeface="Calibri" panose="020F0502020204030204" pitchFamily="34" charset="0"/>
                <a:sym typeface="Arial"/>
              </a:rPr>
              <a:t> </a:t>
            </a:r>
            <a:r>
              <a:rPr lang="en-US" sz="2000" dirty="0" err="1">
                <a:solidFill>
                  <a:schemeClr val="tx1"/>
                </a:solidFill>
                <a:latin typeface="Calibri" panose="020F0502020204030204" pitchFamily="34" charset="0"/>
                <a:ea typeface="Arial"/>
                <a:cs typeface="Calibri" panose="020F0502020204030204" pitchFamily="34" charset="0"/>
                <a:sym typeface="Arial"/>
              </a:rPr>
              <a:t>التي</a:t>
            </a:r>
            <a:r>
              <a:rPr lang="en-US" sz="2000" dirty="0">
                <a:solidFill>
                  <a:schemeClr val="tx1"/>
                </a:solidFill>
                <a:latin typeface="Calibri" panose="020F0502020204030204" pitchFamily="34" charset="0"/>
                <a:ea typeface="Arial"/>
                <a:cs typeface="Calibri" panose="020F0502020204030204" pitchFamily="34" charset="0"/>
                <a:sym typeface="Arial"/>
              </a:rPr>
              <a:t> </a:t>
            </a:r>
            <a:r>
              <a:rPr lang="en-US" sz="2000" dirty="0" err="1">
                <a:solidFill>
                  <a:schemeClr val="tx1"/>
                </a:solidFill>
                <a:latin typeface="Calibri" panose="020F0502020204030204" pitchFamily="34" charset="0"/>
                <a:ea typeface="Arial"/>
                <a:cs typeface="Calibri" panose="020F0502020204030204" pitchFamily="34" charset="0"/>
                <a:sym typeface="Arial"/>
              </a:rPr>
              <a:t>عادة</a:t>
            </a:r>
            <a:r>
              <a:rPr lang="en-US" sz="2000" dirty="0">
                <a:solidFill>
                  <a:schemeClr val="tx1"/>
                </a:solidFill>
                <a:latin typeface="Calibri" panose="020F0502020204030204" pitchFamily="34" charset="0"/>
                <a:ea typeface="Arial"/>
                <a:cs typeface="Calibri" panose="020F0502020204030204" pitchFamily="34" charset="0"/>
                <a:sym typeface="Arial"/>
              </a:rPr>
              <a:t> </a:t>
            </a:r>
            <a:r>
              <a:rPr lang="en-US" sz="2000" dirty="0" err="1">
                <a:solidFill>
                  <a:schemeClr val="tx1"/>
                </a:solidFill>
                <a:latin typeface="Calibri" panose="020F0502020204030204" pitchFamily="34" charset="0"/>
                <a:ea typeface="Arial"/>
                <a:cs typeface="Calibri" panose="020F0502020204030204" pitchFamily="34" charset="0"/>
                <a:sym typeface="Arial"/>
              </a:rPr>
              <a:t>ما</a:t>
            </a:r>
            <a:r>
              <a:rPr lang="en-US" sz="2000" dirty="0">
                <a:solidFill>
                  <a:schemeClr val="tx1"/>
                </a:solidFill>
                <a:latin typeface="Calibri" panose="020F0502020204030204" pitchFamily="34" charset="0"/>
                <a:ea typeface="Arial"/>
                <a:cs typeface="Calibri" panose="020F0502020204030204" pitchFamily="34" charset="0"/>
                <a:sym typeface="Arial"/>
              </a:rPr>
              <a:t> </a:t>
            </a:r>
            <a:r>
              <a:rPr lang="en-US" sz="2000" dirty="0" err="1">
                <a:solidFill>
                  <a:schemeClr val="tx1"/>
                </a:solidFill>
                <a:latin typeface="Calibri" panose="020F0502020204030204" pitchFamily="34" charset="0"/>
                <a:ea typeface="Arial"/>
                <a:cs typeface="Calibri" panose="020F0502020204030204" pitchFamily="34" charset="0"/>
                <a:sym typeface="Arial"/>
              </a:rPr>
              <a:t>تكون</a:t>
            </a:r>
            <a:r>
              <a:rPr lang="en-US" sz="2000" dirty="0">
                <a:solidFill>
                  <a:schemeClr val="tx1"/>
                </a:solidFill>
                <a:latin typeface="Calibri" panose="020F0502020204030204" pitchFamily="34" charset="0"/>
                <a:ea typeface="Arial"/>
                <a:cs typeface="Calibri" panose="020F0502020204030204" pitchFamily="34" charset="0"/>
                <a:sym typeface="Arial"/>
              </a:rPr>
              <a:t>:</a:t>
            </a:r>
          </a:p>
          <a:p>
            <a:pPr marL="171450" marR="0" lvl="0" indent="-171450" algn="r" rtl="1">
              <a:lnSpc>
                <a:spcPct val="100000"/>
              </a:lnSpc>
              <a:spcBef>
                <a:spcPts val="0"/>
              </a:spcBef>
              <a:spcAft>
                <a:spcPts val="0"/>
              </a:spcAft>
              <a:buFont typeface="Arial" panose="020B0604020202020204" pitchFamily="34" charset="0"/>
              <a:buChar char="•"/>
            </a:pPr>
            <a:r>
              <a:rPr lang="en-US" sz="2000" dirty="0" err="1">
                <a:solidFill>
                  <a:schemeClr val="tx1"/>
                </a:solidFill>
                <a:latin typeface="Calibri" panose="020F0502020204030204" pitchFamily="34" charset="0"/>
                <a:ea typeface="Arial"/>
                <a:cs typeface="Calibri" panose="020F0502020204030204" pitchFamily="34" charset="0"/>
                <a:sym typeface="Arial"/>
              </a:rPr>
              <a:t>مقدمة</a:t>
            </a:r>
            <a:r>
              <a:rPr lang="en-US" sz="2000" dirty="0">
                <a:solidFill>
                  <a:schemeClr val="tx1"/>
                </a:solidFill>
                <a:latin typeface="Calibri" panose="020F0502020204030204" pitchFamily="34" charset="0"/>
                <a:ea typeface="Arial"/>
                <a:cs typeface="Calibri" panose="020F0502020204030204" pitchFamily="34" charset="0"/>
                <a:sym typeface="Arial"/>
              </a:rPr>
              <a:t> </a:t>
            </a:r>
            <a:r>
              <a:rPr lang="en-US" sz="2000" dirty="0" err="1">
                <a:solidFill>
                  <a:schemeClr val="tx1"/>
                </a:solidFill>
                <a:latin typeface="Calibri" panose="020F0502020204030204" pitchFamily="34" charset="0"/>
                <a:ea typeface="Arial"/>
                <a:cs typeface="Calibri" panose="020F0502020204030204" pitchFamily="34" charset="0"/>
                <a:sym typeface="Arial"/>
              </a:rPr>
              <a:t>من</a:t>
            </a:r>
            <a:r>
              <a:rPr lang="en-US" sz="2000" dirty="0">
                <a:solidFill>
                  <a:schemeClr val="tx1"/>
                </a:solidFill>
                <a:latin typeface="Calibri" panose="020F0502020204030204" pitchFamily="34" charset="0"/>
                <a:ea typeface="Arial"/>
                <a:cs typeface="Calibri" panose="020F0502020204030204" pitchFamily="34" charset="0"/>
                <a:sym typeface="Arial"/>
              </a:rPr>
              <a:t> </a:t>
            </a:r>
            <a:r>
              <a:rPr lang="en-US" sz="2000" dirty="0" err="1">
                <a:solidFill>
                  <a:schemeClr val="tx1"/>
                </a:solidFill>
                <a:latin typeface="Calibri" panose="020F0502020204030204" pitchFamily="34" charset="0"/>
                <a:ea typeface="Arial"/>
                <a:cs typeface="Calibri" panose="020F0502020204030204" pitchFamily="34" charset="0"/>
                <a:sym typeface="Arial"/>
              </a:rPr>
              <a:t>الأصدقاء</a:t>
            </a:r>
            <a:r>
              <a:rPr lang="en-US" sz="2000" dirty="0">
                <a:solidFill>
                  <a:schemeClr val="tx1"/>
                </a:solidFill>
                <a:latin typeface="Calibri" panose="020F0502020204030204" pitchFamily="34" charset="0"/>
                <a:ea typeface="Arial"/>
                <a:cs typeface="Calibri" panose="020F0502020204030204" pitchFamily="34" charset="0"/>
                <a:sym typeface="Arial"/>
              </a:rPr>
              <a:t> </a:t>
            </a:r>
            <a:r>
              <a:rPr lang="en-US" sz="2000" dirty="0" err="1">
                <a:solidFill>
                  <a:schemeClr val="tx1"/>
                </a:solidFill>
                <a:latin typeface="Calibri" panose="020F0502020204030204" pitchFamily="34" charset="0"/>
                <a:ea typeface="Arial"/>
                <a:cs typeface="Calibri" panose="020F0502020204030204" pitchFamily="34" charset="0"/>
                <a:sym typeface="Arial"/>
              </a:rPr>
              <a:t>أو</a:t>
            </a:r>
            <a:r>
              <a:rPr lang="en-US" sz="2000" dirty="0">
                <a:solidFill>
                  <a:schemeClr val="tx1"/>
                </a:solidFill>
                <a:latin typeface="Calibri" panose="020F0502020204030204" pitchFamily="34" charset="0"/>
                <a:ea typeface="Arial"/>
                <a:cs typeface="Calibri" panose="020F0502020204030204" pitchFamily="34" charset="0"/>
                <a:sym typeface="Arial"/>
              </a:rPr>
              <a:t> </a:t>
            </a:r>
            <a:r>
              <a:rPr lang="en-US" sz="2000" dirty="0" err="1">
                <a:solidFill>
                  <a:schemeClr val="tx1"/>
                </a:solidFill>
                <a:latin typeface="Calibri" panose="020F0502020204030204" pitchFamily="34" charset="0"/>
                <a:ea typeface="Arial"/>
                <a:cs typeface="Calibri" panose="020F0502020204030204" pitchFamily="34" charset="0"/>
                <a:sym typeface="Arial"/>
              </a:rPr>
              <a:t>الأقارب</a:t>
            </a:r>
            <a:r>
              <a:rPr lang="en-US" sz="2000" dirty="0">
                <a:solidFill>
                  <a:schemeClr val="tx1"/>
                </a:solidFill>
                <a:latin typeface="Calibri" panose="020F0502020204030204" pitchFamily="34" charset="0"/>
                <a:ea typeface="Arial"/>
                <a:cs typeface="Calibri" panose="020F0502020204030204" pitchFamily="34" charset="0"/>
                <a:sym typeface="Arial"/>
              </a:rPr>
              <a:t> </a:t>
            </a:r>
            <a:r>
              <a:rPr lang="en-US" sz="2000" dirty="0" err="1">
                <a:solidFill>
                  <a:schemeClr val="tx1"/>
                </a:solidFill>
                <a:latin typeface="Calibri" panose="020F0502020204030204" pitchFamily="34" charset="0"/>
                <a:ea typeface="Arial"/>
                <a:cs typeface="Calibri" panose="020F0502020204030204" pitchFamily="34" charset="0"/>
                <a:sym typeface="Arial"/>
              </a:rPr>
              <a:t>أو</a:t>
            </a:r>
            <a:r>
              <a:rPr lang="en-US" sz="2000" dirty="0">
                <a:solidFill>
                  <a:schemeClr val="tx1"/>
                </a:solidFill>
                <a:latin typeface="Calibri" panose="020F0502020204030204" pitchFamily="34" charset="0"/>
                <a:ea typeface="Arial"/>
                <a:cs typeface="Calibri" panose="020F0502020204030204" pitchFamily="34" charset="0"/>
                <a:sym typeface="Arial"/>
              </a:rPr>
              <a:t> </a:t>
            </a:r>
            <a:r>
              <a:rPr lang="en-US" sz="2000" dirty="0" err="1">
                <a:solidFill>
                  <a:schemeClr val="tx1"/>
                </a:solidFill>
                <a:latin typeface="Calibri" panose="020F0502020204030204" pitchFamily="34" charset="0"/>
                <a:ea typeface="Arial"/>
                <a:cs typeface="Calibri" panose="020F0502020204030204" pitchFamily="34" charset="0"/>
                <a:sym typeface="Arial"/>
              </a:rPr>
              <a:t>غيرهم</a:t>
            </a:r>
            <a:r>
              <a:rPr lang="en-US" sz="2000" dirty="0">
                <a:solidFill>
                  <a:schemeClr val="tx1"/>
                </a:solidFill>
                <a:latin typeface="Calibri" panose="020F0502020204030204" pitchFamily="34" charset="0"/>
                <a:ea typeface="Arial"/>
                <a:cs typeface="Calibri" panose="020F0502020204030204" pitchFamily="34" charset="0"/>
                <a:sym typeface="Arial"/>
              </a:rPr>
              <a:t> ؛</a:t>
            </a:r>
          </a:p>
          <a:p>
            <a:pPr marL="171450" marR="0" lvl="0" indent="-171450" algn="r" rtl="1">
              <a:lnSpc>
                <a:spcPct val="100000"/>
              </a:lnSpc>
              <a:spcBef>
                <a:spcPts val="0"/>
              </a:spcBef>
              <a:spcAft>
                <a:spcPts val="0"/>
              </a:spcAft>
              <a:buFont typeface="Arial" panose="020B0604020202020204" pitchFamily="34" charset="0"/>
              <a:buChar char="•"/>
            </a:pPr>
            <a:r>
              <a:rPr lang="en-US" sz="2000" dirty="0" err="1">
                <a:solidFill>
                  <a:schemeClr val="tx1"/>
                </a:solidFill>
                <a:latin typeface="Calibri" panose="020F0502020204030204" pitchFamily="34" charset="0"/>
                <a:ea typeface="Arial"/>
                <a:cs typeface="Calibri" panose="020F0502020204030204" pitchFamily="34" charset="0"/>
                <a:sym typeface="Arial"/>
              </a:rPr>
              <a:t>مرتبة</a:t>
            </a:r>
            <a:r>
              <a:rPr lang="en-US" sz="2000" dirty="0">
                <a:solidFill>
                  <a:schemeClr val="tx1"/>
                </a:solidFill>
                <a:latin typeface="Calibri" panose="020F0502020204030204" pitchFamily="34" charset="0"/>
                <a:ea typeface="Arial"/>
                <a:cs typeface="Calibri" panose="020F0502020204030204" pitchFamily="34" charset="0"/>
                <a:sym typeface="Arial"/>
              </a:rPr>
              <a:t> </a:t>
            </a:r>
            <a:r>
              <a:rPr lang="ar-SA" sz="2000" dirty="0">
                <a:solidFill>
                  <a:schemeClr val="tx1"/>
                </a:solidFill>
                <a:latin typeface="Calibri" panose="020F0502020204030204" pitchFamily="34" charset="0"/>
                <a:ea typeface="Arial"/>
                <a:cs typeface="Calibri" panose="020F0502020204030204" pitchFamily="34" charset="0"/>
                <a:sym typeface="Arial"/>
              </a:rPr>
              <a:t>من قبل</a:t>
            </a:r>
            <a:r>
              <a:rPr lang="en-US" sz="2000" dirty="0">
                <a:solidFill>
                  <a:schemeClr val="tx1"/>
                </a:solidFill>
                <a:latin typeface="Calibri" panose="020F0502020204030204" pitchFamily="34" charset="0"/>
                <a:ea typeface="Arial"/>
                <a:cs typeface="Calibri" panose="020F0502020204030204" pitchFamily="34" charset="0"/>
                <a:sym typeface="Arial"/>
              </a:rPr>
              <a:t> </a:t>
            </a:r>
            <a:r>
              <a:rPr lang="en-US" sz="2000" dirty="0" err="1">
                <a:solidFill>
                  <a:schemeClr val="tx1"/>
                </a:solidFill>
                <a:latin typeface="Calibri" panose="020F0502020204030204" pitchFamily="34" charset="0"/>
                <a:ea typeface="Arial"/>
                <a:cs typeface="Calibri" panose="020F0502020204030204" pitchFamily="34" charset="0"/>
                <a:sym typeface="Arial"/>
              </a:rPr>
              <a:t>الطفل</a:t>
            </a:r>
            <a:r>
              <a:rPr lang="en-US" sz="2000" dirty="0">
                <a:solidFill>
                  <a:schemeClr val="tx1"/>
                </a:solidFill>
                <a:latin typeface="Calibri" panose="020F0502020204030204" pitchFamily="34" charset="0"/>
                <a:ea typeface="Arial"/>
                <a:cs typeface="Calibri" panose="020F0502020204030204" pitchFamily="34" charset="0"/>
                <a:sym typeface="Arial"/>
              </a:rPr>
              <a:t> </a:t>
            </a:r>
            <a:r>
              <a:rPr lang="en-US" sz="2000" dirty="0" err="1">
                <a:solidFill>
                  <a:schemeClr val="tx1"/>
                </a:solidFill>
                <a:latin typeface="Calibri" panose="020F0502020204030204" pitchFamily="34" charset="0"/>
                <a:ea typeface="Arial"/>
                <a:cs typeface="Calibri" panose="020F0502020204030204" pitchFamily="34" charset="0"/>
                <a:sym typeface="Arial"/>
              </a:rPr>
              <a:t>أو</a:t>
            </a:r>
            <a:r>
              <a:rPr lang="en-US" sz="2000" dirty="0">
                <a:solidFill>
                  <a:schemeClr val="tx1"/>
                </a:solidFill>
                <a:latin typeface="Calibri" panose="020F0502020204030204" pitchFamily="34" charset="0"/>
                <a:ea typeface="Arial"/>
                <a:cs typeface="Calibri" panose="020F0502020204030204" pitchFamily="34" charset="0"/>
                <a:sym typeface="Arial"/>
              </a:rPr>
              <a:t> </a:t>
            </a:r>
            <a:r>
              <a:rPr lang="en-US" sz="2000" dirty="0" err="1">
                <a:solidFill>
                  <a:schemeClr val="tx1"/>
                </a:solidFill>
                <a:latin typeface="Calibri" panose="020F0502020204030204" pitchFamily="34" charset="0"/>
                <a:ea typeface="Arial"/>
                <a:cs typeface="Calibri" panose="020F0502020204030204" pitchFamily="34" charset="0"/>
                <a:sym typeface="Arial"/>
              </a:rPr>
              <a:t>والديهم</a:t>
            </a:r>
            <a:r>
              <a:rPr lang="en-US" sz="2000" dirty="0">
                <a:solidFill>
                  <a:schemeClr val="tx1"/>
                </a:solidFill>
                <a:latin typeface="Calibri" panose="020F0502020204030204" pitchFamily="34" charset="0"/>
                <a:ea typeface="Arial"/>
                <a:cs typeface="Calibri" panose="020F0502020204030204" pitchFamily="34" charset="0"/>
                <a:sym typeface="Arial"/>
              </a:rPr>
              <a:t> </a:t>
            </a:r>
            <a:r>
              <a:rPr lang="en-US" sz="2000" dirty="0" err="1">
                <a:solidFill>
                  <a:schemeClr val="tx1"/>
                </a:solidFill>
                <a:latin typeface="Calibri" panose="020F0502020204030204" pitchFamily="34" charset="0"/>
                <a:ea typeface="Arial"/>
                <a:cs typeface="Calibri" panose="020F0502020204030204" pitchFamily="34" charset="0"/>
                <a:sym typeface="Arial"/>
              </a:rPr>
              <a:t>أو</a:t>
            </a:r>
            <a:r>
              <a:rPr lang="en-US" sz="2000" dirty="0">
                <a:solidFill>
                  <a:schemeClr val="tx1"/>
                </a:solidFill>
                <a:latin typeface="Calibri" panose="020F0502020204030204" pitchFamily="34" charset="0"/>
                <a:ea typeface="Arial"/>
                <a:cs typeface="Calibri" panose="020F0502020204030204" pitchFamily="34" charset="0"/>
                <a:sym typeface="Arial"/>
              </a:rPr>
              <a:t> </a:t>
            </a:r>
            <a:r>
              <a:rPr lang="en-US" sz="2000" dirty="0" err="1">
                <a:solidFill>
                  <a:schemeClr val="tx1"/>
                </a:solidFill>
                <a:latin typeface="Calibri" panose="020F0502020204030204" pitchFamily="34" charset="0"/>
                <a:ea typeface="Arial"/>
                <a:cs typeface="Calibri" panose="020F0502020204030204" pitchFamily="34" charset="0"/>
                <a:sym typeface="Arial"/>
              </a:rPr>
              <a:t>غيرهم</a:t>
            </a:r>
            <a:r>
              <a:rPr lang="en-US" sz="2000" dirty="0">
                <a:solidFill>
                  <a:schemeClr val="tx1"/>
                </a:solidFill>
                <a:latin typeface="Calibri" panose="020F0502020204030204" pitchFamily="34" charset="0"/>
                <a:ea typeface="Arial"/>
                <a:cs typeface="Calibri" panose="020F0502020204030204" pitchFamily="34" charset="0"/>
                <a:sym typeface="Arial"/>
              </a:rPr>
              <a:t> </a:t>
            </a:r>
            <a:r>
              <a:rPr lang="en-US" sz="2000" dirty="0" err="1">
                <a:solidFill>
                  <a:schemeClr val="tx1"/>
                </a:solidFill>
                <a:latin typeface="Calibri" panose="020F0502020204030204" pitchFamily="34" charset="0"/>
                <a:ea typeface="Arial"/>
                <a:cs typeface="Calibri" panose="020F0502020204030204" pitchFamily="34" charset="0"/>
                <a:sym typeface="Arial"/>
              </a:rPr>
              <a:t>في</a:t>
            </a:r>
            <a:r>
              <a:rPr lang="en-US" sz="2000" dirty="0">
                <a:solidFill>
                  <a:schemeClr val="tx1"/>
                </a:solidFill>
                <a:latin typeface="Calibri" panose="020F0502020204030204" pitchFamily="34" charset="0"/>
                <a:ea typeface="Arial"/>
                <a:cs typeface="Calibri" panose="020F0502020204030204" pitchFamily="34" charset="0"/>
                <a:sym typeface="Arial"/>
              </a:rPr>
              <a:t> </a:t>
            </a:r>
            <a:r>
              <a:rPr lang="en-US" sz="2000" dirty="0" err="1">
                <a:solidFill>
                  <a:schemeClr val="tx1"/>
                </a:solidFill>
                <a:latin typeface="Calibri" panose="020F0502020204030204" pitchFamily="34" charset="0"/>
                <a:ea typeface="Arial"/>
                <a:cs typeface="Calibri" panose="020F0502020204030204" pitchFamily="34" charset="0"/>
                <a:sym typeface="Arial"/>
              </a:rPr>
              <a:t>حياة</a:t>
            </a:r>
            <a:r>
              <a:rPr lang="en-US" sz="2000" dirty="0">
                <a:solidFill>
                  <a:schemeClr val="tx1"/>
                </a:solidFill>
                <a:latin typeface="Calibri" panose="020F0502020204030204" pitchFamily="34" charset="0"/>
                <a:ea typeface="Arial"/>
                <a:cs typeface="Calibri" panose="020F0502020204030204" pitchFamily="34" charset="0"/>
                <a:sym typeface="Arial"/>
              </a:rPr>
              <a:t> </a:t>
            </a:r>
            <a:r>
              <a:rPr lang="en-US" sz="2000" dirty="0" err="1">
                <a:solidFill>
                  <a:schemeClr val="tx1"/>
                </a:solidFill>
                <a:latin typeface="Calibri" panose="020F0502020204030204" pitchFamily="34" charset="0"/>
                <a:ea typeface="Arial"/>
                <a:cs typeface="Calibri" panose="020F0502020204030204" pitchFamily="34" charset="0"/>
                <a:sym typeface="Arial"/>
              </a:rPr>
              <a:t>الطفل</a:t>
            </a:r>
            <a:r>
              <a:rPr lang="en-US" sz="2000" dirty="0">
                <a:solidFill>
                  <a:schemeClr val="tx1"/>
                </a:solidFill>
                <a:latin typeface="Calibri" panose="020F0502020204030204" pitchFamily="34" charset="0"/>
                <a:ea typeface="Arial"/>
                <a:cs typeface="Calibri" panose="020F0502020204030204" pitchFamily="34" charset="0"/>
                <a:sym typeface="Arial"/>
              </a:rPr>
              <a:t> ؛ </a:t>
            </a:r>
            <a:r>
              <a:rPr lang="en-US" sz="2000" dirty="0" err="1">
                <a:solidFill>
                  <a:schemeClr val="tx1"/>
                </a:solidFill>
                <a:latin typeface="Calibri" panose="020F0502020204030204" pitchFamily="34" charset="0"/>
                <a:ea typeface="Arial"/>
                <a:cs typeface="Calibri" panose="020F0502020204030204" pitchFamily="34" charset="0"/>
                <a:sym typeface="Arial"/>
              </a:rPr>
              <a:t>و</a:t>
            </a:r>
            <a:endParaRPr lang="en-US" sz="2000" dirty="0">
              <a:solidFill>
                <a:schemeClr val="tx1"/>
              </a:solidFill>
              <a:latin typeface="Calibri" panose="020F0502020204030204" pitchFamily="34" charset="0"/>
              <a:ea typeface="Arial"/>
              <a:cs typeface="Calibri" panose="020F0502020204030204" pitchFamily="34" charset="0"/>
              <a:sym typeface="Arial"/>
            </a:endParaRPr>
          </a:p>
          <a:p>
            <a:pPr marL="171450" marR="0" lvl="0" indent="-171450" algn="r" rtl="1">
              <a:lnSpc>
                <a:spcPct val="100000"/>
              </a:lnSpc>
              <a:spcBef>
                <a:spcPts val="0"/>
              </a:spcBef>
              <a:spcAft>
                <a:spcPts val="0"/>
              </a:spcAft>
              <a:buFont typeface="Arial" panose="020B0604020202020204" pitchFamily="34" charset="0"/>
              <a:buChar char="•"/>
            </a:pPr>
            <a:r>
              <a:rPr lang="en-US" sz="2000" dirty="0" err="1">
                <a:solidFill>
                  <a:schemeClr val="tx1"/>
                </a:solidFill>
                <a:latin typeface="Calibri" panose="020F0502020204030204" pitchFamily="34" charset="0"/>
                <a:ea typeface="Arial"/>
                <a:cs typeface="Calibri" panose="020F0502020204030204" pitchFamily="34" charset="0"/>
                <a:sym typeface="Arial"/>
              </a:rPr>
              <a:t>لم</a:t>
            </a:r>
            <a:r>
              <a:rPr lang="en-US" sz="2000" dirty="0">
                <a:solidFill>
                  <a:schemeClr val="tx1"/>
                </a:solidFill>
                <a:latin typeface="Calibri" panose="020F0502020204030204" pitchFamily="34" charset="0"/>
                <a:ea typeface="Arial"/>
                <a:cs typeface="Calibri" panose="020F0502020204030204" pitchFamily="34" charset="0"/>
                <a:sym typeface="Arial"/>
              </a:rPr>
              <a:t> </a:t>
            </a:r>
            <a:r>
              <a:rPr lang="en-US" sz="2000" dirty="0" err="1">
                <a:solidFill>
                  <a:schemeClr val="tx1"/>
                </a:solidFill>
                <a:latin typeface="Calibri" panose="020F0502020204030204" pitchFamily="34" charset="0"/>
                <a:ea typeface="Arial"/>
                <a:cs typeface="Calibri" panose="020F0502020204030204" pitchFamily="34" charset="0"/>
                <a:sym typeface="Arial"/>
              </a:rPr>
              <a:t>يتم</a:t>
            </a:r>
            <a:r>
              <a:rPr lang="en-US" sz="2000" dirty="0">
                <a:solidFill>
                  <a:schemeClr val="tx1"/>
                </a:solidFill>
                <a:latin typeface="Calibri" panose="020F0502020204030204" pitchFamily="34" charset="0"/>
                <a:ea typeface="Arial"/>
                <a:cs typeface="Calibri" panose="020F0502020204030204" pitchFamily="34" charset="0"/>
                <a:sym typeface="Arial"/>
              </a:rPr>
              <a:t> (</a:t>
            </a:r>
            <a:r>
              <a:rPr lang="en-US" sz="2000" dirty="0" err="1">
                <a:solidFill>
                  <a:schemeClr val="tx1"/>
                </a:solidFill>
                <a:latin typeface="Calibri" panose="020F0502020204030204" pitchFamily="34" charset="0"/>
                <a:ea typeface="Arial"/>
                <a:cs typeface="Calibri" panose="020F0502020204030204" pitchFamily="34" charset="0"/>
                <a:sym typeface="Arial"/>
              </a:rPr>
              <a:t>بعد</a:t>
            </a:r>
            <a:r>
              <a:rPr lang="en-US" sz="2000" dirty="0">
                <a:solidFill>
                  <a:schemeClr val="tx1"/>
                </a:solidFill>
                <a:latin typeface="Calibri" panose="020F0502020204030204" pitchFamily="34" charset="0"/>
                <a:ea typeface="Arial"/>
                <a:cs typeface="Calibri" panose="020F0502020204030204" pitchFamily="34" charset="0"/>
                <a:sym typeface="Arial"/>
              </a:rPr>
              <a:t>)</a:t>
            </a:r>
            <a:r>
              <a:rPr lang="ar-SA" sz="2000" dirty="0">
                <a:solidFill>
                  <a:schemeClr val="tx1"/>
                </a:solidFill>
                <a:latin typeface="Calibri" panose="020F0502020204030204" pitchFamily="34" charset="0"/>
                <a:ea typeface="Arial"/>
                <a:cs typeface="Calibri" panose="020F0502020204030204" pitchFamily="34" charset="0"/>
                <a:sym typeface="Arial"/>
              </a:rPr>
              <a:t> </a:t>
            </a:r>
            <a:r>
              <a:rPr lang="en-US" sz="2000" dirty="0">
                <a:solidFill>
                  <a:schemeClr val="tx1"/>
                </a:solidFill>
                <a:latin typeface="Calibri" panose="020F0502020204030204" pitchFamily="34" charset="0"/>
                <a:ea typeface="Arial"/>
                <a:cs typeface="Calibri" panose="020F0502020204030204" pitchFamily="34" charset="0"/>
                <a:sym typeface="Arial"/>
              </a:rPr>
              <a:t> </a:t>
            </a:r>
            <a:r>
              <a:rPr lang="en-US" sz="2000" dirty="0" err="1">
                <a:solidFill>
                  <a:schemeClr val="tx1"/>
                </a:solidFill>
                <a:latin typeface="Calibri" panose="020F0502020204030204" pitchFamily="34" charset="0"/>
                <a:ea typeface="Arial"/>
                <a:cs typeface="Calibri" panose="020F0502020204030204" pitchFamily="34" charset="0"/>
                <a:sym typeface="Arial"/>
              </a:rPr>
              <a:t>التصريح</a:t>
            </a:r>
            <a:r>
              <a:rPr lang="ar-SA" sz="2000" dirty="0">
                <a:solidFill>
                  <a:schemeClr val="tx1"/>
                </a:solidFill>
                <a:latin typeface="Calibri" panose="020F0502020204030204" pitchFamily="34" charset="0"/>
                <a:ea typeface="Arial"/>
                <a:cs typeface="Calibri" panose="020F0502020204030204" pitchFamily="34" charset="0"/>
                <a:sym typeface="Arial"/>
              </a:rPr>
              <a:t> عنها</a:t>
            </a:r>
            <a:r>
              <a:rPr lang="en-US" sz="2000" dirty="0">
                <a:solidFill>
                  <a:schemeClr val="tx1"/>
                </a:solidFill>
                <a:latin typeface="Calibri" panose="020F0502020204030204" pitchFamily="34" charset="0"/>
                <a:ea typeface="Arial"/>
                <a:cs typeface="Calibri" panose="020F0502020204030204" pitchFamily="34" charset="0"/>
                <a:sym typeface="Arial"/>
              </a:rPr>
              <a:t> </a:t>
            </a:r>
            <a:r>
              <a:rPr lang="en-US" sz="2000" dirty="0" err="1">
                <a:solidFill>
                  <a:schemeClr val="tx1"/>
                </a:solidFill>
                <a:latin typeface="Calibri" panose="020F0502020204030204" pitchFamily="34" charset="0"/>
                <a:ea typeface="Arial"/>
                <a:cs typeface="Calibri" panose="020F0502020204030204" pitchFamily="34" charset="0"/>
                <a:sym typeface="Arial"/>
              </a:rPr>
              <a:t>رسميًا</a:t>
            </a:r>
            <a:r>
              <a:rPr lang="en-US" sz="2000" dirty="0">
                <a:solidFill>
                  <a:schemeClr val="tx1"/>
                </a:solidFill>
                <a:latin typeface="Calibri" panose="020F0502020204030204" pitchFamily="34" charset="0"/>
                <a:ea typeface="Arial"/>
                <a:cs typeface="Calibri" panose="020F0502020204030204" pitchFamily="34" charset="0"/>
                <a:sym typeface="Arial"/>
              </a:rPr>
              <a:t>.</a:t>
            </a:r>
          </a:p>
        </p:txBody>
      </p:sp>
      <p:pic>
        <p:nvPicPr>
          <p:cNvPr id="4" name="Google Shape;98;p8">
            <a:extLst>
              <a:ext uri="{FF2B5EF4-FFF2-40B4-BE49-F238E27FC236}">
                <a16:creationId xmlns:a16="http://schemas.microsoft.com/office/drawing/2014/main" id="{3C87D98F-6E13-E39A-D4D7-086D527329A3}"/>
              </a:ext>
            </a:extLst>
          </p:cNvPr>
          <p:cNvPicPr preferRelativeResize="0"/>
          <p:nvPr/>
        </p:nvPicPr>
        <p:blipFill rotWithShape="1">
          <a:blip r:embed="rId3">
            <a:alphaModFix/>
          </a:blip>
          <a:srcRect/>
          <a:stretch/>
        </p:blipFill>
        <p:spPr>
          <a:xfrm>
            <a:off x="1005628" y="1562101"/>
            <a:ext cx="2970087" cy="4097893"/>
          </a:xfrm>
          <a:prstGeom prst="rect">
            <a:avLst/>
          </a:prstGeom>
          <a:noFill/>
          <a:ln w="9525" cap="flat" cmpd="sng">
            <a:solidFill>
              <a:schemeClr val="accent2">
                <a:lumMod val="75000"/>
              </a:schemeClr>
            </a:solidFill>
            <a:prstDash val="solid"/>
            <a:round/>
            <a:headEnd type="none" w="sm" len="sm"/>
            <a:tailEnd type="none" w="sm" len="sm"/>
          </a:ln>
        </p:spPr>
      </p:pic>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Shape 812"/>
        <p:cNvGrpSpPr/>
        <p:nvPr/>
      </p:nvGrpSpPr>
      <p:grpSpPr>
        <a:xfrm>
          <a:off x="0" y="0"/>
          <a:ext cx="0" cy="0"/>
          <a:chOff x="0" y="0"/>
          <a:chExt cx="0" cy="0"/>
        </a:xfrm>
      </p:grpSpPr>
      <p:sp>
        <p:nvSpPr>
          <p:cNvPr id="813" name="Google Shape;813;p35"/>
          <p:cNvSpPr txBox="1">
            <a:spLocks noGrp="1"/>
          </p:cNvSpPr>
          <p:nvPr>
            <p:ph type="title"/>
          </p:nvPr>
        </p:nvSpPr>
        <p:spPr>
          <a:xfrm>
            <a:off x="838200" y="120516"/>
            <a:ext cx="10515600" cy="868968"/>
          </a:xfrm>
          <a:prstGeom prst="rect">
            <a:avLst/>
          </a:prstGeom>
          <a:noFill/>
          <a:ln>
            <a:noFill/>
          </a:ln>
        </p:spPr>
        <p:txBody>
          <a:bodyPr spcFirstLastPara="1" wrap="square" lIns="91425" tIns="45700" rIns="91425" bIns="45700" anchor="ctr" anchorCtr="0">
            <a:normAutofit/>
          </a:bodyPr>
          <a:lstStyle/>
          <a:p>
            <a:pPr marL="0" lvl="0" indent="0" algn="ctr" rtl="1">
              <a:lnSpc>
                <a:spcPct val="90000"/>
              </a:lnSpc>
              <a:spcBef>
                <a:spcPts val="0"/>
              </a:spcBef>
              <a:spcAft>
                <a:spcPts val="0"/>
              </a:spcAft>
              <a:buClr>
                <a:srgbClr val="8C5F7A"/>
              </a:buClr>
              <a:buSzPts val="3200"/>
              <a:buFont typeface="Arial"/>
              <a:buNone/>
            </a:pPr>
            <a:r>
              <a:rPr lang="ar-SA" dirty="0">
                <a:latin typeface="Calibri" panose="020F0502020204030204" pitchFamily="34" charset="0"/>
                <a:cs typeface="Calibri" panose="020F0502020204030204" pitchFamily="34" charset="0"/>
              </a:rPr>
              <a:t>المعايير الدنيا لحماية الطفل المعيار ١٩</a:t>
            </a:r>
            <a:r>
              <a:rPr lang="en-US" dirty="0">
                <a:latin typeface="Calibri" panose="020F0502020204030204" pitchFamily="34" charset="0"/>
                <a:cs typeface="Calibri" panose="020F0502020204030204" pitchFamily="34" charset="0"/>
              </a:rPr>
              <a:t>الرعاية البديلة</a:t>
            </a:r>
            <a:endParaRPr dirty="0">
              <a:latin typeface="Calibri" panose="020F0502020204030204" pitchFamily="34" charset="0"/>
              <a:cs typeface="Calibri" panose="020F0502020204030204" pitchFamily="34" charset="0"/>
            </a:endParaRPr>
          </a:p>
        </p:txBody>
      </p:sp>
      <p:sp>
        <p:nvSpPr>
          <p:cNvPr id="2" name="Rectangle: Rounded Corners 1">
            <a:extLst>
              <a:ext uri="{FF2B5EF4-FFF2-40B4-BE49-F238E27FC236}">
                <a16:creationId xmlns:a16="http://schemas.microsoft.com/office/drawing/2014/main" id="{83BA896C-6190-B91F-6DA2-DDB1206C1CD3}"/>
              </a:ext>
            </a:extLst>
          </p:cNvPr>
          <p:cNvSpPr/>
          <p:nvPr/>
        </p:nvSpPr>
        <p:spPr>
          <a:xfrm>
            <a:off x="3429001" y="2123470"/>
            <a:ext cx="8026400" cy="2975153"/>
          </a:xfrm>
          <a:prstGeom prst="round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901700" algn="r" rtl="1"/>
            <a:r>
              <a:rPr lang="en-US" sz="2400" dirty="0">
                <a:solidFill>
                  <a:schemeClr val="tx1"/>
                </a:solidFill>
                <a:latin typeface="Calibri" panose="020F0502020204030204" pitchFamily="34" charset="0"/>
                <a:cs typeface="Calibri" panose="020F0502020204030204" pitchFamily="34" charset="0"/>
              </a:rPr>
              <a:t>يتلقى جميع الأطفال الذين لا يتمتعون برعاية وقائية مناسبة </a:t>
            </a:r>
            <a:r>
              <a:rPr lang="ar-SA" sz="2400" dirty="0">
                <a:solidFill>
                  <a:schemeClr val="tx1"/>
                </a:solidFill>
                <a:latin typeface="Calibri" panose="020F0502020204030204" pitchFamily="34" charset="0"/>
                <a:cs typeface="Calibri" panose="020F0502020204030204" pitchFamily="34" charset="0"/>
              </a:rPr>
              <a:t>ال</a:t>
            </a:r>
            <a:r>
              <a:rPr lang="en-US" sz="2400" dirty="0">
                <a:solidFill>
                  <a:schemeClr val="tx1"/>
                </a:solidFill>
                <a:latin typeface="Calibri" panose="020F0502020204030204" pitchFamily="34" charset="0"/>
                <a:cs typeface="Calibri" panose="020F0502020204030204" pitchFamily="34" charset="0"/>
              </a:rPr>
              <a:t>رعاية </a:t>
            </a:r>
            <a:r>
              <a:rPr lang="ar-SA" sz="2400" dirty="0">
                <a:solidFill>
                  <a:schemeClr val="tx1"/>
                </a:solidFill>
                <a:latin typeface="Calibri" panose="020F0502020204030204" pitchFamily="34" charset="0"/>
                <a:cs typeface="Calibri" panose="020F0502020204030204" pitchFamily="34" charset="0"/>
              </a:rPr>
              <a:t>ال</a:t>
            </a:r>
            <a:r>
              <a:rPr lang="en-US" sz="2400" dirty="0">
                <a:solidFill>
                  <a:schemeClr val="tx1"/>
                </a:solidFill>
                <a:latin typeface="Calibri" panose="020F0502020204030204" pitchFamily="34" charset="0"/>
                <a:cs typeface="Calibri" panose="020F0502020204030204" pitchFamily="34" charset="0"/>
              </a:rPr>
              <a:t>بديلة وفقًا لحقوقهم واحتياجاتهم الخاصة ورغباتهم ومصالحهم الفضلى ، مع إعطاء الأولوية للرعاية الأسرية وترتيبات الرعاية المستقرة.</a:t>
            </a:r>
          </a:p>
        </p:txBody>
      </p:sp>
      <p:pic>
        <p:nvPicPr>
          <p:cNvPr id="3" name="Google Shape;98;p8">
            <a:extLst>
              <a:ext uri="{FF2B5EF4-FFF2-40B4-BE49-F238E27FC236}">
                <a16:creationId xmlns:a16="http://schemas.microsoft.com/office/drawing/2014/main" id="{988C7090-D89C-BDAC-D23F-45B9CF44C3E7}"/>
              </a:ext>
            </a:extLst>
          </p:cNvPr>
          <p:cNvPicPr preferRelativeResize="0"/>
          <p:nvPr/>
        </p:nvPicPr>
        <p:blipFill rotWithShape="1">
          <a:blip r:embed="rId3">
            <a:alphaModFix/>
          </a:blip>
          <a:srcRect/>
          <a:stretch/>
        </p:blipFill>
        <p:spPr>
          <a:xfrm>
            <a:off x="458914" y="1562099"/>
            <a:ext cx="2970087" cy="4097893"/>
          </a:xfrm>
          <a:prstGeom prst="rect">
            <a:avLst/>
          </a:prstGeom>
          <a:noFill/>
          <a:ln w="9525" cap="flat" cmpd="sng">
            <a:solidFill>
              <a:schemeClr val="accent2">
                <a:lumMod val="75000"/>
              </a:schemeClr>
            </a:solidFill>
            <a:prstDash val="solid"/>
            <a:round/>
            <a:headEnd type="none" w="sm" len="sm"/>
            <a:tailEnd type="none" w="sm" len="sm"/>
          </a:ln>
        </p:spPr>
      </p:pic>
      <p:grpSp>
        <p:nvGrpSpPr>
          <p:cNvPr id="4" name="Group 3">
            <a:extLst>
              <a:ext uri="{FF2B5EF4-FFF2-40B4-BE49-F238E27FC236}">
                <a16:creationId xmlns:a16="http://schemas.microsoft.com/office/drawing/2014/main" id="{2AAD02DA-407D-0E49-B7D6-68D05F7BD709}"/>
              </a:ext>
            </a:extLst>
          </p:cNvPr>
          <p:cNvGrpSpPr/>
          <p:nvPr/>
        </p:nvGrpSpPr>
        <p:grpSpPr>
          <a:xfrm>
            <a:off x="10228983" y="337468"/>
            <a:ext cx="1587872" cy="1368854"/>
            <a:chOff x="10228983" y="337468"/>
            <a:chExt cx="1587872" cy="1368854"/>
          </a:xfrm>
        </p:grpSpPr>
        <p:sp>
          <p:nvSpPr>
            <p:cNvPr id="5" name="Hexagon 4">
              <a:extLst>
                <a:ext uri="{FF2B5EF4-FFF2-40B4-BE49-F238E27FC236}">
                  <a16:creationId xmlns:a16="http://schemas.microsoft.com/office/drawing/2014/main" id="{3463CB2F-819F-D0A1-3606-16084D93AF91}"/>
                </a:ext>
              </a:extLst>
            </p:cNvPr>
            <p:cNvSpPr/>
            <p:nvPr/>
          </p:nvSpPr>
          <p:spPr>
            <a:xfrm rot="1782986">
              <a:off x="10228983" y="337468"/>
              <a:ext cx="1587872" cy="1368854"/>
            </a:xfrm>
            <a:prstGeom prst="hexagon">
              <a:avLst>
                <a:gd name="adj" fmla="val 28965"/>
                <a:gd name="vf" fmla="val 115470"/>
              </a:avLst>
            </a:prstGeom>
            <a:solidFill>
              <a:schemeClr val="bg1"/>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grpSp>
          <p:nvGrpSpPr>
            <p:cNvPr id="6" name="Group 5">
              <a:extLst>
                <a:ext uri="{FF2B5EF4-FFF2-40B4-BE49-F238E27FC236}">
                  <a16:creationId xmlns:a16="http://schemas.microsoft.com/office/drawing/2014/main" id="{A1DBE1D0-D4E9-575D-36DE-5F9CA2D1586F}"/>
                </a:ext>
              </a:extLst>
            </p:cNvPr>
            <p:cNvGrpSpPr/>
            <p:nvPr/>
          </p:nvGrpSpPr>
          <p:grpSpPr>
            <a:xfrm>
              <a:off x="10621771" y="762700"/>
              <a:ext cx="585582" cy="634675"/>
              <a:chOff x="760175" y="830142"/>
              <a:chExt cx="903806" cy="979579"/>
            </a:xfrm>
          </p:grpSpPr>
          <p:sp>
            <p:nvSpPr>
              <p:cNvPr id="10" name="Rectangle 9">
                <a:extLst>
                  <a:ext uri="{FF2B5EF4-FFF2-40B4-BE49-F238E27FC236}">
                    <a16:creationId xmlns:a16="http://schemas.microsoft.com/office/drawing/2014/main" id="{CA89D27D-14C6-CBD9-F700-37B0B30B506A}"/>
                  </a:ext>
                </a:extLst>
              </p:cNvPr>
              <p:cNvSpPr/>
              <p:nvPr/>
            </p:nvSpPr>
            <p:spPr>
              <a:xfrm>
                <a:off x="900823" y="830142"/>
                <a:ext cx="763158" cy="979577"/>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r>
                  <a:rPr lang="ar-SA" b="1" dirty="0">
                    <a:latin typeface="Arial" panose="020B0604020202020204" pitchFamily="34" charset="0"/>
                    <a:cs typeface="Arial" panose="020B0604020202020204" pitchFamily="34" charset="0"/>
                  </a:rPr>
                  <a:t>٢٢</a:t>
                </a:r>
                <a:endParaRPr lang="en-CA" b="1" dirty="0">
                  <a:latin typeface="Arial" panose="020B0604020202020204" pitchFamily="34" charset="0"/>
                  <a:cs typeface="Arial" panose="020B0604020202020204" pitchFamily="34" charset="0"/>
                </a:endParaRPr>
              </a:p>
            </p:txBody>
          </p:sp>
          <p:sp>
            <p:nvSpPr>
              <p:cNvPr id="11" name="Rectangle 10">
                <a:extLst>
                  <a:ext uri="{FF2B5EF4-FFF2-40B4-BE49-F238E27FC236}">
                    <a16:creationId xmlns:a16="http://schemas.microsoft.com/office/drawing/2014/main" id="{AF65C74F-C8A4-BAE7-B659-A6800F992909}"/>
                  </a:ext>
                </a:extLst>
              </p:cNvPr>
              <p:cNvSpPr/>
              <p:nvPr/>
            </p:nvSpPr>
            <p:spPr>
              <a:xfrm>
                <a:off x="760175" y="830144"/>
                <a:ext cx="149292" cy="979577"/>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grpSp>
        <p:grpSp>
          <p:nvGrpSpPr>
            <p:cNvPr id="7" name="Group 6">
              <a:extLst>
                <a:ext uri="{FF2B5EF4-FFF2-40B4-BE49-F238E27FC236}">
                  <a16:creationId xmlns:a16="http://schemas.microsoft.com/office/drawing/2014/main" id="{D4D3726B-D3A0-CD46-C654-9D5620D55D2C}"/>
                </a:ext>
              </a:extLst>
            </p:cNvPr>
            <p:cNvGrpSpPr/>
            <p:nvPr/>
          </p:nvGrpSpPr>
          <p:grpSpPr>
            <a:xfrm>
              <a:off x="11325415" y="762701"/>
              <a:ext cx="182192" cy="634674"/>
              <a:chOff x="2121762" y="2323619"/>
              <a:chExt cx="200378" cy="825210"/>
            </a:xfrm>
          </p:grpSpPr>
          <p:sp>
            <p:nvSpPr>
              <p:cNvPr id="8" name="Isosceles Triangle 7">
                <a:extLst>
                  <a:ext uri="{FF2B5EF4-FFF2-40B4-BE49-F238E27FC236}">
                    <a16:creationId xmlns:a16="http://schemas.microsoft.com/office/drawing/2014/main" id="{AEAD4948-2034-7279-DFE7-4D3BFA2BE023}"/>
                  </a:ext>
                </a:extLst>
              </p:cNvPr>
              <p:cNvSpPr/>
              <p:nvPr/>
            </p:nvSpPr>
            <p:spPr>
              <a:xfrm>
                <a:off x="2121763" y="2323619"/>
                <a:ext cx="200377" cy="172739"/>
              </a:xfrm>
              <a:prstGeom prst="triangle">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9" name="Rectangle 8">
                <a:extLst>
                  <a:ext uri="{FF2B5EF4-FFF2-40B4-BE49-F238E27FC236}">
                    <a16:creationId xmlns:a16="http://schemas.microsoft.com/office/drawing/2014/main" id="{07BA5FCE-4061-6FA4-3138-4D26DDAD5F01}"/>
                  </a:ext>
                </a:extLst>
              </p:cNvPr>
              <p:cNvSpPr/>
              <p:nvPr/>
            </p:nvSpPr>
            <p:spPr>
              <a:xfrm>
                <a:off x="2121762" y="2496169"/>
                <a:ext cx="200377" cy="65266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grpSp>
      </p:gr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show="0">
  <p:cSld>
    <p:spTree>
      <p:nvGrpSpPr>
        <p:cNvPr id="1" name="Shape 812"/>
        <p:cNvGrpSpPr/>
        <p:nvPr/>
      </p:nvGrpSpPr>
      <p:grpSpPr>
        <a:xfrm>
          <a:off x="0" y="0"/>
          <a:ext cx="0" cy="0"/>
          <a:chOff x="0" y="0"/>
          <a:chExt cx="0" cy="0"/>
        </a:xfrm>
      </p:grpSpPr>
      <p:sp>
        <p:nvSpPr>
          <p:cNvPr id="6" name="Title 72">
            <a:extLst>
              <a:ext uri="{FF2B5EF4-FFF2-40B4-BE49-F238E27FC236}">
                <a16:creationId xmlns:a16="http://schemas.microsoft.com/office/drawing/2014/main" id="{651A139C-7752-FE82-6B84-B69CFCBA8AE1}"/>
              </a:ext>
            </a:extLst>
          </p:cNvPr>
          <p:cNvSpPr txBox="1">
            <a:spLocks/>
          </p:cNvSpPr>
          <p:nvPr/>
        </p:nvSpPr>
        <p:spPr>
          <a:xfrm>
            <a:off x="5306393" y="2262784"/>
            <a:ext cx="5915913" cy="562168"/>
          </a:xfrm>
          <a:prstGeom prst="rect">
            <a:avLst/>
          </a:prstGeom>
        </p:spPr>
        <p:txBody>
          <a:bodyPr anchor="ctr" anchorCtr="0"/>
          <a:lstStyle>
            <a:lvl1pPr algn="l" defTabSz="914400" rtl="0" eaLnBrk="1" latinLnBrk="0" hangingPunct="1">
              <a:lnSpc>
                <a:spcPct val="90000"/>
              </a:lnSpc>
              <a:spcBef>
                <a:spcPct val="0"/>
              </a:spcBef>
              <a:buNone/>
              <a:defRPr sz="4400" kern="1200">
                <a:solidFill>
                  <a:schemeClr val="tx1"/>
                </a:solidFill>
                <a:latin typeface="Helvetica Neue" charset="0"/>
                <a:ea typeface="Helvetica Neue" charset="0"/>
                <a:cs typeface="Helvetica Neue" charset="0"/>
              </a:defRPr>
            </a:lvl1pPr>
          </a:lstStyle>
          <a:p>
            <a:pPr algn="r" rtl="1"/>
            <a:r>
              <a:rPr lang="en-CA" sz="5400" b="1" dirty="0">
                <a:solidFill>
                  <a:schemeClr val="bg1">
                    <a:lumMod val="75000"/>
                  </a:schemeClr>
                </a:solidFill>
                <a:latin typeface="Calibri" panose="020F0502020204030204" pitchFamily="34" charset="0"/>
                <a:cs typeface="Calibri" panose="020F0502020204030204" pitchFamily="34" charset="0"/>
              </a:rPr>
              <a:t>شريحة إضافية لملاحظات الميسر</a:t>
            </a:r>
          </a:p>
        </p:txBody>
      </p:sp>
    </p:spTree>
    <p:extLst>
      <p:ext uri="{BB962C8B-B14F-4D97-AF65-F5344CB8AC3E}">
        <p14:creationId xmlns:p14="http://schemas.microsoft.com/office/powerpoint/2010/main" val="3560429451"/>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Shape 821"/>
        <p:cNvGrpSpPr/>
        <p:nvPr/>
      </p:nvGrpSpPr>
      <p:grpSpPr>
        <a:xfrm>
          <a:off x="0" y="0"/>
          <a:ext cx="0" cy="0"/>
          <a:chOff x="0" y="0"/>
          <a:chExt cx="0" cy="0"/>
        </a:xfrm>
      </p:grpSpPr>
      <p:sp>
        <p:nvSpPr>
          <p:cNvPr id="16" name="Rectangle: Top Corners Rounded 15">
            <a:extLst>
              <a:ext uri="{FF2B5EF4-FFF2-40B4-BE49-F238E27FC236}">
                <a16:creationId xmlns:a16="http://schemas.microsoft.com/office/drawing/2014/main" id="{3F11AF52-A18D-5133-E6D0-0EF76630A0DE}"/>
              </a:ext>
            </a:extLst>
          </p:cNvPr>
          <p:cNvSpPr/>
          <p:nvPr/>
        </p:nvSpPr>
        <p:spPr>
          <a:xfrm rot="5400000">
            <a:off x="4393331" y="-1424940"/>
            <a:ext cx="2812989" cy="11599653"/>
          </a:xfrm>
          <a:prstGeom prst="round2SameRect">
            <a:avLst>
              <a:gd name="adj1" fmla="val 25924"/>
              <a:gd name="adj2" fmla="val 0"/>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822" name="Google Shape;822;p36"/>
          <p:cNvSpPr txBox="1">
            <a:spLocks noGrp="1"/>
          </p:cNvSpPr>
          <p:nvPr>
            <p:ph type="title"/>
          </p:nvPr>
        </p:nvSpPr>
        <p:spPr>
          <a:xfrm>
            <a:off x="838200" y="120516"/>
            <a:ext cx="10515600" cy="868968"/>
          </a:xfrm>
          <a:prstGeom prst="rect">
            <a:avLst/>
          </a:prstGeom>
          <a:noFill/>
          <a:ln>
            <a:noFill/>
          </a:ln>
        </p:spPr>
        <p:txBody>
          <a:bodyPr spcFirstLastPara="1" wrap="square" lIns="91425" tIns="45700" rIns="91425" bIns="45700" anchor="ctr" anchorCtr="0">
            <a:normAutofit/>
          </a:bodyPr>
          <a:lstStyle/>
          <a:p>
            <a:pPr marL="0" lvl="0" indent="0" algn="ctr" rtl="1">
              <a:lnSpc>
                <a:spcPct val="90000"/>
              </a:lnSpc>
              <a:spcBef>
                <a:spcPts val="0"/>
              </a:spcBef>
              <a:spcAft>
                <a:spcPts val="0"/>
              </a:spcAft>
              <a:buClr>
                <a:srgbClr val="8C5F7A"/>
              </a:buClr>
              <a:buSzPts val="3200"/>
              <a:buFont typeface="Arial"/>
              <a:buNone/>
            </a:pPr>
            <a:r>
              <a:rPr lang="en-US" dirty="0">
                <a:latin typeface="Calibri" panose="020F0502020204030204" pitchFamily="34" charset="0"/>
                <a:cs typeface="Calibri" panose="020F0502020204030204" pitchFamily="34" charset="0"/>
              </a:rPr>
              <a:t>المبادئ التوجيهية للرعاية البديلة</a:t>
            </a:r>
            <a:endParaRPr dirty="0">
              <a:latin typeface="Calibri" panose="020F0502020204030204" pitchFamily="34" charset="0"/>
              <a:cs typeface="Calibri" panose="020F0502020204030204" pitchFamily="34" charset="0"/>
            </a:endParaRPr>
          </a:p>
        </p:txBody>
      </p:sp>
      <p:sp>
        <p:nvSpPr>
          <p:cNvPr id="825" name="Google Shape;825;p36"/>
          <p:cNvSpPr txBox="1"/>
          <p:nvPr/>
        </p:nvSpPr>
        <p:spPr>
          <a:xfrm>
            <a:off x="5799826" y="2320033"/>
            <a:ext cx="4677674" cy="400069"/>
          </a:xfrm>
          <a:prstGeom prst="rect">
            <a:avLst/>
          </a:prstGeom>
          <a:noFill/>
          <a:ln>
            <a:noFill/>
          </a:ln>
        </p:spPr>
        <p:txBody>
          <a:bodyPr spcFirstLastPara="1" wrap="square" lIns="91425" tIns="45700" rIns="91425" bIns="45700" anchor="t" anchorCtr="0">
            <a:spAutoFit/>
          </a:bodyPr>
          <a:lstStyle/>
          <a:p>
            <a:pPr marR="0" lvl="0" algn="r" rtl="1">
              <a:spcBef>
                <a:spcPts val="0"/>
              </a:spcBef>
              <a:spcAft>
                <a:spcPts val="0"/>
              </a:spcAft>
              <a:buClr>
                <a:schemeClr val="dk1"/>
              </a:buClr>
              <a:buSzPts val="2400"/>
            </a:pPr>
            <a:r>
              <a:rPr lang="en-GB" sz="2000" b="1" dirty="0">
                <a:solidFill>
                  <a:schemeClr val="dk1"/>
                </a:solidFill>
                <a:latin typeface="Calibri" panose="020F0502020204030204" pitchFamily="34" charset="0"/>
                <a:cs typeface="Calibri" panose="020F0502020204030204" pitchFamily="34" charset="0"/>
                <a:sym typeface="Arial"/>
              </a:rPr>
              <a:t>في مجموعاتك</a:t>
            </a:r>
          </a:p>
        </p:txBody>
      </p:sp>
      <p:grpSp>
        <p:nvGrpSpPr>
          <p:cNvPr id="2" name="Group 1">
            <a:extLst>
              <a:ext uri="{FF2B5EF4-FFF2-40B4-BE49-F238E27FC236}">
                <a16:creationId xmlns:a16="http://schemas.microsoft.com/office/drawing/2014/main" id="{477AF855-2738-A586-DE99-EFCD2E4CC0E7}"/>
              </a:ext>
            </a:extLst>
          </p:cNvPr>
          <p:cNvGrpSpPr/>
          <p:nvPr/>
        </p:nvGrpSpPr>
        <p:grpSpPr>
          <a:xfrm>
            <a:off x="10228983" y="337468"/>
            <a:ext cx="1587872" cy="1368854"/>
            <a:chOff x="10228983" y="337468"/>
            <a:chExt cx="1587872" cy="1368854"/>
          </a:xfrm>
        </p:grpSpPr>
        <p:sp>
          <p:nvSpPr>
            <p:cNvPr id="3" name="Hexagon 2">
              <a:extLst>
                <a:ext uri="{FF2B5EF4-FFF2-40B4-BE49-F238E27FC236}">
                  <a16:creationId xmlns:a16="http://schemas.microsoft.com/office/drawing/2014/main" id="{889E486C-9937-7042-5FCF-CCE702754AD6}"/>
                </a:ext>
              </a:extLst>
            </p:cNvPr>
            <p:cNvSpPr/>
            <p:nvPr/>
          </p:nvSpPr>
          <p:spPr>
            <a:xfrm rot="1782986">
              <a:off x="10228983" y="337468"/>
              <a:ext cx="1587872" cy="1368854"/>
            </a:xfrm>
            <a:prstGeom prst="hexagon">
              <a:avLst>
                <a:gd name="adj" fmla="val 28965"/>
                <a:gd name="vf" fmla="val 115470"/>
              </a:avLst>
            </a:prstGeom>
            <a:solidFill>
              <a:schemeClr val="bg1"/>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grpSp>
          <p:nvGrpSpPr>
            <p:cNvPr id="4" name="Group 3">
              <a:extLst>
                <a:ext uri="{FF2B5EF4-FFF2-40B4-BE49-F238E27FC236}">
                  <a16:creationId xmlns:a16="http://schemas.microsoft.com/office/drawing/2014/main" id="{8748D890-2C2A-2112-6163-BD64F978F72D}"/>
                </a:ext>
              </a:extLst>
            </p:cNvPr>
            <p:cNvGrpSpPr/>
            <p:nvPr/>
          </p:nvGrpSpPr>
          <p:grpSpPr>
            <a:xfrm>
              <a:off x="10621771" y="762700"/>
              <a:ext cx="585582" cy="634675"/>
              <a:chOff x="760175" y="830142"/>
              <a:chExt cx="903806" cy="979579"/>
            </a:xfrm>
          </p:grpSpPr>
          <p:sp>
            <p:nvSpPr>
              <p:cNvPr id="8" name="Rectangle 7">
                <a:extLst>
                  <a:ext uri="{FF2B5EF4-FFF2-40B4-BE49-F238E27FC236}">
                    <a16:creationId xmlns:a16="http://schemas.microsoft.com/office/drawing/2014/main" id="{23FC8DD3-ADBA-12DB-25CA-369C67D7C66F}"/>
                  </a:ext>
                </a:extLst>
              </p:cNvPr>
              <p:cNvSpPr/>
              <p:nvPr/>
            </p:nvSpPr>
            <p:spPr>
              <a:xfrm>
                <a:off x="900823" y="830142"/>
                <a:ext cx="763158" cy="979577"/>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r>
                  <a:rPr lang="ar-SA" b="1" dirty="0">
                    <a:latin typeface="Arial" panose="020B0604020202020204" pitchFamily="34" charset="0"/>
                    <a:cs typeface="Arial" panose="020B0604020202020204" pitchFamily="34" charset="0"/>
                  </a:rPr>
                  <a:t>٢٣-٢٥</a:t>
                </a:r>
                <a:endParaRPr lang="en-CA" b="1" dirty="0">
                  <a:latin typeface="Arial" panose="020B0604020202020204" pitchFamily="34" charset="0"/>
                  <a:cs typeface="Arial" panose="020B0604020202020204" pitchFamily="34" charset="0"/>
                </a:endParaRPr>
              </a:p>
            </p:txBody>
          </p:sp>
          <p:sp>
            <p:nvSpPr>
              <p:cNvPr id="9" name="Rectangle 8">
                <a:extLst>
                  <a:ext uri="{FF2B5EF4-FFF2-40B4-BE49-F238E27FC236}">
                    <a16:creationId xmlns:a16="http://schemas.microsoft.com/office/drawing/2014/main" id="{3ED69706-199C-AD48-FFBD-2E0BAAC0F80D}"/>
                  </a:ext>
                </a:extLst>
              </p:cNvPr>
              <p:cNvSpPr/>
              <p:nvPr/>
            </p:nvSpPr>
            <p:spPr>
              <a:xfrm>
                <a:off x="760175" y="830144"/>
                <a:ext cx="149292" cy="979577"/>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grpSp>
        <p:grpSp>
          <p:nvGrpSpPr>
            <p:cNvPr id="5" name="Group 4">
              <a:extLst>
                <a:ext uri="{FF2B5EF4-FFF2-40B4-BE49-F238E27FC236}">
                  <a16:creationId xmlns:a16="http://schemas.microsoft.com/office/drawing/2014/main" id="{687AA6FB-0B55-17BC-CC0C-E38D98038984}"/>
                </a:ext>
              </a:extLst>
            </p:cNvPr>
            <p:cNvGrpSpPr/>
            <p:nvPr/>
          </p:nvGrpSpPr>
          <p:grpSpPr>
            <a:xfrm>
              <a:off x="11325415" y="762701"/>
              <a:ext cx="182192" cy="634674"/>
              <a:chOff x="2121762" y="2323619"/>
              <a:chExt cx="200378" cy="825210"/>
            </a:xfrm>
          </p:grpSpPr>
          <p:sp>
            <p:nvSpPr>
              <p:cNvPr id="6" name="Isosceles Triangle 5">
                <a:extLst>
                  <a:ext uri="{FF2B5EF4-FFF2-40B4-BE49-F238E27FC236}">
                    <a16:creationId xmlns:a16="http://schemas.microsoft.com/office/drawing/2014/main" id="{3187B119-245A-1A2D-D887-C7E838E681D5}"/>
                  </a:ext>
                </a:extLst>
              </p:cNvPr>
              <p:cNvSpPr/>
              <p:nvPr/>
            </p:nvSpPr>
            <p:spPr>
              <a:xfrm>
                <a:off x="2121763" y="2323619"/>
                <a:ext cx="200377" cy="172739"/>
              </a:xfrm>
              <a:prstGeom prst="triangle">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7" name="Rectangle 6">
                <a:extLst>
                  <a:ext uri="{FF2B5EF4-FFF2-40B4-BE49-F238E27FC236}">
                    <a16:creationId xmlns:a16="http://schemas.microsoft.com/office/drawing/2014/main" id="{AB404EF6-0613-AF79-B6DD-EE79A3C0BE6B}"/>
                  </a:ext>
                </a:extLst>
              </p:cNvPr>
              <p:cNvSpPr/>
              <p:nvPr/>
            </p:nvSpPr>
            <p:spPr>
              <a:xfrm>
                <a:off x="2121762" y="2496169"/>
                <a:ext cx="200377" cy="65266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grpSp>
      </p:grpSp>
      <p:sp>
        <p:nvSpPr>
          <p:cNvPr id="10" name="Google Shape;114;p9">
            <a:extLst>
              <a:ext uri="{FF2B5EF4-FFF2-40B4-BE49-F238E27FC236}">
                <a16:creationId xmlns:a16="http://schemas.microsoft.com/office/drawing/2014/main" id="{35E6FD6A-DC03-C04E-4895-5EA2EA277069}"/>
              </a:ext>
            </a:extLst>
          </p:cNvPr>
          <p:cNvSpPr txBox="1"/>
          <p:nvPr/>
        </p:nvSpPr>
        <p:spPr>
          <a:xfrm>
            <a:off x="794079" y="1219596"/>
            <a:ext cx="1559124" cy="369332"/>
          </a:xfrm>
          <a:prstGeom prst="rect">
            <a:avLst/>
          </a:prstGeom>
          <a:noFill/>
          <a:ln>
            <a:noFill/>
          </a:ln>
        </p:spPr>
        <p:txBody>
          <a:bodyPr spcFirstLastPara="1" wrap="square" lIns="91425" tIns="45700" rIns="91425" bIns="45700" anchor="t" anchorCtr="0">
            <a:spAutoFit/>
          </a:bodyPr>
          <a:lstStyle/>
          <a:p>
            <a:pPr marL="0" marR="0" lvl="0" indent="0" algn="r" rtl="1">
              <a:lnSpc>
                <a:spcPct val="100000"/>
              </a:lnSpc>
              <a:spcBef>
                <a:spcPts val="0"/>
              </a:spcBef>
              <a:spcAft>
                <a:spcPts val="0"/>
              </a:spcAft>
              <a:buClr>
                <a:srgbClr val="000000"/>
              </a:buClr>
              <a:buSzPts val="1800"/>
              <a:buFont typeface="Arial"/>
              <a:buNone/>
            </a:pPr>
            <a:r>
              <a:rPr lang="ar-SA" sz="1800" b="1" i="0" u="none" strike="noStrike" cap="none" dirty="0">
                <a:solidFill>
                  <a:schemeClr val="accent2">
                    <a:lumMod val="75000"/>
                  </a:schemeClr>
                </a:solidFill>
                <a:latin typeface="Arial"/>
                <a:ea typeface="Arial"/>
                <a:cs typeface="Arial"/>
                <a:sym typeface="Arial"/>
              </a:rPr>
              <a:t>١٥</a:t>
            </a:r>
            <a:r>
              <a:rPr lang="en-US" sz="1800" b="1" i="0" u="none" strike="noStrike" cap="none" dirty="0">
                <a:solidFill>
                  <a:schemeClr val="accent2">
                    <a:lumMod val="75000"/>
                  </a:schemeClr>
                </a:solidFill>
                <a:latin typeface="Arial"/>
                <a:ea typeface="Arial"/>
                <a:cs typeface="Arial"/>
                <a:sym typeface="Arial"/>
              </a:rPr>
              <a:t>دقيقة</a:t>
            </a:r>
            <a:endParaRPr b="1" dirty="0">
              <a:solidFill>
                <a:schemeClr val="accent2">
                  <a:lumMod val="75000"/>
                </a:schemeClr>
              </a:solidFill>
            </a:endParaRPr>
          </a:p>
        </p:txBody>
      </p:sp>
      <p:grpSp>
        <p:nvGrpSpPr>
          <p:cNvPr id="11" name="Group 10">
            <a:extLst>
              <a:ext uri="{FF2B5EF4-FFF2-40B4-BE49-F238E27FC236}">
                <a16:creationId xmlns:a16="http://schemas.microsoft.com/office/drawing/2014/main" id="{509519D5-5231-9772-F6E7-8B07E166D1C5}"/>
              </a:ext>
            </a:extLst>
          </p:cNvPr>
          <p:cNvGrpSpPr/>
          <p:nvPr/>
        </p:nvGrpSpPr>
        <p:grpSpPr>
          <a:xfrm>
            <a:off x="357066" y="1224523"/>
            <a:ext cx="369332" cy="369332"/>
            <a:chOff x="6784825" y="4717805"/>
            <a:chExt cx="1170980" cy="1170980"/>
          </a:xfrm>
        </p:grpSpPr>
        <p:sp>
          <p:nvSpPr>
            <p:cNvPr id="12" name="Oval 11">
              <a:extLst>
                <a:ext uri="{FF2B5EF4-FFF2-40B4-BE49-F238E27FC236}">
                  <a16:creationId xmlns:a16="http://schemas.microsoft.com/office/drawing/2014/main" id="{0DB39DFB-4706-9B83-038C-AF7CE5DE3366}"/>
                </a:ext>
              </a:extLst>
            </p:cNvPr>
            <p:cNvSpPr/>
            <p:nvPr/>
          </p:nvSpPr>
          <p:spPr>
            <a:xfrm>
              <a:off x="6784825" y="4717805"/>
              <a:ext cx="1170980" cy="1170980"/>
            </a:xfrm>
            <a:prstGeom prst="ellipse">
              <a:avLst/>
            </a:prstGeom>
            <a:solidFill>
              <a:schemeClr val="accent2">
                <a:lumMod val="75000"/>
              </a:schemeClr>
            </a:solidFill>
            <a:ln w="1270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3" name="Oval 12">
              <a:extLst>
                <a:ext uri="{FF2B5EF4-FFF2-40B4-BE49-F238E27FC236}">
                  <a16:creationId xmlns:a16="http://schemas.microsoft.com/office/drawing/2014/main" id="{E22013AC-1BF8-60A5-A781-2FD85BA505A3}"/>
                </a:ext>
              </a:extLst>
            </p:cNvPr>
            <p:cNvSpPr/>
            <p:nvPr/>
          </p:nvSpPr>
          <p:spPr>
            <a:xfrm>
              <a:off x="7276868" y="5237982"/>
              <a:ext cx="189079" cy="18907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4" name="Rectangle 13">
              <a:extLst>
                <a:ext uri="{FF2B5EF4-FFF2-40B4-BE49-F238E27FC236}">
                  <a16:creationId xmlns:a16="http://schemas.microsoft.com/office/drawing/2014/main" id="{71CA3BAB-E682-5395-82ED-1574D8C7E70A}"/>
                </a:ext>
              </a:extLst>
            </p:cNvPr>
            <p:cNvSpPr/>
            <p:nvPr/>
          </p:nvSpPr>
          <p:spPr>
            <a:xfrm rot="16200000">
              <a:off x="7134823" y="5040376"/>
              <a:ext cx="464812" cy="11315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5" name="Rectangle 14">
              <a:extLst>
                <a:ext uri="{FF2B5EF4-FFF2-40B4-BE49-F238E27FC236}">
                  <a16:creationId xmlns:a16="http://schemas.microsoft.com/office/drawing/2014/main" id="{4D885778-14E1-E2F4-5503-D80277533035}"/>
                </a:ext>
              </a:extLst>
            </p:cNvPr>
            <p:cNvSpPr/>
            <p:nvPr/>
          </p:nvSpPr>
          <p:spPr>
            <a:xfrm rot="13453060">
              <a:off x="7365088" y="5440995"/>
              <a:ext cx="331413" cy="10918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grpSp>
      <p:sp>
        <p:nvSpPr>
          <p:cNvPr id="24" name="Google Shape;825;p36">
            <a:extLst>
              <a:ext uri="{FF2B5EF4-FFF2-40B4-BE49-F238E27FC236}">
                <a16:creationId xmlns:a16="http://schemas.microsoft.com/office/drawing/2014/main" id="{309365B5-27D0-4872-D4D0-C93B66DB78C5}"/>
              </a:ext>
            </a:extLst>
          </p:cNvPr>
          <p:cNvSpPr txBox="1"/>
          <p:nvPr/>
        </p:nvSpPr>
        <p:spPr>
          <a:xfrm>
            <a:off x="5799826" y="3295344"/>
            <a:ext cx="4677674" cy="2308284"/>
          </a:xfrm>
          <a:prstGeom prst="rect">
            <a:avLst/>
          </a:prstGeom>
          <a:noFill/>
          <a:ln>
            <a:noFill/>
          </a:ln>
        </p:spPr>
        <p:txBody>
          <a:bodyPr spcFirstLastPara="1" wrap="square" lIns="91425" tIns="45700" rIns="91425" bIns="45700" anchor="t" anchorCtr="0">
            <a:spAutoFit/>
          </a:bodyPr>
          <a:lstStyle/>
          <a:p>
            <a:pPr marL="342900" marR="0" lvl="0" indent="-342900" algn="r" rtl="1">
              <a:spcBef>
                <a:spcPts val="0"/>
              </a:spcBef>
              <a:spcAft>
                <a:spcPts val="0"/>
              </a:spcAft>
              <a:buClr>
                <a:schemeClr val="dk1"/>
              </a:buClr>
              <a:buSzPts val="2400"/>
              <a:buFont typeface="Arial"/>
              <a:buChar char="•"/>
            </a:pPr>
            <a:r>
              <a:rPr lang="ar-SA" sz="2400" dirty="0">
                <a:solidFill>
                  <a:schemeClr val="dk1"/>
                </a:solidFill>
                <a:latin typeface="Calibri" panose="020F0502020204030204" pitchFamily="34" charset="0"/>
                <a:cs typeface="Calibri" panose="020F0502020204030204" pitchFamily="34" charset="0"/>
                <a:sym typeface="Arial"/>
              </a:rPr>
              <a:t>قم بوضع قائمة</a:t>
            </a:r>
            <a:r>
              <a:rPr lang="en-GB" sz="2400" dirty="0">
                <a:solidFill>
                  <a:schemeClr val="dk1"/>
                </a:solidFill>
                <a:latin typeface="Calibri" panose="020F0502020204030204" pitchFamily="34" charset="0"/>
                <a:cs typeface="Calibri" panose="020F0502020204030204" pitchFamily="34" charset="0"/>
                <a:sym typeface="Arial"/>
              </a:rPr>
              <a:t> </a:t>
            </a:r>
            <a:r>
              <a:rPr lang="ar-SA" sz="2400" dirty="0">
                <a:solidFill>
                  <a:schemeClr val="dk1"/>
                </a:solidFill>
                <a:latin typeface="Calibri" panose="020F0502020204030204" pitchFamily="34" charset="0"/>
                <a:cs typeface="Calibri" panose="020F0502020204030204" pitchFamily="34" charset="0"/>
                <a:sym typeface="Arial"/>
              </a:rPr>
              <a:t>ل</a:t>
            </a:r>
            <a:r>
              <a:rPr lang="en-GB" sz="2400" dirty="0">
                <a:solidFill>
                  <a:schemeClr val="dk1"/>
                </a:solidFill>
                <a:latin typeface="Calibri" panose="020F0502020204030204" pitchFamily="34" charset="0"/>
                <a:cs typeface="Calibri" panose="020F0502020204030204" pitchFamily="34" charset="0"/>
                <a:sym typeface="Arial"/>
              </a:rPr>
              <a:t>بعض مبادئ الرعاية البديلة.</a:t>
            </a:r>
            <a:br>
              <a:rPr lang="en-GB" sz="2400" dirty="0">
                <a:solidFill>
                  <a:schemeClr val="dk1"/>
                </a:solidFill>
                <a:latin typeface="Calibri" panose="020F0502020204030204" pitchFamily="34" charset="0"/>
                <a:cs typeface="Calibri" panose="020F0502020204030204" pitchFamily="34" charset="0"/>
                <a:sym typeface="Arial"/>
              </a:rPr>
            </a:br>
            <a:endParaRPr lang="en-GB" sz="2400" dirty="0">
              <a:solidFill>
                <a:schemeClr val="dk1"/>
              </a:solidFill>
              <a:latin typeface="Calibri" panose="020F0502020204030204" pitchFamily="34" charset="0"/>
              <a:cs typeface="Calibri" panose="020F0502020204030204" pitchFamily="34" charset="0"/>
              <a:sym typeface="Arial"/>
            </a:endParaRPr>
          </a:p>
          <a:p>
            <a:pPr marL="342900" marR="0" lvl="0" indent="-342900" algn="r" rtl="1">
              <a:spcBef>
                <a:spcPts val="0"/>
              </a:spcBef>
              <a:spcAft>
                <a:spcPts val="0"/>
              </a:spcAft>
              <a:buClr>
                <a:schemeClr val="dk1"/>
              </a:buClr>
              <a:buSzPts val="2400"/>
              <a:buFont typeface="Arial"/>
              <a:buChar char="•"/>
            </a:pPr>
            <a:r>
              <a:rPr lang="en-GB" sz="2400" dirty="0">
                <a:solidFill>
                  <a:schemeClr val="dk1"/>
                </a:solidFill>
                <a:latin typeface="Calibri" panose="020F0502020204030204" pitchFamily="34" charset="0"/>
                <a:cs typeface="Calibri" panose="020F0502020204030204" pitchFamily="34" charset="0"/>
                <a:sym typeface="Arial"/>
              </a:rPr>
              <a:t>يجب أن </a:t>
            </a:r>
            <a:r>
              <a:rPr lang="ar-SA" sz="2400" dirty="0">
                <a:solidFill>
                  <a:schemeClr val="dk1"/>
                </a:solidFill>
                <a:latin typeface="Calibri" panose="020F0502020204030204" pitchFamily="34" charset="0"/>
                <a:cs typeface="Calibri" panose="020F0502020204030204" pitchFamily="34" charset="0"/>
                <a:sym typeface="Arial"/>
              </a:rPr>
              <a:t>تكون مرتبطة </a:t>
            </a:r>
            <a:r>
              <a:rPr lang="en-GB" sz="2400" dirty="0">
                <a:solidFill>
                  <a:schemeClr val="dk1"/>
                </a:solidFill>
                <a:latin typeface="Calibri" panose="020F0502020204030204" pitchFamily="34" charset="0"/>
                <a:cs typeface="Calibri" panose="020F0502020204030204" pitchFamily="34" charset="0"/>
                <a:sym typeface="Arial"/>
              </a:rPr>
              <a:t>بالمعيار </a:t>
            </a:r>
            <a:r>
              <a:rPr lang="ar-SA" sz="2400" dirty="0">
                <a:solidFill>
                  <a:schemeClr val="dk1"/>
                </a:solidFill>
                <a:latin typeface="Calibri" panose="020F0502020204030204" pitchFamily="34" charset="0"/>
                <a:cs typeface="Calibri" panose="020F0502020204030204" pitchFamily="34" charset="0"/>
                <a:sym typeface="Arial"/>
              </a:rPr>
              <a:t>١٩</a:t>
            </a:r>
            <a:r>
              <a:rPr lang="en-GB" sz="2400" dirty="0">
                <a:solidFill>
                  <a:schemeClr val="dk1"/>
                </a:solidFill>
                <a:latin typeface="Calibri" panose="020F0502020204030204" pitchFamily="34" charset="0"/>
                <a:cs typeface="Calibri" panose="020F0502020204030204" pitchFamily="34" charset="0"/>
                <a:sym typeface="Arial"/>
              </a:rPr>
              <a:t> وأن تتناول العبارات المتعلقة بضعف الرعاية في </a:t>
            </a:r>
            <a:r>
              <a:rPr lang="ar-SA" sz="2400" dirty="0">
                <a:solidFill>
                  <a:schemeClr val="dk1"/>
                </a:solidFill>
                <a:latin typeface="Calibri" panose="020F0502020204030204" pitchFamily="34" charset="0"/>
                <a:cs typeface="Calibri" panose="020F0502020204030204" pitchFamily="34" charset="0"/>
                <a:sym typeface="Arial"/>
              </a:rPr>
              <a:t>دليل</a:t>
            </a:r>
            <a:r>
              <a:rPr lang="en-GB" sz="2400" dirty="0">
                <a:solidFill>
                  <a:schemeClr val="dk1"/>
                </a:solidFill>
                <a:latin typeface="Calibri" panose="020F0502020204030204" pitchFamily="34" charset="0"/>
                <a:cs typeface="Calibri" panose="020F0502020204030204" pitchFamily="34" charset="0"/>
                <a:sym typeface="Arial"/>
              </a:rPr>
              <a:t> عمل المشاركين</a:t>
            </a:r>
            <a:r>
              <a:rPr lang="ar-SA" sz="2400" dirty="0">
                <a:solidFill>
                  <a:schemeClr val="dk1"/>
                </a:solidFill>
                <a:latin typeface="Calibri" panose="020F0502020204030204" pitchFamily="34" charset="0"/>
                <a:cs typeface="Calibri" panose="020F0502020204030204" pitchFamily="34" charset="0"/>
                <a:sym typeface="Arial"/>
              </a:rPr>
              <a:t>/ات</a:t>
            </a:r>
            <a:r>
              <a:rPr lang="en-GB" sz="2400" dirty="0">
                <a:solidFill>
                  <a:schemeClr val="dk1"/>
                </a:solidFill>
                <a:latin typeface="Calibri" panose="020F0502020204030204" pitchFamily="34" charset="0"/>
                <a:cs typeface="Calibri" panose="020F0502020204030204" pitchFamily="34" charset="0"/>
                <a:sym typeface="Arial"/>
              </a:rPr>
              <a:t>.</a:t>
            </a:r>
          </a:p>
        </p:txBody>
      </p:sp>
      <p:grpSp>
        <p:nvGrpSpPr>
          <p:cNvPr id="25" name="Group 24">
            <a:extLst>
              <a:ext uri="{FF2B5EF4-FFF2-40B4-BE49-F238E27FC236}">
                <a16:creationId xmlns:a16="http://schemas.microsoft.com/office/drawing/2014/main" id="{FE489EED-ABC7-73DC-4BC4-115AA7662141}"/>
              </a:ext>
            </a:extLst>
          </p:cNvPr>
          <p:cNvGrpSpPr/>
          <p:nvPr/>
        </p:nvGrpSpPr>
        <p:grpSpPr>
          <a:xfrm rot="20104804">
            <a:off x="502170" y="2105819"/>
            <a:ext cx="4220281" cy="2805877"/>
            <a:chOff x="7208925" y="2604220"/>
            <a:chExt cx="1168511" cy="776891"/>
          </a:xfrm>
        </p:grpSpPr>
        <p:sp>
          <p:nvSpPr>
            <p:cNvPr id="26" name="Rectangle 25">
              <a:extLst>
                <a:ext uri="{FF2B5EF4-FFF2-40B4-BE49-F238E27FC236}">
                  <a16:creationId xmlns:a16="http://schemas.microsoft.com/office/drawing/2014/main" id="{2F7EC7DB-892C-CC4C-44F5-CF4CE906588C}"/>
                </a:ext>
              </a:extLst>
            </p:cNvPr>
            <p:cNvSpPr/>
            <p:nvPr/>
          </p:nvSpPr>
          <p:spPr>
            <a:xfrm>
              <a:off x="7425584" y="2840091"/>
              <a:ext cx="716280" cy="541020"/>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7" name="Google Shape;315;p4">
              <a:extLst>
                <a:ext uri="{FF2B5EF4-FFF2-40B4-BE49-F238E27FC236}">
                  <a16:creationId xmlns:a16="http://schemas.microsoft.com/office/drawing/2014/main" id="{EFE94964-6F1C-E504-C2E8-F6C128402006}"/>
                </a:ext>
              </a:extLst>
            </p:cNvPr>
            <p:cNvSpPr/>
            <p:nvPr/>
          </p:nvSpPr>
          <p:spPr>
            <a:xfrm>
              <a:off x="7208925" y="2953324"/>
              <a:ext cx="356816" cy="356815"/>
            </a:xfrm>
            <a:prstGeom prst="ellipse">
              <a:avLst/>
            </a:prstGeom>
            <a:solidFill>
              <a:schemeClr val="accent2">
                <a:lumMod val="75000"/>
              </a:schemeClr>
            </a:solidFill>
            <a:ln w="38100">
              <a:solidFill>
                <a:schemeClr val="bg1"/>
              </a:solidFill>
            </a:ln>
          </p:spPr>
          <p:txBody>
            <a:bodyPr spcFirstLastPara="1" wrap="square" lIns="91425" tIns="45700" rIns="91425" bIns="45700" anchor="ctr" anchorCtr="0">
              <a:noAutofit/>
            </a:bodyPr>
            <a:lstStyle/>
            <a:p>
              <a:pPr marL="0" marR="0" lvl="0" indent="0" algn="ctr" rtl="1">
                <a:spcBef>
                  <a:spcPts val="0"/>
                </a:spcBef>
                <a:spcAft>
                  <a:spcPts val="0"/>
                </a:spcAft>
                <a:buNone/>
              </a:pPr>
              <a:endParaRPr sz="1800" dirty="0">
                <a:solidFill>
                  <a:schemeClr val="lt1"/>
                </a:solidFill>
                <a:latin typeface="Calibri"/>
                <a:ea typeface="Calibri"/>
                <a:cs typeface="Calibri"/>
                <a:sym typeface="Calibri"/>
              </a:endParaRPr>
            </a:p>
          </p:txBody>
        </p:sp>
        <p:sp>
          <p:nvSpPr>
            <p:cNvPr id="28" name="Google Shape;315;p4">
              <a:extLst>
                <a:ext uri="{FF2B5EF4-FFF2-40B4-BE49-F238E27FC236}">
                  <a16:creationId xmlns:a16="http://schemas.microsoft.com/office/drawing/2014/main" id="{1A7FDF29-CB0C-5360-1CE9-3687502A7E2E}"/>
                </a:ext>
              </a:extLst>
            </p:cNvPr>
            <p:cNvSpPr/>
            <p:nvPr/>
          </p:nvSpPr>
          <p:spPr>
            <a:xfrm>
              <a:off x="7622905" y="2604220"/>
              <a:ext cx="356816" cy="356815"/>
            </a:xfrm>
            <a:prstGeom prst="ellipse">
              <a:avLst/>
            </a:prstGeom>
            <a:solidFill>
              <a:schemeClr val="accent2">
                <a:lumMod val="75000"/>
              </a:schemeClr>
            </a:solidFill>
            <a:ln w="38100">
              <a:solidFill>
                <a:schemeClr val="bg1"/>
              </a:solidFill>
            </a:ln>
          </p:spPr>
          <p:txBody>
            <a:bodyPr spcFirstLastPara="1" wrap="square" lIns="91425" tIns="45700" rIns="91425" bIns="45700" anchor="ctr" anchorCtr="0">
              <a:noAutofit/>
            </a:bodyPr>
            <a:lstStyle/>
            <a:p>
              <a:pPr marL="0" marR="0" lvl="0" indent="0" algn="ctr" rtl="1">
                <a:spcBef>
                  <a:spcPts val="0"/>
                </a:spcBef>
                <a:spcAft>
                  <a:spcPts val="0"/>
                </a:spcAft>
                <a:buNone/>
              </a:pPr>
              <a:endParaRPr sz="1800" dirty="0">
                <a:solidFill>
                  <a:schemeClr val="lt1"/>
                </a:solidFill>
                <a:latin typeface="Calibri"/>
                <a:ea typeface="Calibri"/>
                <a:cs typeface="Calibri"/>
                <a:sym typeface="Calibri"/>
              </a:endParaRPr>
            </a:p>
          </p:txBody>
        </p:sp>
        <p:sp>
          <p:nvSpPr>
            <p:cNvPr id="29" name="Google Shape;315;p4">
              <a:extLst>
                <a:ext uri="{FF2B5EF4-FFF2-40B4-BE49-F238E27FC236}">
                  <a16:creationId xmlns:a16="http://schemas.microsoft.com/office/drawing/2014/main" id="{D43C33C6-5E85-1176-D608-E2CDC3D8BFED}"/>
                </a:ext>
              </a:extLst>
            </p:cNvPr>
            <p:cNvSpPr/>
            <p:nvPr/>
          </p:nvSpPr>
          <p:spPr>
            <a:xfrm>
              <a:off x="8020620" y="2955992"/>
              <a:ext cx="356816" cy="356815"/>
            </a:xfrm>
            <a:prstGeom prst="ellipse">
              <a:avLst/>
            </a:prstGeom>
            <a:solidFill>
              <a:schemeClr val="accent2">
                <a:lumMod val="75000"/>
              </a:schemeClr>
            </a:solidFill>
            <a:ln w="38100">
              <a:solidFill>
                <a:schemeClr val="bg1"/>
              </a:solidFill>
            </a:ln>
          </p:spPr>
          <p:txBody>
            <a:bodyPr spcFirstLastPara="1" wrap="square" lIns="91425" tIns="45700" rIns="91425" bIns="45700" anchor="ctr" anchorCtr="0">
              <a:noAutofit/>
            </a:bodyPr>
            <a:lstStyle/>
            <a:p>
              <a:pPr marL="0" marR="0" lvl="0" indent="0" algn="ctr" rtl="1">
                <a:spcBef>
                  <a:spcPts val="0"/>
                </a:spcBef>
                <a:spcAft>
                  <a:spcPts val="0"/>
                </a:spcAft>
                <a:buNone/>
              </a:pPr>
              <a:endParaRPr sz="1800" dirty="0">
                <a:solidFill>
                  <a:schemeClr val="lt1"/>
                </a:solidFill>
                <a:latin typeface="Calibri"/>
                <a:ea typeface="Calibri"/>
                <a:cs typeface="Calibri"/>
                <a:sym typeface="Calibri"/>
              </a:endParaRPr>
            </a:p>
          </p:txBody>
        </p:sp>
        <p:sp>
          <p:nvSpPr>
            <p:cNvPr id="30" name="Rectangle: Single Corner Snipped 29">
              <a:extLst>
                <a:ext uri="{FF2B5EF4-FFF2-40B4-BE49-F238E27FC236}">
                  <a16:creationId xmlns:a16="http://schemas.microsoft.com/office/drawing/2014/main" id="{2A0B07F3-DE36-9C40-9ADD-FC3636389D73}"/>
                </a:ext>
              </a:extLst>
            </p:cNvPr>
            <p:cNvSpPr/>
            <p:nvPr/>
          </p:nvSpPr>
          <p:spPr>
            <a:xfrm rot="3546506">
              <a:off x="7635233" y="3164183"/>
              <a:ext cx="115589" cy="149251"/>
            </a:xfrm>
            <a:prstGeom prst="snip1Rect">
              <a:avLst>
                <a:gd name="adj" fmla="val 23266"/>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31" name="Rectangle: Single Corner Snipped 30">
              <a:extLst>
                <a:ext uri="{FF2B5EF4-FFF2-40B4-BE49-F238E27FC236}">
                  <a16:creationId xmlns:a16="http://schemas.microsoft.com/office/drawing/2014/main" id="{8A31BC7F-218E-AD9B-0AA5-3E7E6F1CEB53}"/>
                </a:ext>
              </a:extLst>
            </p:cNvPr>
            <p:cNvSpPr/>
            <p:nvPr/>
          </p:nvSpPr>
          <p:spPr>
            <a:xfrm rot="17435470">
              <a:off x="7817713" y="3021002"/>
              <a:ext cx="115589" cy="149251"/>
            </a:xfrm>
            <a:prstGeom prst="snip1Rect">
              <a:avLst>
                <a:gd name="adj" fmla="val 23266"/>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gr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Shape 841"/>
        <p:cNvGrpSpPr/>
        <p:nvPr/>
      </p:nvGrpSpPr>
      <p:grpSpPr>
        <a:xfrm>
          <a:off x="0" y="0"/>
          <a:ext cx="0" cy="0"/>
          <a:chOff x="0" y="0"/>
          <a:chExt cx="0" cy="0"/>
        </a:xfrm>
      </p:grpSpPr>
      <p:sp>
        <p:nvSpPr>
          <p:cNvPr id="842" name="Google Shape;842;p37"/>
          <p:cNvSpPr/>
          <p:nvPr/>
        </p:nvSpPr>
        <p:spPr>
          <a:xfrm>
            <a:off x="0" y="-1"/>
            <a:ext cx="12192000" cy="985520"/>
          </a:xfrm>
          <a:prstGeom prst="rect">
            <a:avLst/>
          </a:prstGeom>
          <a:solidFill>
            <a:srgbClr val="EEE7EB"/>
          </a:solidFill>
          <a:ln>
            <a:noFill/>
          </a:ln>
        </p:spPr>
        <p:txBody>
          <a:bodyPr spcFirstLastPara="1" wrap="square" lIns="91425" tIns="45700" rIns="91425" bIns="45700" anchor="ctr" anchorCtr="0">
            <a:noAutofit/>
          </a:bodyPr>
          <a:lstStyle/>
          <a:p>
            <a:pPr marL="0" marR="0" lvl="0" indent="0" algn="ctr" rtl="1">
              <a:lnSpc>
                <a:spcPct val="100000"/>
              </a:lnSpc>
              <a:spcBef>
                <a:spcPts val="0"/>
              </a:spcBef>
              <a:spcAft>
                <a:spcPts val="0"/>
              </a:spcAft>
              <a:buClr>
                <a:schemeClr val="lt1"/>
              </a:buClr>
              <a:buSzPts val="1800"/>
              <a:buFont typeface="Calibri"/>
              <a:buNone/>
            </a:pPr>
            <a:endParaRPr sz="1800" b="0" i="0" u="none" strike="noStrike" cap="none" dirty="0">
              <a:solidFill>
                <a:srgbClr val="FFFFFF"/>
              </a:solidFill>
              <a:latin typeface="Calibri"/>
              <a:ea typeface="Calibri"/>
              <a:cs typeface="Calibri"/>
              <a:sym typeface="Calibri"/>
            </a:endParaRPr>
          </a:p>
        </p:txBody>
      </p:sp>
      <p:sp>
        <p:nvSpPr>
          <p:cNvPr id="843" name="Google Shape;843;p37"/>
          <p:cNvSpPr txBox="1">
            <a:spLocks noGrp="1"/>
          </p:cNvSpPr>
          <p:nvPr>
            <p:ph type="title"/>
          </p:nvPr>
        </p:nvSpPr>
        <p:spPr>
          <a:xfrm>
            <a:off x="838200" y="120516"/>
            <a:ext cx="10515600" cy="868968"/>
          </a:xfrm>
          <a:prstGeom prst="rect">
            <a:avLst/>
          </a:prstGeom>
          <a:noFill/>
          <a:ln>
            <a:noFill/>
          </a:ln>
        </p:spPr>
        <p:txBody>
          <a:bodyPr spcFirstLastPara="1" wrap="square" lIns="91425" tIns="45700" rIns="91425" bIns="45700" anchor="ctr" anchorCtr="0">
            <a:normAutofit/>
          </a:bodyPr>
          <a:lstStyle/>
          <a:p>
            <a:pPr marL="0" lvl="0" indent="0" algn="ctr" rtl="1">
              <a:lnSpc>
                <a:spcPct val="90000"/>
              </a:lnSpc>
              <a:spcBef>
                <a:spcPts val="0"/>
              </a:spcBef>
              <a:spcAft>
                <a:spcPts val="0"/>
              </a:spcAft>
              <a:buClr>
                <a:srgbClr val="8C5F7A"/>
              </a:buClr>
              <a:buSzPts val="3200"/>
              <a:buFont typeface="Arial"/>
              <a:buNone/>
            </a:pPr>
            <a:r>
              <a:rPr lang="en-US" dirty="0">
                <a:latin typeface="Calibri" panose="020F0502020204030204" pitchFamily="34" charset="0"/>
                <a:cs typeface="Calibri" panose="020F0502020204030204" pitchFamily="34" charset="0"/>
                <a:sym typeface="Arial"/>
              </a:rPr>
              <a:t>نقاط التعلم الأساسية</a:t>
            </a:r>
            <a:endParaRPr dirty="0">
              <a:latin typeface="Calibri" panose="020F0502020204030204" pitchFamily="34" charset="0"/>
              <a:cs typeface="Calibri" panose="020F0502020204030204" pitchFamily="34" charset="0"/>
            </a:endParaRPr>
          </a:p>
        </p:txBody>
      </p:sp>
      <p:sp>
        <p:nvSpPr>
          <p:cNvPr id="844" name="Google Shape;844;p37"/>
          <p:cNvSpPr/>
          <p:nvPr/>
        </p:nvSpPr>
        <p:spPr>
          <a:xfrm>
            <a:off x="1541146" y="1945744"/>
            <a:ext cx="1051560" cy="1051560"/>
          </a:xfrm>
          <a:prstGeom prst="star5">
            <a:avLst>
              <a:gd name="adj" fmla="val 28143"/>
              <a:gd name="hf" fmla="val 105146"/>
              <a:gd name="vf" fmla="val 110557"/>
            </a:avLst>
          </a:prstGeom>
          <a:solidFill>
            <a:srgbClr val="8C5F7A"/>
          </a:solidFill>
          <a:ln>
            <a:noFill/>
          </a:ln>
        </p:spPr>
        <p:txBody>
          <a:bodyPr spcFirstLastPara="1" wrap="square" lIns="91425" tIns="45700" rIns="91425" bIns="45700" anchor="ctr" anchorCtr="0">
            <a:noAutofit/>
          </a:bodyPr>
          <a:lstStyle/>
          <a:p>
            <a:pPr marL="0" marR="0" lvl="0" indent="0" algn="ctr" rtl="1">
              <a:lnSpc>
                <a:spcPct val="100000"/>
              </a:lnSpc>
              <a:spcBef>
                <a:spcPts val="0"/>
              </a:spcBef>
              <a:spcAft>
                <a:spcPts val="0"/>
              </a:spcAft>
              <a:buClr>
                <a:schemeClr val="lt1"/>
              </a:buClr>
              <a:buSzPts val="1800"/>
              <a:buFont typeface="Calibri"/>
              <a:buNone/>
            </a:pPr>
            <a:endParaRPr sz="1800" b="0" i="0" u="none" strike="noStrike" cap="none" dirty="0">
              <a:solidFill>
                <a:srgbClr val="FFFFFF"/>
              </a:solidFill>
              <a:latin typeface="Calibri"/>
              <a:ea typeface="Calibri"/>
              <a:cs typeface="Calibri"/>
              <a:sym typeface="Calibri"/>
            </a:endParaRPr>
          </a:p>
        </p:txBody>
      </p:sp>
      <p:sp>
        <p:nvSpPr>
          <p:cNvPr id="845" name="Google Shape;845;p37"/>
          <p:cNvSpPr/>
          <p:nvPr/>
        </p:nvSpPr>
        <p:spPr>
          <a:xfrm>
            <a:off x="4288036" y="1925610"/>
            <a:ext cx="1051560" cy="1051560"/>
          </a:xfrm>
          <a:prstGeom prst="star5">
            <a:avLst>
              <a:gd name="adj" fmla="val 28143"/>
              <a:gd name="hf" fmla="val 105146"/>
              <a:gd name="vf" fmla="val 110557"/>
            </a:avLst>
          </a:prstGeom>
          <a:solidFill>
            <a:srgbClr val="8C5F7A"/>
          </a:solidFill>
          <a:ln>
            <a:noFill/>
          </a:ln>
        </p:spPr>
        <p:txBody>
          <a:bodyPr spcFirstLastPara="1" wrap="square" lIns="91425" tIns="45700" rIns="91425" bIns="45700" anchor="ctr" anchorCtr="0">
            <a:noAutofit/>
          </a:bodyPr>
          <a:lstStyle/>
          <a:p>
            <a:pPr marL="0" marR="0" lvl="0" indent="0" algn="ctr" rtl="1">
              <a:lnSpc>
                <a:spcPct val="100000"/>
              </a:lnSpc>
              <a:spcBef>
                <a:spcPts val="0"/>
              </a:spcBef>
              <a:spcAft>
                <a:spcPts val="0"/>
              </a:spcAft>
              <a:buClr>
                <a:schemeClr val="lt1"/>
              </a:buClr>
              <a:buSzPts val="1800"/>
              <a:buFont typeface="Calibri"/>
              <a:buNone/>
            </a:pPr>
            <a:endParaRPr sz="1800" b="0" i="0" u="none" strike="noStrike" cap="none" dirty="0">
              <a:solidFill>
                <a:srgbClr val="FFFFFF"/>
              </a:solidFill>
              <a:latin typeface="Calibri"/>
              <a:ea typeface="Calibri"/>
              <a:cs typeface="Calibri"/>
              <a:sym typeface="Calibri"/>
            </a:endParaRPr>
          </a:p>
        </p:txBody>
      </p:sp>
      <p:sp>
        <p:nvSpPr>
          <p:cNvPr id="846" name="Google Shape;846;p37"/>
          <p:cNvSpPr/>
          <p:nvPr/>
        </p:nvSpPr>
        <p:spPr>
          <a:xfrm>
            <a:off x="6882394" y="1945744"/>
            <a:ext cx="1051560" cy="1051560"/>
          </a:xfrm>
          <a:prstGeom prst="star5">
            <a:avLst>
              <a:gd name="adj" fmla="val 28143"/>
              <a:gd name="hf" fmla="val 105146"/>
              <a:gd name="vf" fmla="val 110557"/>
            </a:avLst>
          </a:prstGeom>
          <a:solidFill>
            <a:srgbClr val="8C5F7A"/>
          </a:solidFill>
          <a:ln>
            <a:noFill/>
          </a:ln>
        </p:spPr>
        <p:txBody>
          <a:bodyPr spcFirstLastPara="1" wrap="square" lIns="91425" tIns="45700" rIns="91425" bIns="45700" anchor="ctr" anchorCtr="0">
            <a:noAutofit/>
          </a:bodyPr>
          <a:lstStyle/>
          <a:p>
            <a:pPr marL="0" marR="0" lvl="0" indent="0" algn="ctr" rtl="1">
              <a:lnSpc>
                <a:spcPct val="100000"/>
              </a:lnSpc>
              <a:spcBef>
                <a:spcPts val="0"/>
              </a:spcBef>
              <a:spcAft>
                <a:spcPts val="0"/>
              </a:spcAft>
              <a:buClr>
                <a:schemeClr val="lt1"/>
              </a:buClr>
              <a:buSzPts val="1800"/>
              <a:buFont typeface="Calibri"/>
              <a:buNone/>
            </a:pPr>
            <a:endParaRPr sz="1800" b="0" i="0" u="none" strike="noStrike" cap="none" dirty="0">
              <a:solidFill>
                <a:srgbClr val="FFFFFF"/>
              </a:solidFill>
              <a:latin typeface="Calibri"/>
              <a:ea typeface="Calibri"/>
              <a:cs typeface="Calibri"/>
              <a:sym typeface="Calibri"/>
            </a:endParaRPr>
          </a:p>
        </p:txBody>
      </p:sp>
      <p:sp>
        <p:nvSpPr>
          <p:cNvPr id="847" name="Google Shape;847;p37"/>
          <p:cNvSpPr/>
          <p:nvPr/>
        </p:nvSpPr>
        <p:spPr>
          <a:xfrm>
            <a:off x="9513571" y="1925610"/>
            <a:ext cx="1051560" cy="1051560"/>
          </a:xfrm>
          <a:prstGeom prst="star5">
            <a:avLst>
              <a:gd name="adj" fmla="val 28143"/>
              <a:gd name="hf" fmla="val 105146"/>
              <a:gd name="vf" fmla="val 110557"/>
            </a:avLst>
          </a:prstGeom>
          <a:solidFill>
            <a:srgbClr val="8C5F7A"/>
          </a:solidFill>
          <a:ln>
            <a:noFill/>
          </a:ln>
        </p:spPr>
        <p:txBody>
          <a:bodyPr spcFirstLastPara="1" wrap="square" lIns="91425" tIns="45700" rIns="91425" bIns="45700" anchor="ctr" anchorCtr="0">
            <a:noAutofit/>
          </a:bodyPr>
          <a:lstStyle/>
          <a:p>
            <a:pPr marL="0" marR="0" lvl="0" indent="0" algn="ctr" rtl="1">
              <a:lnSpc>
                <a:spcPct val="100000"/>
              </a:lnSpc>
              <a:spcBef>
                <a:spcPts val="0"/>
              </a:spcBef>
              <a:spcAft>
                <a:spcPts val="0"/>
              </a:spcAft>
              <a:buClr>
                <a:schemeClr val="lt1"/>
              </a:buClr>
              <a:buSzPts val="1800"/>
              <a:buFont typeface="Calibri"/>
              <a:buNone/>
            </a:pPr>
            <a:endParaRPr sz="1800" b="0" i="0" u="none" strike="noStrike" cap="none" dirty="0">
              <a:solidFill>
                <a:srgbClr val="FFFFFF"/>
              </a:solidFill>
              <a:latin typeface="Calibri"/>
              <a:ea typeface="Calibri"/>
              <a:cs typeface="Calibri"/>
              <a:sym typeface="Calibri"/>
            </a:endParaRPr>
          </a:p>
        </p:txBody>
      </p:sp>
      <p:sp>
        <p:nvSpPr>
          <p:cNvPr id="848" name="Google Shape;848;p37"/>
          <p:cNvSpPr txBox="1"/>
          <p:nvPr/>
        </p:nvSpPr>
        <p:spPr>
          <a:xfrm>
            <a:off x="941070" y="3525231"/>
            <a:ext cx="2251712" cy="1569620"/>
          </a:xfrm>
          <a:prstGeom prst="rect">
            <a:avLst/>
          </a:prstGeom>
          <a:noFill/>
          <a:ln>
            <a:noFill/>
          </a:ln>
        </p:spPr>
        <p:txBody>
          <a:bodyPr spcFirstLastPara="1" wrap="square" lIns="91425" tIns="45700" rIns="91425" bIns="45700" anchor="t" anchorCtr="0">
            <a:spAutoFit/>
          </a:bodyPr>
          <a:lstStyle/>
          <a:p>
            <a:pPr marL="0" marR="0" lvl="0" indent="0" algn="ctr" rtl="1">
              <a:lnSpc>
                <a:spcPct val="100000"/>
              </a:lnSpc>
              <a:spcBef>
                <a:spcPts val="0"/>
              </a:spcBef>
              <a:spcAft>
                <a:spcPts val="0"/>
              </a:spcAft>
              <a:buClr>
                <a:srgbClr val="000000"/>
              </a:buClr>
              <a:buSzPts val="2400"/>
              <a:buFont typeface="Helvetica Neue"/>
              <a:buNone/>
            </a:pPr>
            <a:r>
              <a:rPr lang="en-US" sz="2400" b="0" i="0" u="none" strike="noStrike" cap="none" dirty="0">
                <a:solidFill>
                  <a:srgbClr val="000000"/>
                </a:solidFill>
                <a:latin typeface="Calibri" panose="020F0502020204030204" pitchFamily="34" charset="0"/>
                <a:ea typeface="Helvetica Neue"/>
                <a:cs typeface="Calibri" panose="020F0502020204030204" pitchFamily="34" charset="0"/>
                <a:sym typeface="Helvetica Neue"/>
              </a:rPr>
              <a:t>تعتبر جودة الرعاية البديلة ذات أهمية أساسية لحماية الطفل ورفاهه.</a:t>
            </a:r>
            <a:endParaRPr sz="2400" dirty="0">
              <a:latin typeface="Calibri" panose="020F0502020204030204" pitchFamily="34" charset="0"/>
              <a:cs typeface="Calibri" panose="020F0502020204030204" pitchFamily="34" charset="0"/>
            </a:endParaRPr>
          </a:p>
        </p:txBody>
      </p:sp>
      <p:sp>
        <p:nvSpPr>
          <p:cNvPr id="849" name="Google Shape;849;p37"/>
          <p:cNvSpPr txBox="1"/>
          <p:nvPr/>
        </p:nvSpPr>
        <p:spPr>
          <a:xfrm>
            <a:off x="3687960" y="3525231"/>
            <a:ext cx="2251712" cy="1938952"/>
          </a:xfrm>
          <a:prstGeom prst="rect">
            <a:avLst/>
          </a:prstGeom>
          <a:noFill/>
          <a:ln>
            <a:noFill/>
          </a:ln>
        </p:spPr>
        <p:txBody>
          <a:bodyPr spcFirstLastPara="1" wrap="square" lIns="91425" tIns="45700" rIns="91425" bIns="45700" anchor="t" anchorCtr="0">
            <a:spAutoFit/>
          </a:bodyPr>
          <a:lstStyle/>
          <a:p>
            <a:pPr marL="0" marR="0" lvl="0" indent="0" algn="ctr" rtl="1">
              <a:spcBef>
                <a:spcPts val="0"/>
              </a:spcBef>
              <a:spcAft>
                <a:spcPts val="0"/>
              </a:spcAft>
              <a:buNone/>
            </a:pPr>
            <a:r>
              <a:rPr lang="en-US" sz="2400" dirty="0">
                <a:solidFill>
                  <a:srgbClr val="000000"/>
                </a:solidFill>
                <a:latin typeface="Calibri" panose="020F0502020204030204" pitchFamily="34" charset="0"/>
                <a:ea typeface="Helvetica Neue"/>
                <a:cs typeface="Calibri" panose="020F0502020204030204" pitchFamily="34" charset="0"/>
                <a:sym typeface="Helvetica Neue"/>
              </a:rPr>
              <a:t>هناك مخاطر على الأطفال في جميع أشكال الرعاية البديلة ؛ التنظيم وا</a:t>
            </a:r>
            <a:r>
              <a:rPr lang="ar-SA" sz="2400" dirty="0">
                <a:solidFill>
                  <a:srgbClr val="000000"/>
                </a:solidFill>
                <a:latin typeface="Calibri" panose="020F0502020204030204" pitchFamily="34" charset="0"/>
                <a:ea typeface="Helvetica Neue"/>
                <a:cs typeface="Calibri" panose="020F0502020204030204" pitchFamily="34" charset="0"/>
                <a:sym typeface="Helvetica Neue"/>
              </a:rPr>
              <a:t>لمراقبة</a:t>
            </a:r>
            <a:r>
              <a:rPr lang="en-US" sz="2400" dirty="0">
                <a:solidFill>
                  <a:srgbClr val="000000"/>
                </a:solidFill>
                <a:latin typeface="Calibri" panose="020F0502020204030204" pitchFamily="34" charset="0"/>
                <a:ea typeface="Helvetica Neue"/>
                <a:cs typeface="Calibri" panose="020F0502020204030204" pitchFamily="34" charset="0"/>
                <a:sym typeface="Helvetica Neue"/>
              </a:rPr>
              <a:t> المنتظم</a:t>
            </a:r>
            <a:r>
              <a:rPr lang="ar-SA" sz="2400" dirty="0">
                <a:solidFill>
                  <a:srgbClr val="000000"/>
                </a:solidFill>
                <a:latin typeface="Calibri" panose="020F0502020204030204" pitchFamily="34" charset="0"/>
                <a:ea typeface="Helvetica Neue"/>
                <a:cs typeface="Calibri" panose="020F0502020204030204" pitchFamily="34" charset="0"/>
                <a:sym typeface="Helvetica Neue"/>
              </a:rPr>
              <a:t>ة</a:t>
            </a:r>
            <a:r>
              <a:rPr lang="en-US" sz="2400" dirty="0">
                <a:solidFill>
                  <a:srgbClr val="000000"/>
                </a:solidFill>
                <a:latin typeface="Calibri" panose="020F0502020204030204" pitchFamily="34" charset="0"/>
                <a:ea typeface="Helvetica Neue"/>
                <a:cs typeface="Calibri" panose="020F0502020204030204" pitchFamily="34" charset="0"/>
                <a:sym typeface="Helvetica Neue"/>
              </a:rPr>
              <a:t> ضروريان.</a:t>
            </a:r>
            <a:endParaRPr sz="2400" dirty="0">
              <a:latin typeface="Calibri" panose="020F0502020204030204" pitchFamily="34" charset="0"/>
              <a:cs typeface="Calibri" panose="020F0502020204030204" pitchFamily="34" charset="0"/>
            </a:endParaRPr>
          </a:p>
        </p:txBody>
      </p:sp>
      <p:sp>
        <p:nvSpPr>
          <p:cNvPr id="850" name="Google Shape;850;p37"/>
          <p:cNvSpPr txBox="1"/>
          <p:nvPr/>
        </p:nvSpPr>
        <p:spPr>
          <a:xfrm>
            <a:off x="6434851" y="3525231"/>
            <a:ext cx="1946646" cy="1938952"/>
          </a:xfrm>
          <a:prstGeom prst="rect">
            <a:avLst/>
          </a:prstGeom>
          <a:noFill/>
          <a:ln>
            <a:noFill/>
          </a:ln>
        </p:spPr>
        <p:txBody>
          <a:bodyPr spcFirstLastPara="1" wrap="square" lIns="91425" tIns="45700" rIns="91425" bIns="45700" anchor="t" anchorCtr="0">
            <a:spAutoFit/>
          </a:bodyPr>
          <a:lstStyle/>
          <a:p>
            <a:pPr marL="0" marR="0" lvl="0" indent="0" algn="ctr" rtl="1">
              <a:lnSpc>
                <a:spcPct val="100000"/>
              </a:lnSpc>
              <a:spcBef>
                <a:spcPts val="0"/>
              </a:spcBef>
              <a:spcAft>
                <a:spcPts val="0"/>
              </a:spcAft>
              <a:buClr>
                <a:srgbClr val="000000"/>
              </a:buClr>
              <a:buSzPts val="2400"/>
              <a:buFont typeface="Helvetica Neue"/>
              <a:buNone/>
            </a:pPr>
            <a:r>
              <a:rPr lang="en-US" sz="2400" dirty="0">
                <a:solidFill>
                  <a:srgbClr val="000000"/>
                </a:solidFill>
                <a:latin typeface="Calibri" panose="020F0502020204030204" pitchFamily="34" charset="0"/>
                <a:ea typeface="Helvetica Neue"/>
                <a:cs typeface="Calibri" panose="020F0502020204030204" pitchFamily="34" charset="0"/>
                <a:sym typeface="Helvetica Neue"/>
              </a:rPr>
              <a:t>الهدف النهائي هو لم شمل الأسرة حيث يكون ذلك في مصلحة الطفل.</a:t>
            </a:r>
            <a:endParaRPr sz="2400" dirty="0">
              <a:latin typeface="Calibri" panose="020F0502020204030204" pitchFamily="34" charset="0"/>
              <a:cs typeface="Calibri" panose="020F0502020204030204" pitchFamily="34" charset="0"/>
            </a:endParaRPr>
          </a:p>
        </p:txBody>
      </p:sp>
      <p:sp>
        <p:nvSpPr>
          <p:cNvPr id="851" name="Google Shape;851;p37"/>
          <p:cNvSpPr txBox="1"/>
          <p:nvPr/>
        </p:nvSpPr>
        <p:spPr>
          <a:xfrm>
            <a:off x="8797544" y="3525231"/>
            <a:ext cx="2556256" cy="2677616"/>
          </a:xfrm>
          <a:prstGeom prst="rect">
            <a:avLst/>
          </a:prstGeom>
          <a:noFill/>
          <a:ln>
            <a:noFill/>
          </a:ln>
        </p:spPr>
        <p:txBody>
          <a:bodyPr spcFirstLastPara="1" wrap="square" lIns="91425" tIns="45700" rIns="91425" bIns="45700" anchor="t" anchorCtr="0">
            <a:spAutoFit/>
          </a:bodyPr>
          <a:lstStyle/>
          <a:p>
            <a:pPr marL="0" marR="0" lvl="0" indent="0" algn="ctr" rtl="1">
              <a:spcBef>
                <a:spcPts val="0"/>
              </a:spcBef>
              <a:spcAft>
                <a:spcPts val="0"/>
              </a:spcAft>
              <a:buNone/>
            </a:pPr>
            <a:r>
              <a:rPr lang="en-US" sz="2400" dirty="0">
                <a:solidFill>
                  <a:srgbClr val="000000"/>
                </a:solidFill>
                <a:latin typeface="Calibri" panose="020F0502020204030204" pitchFamily="34" charset="0"/>
                <a:ea typeface="Helvetica Neue"/>
                <a:cs typeface="Calibri" panose="020F0502020204030204" pitchFamily="34" charset="0"/>
                <a:sym typeface="Helvetica Neue"/>
              </a:rPr>
              <a:t>يمكن تقديم الرعاية البديلة في مجموعة من البيئات ويمكن أن تكون "رسمية" أو "غير رسمية" - يجب أن تكون ترتيبات الرعاية غير الرسمية "رسمية".</a:t>
            </a:r>
            <a:endParaRPr sz="2400" dirty="0">
              <a:latin typeface="Calibri" panose="020F0502020204030204" pitchFamily="34" charset="0"/>
              <a:cs typeface="Calibri" panose="020F0502020204030204" pitchFamily="34" charset="0"/>
            </a:endParaRP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Shape 856"/>
        <p:cNvGrpSpPr/>
        <p:nvPr/>
      </p:nvGrpSpPr>
      <p:grpSpPr>
        <a:xfrm>
          <a:off x="0" y="0"/>
          <a:ext cx="0" cy="0"/>
          <a:chOff x="0" y="0"/>
          <a:chExt cx="0" cy="0"/>
        </a:xfrm>
      </p:grpSpPr>
      <p:sp>
        <p:nvSpPr>
          <p:cNvPr id="857" name="Google Shape;857;p38"/>
          <p:cNvSpPr txBox="1">
            <a:spLocks noGrp="1"/>
          </p:cNvSpPr>
          <p:nvPr>
            <p:ph type="title"/>
          </p:nvPr>
        </p:nvSpPr>
        <p:spPr>
          <a:xfrm>
            <a:off x="796385" y="3099692"/>
            <a:ext cx="4015311" cy="562168"/>
          </a:xfrm>
          <a:prstGeom prst="rect">
            <a:avLst/>
          </a:prstGeom>
          <a:noFill/>
          <a:ln>
            <a:noFill/>
          </a:ln>
        </p:spPr>
        <p:txBody>
          <a:bodyPr spcFirstLastPara="1" wrap="square" lIns="91425" tIns="45700" rIns="91425" bIns="45700" anchor="ctr" anchorCtr="0">
            <a:noAutofit/>
          </a:bodyPr>
          <a:lstStyle/>
          <a:p>
            <a:pPr marL="0" lvl="0" indent="0" algn="r" rtl="1">
              <a:lnSpc>
                <a:spcPct val="90000"/>
              </a:lnSpc>
              <a:spcBef>
                <a:spcPts val="0"/>
              </a:spcBef>
              <a:spcAft>
                <a:spcPts val="0"/>
              </a:spcAft>
              <a:buClr>
                <a:schemeClr val="lt1"/>
              </a:buClr>
              <a:buSzPts val="4800"/>
              <a:buFont typeface="Garamond"/>
              <a:buNone/>
            </a:pPr>
            <a:r>
              <a:rPr lang="en-US" sz="2400" dirty="0">
                <a:latin typeface="Calibri" panose="020F0502020204030204" pitchFamily="34" charset="0"/>
                <a:cs typeface="Calibri" panose="020F0502020204030204" pitchFamily="34" charset="0"/>
              </a:rPr>
              <a:t>الجلسة </a:t>
            </a:r>
            <a:r>
              <a:rPr lang="ar-SA" sz="2400" dirty="0">
                <a:latin typeface="Calibri" panose="020F0502020204030204" pitchFamily="34" charset="0"/>
                <a:cs typeface="Calibri" panose="020F0502020204030204" pitchFamily="34" charset="0"/>
              </a:rPr>
              <a:t>٤.٢</a:t>
            </a:r>
            <a:br>
              <a:rPr lang="en-US" sz="2400" dirty="0">
                <a:latin typeface="Calibri" panose="020F0502020204030204" pitchFamily="34" charset="0"/>
                <a:cs typeface="Calibri" panose="020F0502020204030204" pitchFamily="34" charset="0"/>
              </a:rPr>
            </a:br>
            <a:r>
              <a:rPr lang="en-US" sz="2400" dirty="0">
                <a:latin typeface="Calibri" panose="020F0502020204030204" pitchFamily="34" charset="0"/>
                <a:cs typeface="Calibri" panose="020F0502020204030204" pitchFamily="34" charset="0"/>
              </a:rPr>
              <a:t> </a:t>
            </a:r>
            <a:br>
              <a:rPr lang="en-US" dirty="0">
                <a:latin typeface="Calibri" panose="020F0502020204030204" pitchFamily="34" charset="0"/>
                <a:cs typeface="Calibri" panose="020F0502020204030204" pitchFamily="34" charset="0"/>
              </a:rPr>
            </a:br>
            <a:r>
              <a:rPr lang="en-US" dirty="0">
                <a:latin typeface="Calibri" panose="020F0502020204030204" pitchFamily="34" charset="0"/>
                <a:cs typeface="Calibri" panose="020F0502020204030204" pitchFamily="34" charset="0"/>
              </a:rPr>
              <a:t>أشكال مختلفة من الرعاية البديلة في حالات الطوارئ</a:t>
            </a:r>
            <a:endParaRPr dirty="0">
              <a:latin typeface="Calibri" panose="020F0502020204030204" pitchFamily="34" charset="0"/>
              <a:cs typeface="Calibri" panose="020F0502020204030204" pitchFamily="34" charset="0"/>
            </a:endParaRPr>
          </a:p>
        </p:txBody>
      </p:sp>
      <p:sp>
        <p:nvSpPr>
          <p:cNvPr id="3" name="Google Shape;191;p14">
            <a:extLst>
              <a:ext uri="{FF2B5EF4-FFF2-40B4-BE49-F238E27FC236}">
                <a16:creationId xmlns:a16="http://schemas.microsoft.com/office/drawing/2014/main" id="{F67451A9-3F64-11C2-E695-AC307885F9AD}"/>
              </a:ext>
            </a:extLst>
          </p:cNvPr>
          <p:cNvSpPr txBox="1"/>
          <p:nvPr/>
        </p:nvSpPr>
        <p:spPr>
          <a:xfrm>
            <a:off x="6711205" y="1795069"/>
            <a:ext cx="4434126" cy="461624"/>
          </a:xfrm>
          <a:prstGeom prst="rect">
            <a:avLst/>
          </a:prstGeom>
          <a:noFill/>
          <a:ln>
            <a:noFill/>
          </a:ln>
        </p:spPr>
        <p:txBody>
          <a:bodyPr spcFirstLastPara="1" wrap="square" lIns="91425" tIns="45700" rIns="91425" bIns="45700" anchor="t" anchorCtr="0">
            <a:spAutoFit/>
          </a:bodyPr>
          <a:lstStyle/>
          <a:p>
            <a:pPr marL="0" marR="0" lvl="0" indent="0" algn="ctr" rtl="1">
              <a:lnSpc>
                <a:spcPct val="100000"/>
              </a:lnSpc>
              <a:spcBef>
                <a:spcPts val="0"/>
              </a:spcBef>
              <a:spcAft>
                <a:spcPts val="0"/>
              </a:spcAft>
              <a:buClr>
                <a:srgbClr val="1D8CC8"/>
              </a:buClr>
              <a:buSzPts val="2400"/>
              <a:buFont typeface="Arial"/>
              <a:buNone/>
            </a:pPr>
            <a:r>
              <a:rPr lang="en-US" sz="2400" b="1" i="0" u="none" strike="noStrike" cap="none" spc="300" dirty="0">
                <a:solidFill>
                  <a:schemeClr val="accent2">
                    <a:lumMod val="75000"/>
                  </a:schemeClr>
                </a:solidFill>
                <a:latin typeface="Calibri" panose="020F0502020204030204" pitchFamily="34" charset="0"/>
                <a:cs typeface="Calibri" panose="020F0502020204030204" pitchFamily="34" charset="0"/>
                <a:sym typeface="Arial"/>
              </a:rPr>
              <a:t>أهداف التعلم</a:t>
            </a:r>
            <a:endParaRPr lang="en-US" sz="2400" spc="300" dirty="0">
              <a:solidFill>
                <a:schemeClr val="accent2">
                  <a:lumMod val="75000"/>
                </a:schemeClr>
              </a:solidFill>
              <a:latin typeface="Calibri" panose="020F0502020204030204" pitchFamily="34" charset="0"/>
              <a:cs typeface="Calibri" panose="020F0502020204030204" pitchFamily="34" charset="0"/>
            </a:endParaRPr>
          </a:p>
        </p:txBody>
      </p:sp>
      <p:sp>
        <p:nvSpPr>
          <p:cNvPr id="4" name="Google Shape;193;p14">
            <a:extLst>
              <a:ext uri="{FF2B5EF4-FFF2-40B4-BE49-F238E27FC236}">
                <a16:creationId xmlns:a16="http://schemas.microsoft.com/office/drawing/2014/main" id="{6FE0B7C4-A6E6-037A-9799-A0C76E850436}"/>
              </a:ext>
            </a:extLst>
          </p:cNvPr>
          <p:cNvSpPr txBox="1"/>
          <p:nvPr/>
        </p:nvSpPr>
        <p:spPr>
          <a:xfrm>
            <a:off x="7581232" y="2832750"/>
            <a:ext cx="3742681" cy="1179129"/>
          </a:xfrm>
          <a:prstGeom prst="rect">
            <a:avLst/>
          </a:prstGeom>
          <a:noFill/>
          <a:ln>
            <a:noFill/>
          </a:ln>
        </p:spPr>
        <p:txBody>
          <a:bodyPr spcFirstLastPara="1" wrap="square" lIns="91425" tIns="45700" rIns="91425" bIns="45700" anchor="t" anchorCtr="0">
            <a:spAutoFit/>
          </a:bodyPr>
          <a:lstStyle/>
          <a:p>
            <a:pPr marL="0" marR="0" lvl="0" indent="0" algn="r" rtl="1">
              <a:lnSpc>
                <a:spcPct val="107000"/>
              </a:lnSpc>
              <a:spcBef>
                <a:spcPts val="0"/>
              </a:spcBef>
              <a:spcAft>
                <a:spcPts val="0"/>
              </a:spcAft>
              <a:buClr>
                <a:srgbClr val="000000"/>
              </a:buClr>
              <a:buSzPts val="2400"/>
              <a:buFont typeface="Arial"/>
              <a:buNone/>
            </a:pPr>
            <a:r>
              <a:rPr lang="ar-SA" sz="2200" b="0" i="0" u="none" strike="noStrike" cap="none" dirty="0">
                <a:solidFill>
                  <a:srgbClr val="000000"/>
                </a:solidFill>
                <a:latin typeface="Calibri" panose="020F0502020204030204" pitchFamily="34" charset="0"/>
                <a:cs typeface="Calibri" panose="020F0502020204030204" pitchFamily="34" charset="0"/>
                <a:sym typeface="Arial"/>
              </a:rPr>
              <a:t>م</a:t>
            </a:r>
            <a:r>
              <a:rPr lang="en-US" sz="2200" b="0" i="0" u="none" strike="noStrike" cap="none" dirty="0">
                <a:solidFill>
                  <a:srgbClr val="000000"/>
                </a:solidFill>
                <a:latin typeface="Calibri" panose="020F0502020204030204" pitchFamily="34" charset="0"/>
                <a:cs typeface="Calibri" panose="020F0502020204030204" pitchFamily="34" charset="0"/>
                <a:sym typeface="Arial"/>
              </a:rPr>
              <a:t>قارن</a:t>
            </a:r>
            <a:r>
              <a:rPr lang="ar-SA" sz="2200" b="0" i="0" u="none" strike="noStrike" cap="none" dirty="0">
                <a:solidFill>
                  <a:srgbClr val="000000"/>
                </a:solidFill>
                <a:latin typeface="Calibri" panose="020F0502020204030204" pitchFamily="34" charset="0"/>
                <a:cs typeface="Calibri" panose="020F0502020204030204" pitchFamily="34" charset="0"/>
                <a:sym typeface="Arial"/>
              </a:rPr>
              <a:t>ة</a:t>
            </a:r>
            <a:r>
              <a:rPr lang="en-US" sz="2200" b="0" i="0" u="none" strike="noStrike" cap="none" dirty="0">
                <a:solidFill>
                  <a:srgbClr val="000000"/>
                </a:solidFill>
                <a:latin typeface="Calibri" panose="020F0502020204030204" pitchFamily="34" charset="0"/>
                <a:cs typeface="Calibri" panose="020F0502020204030204" pitchFamily="34" charset="0"/>
                <a:sym typeface="Arial"/>
              </a:rPr>
              <a:t> بين الأشكال المختلفة للرعاية البديلة وما يرتبط بها من عوامل الخطر والحماية.</a:t>
            </a:r>
          </a:p>
        </p:txBody>
      </p:sp>
      <p:grpSp>
        <p:nvGrpSpPr>
          <p:cNvPr id="5" name="Google Shape;194;p14">
            <a:extLst>
              <a:ext uri="{FF2B5EF4-FFF2-40B4-BE49-F238E27FC236}">
                <a16:creationId xmlns:a16="http://schemas.microsoft.com/office/drawing/2014/main" id="{0CED80D5-D420-1458-B342-57977D324041}"/>
              </a:ext>
            </a:extLst>
          </p:cNvPr>
          <p:cNvGrpSpPr/>
          <p:nvPr/>
        </p:nvGrpSpPr>
        <p:grpSpPr>
          <a:xfrm>
            <a:off x="6711204" y="2927287"/>
            <a:ext cx="560331" cy="592814"/>
            <a:chOff x="243840" y="1676400"/>
            <a:chExt cx="701040" cy="741680"/>
          </a:xfrm>
          <a:solidFill>
            <a:schemeClr val="accent2">
              <a:lumMod val="75000"/>
            </a:schemeClr>
          </a:solidFill>
        </p:grpSpPr>
        <p:sp>
          <p:nvSpPr>
            <p:cNvPr id="6" name="Google Shape;195;p14">
              <a:extLst>
                <a:ext uri="{FF2B5EF4-FFF2-40B4-BE49-F238E27FC236}">
                  <a16:creationId xmlns:a16="http://schemas.microsoft.com/office/drawing/2014/main" id="{B8EF0FB4-2F26-8FC3-AB91-B57F84F37C32}"/>
                </a:ext>
              </a:extLst>
            </p:cNvPr>
            <p:cNvSpPr/>
            <p:nvPr/>
          </p:nvSpPr>
          <p:spPr>
            <a:xfrm>
              <a:off x="243840" y="1676400"/>
              <a:ext cx="116839" cy="741680"/>
            </a:xfrm>
            <a:prstGeom prst="rect">
              <a:avLst/>
            </a:prstGeom>
            <a:grpFill/>
            <a:ln>
              <a:noFill/>
            </a:ln>
          </p:spPr>
          <p:txBody>
            <a:bodyPr spcFirstLastPara="1" wrap="square" lIns="91425" tIns="45700" rIns="91425" bIns="45700" anchor="ctr" anchorCtr="0">
              <a:noAutofit/>
            </a:bodyPr>
            <a:lstStyle/>
            <a:p>
              <a:pPr marL="0" marR="0" lvl="0" indent="0" algn="ctr" rtl="1">
                <a:spcBef>
                  <a:spcPts val="0"/>
                </a:spcBef>
                <a:spcAft>
                  <a:spcPts val="0"/>
                </a:spcAft>
                <a:buClr>
                  <a:schemeClr val="dk1"/>
                </a:buClr>
                <a:buSzPts val="1800"/>
                <a:buFont typeface="Calibri"/>
                <a:buNone/>
              </a:pPr>
              <a:endParaRPr sz="1800" dirty="0">
                <a:solidFill>
                  <a:schemeClr val="lt1"/>
                </a:solidFill>
                <a:latin typeface="Calibri"/>
                <a:ea typeface="Calibri"/>
                <a:cs typeface="Calibri"/>
                <a:sym typeface="Calibri"/>
              </a:endParaRPr>
            </a:p>
          </p:txBody>
        </p:sp>
        <p:sp>
          <p:nvSpPr>
            <p:cNvPr id="7" name="Google Shape;196;p14">
              <a:extLst>
                <a:ext uri="{FF2B5EF4-FFF2-40B4-BE49-F238E27FC236}">
                  <a16:creationId xmlns:a16="http://schemas.microsoft.com/office/drawing/2014/main" id="{4F831B09-A534-14BF-D3F9-6498E4F94138}"/>
                </a:ext>
              </a:extLst>
            </p:cNvPr>
            <p:cNvSpPr/>
            <p:nvPr/>
          </p:nvSpPr>
          <p:spPr>
            <a:xfrm>
              <a:off x="314960" y="1676400"/>
              <a:ext cx="629920" cy="436880"/>
            </a:xfrm>
            <a:prstGeom prst="rect">
              <a:avLst/>
            </a:prstGeom>
            <a:grpFill/>
            <a:ln>
              <a:noFill/>
            </a:ln>
          </p:spPr>
          <p:txBody>
            <a:bodyPr spcFirstLastPara="1" wrap="square" lIns="91425" tIns="45700" rIns="91425" bIns="45700" anchor="ctr" anchorCtr="0">
              <a:noAutofit/>
            </a:bodyPr>
            <a:lstStyle/>
            <a:p>
              <a:pPr marL="0" marR="0" lvl="0" indent="0" algn="ctr" rtl="1">
                <a:spcBef>
                  <a:spcPts val="0"/>
                </a:spcBef>
                <a:spcAft>
                  <a:spcPts val="0"/>
                </a:spcAft>
                <a:buClr>
                  <a:schemeClr val="dk1"/>
                </a:buClr>
                <a:buSzPts val="1800"/>
                <a:buFont typeface="Calibri"/>
                <a:buNone/>
              </a:pPr>
              <a:endParaRPr sz="1800" dirty="0">
                <a:solidFill>
                  <a:schemeClr val="lt1"/>
                </a:solidFill>
                <a:latin typeface="Calibri"/>
                <a:ea typeface="Calibri"/>
                <a:cs typeface="Calibri"/>
                <a:sym typeface="Calibri"/>
              </a:endParaRPr>
            </a:p>
          </p:txBody>
        </p:sp>
      </p:gr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Shape 867"/>
        <p:cNvGrpSpPr/>
        <p:nvPr/>
      </p:nvGrpSpPr>
      <p:grpSpPr>
        <a:xfrm>
          <a:off x="0" y="0"/>
          <a:ext cx="0" cy="0"/>
          <a:chOff x="0" y="0"/>
          <a:chExt cx="0" cy="0"/>
        </a:xfrm>
      </p:grpSpPr>
      <p:sp>
        <p:nvSpPr>
          <p:cNvPr id="868" name="Google Shape;868;p39"/>
          <p:cNvSpPr txBox="1">
            <a:spLocks noGrp="1"/>
          </p:cNvSpPr>
          <p:nvPr>
            <p:ph type="title"/>
          </p:nvPr>
        </p:nvSpPr>
        <p:spPr>
          <a:xfrm>
            <a:off x="838200" y="120516"/>
            <a:ext cx="10515600" cy="868968"/>
          </a:xfrm>
          <a:prstGeom prst="rect">
            <a:avLst/>
          </a:prstGeom>
          <a:noFill/>
          <a:ln>
            <a:noFill/>
          </a:ln>
        </p:spPr>
        <p:txBody>
          <a:bodyPr spcFirstLastPara="1" wrap="square" lIns="91425" tIns="45700" rIns="91425" bIns="45700" anchor="ctr" anchorCtr="0">
            <a:normAutofit/>
          </a:bodyPr>
          <a:lstStyle/>
          <a:p>
            <a:pPr marL="0" lvl="0" indent="0" algn="ctr" rtl="1">
              <a:lnSpc>
                <a:spcPct val="90000"/>
              </a:lnSpc>
              <a:spcBef>
                <a:spcPts val="0"/>
              </a:spcBef>
              <a:spcAft>
                <a:spcPts val="0"/>
              </a:spcAft>
              <a:buClr>
                <a:srgbClr val="8C5F7A"/>
              </a:buClr>
              <a:buSzPts val="3200"/>
              <a:buFont typeface="Arial"/>
              <a:buNone/>
            </a:pPr>
            <a:r>
              <a:rPr lang="en-US" dirty="0">
                <a:latin typeface="Calibri" panose="020F0502020204030204" pitchFamily="34" charset="0"/>
                <a:cs typeface="Calibri" panose="020F0502020204030204" pitchFamily="34" charset="0"/>
              </a:rPr>
              <a:t>أنواع الرعاية البديلة</a:t>
            </a:r>
            <a:endParaRPr dirty="0">
              <a:latin typeface="Calibri" panose="020F0502020204030204" pitchFamily="34" charset="0"/>
              <a:cs typeface="Calibri" panose="020F0502020204030204" pitchFamily="34" charset="0"/>
            </a:endParaRPr>
          </a:p>
        </p:txBody>
      </p:sp>
      <p:grpSp>
        <p:nvGrpSpPr>
          <p:cNvPr id="2" name="Group 1">
            <a:extLst>
              <a:ext uri="{FF2B5EF4-FFF2-40B4-BE49-F238E27FC236}">
                <a16:creationId xmlns:a16="http://schemas.microsoft.com/office/drawing/2014/main" id="{39AE2941-4569-2826-B6E2-A84DDD24CC6B}"/>
              </a:ext>
            </a:extLst>
          </p:cNvPr>
          <p:cNvGrpSpPr/>
          <p:nvPr/>
        </p:nvGrpSpPr>
        <p:grpSpPr>
          <a:xfrm>
            <a:off x="10228983" y="337468"/>
            <a:ext cx="1587872" cy="1368854"/>
            <a:chOff x="10228983" y="337468"/>
            <a:chExt cx="1587872" cy="1368854"/>
          </a:xfrm>
        </p:grpSpPr>
        <p:sp>
          <p:nvSpPr>
            <p:cNvPr id="3" name="Hexagon 2">
              <a:extLst>
                <a:ext uri="{FF2B5EF4-FFF2-40B4-BE49-F238E27FC236}">
                  <a16:creationId xmlns:a16="http://schemas.microsoft.com/office/drawing/2014/main" id="{47BA3047-85DA-E9C9-0781-4A202BE5A07C}"/>
                </a:ext>
              </a:extLst>
            </p:cNvPr>
            <p:cNvSpPr/>
            <p:nvPr/>
          </p:nvSpPr>
          <p:spPr>
            <a:xfrm rot="1782986">
              <a:off x="10228983" y="337468"/>
              <a:ext cx="1587872" cy="1368854"/>
            </a:xfrm>
            <a:prstGeom prst="hexagon">
              <a:avLst>
                <a:gd name="adj" fmla="val 28965"/>
                <a:gd name="vf" fmla="val 115470"/>
              </a:avLst>
            </a:prstGeom>
            <a:solidFill>
              <a:schemeClr val="bg1"/>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grpSp>
          <p:nvGrpSpPr>
            <p:cNvPr id="4" name="Group 3">
              <a:extLst>
                <a:ext uri="{FF2B5EF4-FFF2-40B4-BE49-F238E27FC236}">
                  <a16:creationId xmlns:a16="http://schemas.microsoft.com/office/drawing/2014/main" id="{B197BCD6-0FAF-724F-F142-73C656BBE38B}"/>
                </a:ext>
              </a:extLst>
            </p:cNvPr>
            <p:cNvGrpSpPr/>
            <p:nvPr/>
          </p:nvGrpSpPr>
          <p:grpSpPr>
            <a:xfrm>
              <a:off x="10621771" y="762700"/>
              <a:ext cx="562136" cy="634675"/>
              <a:chOff x="760175" y="830142"/>
              <a:chExt cx="867619" cy="979579"/>
            </a:xfrm>
          </p:grpSpPr>
          <p:sp>
            <p:nvSpPr>
              <p:cNvPr id="8" name="Rectangle 7">
                <a:extLst>
                  <a:ext uri="{FF2B5EF4-FFF2-40B4-BE49-F238E27FC236}">
                    <a16:creationId xmlns:a16="http://schemas.microsoft.com/office/drawing/2014/main" id="{37D04D65-9C8B-001E-7623-EF39B8948C43}"/>
                  </a:ext>
                </a:extLst>
              </p:cNvPr>
              <p:cNvSpPr/>
              <p:nvPr/>
            </p:nvSpPr>
            <p:spPr>
              <a:xfrm>
                <a:off x="864636" y="830142"/>
                <a:ext cx="763158" cy="979577"/>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r>
                  <a:rPr lang="ar-SA" b="1" dirty="0">
                    <a:latin typeface="Arial" panose="020B0604020202020204" pitchFamily="34" charset="0"/>
                    <a:cs typeface="Arial" panose="020B0604020202020204" pitchFamily="34" charset="0"/>
                  </a:rPr>
                  <a:t>٢٧-٣٨</a:t>
                </a:r>
                <a:endParaRPr lang="en-CA" b="1" dirty="0">
                  <a:latin typeface="Arial" panose="020B0604020202020204" pitchFamily="34" charset="0"/>
                  <a:cs typeface="Arial" panose="020B0604020202020204" pitchFamily="34" charset="0"/>
                </a:endParaRPr>
              </a:p>
            </p:txBody>
          </p:sp>
          <p:sp>
            <p:nvSpPr>
              <p:cNvPr id="9" name="Rectangle 8">
                <a:extLst>
                  <a:ext uri="{FF2B5EF4-FFF2-40B4-BE49-F238E27FC236}">
                    <a16:creationId xmlns:a16="http://schemas.microsoft.com/office/drawing/2014/main" id="{9B7C9316-D1DC-7A2E-8385-329F80A3ECE0}"/>
                  </a:ext>
                </a:extLst>
              </p:cNvPr>
              <p:cNvSpPr/>
              <p:nvPr/>
            </p:nvSpPr>
            <p:spPr>
              <a:xfrm>
                <a:off x="760175" y="830144"/>
                <a:ext cx="149292" cy="979577"/>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grpSp>
        <p:grpSp>
          <p:nvGrpSpPr>
            <p:cNvPr id="5" name="Group 4">
              <a:extLst>
                <a:ext uri="{FF2B5EF4-FFF2-40B4-BE49-F238E27FC236}">
                  <a16:creationId xmlns:a16="http://schemas.microsoft.com/office/drawing/2014/main" id="{D830F037-F067-8BEE-315D-AD86A309E92D}"/>
                </a:ext>
              </a:extLst>
            </p:cNvPr>
            <p:cNvGrpSpPr/>
            <p:nvPr/>
          </p:nvGrpSpPr>
          <p:grpSpPr>
            <a:xfrm>
              <a:off x="11325415" y="762701"/>
              <a:ext cx="182192" cy="634674"/>
              <a:chOff x="2121762" y="2323619"/>
              <a:chExt cx="200378" cy="825210"/>
            </a:xfrm>
          </p:grpSpPr>
          <p:sp>
            <p:nvSpPr>
              <p:cNvPr id="6" name="Isosceles Triangle 5">
                <a:extLst>
                  <a:ext uri="{FF2B5EF4-FFF2-40B4-BE49-F238E27FC236}">
                    <a16:creationId xmlns:a16="http://schemas.microsoft.com/office/drawing/2014/main" id="{26659908-3C91-73C0-698C-AD9A59EF92FA}"/>
                  </a:ext>
                </a:extLst>
              </p:cNvPr>
              <p:cNvSpPr/>
              <p:nvPr/>
            </p:nvSpPr>
            <p:spPr>
              <a:xfrm>
                <a:off x="2121763" y="2323619"/>
                <a:ext cx="200377" cy="172739"/>
              </a:xfrm>
              <a:prstGeom prst="triangle">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7" name="Rectangle 6">
                <a:extLst>
                  <a:ext uri="{FF2B5EF4-FFF2-40B4-BE49-F238E27FC236}">
                    <a16:creationId xmlns:a16="http://schemas.microsoft.com/office/drawing/2014/main" id="{D8C9B687-DE9F-3F63-BA3B-39E905E48F77}"/>
                  </a:ext>
                </a:extLst>
              </p:cNvPr>
              <p:cNvSpPr/>
              <p:nvPr/>
            </p:nvSpPr>
            <p:spPr>
              <a:xfrm>
                <a:off x="2121762" y="2496169"/>
                <a:ext cx="200377" cy="65266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grpSp>
      </p:grpSp>
      <p:sp>
        <p:nvSpPr>
          <p:cNvPr id="10" name="Google Shape;114;p9">
            <a:extLst>
              <a:ext uri="{FF2B5EF4-FFF2-40B4-BE49-F238E27FC236}">
                <a16:creationId xmlns:a16="http://schemas.microsoft.com/office/drawing/2014/main" id="{B5920AE9-DDD6-3062-1A0C-E20989BC9602}"/>
              </a:ext>
            </a:extLst>
          </p:cNvPr>
          <p:cNvSpPr txBox="1"/>
          <p:nvPr/>
        </p:nvSpPr>
        <p:spPr>
          <a:xfrm>
            <a:off x="794079" y="1219596"/>
            <a:ext cx="1559124" cy="461624"/>
          </a:xfrm>
          <a:prstGeom prst="rect">
            <a:avLst/>
          </a:prstGeom>
          <a:noFill/>
          <a:ln>
            <a:noFill/>
          </a:ln>
        </p:spPr>
        <p:txBody>
          <a:bodyPr spcFirstLastPara="1" wrap="square" lIns="91425" tIns="45700" rIns="91425" bIns="45700" anchor="t" anchorCtr="0">
            <a:spAutoFit/>
          </a:bodyPr>
          <a:lstStyle/>
          <a:p>
            <a:pPr marL="0" marR="0" lvl="0" indent="0" algn="r" rtl="1">
              <a:lnSpc>
                <a:spcPct val="100000"/>
              </a:lnSpc>
              <a:spcBef>
                <a:spcPts val="0"/>
              </a:spcBef>
              <a:spcAft>
                <a:spcPts val="0"/>
              </a:spcAft>
              <a:buClr>
                <a:srgbClr val="000000"/>
              </a:buClr>
              <a:buSzPts val="1800"/>
              <a:buFont typeface="Arial"/>
              <a:buNone/>
            </a:pPr>
            <a:r>
              <a:rPr lang="ar-SA" sz="2400" b="1" i="0" u="none" strike="noStrike" cap="none" dirty="0">
                <a:solidFill>
                  <a:schemeClr val="accent2">
                    <a:lumMod val="75000"/>
                  </a:schemeClr>
                </a:solidFill>
                <a:latin typeface="Arial"/>
                <a:ea typeface="Arial"/>
                <a:cs typeface="Arial"/>
                <a:sym typeface="Arial"/>
              </a:rPr>
              <a:t>٢٠</a:t>
            </a:r>
            <a:r>
              <a:rPr lang="en-US" sz="2400" b="1" i="0" u="none" strike="noStrike" cap="none" dirty="0">
                <a:solidFill>
                  <a:schemeClr val="accent2">
                    <a:lumMod val="75000"/>
                  </a:schemeClr>
                </a:solidFill>
                <a:latin typeface="Arial"/>
                <a:ea typeface="Arial"/>
                <a:cs typeface="Arial"/>
                <a:sym typeface="Arial"/>
              </a:rPr>
              <a:t>دقيقة</a:t>
            </a:r>
            <a:endParaRPr sz="2400" b="1" dirty="0">
              <a:solidFill>
                <a:schemeClr val="accent2">
                  <a:lumMod val="75000"/>
                </a:schemeClr>
              </a:solidFill>
            </a:endParaRPr>
          </a:p>
        </p:txBody>
      </p:sp>
      <p:grpSp>
        <p:nvGrpSpPr>
          <p:cNvPr id="11" name="Group 10">
            <a:extLst>
              <a:ext uri="{FF2B5EF4-FFF2-40B4-BE49-F238E27FC236}">
                <a16:creationId xmlns:a16="http://schemas.microsoft.com/office/drawing/2014/main" id="{E96349B6-6865-1D3E-BE1A-2C99CB8CCE62}"/>
              </a:ext>
            </a:extLst>
          </p:cNvPr>
          <p:cNvGrpSpPr/>
          <p:nvPr/>
        </p:nvGrpSpPr>
        <p:grpSpPr>
          <a:xfrm>
            <a:off x="357066" y="1224523"/>
            <a:ext cx="369332" cy="369332"/>
            <a:chOff x="6784825" y="4717805"/>
            <a:chExt cx="1170980" cy="1170980"/>
          </a:xfrm>
        </p:grpSpPr>
        <p:sp>
          <p:nvSpPr>
            <p:cNvPr id="12" name="Oval 11">
              <a:extLst>
                <a:ext uri="{FF2B5EF4-FFF2-40B4-BE49-F238E27FC236}">
                  <a16:creationId xmlns:a16="http://schemas.microsoft.com/office/drawing/2014/main" id="{BED16BA4-1D44-DD5A-462B-BAC5A06221D0}"/>
                </a:ext>
              </a:extLst>
            </p:cNvPr>
            <p:cNvSpPr/>
            <p:nvPr/>
          </p:nvSpPr>
          <p:spPr>
            <a:xfrm>
              <a:off x="6784825" y="4717805"/>
              <a:ext cx="1170980" cy="1170980"/>
            </a:xfrm>
            <a:prstGeom prst="ellipse">
              <a:avLst/>
            </a:prstGeom>
            <a:solidFill>
              <a:schemeClr val="accent2">
                <a:lumMod val="75000"/>
              </a:schemeClr>
            </a:solidFill>
            <a:ln w="1270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3" name="Oval 12">
              <a:extLst>
                <a:ext uri="{FF2B5EF4-FFF2-40B4-BE49-F238E27FC236}">
                  <a16:creationId xmlns:a16="http://schemas.microsoft.com/office/drawing/2014/main" id="{B2E9303E-3217-9F6F-A4A0-6936007C4635}"/>
                </a:ext>
              </a:extLst>
            </p:cNvPr>
            <p:cNvSpPr/>
            <p:nvPr/>
          </p:nvSpPr>
          <p:spPr>
            <a:xfrm>
              <a:off x="7276868" y="5237982"/>
              <a:ext cx="189079" cy="18907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4" name="Rectangle 13">
              <a:extLst>
                <a:ext uri="{FF2B5EF4-FFF2-40B4-BE49-F238E27FC236}">
                  <a16:creationId xmlns:a16="http://schemas.microsoft.com/office/drawing/2014/main" id="{1E4D73B8-72DB-6B9A-C946-94EA1CD7A3B5}"/>
                </a:ext>
              </a:extLst>
            </p:cNvPr>
            <p:cNvSpPr/>
            <p:nvPr/>
          </p:nvSpPr>
          <p:spPr>
            <a:xfrm rot="16200000">
              <a:off x="7134823" y="5040376"/>
              <a:ext cx="464812" cy="11315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5" name="Rectangle 14">
              <a:extLst>
                <a:ext uri="{FF2B5EF4-FFF2-40B4-BE49-F238E27FC236}">
                  <a16:creationId xmlns:a16="http://schemas.microsoft.com/office/drawing/2014/main" id="{A27F9AA2-D73A-9F1A-F489-94EE3443479D}"/>
                </a:ext>
              </a:extLst>
            </p:cNvPr>
            <p:cNvSpPr/>
            <p:nvPr/>
          </p:nvSpPr>
          <p:spPr>
            <a:xfrm rot="13453060">
              <a:off x="7365088" y="5440995"/>
              <a:ext cx="331413" cy="10918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grpSp>
      <p:sp>
        <p:nvSpPr>
          <p:cNvPr id="16" name="Rectangle: Top Corners Rounded 15">
            <a:extLst>
              <a:ext uri="{FF2B5EF4-FFF2-40B4-BE49-F238E27FC236}">
                <a16:creationId xmlns:a16="http://schemas.microsoft.com/office/drawing/2014/main" id="{C7D5B8B0-3727-4E3A-B52C-AD79CADADAAD}"/>
              </a:ext>
            </a:extLst>
          </p:cNvPr>
          <p:cNvSpPr/>
          <p:nvPr/>
        </p:nvSpPr>
        <p:spPr>
          <a:xfrm rot="5400000">
            <a:off x="4393329" y="-1360419"/>
            <a:ext cx="2812987" cy="11599653"/>
          </a:xfrm>
          <a:prstGeom prst="round2SameRect">
            <a:avLst>
              <a:gd name="adj1" fmla="val 25924"/>
              <a:gd name="adj2" fmla="val 0"/>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4" name="Google Shape;825;p36">
            <a:extLst>
              <a:ext uri="{FF2B5EF4-FFF2-40B4-BE49-F238E27FC236}">
                <a16:creationId xmlns:a16="http://schemas.microsoft.com/office/drawing/2014/main" id="{8E115D3B-9D93-8DF0-3406-DCBE900587F5}"/>
              </a:ext>
            </a:extLst>
          </p:cNvPr>
          <p:cNvSpPr txBox="1"/>
          <p:nvPr/>
        </p:nvSpPr>
        <p:spPr>
          <a:xfrm>
            <a:off x="5386921" y="2085086"/>
            <a:ext cx="5796985" cy="707846"/>
          </a:xfrm>
          <a:prstGeom prst="rect">
            <a:avLst/>
          </a:prstGeom>
          <a:noFill/>
          <a:ln>
            <a:noFill/>
          </a:ln>
        </p:spPr>
        <p:txBody>
          <a:bodyPr spcFirstLastPara="1" wrap="square" lIns="91425" tIns="45700" rIns="91425" bIns="45700" anchor="t" anchorCtr="0">
            <a:spAutoFit/>
          </a:bodyPr>
          <a:lstStyle/>
          <a:p>
            <a:pPr marR="0" lvl="0" algn="r" rtl="1">
              <a:spcBef>
                <a:spcPts val="0"/>
              </a:spcBef>
              <a:spcAft>
                <a:spcPts val="0"/>
              </a:spcAft>
              <a:buClr>
                <a:schemeClr val="dk1"/>
              </a:buClr>
              <a:buSzPts val="2400"/>
            </a:pPr>
            <a:r>
              <a:rPr lang="en-US" sz="2000" b="1" dirty="0">
                <a:solidFill>
                  <a:schemeClr val="dk1"/>
                </a:solidFill>
                <a:latin typeface="Calibri" panose="020F0502020204030204" pitchFamily="34" charset="0"/>
                <a:cs typeface="Calibri" panose="020F0502020204030204" pitchFamily="34" charset="0"/>
                <a:sym typeface="Arial"/>
              </a:rPr>
              <a:t>بالنسبة لنوع الرعاية البديلة </a:t>
            </a:r>
            <a:r>
              <a:rPr lang="ar-SA" sz="2000" b="1" dirty="0">
                <a:solidFill>
                  <a:schemeClr val="dk1"/>
                </a:solidFill>
                <a:latin typeface="Calibri" panose="020F0502020204030204" pitchFamily="34" charset="0"/>
                <a:cs typeface="Calibri" panose="020F0502020204030204" pitchFamily="34" charset="0"/>
                <a:sym typeface="Arial"/>
              </a:rPr>
              <a:t>الذي تم تحديدها لمجموعتك</a:t>
            </a:r>
            <a:r>
              <a:rPr lang="en-US" sz="2000" b="1" dirty="0">
                <a:solidFill>
                  <a:schemeClr val="dk1"/>
                </a:solidFill>
                <a:latin typeface="Calibri" panose="020F0502020204030204" pitchFamily="34" charset="0"/>
                <a:cs typeface="Calibri" panose="020F0502020204030204" pitchFamily="34" charset="0"/>
                <a:sym typeface="Arial"/>
              </a:rPr>
              <a:t>، يرجى إعداد عرض تقديمي حول</a:t>
            </a:r>
            <a:r>
              <a:rPr lang="en-US" sz="2000" b="1" dirty="0">
                <a:solidFill>
                  <a:schemeClr val="dk1"/>
                </a:solidFill>
                <a:latin typeface="Arial"/>
                <a:ea typeface="Arial"/>
                <a:cs typeface="Arial"/>
                <a:sym typeface="Arial"/>
              </a:rPr>
              <a:t>:</a:t>
            </a:r>
          </a:p>
        </p:txBody>
      </p:sp>
      <p:sp>
        <p:nvSpPr>
          <p:cNvPr id="25" name="Google Shape;825;p36">
            <a:extLst>
              <a:ext uri="{FF2B5EF4-FFF2-40B4-BE49-F238E27FC236}">
                <a16:creationId xmlns:a16="http://schemas.microsoft.com/office/drawing/2014/main" id="{1F954CFA-B63F-D6E3-FE91-1F1C3452A2AD}"/>
              </a:ext>
            </a:extLst>
          </p:cNvPr>
          <p:cNvSpPr txBox="1"/>
          <p:nvPr/>
        </p:nvSpPr>
        <p:spPr>
          <a:xfrm>
            <a:off x="5386922" y="3359865"/>
            <a:ext cx="5453412" cy="1938952"/>
          </a:xfrm>
          <a:prstGeom prst="rect">
            <a:avLst/>
          </a:prstGeom>
          <a:noFill/>
          <a:ln>
            <a:noFill/>
          </a:ln>
        </p:spPr>
        <p:txBody>
          <a:bodyPr spcFirstLastPara="1" wrap="square" lIns="91425" tIns="45700" rIns="91425" bIns="45700" anchor="t" anchorCtr="0">
            <a:spAutoFit/>
          </a:bodyPr>
          <a:lstStyle/>
          <a:p>
            <a:pPr marL="342900" marR="0" lvl="0" indent="-342900" algn="r" rtl="1">
              <a:spcBef>
                <a:spcPts val="0"/>
              </a:spcBef>
              <a:spcAft>
                <a:spcPts val="0"/>
              </a:spcAft>
              <a:buClr>
                <a:schemeClr val="dk1"/>
              </a:buClr>
              <a:buSzPts val="2400"/>
              <a:buFont typeface="Arial"/>
              <a:buChar char="•"/>
            </a:pPr>
            <a:r>
              <a:rPr lang="en-US" sz="2400" dirty="0">
                <a:solidFill>
                  <a:schemeClr val="dk1"/>
                </a:solidFill>
                <a:latin typeface="Calibri" panose="020F0502020204030204" pitchFamily="34" charset="0"/>
                <a:cs typeface="Calibri" panose="020F0502020204030204" pitchFamily="34" charset="0"/>
              </a:rPr>
              <a:t>الخصائص الرئيسية لهذا النوع من الرعاية</a:t>
            </a:r>
            <a:br>
              <a:rPr lang="en-US" sz="2400" dirty="0">
                <a:solidFill>
                  <a:schemeClr val="dk1"/>
                </a:solidFill>
                <a:latin typeface="Calibri" panose="020F0502020204030204" pitchFamily="34" charset="0"/>
                <a:cs typeface="Calibri" panose="020F0502020204030204" pitchFamily="34" charset="0"/>
              </a:rPr>
            </a:br>
            <a:endParaRPr lang="en-US" sz="2400" dirty="0">
              <a:solidFill>
                <a:schemeClr val="dk1"/>
              </a:solidFill>
              <a:latin typeface="Calibri" panose="020F0502020204030204" pitchFamily="34" charset="0"/>
              <a:cs typeface="Calibri" panose="020F0502020204030204" pitchFamily="34" charset="0"/>
            </a:endParaRPr>
          </a:p>
          <a:p>
            <a:pPr marL="342900" marR="0" lvl="0" indent="-342900" algn="r" rtl="1">
              <a:spcBef>
                <a:spcPts val="0"/>
              </a:spcBef>
              <a:spcAft>
                <a:spcPts val="0"/>
              </a:spcAft>
              <a:buClr>
                <a:schemeClr val="dk1"/>
              </a:buClr>
              <a:buSzPts val="2400"/>
              <a:buFont typeface="Arial"/>
              <a:buChar char="•"/>
            </a:pPr>
            <a:r>
              <a:rPr lang="en-US" sz="2400" dirty="0">
                <a:solidFill>
                  <a:schemeClr val="dk1"/>
                </a:solidFill>
                <a:latin typeface="Calibri" panose="020F0502020204030204" pitchFamily="34" charset="0"/>
                <a:cs typeface="Calibri" panose="020F0502020204030204" pitchFamily="34" charset="0"/>
              </a:rPr>
              <a:t>عوامل الحماية المرتبطة بهذا النوع من الرعاية</a:t>
            </a:r>
            <a:br>
              <a:rPr lang="en-US" sz="2400" dirty="0">
                <a:solidFill>
                  <a:schemeClr val="dk1"/>
                </a:solidFill>
                <a:latin typeface="Calibri" panose="020F0502020204030204" pitchFamily="34" charset="0"/>
                <a:cs typeface="Calibri" panose="020F0502020204030204" pitchFamily="34" charset="0"/>
              </a:rPr>
            </a:br>
            <a:endParaRPr lang="en-US" sz="2400" dirty="0">
              <a:solidFill>
                <a:schemeClr val="dk1"/>
              </a:solidFill>
              <a:latin typeface="Calibri" panose="020F0502020204030204" pitchFamily="34" charset="0"/>
              <a:cs typeface="Calibri" panose="020F0502020204030204" pitchFamily="34" charset="0"/>
            </a:endParaRPr>
          </a:p>
          <a:p>
            <a:pPr marL="342900" marR="0" lvl="0" indent="-342900" algn="r" rtl="1">
              <a:spcBef>
                <a:spcPts val="0"/>
              </a:spcBef>
              <a:spcAft>
                <a:spcPts val="0"/>
              </a:spcAft>
              <a:buClr>
                <a:schemeClr val="dk1"/>
              </a:buClr>
              <a:buSzPts val="2400"/>
              <a:buFont typeface="Arial"/>
              <a:buChar char="•"/>
            </a:pPr>
            <a:r>
              <a:rPr lang="en-US" sz="2400" dirty="0">
                <a:solidFill>
                  <a:schemeClr val="dk1"/>
                </a:solidFill>
                <a:latin typeface="Calibri" panose="020F0502020204030204" pitchFamily="34" charset="0"/>
                <a:cs typeface="Calibri" panose="020F0502020204030204" pitchFamily="34" charset="0"/>
              </a:rPr>
              <a:t>عوامل الخطر المرتبطة بهذا النوع من الرعاية</a:t>
            </a:r>
          </a:p>
        </p:txBody>
      </p:sp>
      <p:pic>
        <p:nvPicPr>
          <p:cNvPr id="18" name="Graphic 17" descr="Projector screen with solid fill">
            <a:extLst>
              <a:ext uri="{FF2B5EF4-FFF2-40B4-BE49-F238E27FC236}">
                <a16:creationId xmlns:a16="http://schemas.microsoft.com/office/drawing/2014/main" id="{939EAB53-9159-2B76-2C85-4B3EAAF05D66}"/>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726398" y="1819040"/>
            <a:ext cx="4016992" cy="4016992"/>
          </a:xfrm>
          <a:prstGeom prst="rect">
            <a:avLst/>
          </a:prstGeom>
        </p:spPr>
      </p:pic>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Shape 886"/>
        <p:cNvGrpSpPr/>
        <p:nvPr/>
      </p:nvGrpSpPr>
      <p:grpSpPr>
        <a:xfrm>
          <a:off x="0" y="0"/>
          <a:ext cx="0" cy="0"/>
          <a:chOff x="0" y="0"/>
          <a:chExt cx="0" cy="0"/>
        </a:xfrm>
      </p:grpSpPr>
      <p:sp>
        <p:nvSpPr>
          <p:cNvPr id="2" name="Rectangle: Top Corners Rounded 1">
            <a:extLst>
              <a:ext uri="{FF2B5EF4-FFF2-40B4-BE49-F238E27FC236}">
                <a16:creationId xmlns:a16="http://schemas.microsoft.com/office/drawing/2014/main" id="{9D76D8FE-2F49-5B94-89BD-807D16B436AC}"/>
              </a:ext>
            </a:extLst>
          </p:cNvPr>
          <p:cNvSpPr/>
          <p:nvPr/>
        </p:nvSpPr>
        <p:spPr>
          <a:xfrm rot="5400000">
            <a:off x="22814" y="1862216"/>
            <a:ext cx="1006547" cy="1052194"/>
          </a:xfrm>
          <a:prstGeom prst="round2SameRect">
            <a:avLst>
              <a:gd name="adj1" fmla="val 25924"/>
              <a:gd name="adj2" fmla="val 0"/>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3" name="Google Shape;825;p36">
            <a:extLst>
              <a:ext uri="{FF2B5EF4-FFF2-40B4-BE49-F238E27FC236}">
                <a16:creationId xmlns:a16="http://schemas.microsoft.com/office/drawing/2014/main" id="{BCF4340E-7FB2-1007-B66A-E406B0FBA1D0}"/>
              </a:ext>
            </a:extLst>
          </p:cNvPr>
          <p:cNvSpPr txBox="1"/>
          <p:nvPr/>
        </p:nvSpPr>
        <p:spPr>
          <a:xfrm>
            <a:off x="1503125" y="2034389"/>
            <a:ext cx="9736417" cy="461624"/>
          </a:xfrm>
          <a:prstGeom prst="rect">
            <a:avLst/>
          </a:prstGeom>
          <a:noFill/>
          <a:ln>
            <a:noFill/>
          </a:ln>
        </p:spPr>
        <p:txBody>
          <a:bodyPr spcFirstLastPara="1" wrap="square" lIns="91425" tIns="45700" rIns="91425" bIns="45700" anchor="t" anchorCtr="0">
            <a:spAutoFit/>
          </a:bodyPr>
          <a:lstStyle/>
          <a:p>
            <a:pPr marR="0" lvl="0" algn="r" rtl="1">
              <a:spcBef>
                <a:spcPts val="0"/>
              </a:spcBef>
              <a:spcAft>
                <a:spcPts val="0"/>
              </a:spcAft>
              <a:buClr>
                <a:schemeClr val="dk1"/>
              </a:buClr>
              <a:buSzPts val="2400"/>
            </a:pPr>
            <a:r>
              <a:rPr lang="ar-SA" sz="2400" dirty="0">
                <a:solidFill>
                  <a:schemeClr val="dk1"/>
                </a:solidFill>
                <a:latin typeface="Calibri" panose="020F0502020204030204" pitchFamily="34" charset="0"/>
                <a:cs typeface="Calibri" panose="020F0502020204030204" pitchFamily="34" charset="0"/>
                <a:sym typeface="Arial"/>
              </a:rPr>
              <a:t>ينبغي ألا يتقرر أبدا التبني على الصعيد المحلي وفيما بين البلدان أثناء حالات الطوارئ</a:t>
            </a:r>
            <a:endParaRPr lang="en-US" sz="2400" dirty="0">
              <a:solidFill>
                <a:schemeClr val="dk1"/>
              </a:solidFill>
              <a:latin typeface="Calibri" panose="020F0502020204030204" pitchFamily="34" charset="0"/>
              <a:cs typeface="Calibri" panose="020F0502020204030204" pitchFamily="34" charset="0"/>
              <a:sym typeface="Arial"/>
            </a:endParaRPr>
          </a:p>
        </p:txBody>
      </p:sp>
      <p:sp>
        <p:nvSpPr>
          <p:cNvPr id="887" name="Google Shape;887;p40"/>
          <p:cNvSpPr txBox="1">
            <a:spLocks noGrp="1"/>
          </p:cNvSpPr>
          <p:nvPr>
            <p:ph type="title"/>
          </p:nvPr>
        </p:nvSpPr>
        <p:spPr>
          <a:xfrm>
            <a:off x="838200" y="120516"/>
            <a:ext cx="10515600" cy="868968"/>
          </a:xfrm>
          <a:prstGeom prst="rect">
            <a:avLst/>
          </a:prstGeom>
          <a:noFill/>
          <a:ln>
            <a:noFill/>
          </a:ln>
        </p:spPr>
        <p:txBody>
          <a:bodyPr spcFirstLastPara="1" wrap="square" lIns="91425" tIns="45700" rIns="91425" bIns="45700" anchor="ctr" anchorCtr="0">
            <a:normAutofit/>
          </a:bodyPr>
          <a:lstStyle/>
          <a:p>
            <a:pPr marL="0" lvl="0" indent="0" algn="ctr" rtl="1">
              <a:lnSpc>
                <a:spcPct val="90000"/>
              </a:lnSpc>
              <a:spcBef>
                <a:spcPts val="0"/>
              </a:spcBef>
              <a:spcAft>
                <a:spcPts val="0"/>
              </a:spcAft>
              <a:buClr>
                <a:srgbClr val="8C5F7A"/>
              </a:buClr>
              <a:buSzPts val="3200"/>
              <a:buFont typeface="Arial"/>
              <a:buNone/>
            </a:pPr>
            <a:r>
              <a:rPr lang="en-US" dirty="0">
                <a:highlight>
                  <a:srgbClr val="FFFF00"/>
                </a:highlight>
                <a:latin typeface="Calibri" panose="020F0502020204030204" pitchFamily="34" charset="0"/>
                <a:cs typeface="Calibri" panose="020F0502020204030204" pitchFamily="34" charset="0"/>
              </a:rPr>
              <a:t>ترتيبات الرعاية طويلة الأمد</a:t>
            </a:r>
            <a:endParaRPr dirty="0">
              <a:highlight>
                <a:srgbClr val="FFFF00"/>
              </a:highlight>
              <a:latin typeface="Calibri" panose="020F0502020204030204" pitchFamily="34" charset="0"/>
              <a:cs typeface="Calibri" panose="020F0502020204030204" pitchFamily="34" charset="0"/>
            </a:endParaRPr>
          </a:p>
        </p:txBody>
      </p:sp>
      <p:sp>
        <p:nvSpPr>
          <p:cNvPr id="5" name="TextBox 4">
            <a:extLst>
              <a:ext uri="{FF2B5EF4-FFF2-40B4-BE49-F238E27FC236}">
                <a16:creationId xmlns:a16="http://schemas.microsoft.com/office/drawing/2014/main" id="{0DAA224F-3D6B-C907-4C8E-7F2EFED3DD66}"/>
              </a:ext>
            </a:extLst>
          </p:cNvPr>
          <p:cNvSpPr txBox="1"/>
          <p:nvPr/>
        </p:nvSpPr>
        <p:spPr>
          <a:xfrm>
            <a:off x="1503123" y="3707186"/>
            <a:ext cx="9736419" cy="1569660"/>
          </a:xfrm>
          <a:prstGeom prst="rect">
            <a:avLst/>
          </a:prstGeom>
          <a:noFill/>
        </p:spPr>
        <p:txBody>
          <a:bodyPr wrap="square">
            <a:spAutoFit/>
          </a:bodyPr>
          <a:lstStyle/>
          <a:p>
            <a:pPr marL="0" marR="0" lvl="0" indent="0" algn="r" rtl="1">
              <a:lnSpc>
                <a:spcPct val="100000"/>
              </a:lnSpc>
              <a:spcBef>
                <a:spcPts val="0"/>
              </a:spcBef>
              <a:spcAft>
                <a:spcPts val="0"/>
              </a:spcAft>
              <a:buClr>
                <a:srgbClr val="FFFFFF"/>
              </a:buClr>
              <a:buSzPts val="2400"/>
              <a:buFont typeface="Calibri"/>
              <a:buNone/>
            </a:pPr>
            <a:r>
              <a:rPr lang="en-GB" sz="2400" b="0" i="0" u="none" strike="noStrike" cap="none" dirty="0">
                <a:solidFill>
                  <a:schemeClr val="tx1"/>
                </a:solidFill>
                <a:latin typeface="Calibri" panose="020F0502020204030204" pitchFamily="34" charset="0"/>
                <a:ea typeface="Calibri"/>
                <a:cs typeface="Calibri" panose="020F0502020204030204" pitchFamily="34" charset="0"/>
                <a:sym typeface="Calibri"/>
              </a:rPr>
              <a:t>تعتبر الكفالة في المجتمعات الإسلامية شكلاً من أشكال الرعاية التي تسمح للطفل</a:t>
            </a:r>
            <a:r>
              <a:rPr lang="ar-SA" sz="2400" b="0" i="0" u="none" strike="noStrike" cap="none" dirty="0">
                <a:solidFill>
                  <a:schemeClr val="tx1"/>
                </a:solidFill>
                <a:latin typeface="Calibri" panose="020F0502020204030204" pitchFamily="34" charset="0"/>
                <a:ea typeface="Calibri"/>
                <a:cs typeface="Calibri" panose="020F0502020204030204" pitchFamily="34" charset="0"/>
                <a:sym typeface="Calibri"/>
              </a:rPr>
              <a:t> من</a:t>
            </a:r>
            <a:r>
              <a:rPr lang="en-GB" sz="2400" b="0" i="0" u="none" strike="noStrike" cap="none" dirty="0">
                <a:solidFill>
                  <a:schemeClr val="tx1"/>
                </a:solidFill>
                <a:latin typeface="Calibri" panose="020F0502020204030204" pitchFamily="34" charset="0"/>
                <a:ea typeface="Calibri"/>
                <a:cs typeface="Calibri" panose="020F0502020204030204" pitchFamily="34" charset="0"/>
                <a:sym typeface="Calibri"/>
              </a:rPr>
              <a:t> غير ذي الأقرباء بالحصول على الرعاية والتعليم والميراث ولكن دون تغيير في حالة القرابة. تُفهم الكفالة وتُمارس بشكل مختلف من بلد إلى آخر ولكن يُنظر إليها عادةً على أنها ترتيب دائم ، وبالتالي فهي ليست شكلاً مناسبًا من أشكال الرعاية في سياقات الطوارئ.</a:t>
            </a:r>
            <a:endParaRPr lang="en-GB" sz="2400" dirty="0">
              <a:solidFill>
                <a:schemeClr val="tx1"/>
              </a:solidFill>
              <a:latin typeface="Calibri" panose="020F0502020204030204" pitchFamily="34" charset="0"/>
              <a:cs typeface="Calibri" panose="020F0502020204030204" pitchFamily="34" charset="0"/>
            </a:endParaRPr>
          </a:p>
        </p:txBody>
      </p:sp>
      <p:sp>
        <p:nvSpPr>
          <p:cNvPr id="6" name="Rectangle: Top Corners Rounded 5">
            <a:extLst>
              <a:ext uri="{FF2B5EF4-FFF2-40B4-BE49-F238E27FC236}">
                <a16:creationId xmlns:a16="http://schemas.microsoft.com/office/drawing/2014/main" id="{9E216203-6971-3A62-A114-A8E1415F7462}"/>
              </a:ext>
            </a:extLst>
          </p:cNvPr>
          <p:cNvSpPr/>
          <p:nvPr/>
        </p:nvSpPr>
        <p:spPr>
          <a:xfrm rot="5400000">
            <a:off x="-412464" y="3996698"/>
            <a:ext cx="1877106" cy="1052194"/>
          </a:xfrm>
          <a:prstGeom prst="round2SameRect">
            <a:avLst>
              <a:gd name="adj1" fmla="val 25924"/>
              <a:gd name="adj2" fmla="val 0"/>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273"/>
        <p:cNvGrpSpPr/>
        <p:nvPr/>
      </p:nvGrpSpPr>
      <p:grpSpPr>
        <a:xfrm>
          <a:off x="0" y="0"/>
          <a:ext cx="0" cy="0"/>
          <a:chOff x="0" y="0"/>
          <a:chExt cx="0" cy="0"/>
        </a:xfrm>
      </p:grpSpPr>
      <p:sp>
        <p:nvSpPr>
          <p:cNvPr id="282" name="Google Shape;282;p4"/>
          <p:cNvSpPr/>
          <p:nvPr/>
        </p:nvSpPr>
        <p:spPr>
          <a:xfrm>
            <a:off x="8570564" y="1427213"/>
            <a:ext cx="2216256" cy="409181"/>
          </a:xfrm>
          <a:prstGeom prst="rect">
            <a:avLst/>
          </a:prstGeom>
          <a:solidFill>
            <a:schemeClr val="accent2">
              <a:lumMod val="50000"/>
            </a:schemeClr>
          </a:solidFill>
          <a:ln>
            <a:noFill/>
          </a:ln>
        </p:spPr>
        <p:txBody>
          <a:bodyPr spcFirstLastPara="1" wrap="square" lIns="91425" tIns="45700" rIns="91425" bIns="45700" anchor="ctr" anchorCtr="0">
            <a:noAutofit/>
          </a:bodyPr>
          <a:lstStyle/>
          <a:p>
            <a:pPr marL="0" marR="0" lvl="0" indent="0" algn="ctr" rtl="1">
              <a:lnSpc>
                <a:spcPct val="100000"/>
              </a:lnSpc>
              <a:spcBef>
                <a:spcPts val="0"/>
              </a:spcBef>
              <a:spcAft>
                <a:spcPts val="0"/>
              </a:spcAft>
              <a:buClr>
                <a:schemeClr val="lt1"/>
              </a:buClr>
              <a:buSzPts val="1800"/>
              <a:buFont typeface="Calibri"/>
              <a:buNone/>
            </a:pPr>
            <a:endParaRPr sz="1800" b="0" i="0" u="none" strike="noStrike" cap="none" dirty="0">
              <a:solidFill>
                <a:srgbClr val="FFFFFF"/>
              </a:solidFill>
              <a:latin typeface="Calibri"/>
              <a:ea typeface="Calibri"/>
              <a:cs typeface="Calibri"/>
              <a:sym typeface="Calibri"/>
            </a:endParaRPr>
          </a:p>
        </p:txBody>
      </p:sp>
      <p:sp>
        <p:nvSpPr>
          <p:cNvPr id="283" name="Google Shape;283;p4"/>
          <p:cNvSpPr txBox="1">
            <a:spLocks noGrp="1"/>
          </p:cNvSpPr>
          <p:nvPr>
            <p:ph type="title"/>
          </p:nvPr>
        </p:nvSpPr>
        <p:spPr>
          <a:xfrm>
            <a:off x="1015377" y="3099692"/>
            <a:ext cx="4015311" cy="562168"/>
          </a:xfrm>
          <a:prstGeom prst="rect">
            <a:avLst/>
          </a:prstGeom>
          <a:noFill/>
          <a:ln>
            <a:noFill/>
          </a:ln>
        </p:spPr>
        <p:txBody>
          <a:bodyPr spcFirstLastPara="1" wrap="square" lIns="91425" tIns="45700" rIns="91425" bIns="45700" anchor="ctr" anchorCtr="0">
            <a:noAutofit/>
          </a:bodyPr>
          <a:lstStyle/>
          <a:p>
            <a:pPr rtl="1"/>
            <a:br>
              <a:rPr lang="ar-SA" dirty="0"/>
            </a:br>
            <a:r>
              <a:rPr lang="en-US" dirty="0">
                <a:latin typeface="Calibri" panose="020F0502020204030204" pitchFamily="34" charset="0"/>
                <a:cs typeface="Calibri" panose="020F0502020204030204" pitchFamily="34" charset="0"/>
              </a:rPr>
              <a:t>هدف الوحدة</a:t>
            </a:r>
            <a:br>
              <a:rPr lang="en-US" dirty="0"/>
            </a:br>
            <a:r>
              <a:rPr lang="en-CA" sz="2400" b="1" dirty="0">
                <a:solidFill>
                  <a:schemeClr val="accent2">
                    <a:lumMod val="75000"/>
                  </a:schemeClr>
                </a:solidFill>
                <a:highlight>
                  <a:srgbClr val="FFFF00"/>
                </a:highlight>
                <a:latin typeface="Garamond"/>
              </a:rPr>
              <a:t>تكي</a:t>
            </a:r>
            <a:r>
              <a:rPr lang="ar-SA" sz="2400" b="1" dirty="0">
                <a:solidFill>
                  <a:schemeClr val="accent2">
                    <a:lumMod val="75000"/>
                  </a:schemeClr>
                </a:solidFill>
                <a:highlight>
                  <a:srgbClr val="FFFF00"/>
                </a:highlight>
                <a:latin typeface="Garamond"/>
              </a:rPr>
              <a:t>يف بحسب السياق </a:t>
            </a:r>
            <a:br>
              <a:rPr lang="en-CA" sz="2400" b="1" dirty="0">
                <a:solidFill>
                  <a:schemeClr val="bg1"/>
                </a:solidFill>
                <a:latin typeface="Garamond"/>
              </a:rPr>
            </a:br>
            <a:endParaRPr dirty="0"/>
          </a:p>
        </p:txBody>
      </p:sp>
      <p:sp>
        <p:nvSpPr>
          <p:cNvPr id="284" name="Google Shape;284;p4"/>
          <p:cNvSpPr/>
          <p:nvPr/>
        </p:nvSpPr>
        <p:spPr>
          <a:xfrm>
            <a:off x="9889149" y="3512647"/>
            <a:ext cx="897671" cy="409181"/>
          </a:xfrm>
          <a:prstGeom prst="rect">
            <a:avLst/>
          </a:prstGeom>
          <a:solidFill>
            <a:schemeClr val="accent2">
              <a:lumMod val="50000"/>
            </a:schemeClr>
          </a:solidFill>
          <a:ln>
            <a:noFill/>
          </a:ln>
        </p:spPr>
        <p:txBody>
          <a:bodyPr spcFirstLastPara="1" wrap="square" lIns="91425" tIns="45700" rIns="91425" bIns="45700" anchor="ctr" anchorCtr="0">
            <a:noAutofit/>
          </a:bodyPr>
          <a:lstStyle/>
          <a:p>
            <a:pPr marL="0" marR="0" lvl="0" indent="0" algn="ctr" rtl="1">
              <a:lnSpc>
                <a:spcPct val="100000"/>
              </a:lnSpc>
              <a:spcBef>
                <a:spcPts val="0"/>
              </a:spcBef>
              <a:spcAft>
                <a:spcPts val="0"/>
              </a:spcAft>
              <a:buClr>
                <a:schemeClr val="lt1"/>
              </a:buClr>
              <a:buSzPts val="1800"/>
              <a:buFont typeface="Calibri"/>
              <a:buNone/>
            </a:pPr>
            <a:endParaRPr sz="1800" b="0" i="0" u="none" strike="noStrike" cap="none" dirty="0">
              <a:solidFill>
                <a:srgbClr val="FFFFFF"/>
              </a:solidFill>
              <a:latin typeface="Calibri"/>
              <a:ea typeface="Calibri"/>
              <a:cs typeface="Calibri"/>
              <a:sym typeface="Calibri"/>
            </a:endParaRPr>
          </a:p>
        </p:txBody>
      </p:sp>
      <p:sp>
        <p:nvSpPr>
          <p:cNvPr id="3" name="Google Shape;284;p4">
            <a:extLst>
              <a:ext uri="{FF2B5EF4-FFF2-40B4-BE49-F238E27FC236}">
                <a16:creationId xmlns:a16="http://schemas.microsoft.com/office/drawing/2014/main" id="{F721B317-592B-B57D-28B5-8E278513E126}"/>
              </a:ext>
            </a:extLst>
          </p:cNvPr>
          <p:cNvSpPr/>
          <p:nvPr/>
        </p:nvSpPr>
        <p:spPr>
          <a:xfrm>
            <a:off x="8384583" y="3176185"/>
            <a:ext cx="2393837" cy="409181"/>
          </a:xfrm>
          <a:prstGeom prst="rect">
            <a:avLst/>
          </a:prstGeom>
          <a:solidFill>
            <a:schemeClr val="accent2">
              <a:lumMod val="50000"/>
            </a:schemeClr>
          </a:solidFill>
          <a:ln>
            <a:noFill/>
          </a:ln>
        </p:spPr>
        <p:txBody>
          <a:bodyPr spcFirstLastPara="1" wrap="square" lIns="91425" tIns="45700" rIns="91425" bIns="45700" anchor="ctr" anchorCtr="0">
            <a:noAutofit/>
          </a:bodyPr>
          <a:lstStyle/>
          <a:p>
            <a:pPr marL="0" marR="0" lvl="0" indent="0" algn="ctr" rtl="1">
              <a:lnSpc>
                <a:spcPct val="100000"/>
              </a:lnSpc>
              <a:spcBef>
                <a:spcPts val="0"/>
              </a:spcBef>
              <a:spcAft>
                <a:spcPts val="0"/>
              </a:spcAft>
              <a:buClr>
                <a:schemeClr val="lt1"/>
              </a:buClr>
              <a:buSzPts val="1800"/>
              <a:buFont typeface="Calibri"/>
              <a:buNone/>
            </a:pPr>
            <a:endParaRPr sz="1800" b="0" i="0" u="none" strike="noStrike" cap="none" dirty="0">
              <a:solidFill>
                <a:srgbClr val="FFFFFF"/>
              </a:solidFill>
              <a:latin typeface="Calibri"/>
              <a:ea typeface="Calibri"/>
              <a:cs typeface="Calibri"/>
              <a:sym typeface="Calibri"/>
            </a:endParaRPr>
          </a:p>
        </p:txBody>
      </p:sp>
      <p:sp>
        <p:nvSpPr>
          <p:cNvPr id="4" name="Google Shape;284;p4">
            <a:extLst>
              <a:ext uri="{FF2B5EF4-FFF2-40B4-BE49-F238E27FC236}">
                <a16:creationId xmlns:a16="http://schemas.microsoft.com/office/drawing/2014/main" id="{05D42BE7-FBD5-D21E-C430-A0A0B8B93CA2}"/>
              </a:ext>
            </a:extLst>
          </p:cNvPr>
          <p:cNvSpPr/>
          <p:nvPr/>
        </p:nvSpPr>
        <p:spPr>
          <a:xfrm>
            <a:off x="10000283" y="3992447"/>
            <a:ext cx="786537" cy="409181"/>
          </a:xfrm>
          <a:prstGeom prst="rect">
            <a:avLst/>
          </a:prstGeom>
          <a:solidFill>
            <a:schemeClr val="accent2">
              <a:lumMod val="50000"/>
            </a:schemeClr>
          </a:solidFill>
          <a:ln>
            <a:noFill/>
          </a:ln>
        </p:spPr>
        <p:txBody>
          <a:bodyPr spcFirstLastPara="1" wrap="square" lIns="91425" tIns="45700" rIns="91425" bIns="45700" anchor="ctr" anchorCtr="0">
            <a:noAutofit/>
          </a:bodyPr>
          <a:lstStyle/>
          <a:p>
            <a:pPr marL="0" marR="0" lvl="0" indent="0" algn="ctr" rtl="1">
              <a:lnSpc>
                <a:spcPct val="100000"/>
              </a:lnSpc>
              <a:spcBef>
                <a:spcPts val="0"/>
              </a:spcBef>
              <a:spcAft>
                <a:spcPts val="0"/>
              </a:spcAft>
              <a:buClr>
                <a:schemeClr val="lt1"/>
              </a:buClr>
              <a:buSzPts val="1800"/>
              <a:buFont typeface="Calibri"/>
              <a:buNone/>
            </a:pPr>
            <a:endParaRPr sz="1800" b="0" i="0" u="none" strike="noStrike" cap="none" dirty="0">
              <a:solidFill>
                <a:srgbClr val="FFFFFF"/>
              </a:solidFill>
              <a:latin typeface="Calibri"/>
              <a:ea typeface="Calibri"/>
              <a:cs typeface="Calibri"/>
              <a:sym typeface="Calibri"/>
            </a:endParaRPr>
          </a:p>
        </p:txBody>
      </p:sp>
      <p:sp>
        <p:nvSpPr>
          <p:cNvPr id="5" name="Google Shape;284;p4">
            <a:extLst>
              <a:ext uri="{FF2B5EF4-FFF2-40B4-BE49-F238E27FC236}">
                <a16:creationId xmlns:a16="http://schemas.microsoft.com/office/drawing/2014/main" id="{F859F07E-A247-C98A-656B-075DD4279645}"/>
              </a:ext>
            </a:extLst>
          </p:cNvPr>
          <p:cNvSpPr/>
          <p:nvPr/>
        </p:nvSpPr>
        <p:spPr>
          <a:xfrm>
            <a:off x="8371638" y="3585366"/>
            <a:ext cx="897671" cy="409181"/>
          </a:xfrm>
          <a:prstGeom prst="rect">
            <a:avLst/>
          </a:prstGeom>
          <a:solidFill>
            <a:schemeClr val="accent2">
              <a:lumMod val="50000"/>
            </a:schemeClr>
          </a:solidFill>
          <a:ln>
            <a:noFill/>
          </a:ln>
        </p:spPr>
        <p:txBody>
          <a:bodyPr spcFirstLastPara="1" wrap="square" lIns="91425" tIns="45700" rIns="91425" bIns="45700" anchor="ctr" anchorCtr="0">
            <a:noAutofit/>
          </a:bodyPr>
          <a:lstStyle/>
          <a:p>
            <a:pPr marL="0" marR="0" lvl="0" indent="0" algn="ctr" rtl="1">
              <a:lnSpc>
                <a:spcPct val="100000"/>
              </a:lnSpc>
              <a:spcBef>
                <a:spcPts val="0"/>
              </a:spcBef>
              <a:spcAft>
                <a:spcPts val="0"/>
              </a:spcAft>
              <a:buClr>
                <a:schemeClr val="lt1"/>
              </a:buClr>
              <a:buSzPts val="1800"/>
              <a:buFont typeface="Calibri"/>
              <a:buNone/>
            </a:pPr>
            <a:endParaRPr sz="1800" b="0" i="0" u="none" strike="noStrike" cap="none" dirty="0">
              <a:solidFill>
                <a:srgbClr val="FFFFFF"/>
              </a:solidFill>
              <a:latin typeface="Calibri"/>
              <a:ea typeface="Calibri"/>
              <a:cs typeface="Calibri"/>
              <a:sym typeface="Calibri"/>
            </a:endParaRPr>
          </a:p>
        </p:txBody>
      </p:sp>
      <p:sp>
        <p:nvSpPr>
          <p:cNvPr id="285" name="Google Shape;285;p4"/>
          <p:cNvSpPr txBox="1"/>
          <p:nvPr/>
        </p:nvSpPr>
        <p:spPr>
          <a:xfrm>
            <a:off x="7640664" y="932858"/>
            <a:ext cx="3257292" cy="3539390"/>
          </a:xfrm>
          <a:prstGeom prst="rect">
            <a:avLst/>
          </a:prstGeom>
          <a:noFill/>
          <a:ln>
            <a:noFill/>
          </a:ln>
        </p:spPr>
        <p:txBody>
          <a:bodyPr spcFirstLastPara="1" wrap="square" lIns="91425" tIns="45700" rIns="91425" bIns="45700" anchor="t" anchorCtr="0">
            <a:spAutoFit/>
          </a:bodyPr>
          <a:lstStyle/>
          <a:p>
            <a:pPr marL="0" marR="0" lvl="0" indent="0" algn="r" rtl="1">
              <a:lnSpc>
                <a:spcPct val="100000"/>
              </a:lnSpc>
              <a:spcBef>
                <a:spcPts val="0"/>
              </a:spcBef>
              <a:spcAft>
                <a:spcPts val="0"/>
              </a:spcAft>
              <a:buClr>
                <a:srgbClr val="FFFFFF"/>
              </a:buClr>
              <a:buSzPts val="2800"/>
              <a:buFont typeface="Helvetica Neue"/>
              <a:buNone/>
            </a:pPr>
            <a:r>
              <a:rPr lang="en-US" sz="2800" b="1" i="0" u="none" strike="noStrike" cap="none" dirty="0">
                <a:solidFill>
                  <a:srgbClr val="FFFFFF"/>
                </a:solidFill>
                <a:latin typeface="Calibri" panose="020F0502020204030204" pitchFamily="34" charset="0"/>
                <a:ea typeface="Helvetica Neue"/>
                <a:cs typeface="Calibri" panose="020F0502020204030204" pitchFamily="34" charset="0"/>
                <a:sym typeface="Helvetica Neue"/>
              </a:rPr>
              <a:t>لتزويد المشاركين بالمعرفة والمهارات المتعمقة المطلوبة لدعم الأطفال</a:t>
            </a:r>
            <a:r>
              <a:rPr lang="ar-SA" sz="2800" b="1" i="0" u="none" strike="noStrike" cap="none" dirty="0">
                <a:solidFill>
                  <a:srgbClr val="FFFFFF"/>
                </a:solidFill>
                <a:latin typeface="Calibri" panose="020F0502020204030204" pitchFamily="34" charset="0"/>
                <a:ea typeface="Helvetica Neue"/>
                <a:cs typeface="Calibri" panose="020F0502020204030204" pitchFamily="34" charset="0"/>
                <a:sym typeface="Helvetica Neue"/>
              </a:rPr>
              <a:t> المنفصلين و</a:t>
            </a:r>
            <a:r>
              <a:rPr lang="en-US" sz="2800" b="1" i="0" u="none" strike="noStrike" cap="none" dirty="0">
                <a:solidFill>
                  <a:srgbClr val="FFFFFF"/>
                </a:solidFill>
                <a:latin typeface="Calibri" panose="020F0502020204030204" pitchFamily="34" charset="0"/>
                <a:ea typeface="Helvetica Neue"/>
                <a:cs typeface="Calibri" panose="020F0502020204030204" pitchFamily="34" charset="0"/>
                <a:sym typeface="Helvetica Neue"/>
              </a:rPr>
              <a:t>غير المصحوبين من خلال إدارة الحال</a:t>
            </a:r>
            <a:r>
              <a:rPr lang="ar-SA" sz="2800" b="1" i="0" u="none" strike="noStrike" cap="none" dirty="0">
                <a:solidFill>
                  <a:srgbClr val="FFFFFF"/>
                </a:solidFill>
                <a:latin typeface="Calibri" panose="020F0502020204030204" pitchFamily="34" charset="0"/>
                <a:ea typeface="Helvetica Neue"/>
                <a:cs typeface="Calibri" panose="020F0502020204030204" pitchFamily="34" charset="0"/>
                <a:sym typeface="Helvetica Neue"/>
              </a:rPr>
              <a:t>ة</a:t>
            </a:r>
            <a:r>
              <a:rPr lang="en-US" sz="2800" b="1" i="0" u="none" strike="noStrike" cap="none" dirty="0">
                <a:solidFill>
                  <a:srgbClr val="FFFFFF"/>
                </a:solidFill>
                <a:latin typeface="Calibri" panose="020F0502020204030204" pitchFamily="34" charset="0"/>
                <a:ea typeface="Helvetica Neue"/>
                <a:cs typeface="Calibri" panose="020F0502020204030204" pitchFamily="34" charset="0"/>
                <a:sym typeface="Helvetica Neue"/>
              </a:rPr>
              <a:t> والرعاية البديلة و / أو ت</a:t>
            </a:r>
            <a:r>
              <a:rPr lang="ar-SA" sz="2800" b="1" i="0" u="none" strike="noStrike" cap="none" dirty="0">
                <a:solidFill>
                  <a:srgbClr val="FFFFFF"/>
                </a:solidFill>
                <a:latin typeface="Calibri" panose="020F0502020204030204" pitchFamily="34" charset="0"/>
                <a:ea typeface="Helvetica Neue"/>
                <a:cs typeface="Calibri" panose="020F0502020204030204" pitchFamily="34" charset="0"/>
                <a:sym typeface="Helvetica Neue"/>
              </a:rPr>
              <a:t>عقب</a:t>
            </a:r>
            <a:r>
              <a:rPr lang="en-US" sz="2800" b="1" i="0" u="none" strike="noStrike" cap="none" dirty="0">
                <a:solidFill>
                  <a:srgbClr val="FFFFFF"/>
                </a:solidFill>
                <a:latin typeface="Calibri" panose="020F0502020204030204" pitchFamily="34" charset="0"/>
                <a:ea typeface="Helvetica Neue"/>
                <a:cs typeface="Calibri" panose="020F0502020204030204" pitchFamily="34" charset="0"/>
                <a:sym typeface="Helvetica Neue"/>
              </a:rPr>
              <a:t> الأسرة.</a:t>
            </a:r>
            <a:endParaRPr sz="2800" b="1" i="0" u="none" strike="noStrike" cap="none" dirty="0">
              <a:solidFill>
                <a:srgbClr val="FFFFFF"/>
              </a:solidFill>
              <a:latin typeface="Calibri" panose="020F0502020204030204" pitchFamily="34" charset="0"/>
              <a:ea typeface="Calibri"/>
              <a:cs typeface="Calibri" panose="020F0502020204030204" pitchFamily="34" charset="0"/>
              <a:sym typeface="Calibri"/>
            </a:endParaRP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Shape 895"/>
        <p:cNvGrpSpPr/>
        <p:nvPr/>
      </p:nvGrpSpPr>
      <p:grpSpPr>
        <a:xfrm>
          <a:off x="0" y="0"/>
          <a:ext cx="0" cy="0"/>
          <a:chOff x="0" y="0"/>
          <a:chExt cx="0" cy="0"/>
        </a:xfrm>
      </p:grpSpPr>
      <p:sp>
        <p:nvSpPr>
          <p:cNvPr id="896" name="Google Shape;896;p41"/>
          <p:cNvSpPr txBox="1">
            <a:spLocks noGrp="1"/>
          </p:cNvSpPr>
          <p:nvPr>
            <p:ph type="title"/>
          </p:nvPr>
        </p:nvSpPr>
        <p:spPr>
          <a:xfrm>
            <a:off x="838200" y="120516"/>
            <a:ext cx="10515600" cy="868968"/>
          </a:xfrm>
          <a:prstGeom prst="rect">
            <a:avLst/>
          </a:prstGeom>
          <a:noFill/>
          <a:ln>
            <a:noFill/>
          </a:ln>
        </p:spPr>
        <p:txBody>
          <a:bodyPr spcFirstLastPara="1" wrap="square" lIns="91425" tIns="45700" rIns="91425" bIns="45700" anchor="ctr" anchorCtr="0">
            <a:normAutofit/>
          </a:bodyPr>
          <a:lstStyle/>
          <a:p>
            <a:pPr marL="0" lvl="0" indent="0" algn="ctr" rtl="1">
              <a:lnSpc>
                <a:spcPct val="90000"/>
              </a:lnSpc>
              <a:spcBef>
                <a:spcPts val="0"/>
              </a:spcBef>
              <a:spcAft>
                <a:spcPts val="0"/>
              </a:spcAft>
              <a:buClr>
                <a:srgbClr val="8C5F7A"/>
              </a:buClr>
              <a:buSzPts val="3200"/>
              <a:buFont typeface="Arial"/>
              <a:buNone/>
            </a:pPr>
            <a:r>
              <a:rPr lang="en-US" dirty="0">
                <a:latin typeface="Calibri" panose="020F0502020204030204" pitchFamily="34" charset="0"/>
                <a:cs typeface="Calibri" panose="020F0502020204030204" pitchFamily="34" charset="0"/>
              </a:rPr>
              <a:t>الأطفال </a:t>
            </a:r>
            <a:r>
              <a:rPr lang="ar-SA" dirty="0">
                <a:latin typeface="Calibri" panose="020F0502020204030204" pitchFamily="34" charset="0"/>
                <a:cs typeface="Calibri" panose="020F0502020204030204" pitchFamily="34" charset="0"/>
              </a:rPr>
              <a:t>ذوي الاحتياجات الخاصة</a:t>
            </a:r>
            <a:endParaRPr dirty="0">
              <a:latin typeface="Calibri" panose="020F0502020204030204" pitchFamily="34" charset="0"/>
              <a:cs typeface="Calibri" panose="020F0502020204030204" pitchFamily="34" charset="0"/>
            </a:endParaRPr>
          </a:p>
        </p:txBody>
      </p:sp>
      <p:sp>
        <p:nvSpPr>
          <p:cNvPr id="3" name="Google Shape;825;p36">
            <a:extLst>
              <a:ext uri="{FF2B5EF4-FFF2-40B4-BE49-F238E27FC236}">
                <a16:creationId xmlns:a16="http://schemas.microsoft.com/office/drawing/2014/main" id="{292EA171-347C-6CA7-FC4A-A18317C88640}"/>
              </a:ext>
            </a:extLst>
          </p:cNvPr>
          <p:cNvSpPr txBox="1"/>
          <p:nvPr/>
        </p:nvSpPr>
        <p:spPr>
          <a:xfrm>
            <a:off x="1820987" y="2234806"/>
            <a:ext cx="5799549" cy="1200288"/>
          </a:xfrm>
          <a:prstGeom prst="rect">
            <a:avLst/>
          </a:prstGeom>
          <a:noFill/>
          <a:ln>
            <a:noFill/>
          </a:ln>
        </p:spPr>
        <p:txBody>
          <a:bodyPr spcFirstLastPara="1" wrap="square" lIns="91425" tIns="45700" rIns="91425" bIns="45700" anchor="t" anchorCtr="0">
            <a:spAutoFit/>
          </a:bodyPr>
          <a:lstStyle/>
          <a:p>
            <a:pPr marR="0" lvl="0" algn="r" rtl="1">
              <a:spcBef>
                <a:spcPts val="0"/>
              </a:spcBef>
              <a:spcAft>
                <a:spcPts val="0"/>
              </a:spcAft>
              <a:buClr>
                <a:schemeClr val="dk1"/>
              </a:buClr>
              <a:buSzPts val="2400"/>
            </a:pPr>
            <a:r>
              <a:rPr lang="en-US" sz="2400" dirty="0">
                <a:solidFill>
                  <a:schemeClr val="dk1"/>
                </a:solidFill>
                <a:latin typeface="Calibri" panose="020F0502020204030204" pitchFamily="34" charset="0"/>
                <a:cs typeface="Calibri" panose="020F0502020204030204" pitchFamily="34" charset="0"/>
                <a:sym typeface="Arial"/>
              </a:rPr>
              <a:t>يمكن أن تكون الرعاية السكنية في كثير من الأحيان خيار الرعاية الافتراضي للأطفال</a:t>
            </a:r>
            <a:r>
              <a:rPr lang="ar-SA" sz="2400" dirty="0">
                <a:solidFill>
                  <a:schemeClr val="dk1"/>
                </a:solidFill>
                <a:latin typeface="Calibri" panose="020F0502020204030204" pitchFamily="34" charset="0"/>
                <a:cs typeface="Calibri" panose="020F0502020204030204" pitchFamily="34" charset="0"/>
                <a:sym typeface="Arial"/>
              </a:rPr>
              <a:t> ذوي</a:t>
            </a:r>
            <a:r>
              <a:rPr lang="en-US" sz="2400" dirty="0">
                <a:solidFill>
                  <a:schemeClr val="dk1"/>
                </a:solidFill>
                <a:latin typeface="Calibri" panose="020F0502020204030204" pitchFamily="34" charset="0"/>
                <a:cs typeface="Calibri" panose="020F0502020204030204" pitchFamily="34" charset="0"/>
                <a:sym typeface="Arial"/>
              </a:rPr>
              <a:t> </a:t>
            </a:r>
            <a:r>
              <a:rPr lang="en-US" sz="2400" b="0" i="0" u="none" strike="noStrike" cap="none" dirty="0">
                <a:solidFill>
                  <a:schemeClr val="tx1"/>
                </a:solidFill>
                <a:latin typeface="Calibri" panose="020F0502020204030204" pitchFamily="34" charset="0"/>
                <a:ea typeface="Calibri"/>
                <a:cs typeface="Calibri" panose="020F0502020204030204" pitchFamily="34" charset="0"/>
                <a:sym typeface="Calibri"/>
              </a:rPr>
              <a:t>الإ</a:t>
            </a:r>
            <a:r>
              <a:rPr lang="ar-SA" sz="2400" dirty="0">
                <a:solidFill>
                  <a:schemeClr val="tx1"/>
                </a:solidFill>
                <a:latin typeface="Calibri" panose="020F0502020204030204" pitchFamily="34" charset="0"/>
                <a:ea typeface="Calibri"/>
                <a:cs typeface="Calibri" panose="020F0502020204030204" pitchFamily="34" charset="0"/>
                <a:sym typeface="Calibri"/>
              </a:rPr>
              <a:t>حتياجات الخاصة </a:t>
            </a:r>
            <a:r>
              <a:rPr lang="en-US" sz="2400" dirty="0">
                <a:solidFill>
                  <a:schemeClr val="dk1"/>
                </a:solidFill>
                <a:latin typeface="Calibri" panose="020F0502020204030204" pitchFamily="34" charset="0"/>
                <a:cs typeface="Calibri" panose="020F0502020204030204" pitchFamily="34" charset="0"/>
                <a:sym typeface="Arial"/>
              </a:rPr>
              <a:t>حتى عندما لا يكون ذلك في مصلحتهم الفضلى.</a:t>
            </a:r>
          </a:p>
        </p:txBody>
      </p:sp>
      <p:sp>
        <p:nvSpPr>
          <p:cNvPr id="4" name="TextBox 3">
            <a:extLst>
              <a:ext uri="{FF2B5EF4-FFF2-40B4-BE49-F238E27FC236}">
                <a16:creationId xmlns:a16="http://schemas.microsoft.com/office/drawing/2014/main" id="{D0A0C3BB-A01F-4A92-E46B-438A9800B0F8}"/>
              </a:ext>
            </a:extLst>
          </p:cNvPr>
          <p:cNvSpPr txBox="1"/>
          <p:nvPr/>
        </p:nvSpPr>
        <p:spPr>
          <a:xfrm>
            <a:off x="1820986" y="3907603"/>
            <a:ext cx="5799550" cy="1569660"/>
          </a:xfrm>
          <a:prstGeom prst="rect">
            <a:avLst/>
          </a:prstGeom>
          <a:noFill/>
        </p:spPr>
        <p:txBody>
          <a:bodyPr wrap="square">
            <a:spAutoFit/>
          </a:bodyPr>
          <a:lstStyle/>
          <a:p>
            <a:pPr marL="0" marR="0" lvl="0" indent="0" algn="r" rtl="1">
              <a:lnSpc>
                <a:spcPct val="100000"/>
              </a:lnSpc>
              <a:spcBef>
                <a:spcPts val="0"/>
              </a:spcBef>
              <a:spcAft>
                <a:spcPts val="0"/>
              </a:spcAft>
              <a:buClr>
                <a:srgbClr val="FFFFFF"/>
              </a:buClr>
              <a:buSzPts val="2400"/>
              <a:buFont typeface="Calibri"/>
              <a:buNone/>
            </a:pPr>
            <a:r>
              <a:rPr lang="en-US" sz="2400" b="0" i="0" u="none" strike="noStrike" cap="none" dirty="0">
                <a:solidFill>
                  <a:schemeClr val="tx1"/>
                </a:solidFill>
                <a:latin typeface="+mn-lt"/>
                <a:ea typeface="Calibri"/>
                <a:cs typeface="Calibri"/>
                <a:sym typeface="Calibri"/>
              </a:rPr>
              <a:t>يجب استكشاف أنواع أخرى من الرعاية البديلة ؛ مع الإعداد الإضافي والتدريب والدعم ، فإن العديد من العائلات على استعداد لرعاية الأطفال</a:t>
            </a:r>
            <a:r>
              <a:rPr lang="ar-SA" sz="2400" b="0" i="0" u="none" strike="noStrike" cap="none" dirty="0">
                <a:solidFill>
                  <a:schemeClr val="tx1"/>
                </a:solidFill>
                <a:latin typeface="+mn-lt"/>
                <a:ea typeface="Calibri"/>
                <a:cs typeface="Calibri"/>
                <a:sym typeface="Calibri"/>
              </a:rPr>
              <a:t> من</a:t>
            </a:r>
            <a:r>
              <a:rPr lang="en-US" sz="2400" b="0" i="0" u="none" strike="noStrike" cap="none" dirty="0">
                <a:solidFill>
                  <a:schemeClr val="tx1"/>
                </a:solidFill>
                <a:latin typeface="+mn-lt"/>
                <a:ea typeface="Calibri"/>
                <a:cs typeface="Calibri"/>
                <a:sym typeface="Calibri"/>
              </a:rPr>
              <a:t> ذوي الإ</a:t>
            </a:r>
            <a:r>
              <a:rPr lang="ar-SA" sz="2400" dirty="0">
                <a:solidFill>
                  <a:schemeClr val="tx1"/>
                </a:solidFill>
                <a:latin typeface="+mn-lt"/>
                <a:ea typeface="Calibri"/>
                <a:cs typeface="Calibri"/>
                <a:sym typeface="Calibri"/>
              </a:rPr>
              <a:t>حتياجات الخاصة</a:t>
            </a:r>
            <a:r>
              <a:rPr lang="en-US" sz="2400" b="0" i="0" u="none" strike="noStrike" cap="none" dirty="0">
                <a:solidFill>
                  <a:schemeClr val="tx1"/>
                </a:solidFill>
                <a:latin typeface="+mn-lt"/>
                <a:ea typeface="Calibri"/>
                <a:cs typeface="Calibri"/>
                <a:sym typeface="Calibri"/>
              </a:rPr>
              <a:t>.</a:t>
            </a:r>
          </a:p>
        </p:txBody>
      </p:sp>
      <p:pic>
        <p:nvPicPr>
          <p:cNvPr id="8" name="Graphic 7" descr="Person in wheelchair with solid fill">
            <a:extLst>
              <a:ext uri="{FF2B5EF4-FFF2-40B4-BE49-F238E27FC236}">
                <a16:creationId xmlns:a16="http://schemas.microsoft.com/office/drawing/2014/main" id="{A7492D82-870D-FC36-EDB6-4DC9216AE224}"/>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7778145" y="1866084"/>
            <a:ext cx="3575655" cy="3575655"/>
          </a:xfrm>
          <a:prstGeom prst="rect">
            <a:avLst/>
          </a:prstGeom>
        </p:spPr>
      </p:pic>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Shape 903"/>
        <p:cNvGrpSpPr/>
        <p:nvPr/>
      </p:nvGrpSpPr>
      <p:grpSpPr>
        <a:xfrm>
          <a:off x="0" y="0"/>
          <a:ext cx="0" cy="0"/>
          <a:chOff x="0" y="0"/>
          <a:chExt cx="0" cy="0"/>
        </a:xfrm>
      </p:grpSpPr>
      <p:sp>
        <p:nvSpPr>
          <p:cNvPr id="904" name="Google Shape;904;p42"/>
          <p:cNvSpPr/>
          <p:nvPr/>
        </p:nvSpPr>
        <p:spPr>
          <a:xfrm>
            <a:off x="0" y="-1"/>
            <a:ext cx="12192000" cy="985520"/>
          </a:xfrm>
          <a:prstGeom prst="rect">
            <a:avLst/>
          </a:prstGeom>
          <a:solidFill>
            <a:srgbClr val="EEE7EB"/>
          </a:solidFill>
          <a:ln>
            <a:noFill/>
          </a:ln>
        </p:spPr>
        <p:txBody>
          <a:bodyPr spcFirstLastPara="1" wrap="square" lIns="91425" tIns="45700" rIns="91425" bIns="45700" anchor="ctr" anchorCtr="0">
            <a:noAutofit/>
          </a:bodyPr>
          <a:lstStyle/>
          <a:p>
            <a:pPr marL="0" marR="0" lvl="0" indent="0" algn="ctr" rtl="1">
              <a:lnSpc>
                <a:spcPct val="100000"/>
              </a:lnSpc>
              <a:spcBef>
                <a:spcPts val="0"/>
              </a:spcBef>
              <a:spcAft>
                <a:spcPts val="0"/>
              </a:spcAft>
              <a:buClr>
                <a:schemeClr val="lt1"/>
              </a:buClr>
              <a:buSzPts val="1800"/>
              <a:buFont typeface="Calibri"/>
              <a:buNone/>
            </a:pPr>
            <a:endParaRPr sz="1800" b="0" i="0" u="none" strike="noStrike" cap="none" dirty="0">
              <a:solidFill>
                <a:srgbClr val="FFFFFF"/>
              </a:solidFill>
              <a:latin typeface="Calibri"/>
              <a:ea typeface="Calibri"/>
              <a:cs typeface="Calibri"/>
              <a:sym typeface="Calibri"/>
            </a:endParaRPr>
          </a:p>
        </p:txBody>
      </p:sp>
      <p:sp>
        <p:nvSpPr>
          <p:cNvPr id="905" name="Google Shape;905;p42"/>
          <p:cNvSpPr txBox="1">
            <a:spLocks noGrp="1"/>
          </p:cNvSpPr>
          <p:nvPr>
            <p:ph type="title"/>
          </p:nvPr>
        </p:nvSpPr>
        <p:spPr>
          <a:xfrm>
            <a:off x="838200" y="120516"/>
            <a:ext cx="10515600" cy="868968"/>
          </a:xfrm>
          <a:prstGeom prst="rect">
            <a:avLst/>
          </a:prstGeom>
          <a:noFill/>
          <a:ln>
            <a:noFill/>
          </a:ln>
        </p:spPr>
        <p:txBody>
          <a:bodyPr spcFirstLastPara="1" wrap="square" lIns="91425" tIns="45700" rIns="91425" bIns="45700" anchor="ctr" anchorCtr="0">
            <a:normAutofit/>
          </a:bodyPr>
          <a:lstStyle/>
          <a:p>
            <a:pPr marL="0" lvl="0" indent="0" algn="ctr" rtl="1">
              <a:lnSpc>
                <a:spcPct val="90000"/>
              </a:lnSpc>
              <a:spcBef>
                <a:spcPts val="0"/>
              </a:spcBef>
              <a:spcAft>
                <a:spcPts val="0"/>
              </a:spcAft>
              <a:buClr>
                <a:srgbClr val="8C5F7A"/>
              </a:buClr>
              <a:buSzPts val="3200"/>
              <a:buFont typeface="Arial"/>
              <a:buNone/>
            </a:pPr>
            <a:r>
              <a:rPr lang="en-US" dirty="0">
                <a:latin typeface="Calibri" panose="020F0502020204030204" pitchFamily="34" charset="0"/>
                <a:cs typeface="Calibri" panose="020F0502020204030204" pitchFamily="34" charset="0"/>
                <a:sym typeface="Arial"/>
              </a:rPr>
              <a:t>نقاط التعلم الأساسية</a:t>
            </a:r>
            <a:endParaRPr dirty="0">
              <a:latin typeface="Calibri" panose="020F0502020204030204" pitchFamily="34" charset="0"/>
              <a:cs typeface="Calibri" panose="020F0502020204030204" pitchFamily="34" charset="0"/>
            </a:endParaRPr>
          </a:p>
        </p:txBody>
      </p:sp>
      <p:sp>
        <p:nvSpPr>
          <p:cNvPr id="906" name="Google Shape;906;p42"/>
          <p:cNvSpPr/>
          <p:nvPr/>
        </p:nvSpPr>
        <p:spPr>
          <a:xfrm>
            <a:off x="1510064" y="1761773"/>
            <a:ext cx="1051560" cy="1051560"/>
          </a:xfrm>
          <a:prstGeom prst="star5">
            <a:avLst>
              <a:gd name="adj" fmla="val 28143"/>
              <a:gd name="hf" fmla="val 105146"/>
              <a:gd name="vf" fmla="val 110557"/>
            </a:avLst>
          </a:prstGeom>
          <a:solidFill>
            <a:srgbClr val="8C5F7A"/>
          </a:solidFill>
          <a:ln>
            <a:noFill/>
          </a:ln>
        </p:spPr>
        <p:txBody>
          <a:bodyPr spcFirstLastPara="1" wrap="square" lIns="91425" tIns="45700" rIns="91425" bIns="45700" anchor="ctr" anchorCtr="0">
            <a:noAutofit/>
          </a:bodyPr>
          <a:lstStyle/>
          <a:p>
            <a:pPr marL="0" marR="0" lvl="0" indent="0" algn="ctr" rtl="1">
              <a:lnSpc>
                <a:spcPct val="100000"/>
              </a:lnSpc>
              <a:spcBef>
                <a:spcPts val="0"/>
              </a:spcBef>
              <a:spcAft>
                <a:spcPts val="0"/>
              </a:spcAft>
              <a:buClr>
                <a:schemeClr val="lt1"/>
              </a:buClr>
              <a:buSzPts val="1800"/>
              <a:buFont typeface="Calibri"/>
              <a:buNone/>
            </a:pPr>
            <a:endParaRPr sz="1800" b="0" i="0" u="none" strike="noStrike" cap="none" dirty="0">
              <a:solidFill>
                <a:srgbClr val="FFFFFF"/>
              </a:solidFill>
              <a:latin typeface="Calibri"/>
              <a:ea typeface="Calibri"/>
              <a:cs typeface="Calibri"/>
              <a:sym typeface="Calibri"/>
            </a:endParaRPr>
          </a:p>
        </p:txBody>
      </p:sp>
      <p:sp>
        <p:nvSpPr>
          <p:cNvPr id="907" name="Google Shape;907;p42"/>
          <p:cNvSpPr/>
          <p:nvPr/>
        </p:nvSpPr>
        <p:spPr>
          <a:xfrm>
            <a:off x="4232461" y="1761773"/>
            <a:ext cx="1051560" cy="1051560"/>
          </a:xfrm>
          <a:prstGeom prst="star5">
            <a:avLst>
              <a:gd name="adj" fmla="val 28143"/>
              <a:gd name="hf" fmla="val 105146"/>
              <a:gd name="vf" fmla="val 110557"/>
            </a:avLst>
          </a:prstGeom>
          <a:solidFill>
            <a:srgbClr val="8C5F7A"/>
          </a:solidFill>
          <a:ln>
            <a:noFill/>
          </a:ln>
        </p:spPr>
        <p:txBody>
          <a:bodyPr spcFirstLastPara="1" wrap="square" lIns="91425" tIns="45700" rIns="91425" bIns="45700" anchor="ctr" anchorCtr="0">
            <a:noAutofit/>
          </a:bodyPr>
          <a:lstStyle/>
          <a:p>
            <a:pPr marL="0" marR="0" lvl="0" indent="0" algn="ctr" rtl="1">
              <a:lnSpc>
                <a:spcPct val="100000"/>
              </a:lnSpc>
              <a:spcBef>
                <a:spcPts val="0"/>
              </a:spcBef>
              <a:spcAft>
                <a:spcPts val="0"/>
              </a:spcAft>
              <a:buClr>
                <a:schemeClr val="lt1"/>
              </a:buClr>
              <a:buSzPts val="1800"/>
              <a:buFont typeface="Calibri"/>
              <a:buNone/>
            </a:pPr>
            <a:endParaRPr sz="1800" b="0" i="0" u="none" strike="noStrike" cap="none" dirty="0">
              <a:solidFill>
                <a:srgbClr val="FFFFFF"/>
              </a:solidFill>
              <a:latin typeface="Calibri"/>
              <a:ea typeface="Calibri"/>
              <a:cs typeface="Calibri"/>
              <a:sym typeface="Calibri"/>
            </a:endParaRPr>
          </a:p>
        </p:txBody>
      </p:sp>
      <p:sp>
        <p:nvSpPr>
          <p:cNvPr id="908" name="Google Shape;908;p42"/>
          <p:cNvSpPr/>
          <p:nvPr/>
        </p:nvSpPr>
        <p:spPr>
          <a:xfrm>
            <a:off x="6954858" y="1761773"/>
            <a:ext cx="1051560" cy="1051560"/>
          </a:xfrm>
          <a:prstGeom prst="star5">
            <a:avLst>
              <a:gd name="adj" fmla="val 28143"/>
              <a:gd name="hf" fmla="val 105146"/>
              <a:gd name="vf" fmla="val 110557"/>
            </a:avLst>
          </a:prstGeom>
          <a:solidFill>
            <a:srgbClr val="8C5F7A"/>
          </a:solidFill>
          <a:ln>
            <a:noFill/>
          </a:ln>
        </p:spPr>
        <p:txBody>
          <a:bodyPr spcFirstLastPara="1" wrap="square" lIns="91425" tIns="45700" rIns="91425" bIns="45700" anchor="ctr" anchorCtr="0">
            <a:noAutofit/>
          </a:bodyPr>
          <a:lstStyle/>
          <a:p>
            <a:pPr marL="0" marR="0" lvl="0" indent="0" algn="ctr" rtl="1">
              <a:lnSpc>
                <a:spcPct val="100000"/>
              </a:lnSpc>
              <a:spcBef>
                <a:spcPts val="0"/>
              </a:spcBef>
              <a:spcAft>
                <a:spcPts val="0"/>
              </a:spcAft>
              <a:buClr>
                <a:schemeClr val="lt1"/>
              </a:buClr>
              <a:buSzPts val="1800"/>
              <a:buFont typeface="Calibri"/>
              <a:buNone/>
            </a:pPr>
            <a:endParaRPr sz="1800" b="0" i="0" u="none" strike="noStrike" cap="none" dirty="0">
              <a:solidFill>
                <a:srgbClr val="FFFFFF"/>
              </a:solidFill>
              <a:latin typeface="Calibri"/>
              <a:ea typeface="Calibri"/>
              <a:cs typeface="Calibri"/>
              <a:sym typeface="Calibri"/>
            </a:endParaRPr>
          </a:p>
        </p:txBody>
      </p:sp>
      <p:sp>
        <p:nvSpPr>
          <p:cNvPr id="909" name="Google Shape;909;p42"/>
          <p:cNvSpPr/>
          <p:nvPr/>
        </p:nvSpPr>
        <p:spPr>
          <a:xfrm>
            <a:off x="9815919" y="1761773"/>
            <a:ext cx="1051560" cy="1051560"/>
          </a:xfrm>
          <a:prstGeom prst="star5">
            <a:avLst>
              <a:gd name="adj" fmla="val 28143"/>
              <a:gd name="hf" fmla="val 105146"/>
              <a:gd name="vf" fmla="val 110557"/>
            </a:avLst>
          </a:prstGeom>
          <a:solidFill>
            <a:srgbClr val="8C5F7A"/>
          </a:solidFill>
          <a:ln>
            <a:noFill/>
          </a:ln>
        </p:spPr>
        <p:txBody>
          <a:bodyPr spcFirstLastPara="1" wrap="square" lIns="91425" tIns="45700" rIns="91425" bIns="45700" anchor="ctr" anchorCtr="0">
            <a:noAutofit/>
          </a:bodyPr>
          <a:lstStyle/>
          <a:p>
            <a:pPr marL="0" marR="0" lvl="0" indent="0" algn="ctr" rtl="1">
              <a:lnSpc>
                <a:spcPct val="100000"/>
              </a:lnSpc>
              <a:spcBef>
                <a:spcPts val="0"/>
              </a:spcBef>
              <a:spcAft>
                <a:spcPts val="0"/>
              </a:spcAft>
              <a:buClr>
                <a:schemeClr val="lt1"/>
              </a:buClr>
              <a:buSzPts val="1800"/>
              <a:buFont typeface="Calibri"/>
              <a:buNone/>
            </a:pPr>
            <a:endParaRPr sz="1800" b="0" i="0" u="none" strike="noStrike" cap="none" dirty="0">
              <a:solidFill>
                <a:srgbClr val="FFFFFF"/>
              </a:solidFill>
              <a:latin typeface="Calibri"/>
              <a:ea typeface="Calibri"/>
              <a:cs typeface="Calibri"/>
              <a:sym typeface="Calibri"/>
            </a:endParaRPr>
          </a:p>
        </p:txBody>
      </p:sp>
      <p:sp>
        <p:nvSpPr>
          <p:cNvPr id="910" name="Google Shape;910;p42"/>
          <p:cNvSpPr txBox="1"/>
          <p:nvPr/>
        </p:nvSpPr>
        <p:spPr>
          <a:xfrm>
            <a:off x="807788" y="3263353"/>
            <a:ext cx="2467644" cy="1323399"/>
          </a:xfrm>
          <a:prstGeom prst="rect">
            <a:avLst/>
          </a:prstGeom>
          <a:noFill/>
          <a:ln>
            <a:noFill/>
          </a:ln>
        </p:spPr>
        <p:txBody>
          <a:bodyPr spcFirstLastPara="1" wrap="square" lIns="91425" tIns="45700" rIns="91425" bIns="45700" anchor="t" anchorCtr="0">
            <a:spAutoFit/>
          </a:bodyPr>
          <a:lstStyle/>
          <a:p>
            <a:pPr marL="0" marR="0" lvl="0" indent="0" algn="ctr" rtl="1">
              <a:lnSpc>
                <a:spcPct val="100000"/>
              </a:lnSpc>
              <a:spcBef>
                <a:spcPts val="0"/>
              </a:spcBef>
              <a:spcAft>
                <a:spcPts val="0"/>
              </a:spcAft>
              <a:buClr>
                <a:srgbClr val="000000"/>
              </a:buClr>
              <a:buSzPts val="2400"/>
              <a:buFont typeface="Helvetica Neue"/>
              <a:buNone/>
            </a:pPr>
            <a:r>
              <a:rPr lang="en-US" sz="2000" b="0" i="0" u="none" strike="noStrike" cap="none" dirty="0">
                <a:solidFill>
                  <a:srgbClr val="000000"/>
                </a:solidFill>
                <a:latin typeface="Calibri" panose="020F0502020204030204" pitchFamily="34" charset="0"/>
                <a:ea typeface="Helvetica Neue"/>
                <a:cs typeface="Calibri" panose="020F0502020204030204" pitchFamily="34" charset="0"/>
                <a:sym typeface="Helvetica Neue"/>
              </a:rPr>
              <a:t>يجب أن يعتمد نوع الرعاية البديلة المقدمة على التقييم الفردي ومصالح الطفل الفضلى</a:t>
            </a:r>
            <a:endParaRPr sz="2000" dirty="0">
              <a:latin typeface="Calibri" panose="020F0502020204030204" pitchFamily="34" charset="0"/>
              <a:cs typeface="Calibri" panose="020F0502020204030204" pitchFamily="34" charset="0"/>
            </a:endParaRPr>
          </a:p>
        </p:txBody>
      </p:sp>
      <p:sp>
        <p:nvSpPr>
          <p:cNvPr id="911" name="Google Shape;911;p42"/>
          <p:cNvSpPr txBox="1"/>
          <p:nvPr/>
        </p:nvSpPr>
        <p:spPr>
          <a:xfrm>
            <a:off x="3700119" y="3263353"/>
            <a:ext cx="2116244" cy="1323399"/>
          </a:xfrm>
          <a:prstGeom prst="rect">
            <a:avLst/>
          </a:prstGeom>
          <a:noFill/>
          <a:ln>
            <a:noFill/>
          </a:ln>
        </p:spPr>
        <p:txBody>
          <a:bodyPr spcFirstLastPara="1" wrap="square" lIns="91425" tIns="45700" rIns="91425" bIns="45700" anchor="t" anchorCtr="0">
            <a:spAutoFit/>
          </a:bodyPr>
          <a:lstStyle/>
          <a:p>
            <a:pPr marL="0" marR="0" lvl="0" indent="0" algn="ctr" rtl="1">
              <a:lnSpc>
                <a:spcPct val="100000"/>
              </a:lnSpc>
              <a:spcBef>
                <a:spcPts val="0"/>
              </a:spcBef>
              <a:spcAft>
                <a:spcPts val="0"/>
              </a:spcAft>
              <a:buClr>
                <a:srgbClr val="000000"/>
              </a:buClr>
              <a:buSzPts val="2400"/>
              <a:buFont typeface="Helvetica Neue"/>
              <a:buNone/>
            </a:pPr>
            <a:r>
              <a:rPr lang="en-US" sz="2000" b="0" i="0" u="none" strike="noStrike" cap="none" dirty="0">
                <a:solidFill>
                  <a:srgbClr val="000000"/>
                </a:solidFill>
                <a:latin typeface="Calibri" panose="020F0502020204030204" pitchFamily="34" charset="0"/>
                <a:ea typeface="Helvetica Neue"/>
                <a:cs typeface="Calibri" panose="020F0502020204030204" pitchFamily="34" charset="0"/>
                <a:sym typeface="Helvetica Neue"/>
              </a:rPr>
              <a:t>الرعاية الأسرية والمجتمعية داخل مجتمع الطفل هي الخيار الأول</a:t>
            </a:r>
            <a:endParaRPr sz="2000" dirty="0">
              <a:latin typeface="Calibri" panose="020F0502020204030204" pitchFamily="34" charset="0"/>
              <a:cs typeface="Calibri" panose="020F0502020204030204" pitchFamily="34" charset="0"/>
            </a:endParaRPr>
          </a:p>
        </p:txBody>
      </p:sp>
      <p:sp>
        <p:nvSpPr>
          <p:cNvPr id="912" name="Google Shape;912;p42"/>
          <p:cNvSpPr txBox="1"/>
          <p:nvPr/>
        </p:nvSpPr>
        <p:spPr>
          <a:xfrm>
            <a:off x="6282994" y="3263353"/>
            <a:ext cx="2395288" cy="1938952"/>
          </a:xfrm>
          <a:prstGeom prst="rect">
            <a:avLst/>
          </a:prstGeom>
          <a:noFill/>
          <a:ln>
            <a:noFill/>
          </a:ln>
        </p:spPr>
        <p:txBody>
          <a:bodyPr spcFirstLastPara="1" wrap="square" lIns="91425" tIns="45700" rIns="91425" bIns="45700" anchor="t" anchorCtr="0">
            <a:spAutoFit/>
          </a:bodyPr>
          <a:lstStyle/>
          <a:p>
            <a:pPr marL="0" marR="0" lvl="0" indent="0" algn="ctr" rtl="1">
              <a:lnSpc>
                <a:spcPct val="100000"/>
              </a:lnSpc>
              <a:spcBef>
                <a:spcPts val="0"/>
              </a:spcBef>
              <a:spcAft>
                <a:spcPts val="0"/>
              </a:spcAft>
              <a:buClr>
                <a:srgbClr val="000000"/>
              </a:buClr>
              <a:buSzPts val="2400"/>
              <a:buFont typeface="Helvetica Neue"/>
              <a:buNone/>
            </a:pPr>
            <a:r>
              <a:rPr lang="en-US" sz="2000" b="0" i="0" u="none" strike="noStrike" cap="none" dirty="0">
                <a:solidFill>
                  <a:srgbClr val="000000"/>
                </a:solidFill>
                <a:latin typeface="Calibri" panose="020F0502020204030204" pitchFamily="34" charset="0"/>
                <a:ea typeface="Helvetica Neue"/>
                <a:cs typeface="Calibri" panose="020F0502020204030204" pitchFamily="34" charset="0"/>
                <a:sym typeface="Helvetica Neue"/>
              </a:rPr>
              <a:t>ينبغي أن يأخذ توفير الرعاية البديلة بعين الاعتبار السياق والثقافة ؛ يجب أن تتوفر مجموعة من خيارات الرعاية لتلبية الاحتياجات المتنوعة للأطفال</a:t>
            </a:r>
            <a:endParaRPr sz="2000" dirty="0">
              <a:latin typeface="Calibri" panose="020F0502020204030204" pitchFamily="34" charset="0"/>
              <a:cs typeface="Calibri" panose="020F0502020204030204" pitchFamily="34" charset="0"/>
            </a:endParaRPr>
          </a:p>
        </p:txBody>
      </p:sp>
      <p:sp>
        <p:nvSpPr>
          <p:cNvPr id="913" name="Google Shape;913;p42"/>
          <p:cNvSpPr txBox="1"/>
          <p:nvPr/>
        </p:nvSpPr>
        <p:spPr>
          <a:xfrm>
            <a:off x="9144912" y="3263353"/>
            <a:ext cx="2323188" cy="1323399"/>
          </a:xfrm>
          <a:prstGeom prst="rect">
            <a:avLst/>
          </a:prstGeom>
          <a:noFill/>
          <a:ln>
            <a:noFill/>
          </a:ln>
        </p:spPr>
        <p:txBody>
          <a:bodyPr spcFirstLastPara="1" wrap="square" lIns="91425" tIns="45700" rIns="91425" bIns="45700" anchor="t" anchorCtr="0">
            <a:spAutoFit/>
          </a:bodyPr>
          <a:lstStyle/>
          <a:p>
            <a:pPr marL="0" marR="0" lvl="0" indent="0" algn="ctr" rtl="1">
              <a:lnSpc>
                <a:spcPct val="100000"/>
              </a:lnSpc>
              <a:spcBef>
                <a:spcPts val="0"/>
              </a:spcBef>
              <a:spcAft>
                <a:spcPts val="0"/>
              </a:spcAft>
              <a:buClr>
                <a:srgbClr val="000000"/>
              </a:buClr>
              <a:buSzPts val="2400"/>
              <a:buFont typeface="Helvetica Neue"/>
              <a:buNone/>
            </a:pPr>
            <a:r>
              <a:rPr lang="en-US" sz="2000" b="0" i="0" u="none" strike="noStrike" cap="none" dirty="0">
                <a:solidFill>
                  <a:srgbClr val="000000"/>
                </a:solidFill>
                <a:latin typeface="Calibri" panose="020F0502020204030204" pitchFamily="34" charset="0"/>
                <a:ea typeface="Helvetica Neue"/>
                <a:cs typeface="Calibri" panose="020F0502020204030204" pitchFamily="34" charset="0"/>
                <a:sym typeface="Helvetica Neue"/>
              </a:rPr>
              <a:t>المراقبة المنتظمة والقدرة على الاستجابة للمخاوف أمران أساسيان للأطفال في جميع أنواع الرعاية البديلة</a:t>
            </a:r>
            <a:endParaRPr sz="2000" dirty="0">
              <a:latin typeface="Calibri" panose="020F0502020204030204" pitchFamily="34" charset="0"/>
              <a:cs typeface="Calibri" panose="020F0502020204030204" pitchFamily="34" charset="0"/>
            </a:endParaRP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Shape 918"/>
        <p:cNvGrpSpPr/>
        <p:nvPr/>
      </p:nvGrpSpPr>
      <p:grpSpPr>
        <a:xfrm>
          <a:off x="0" y="0"/>
          <a:ext cx="0" cy="0"/>
          <a:chOff x="0" y="0"/>
          <a:chExt cx="0" cy="0"/>
        </a:xfrm>
      </p:grpSpPr>
      <p:sp>
        <p:nvSpPr>
          <p:cNvPr id="919" name="Google Shape;919;p43"/>
          <p:cNvSpPr txBox="1">
            <a:spLocks noGrp="1"/>
          </p:cNvSpPr>
          <p:nvPr>
            <p:ph type="title"/>
          </p:nvPr>
        </p:nvSpPr>
        <p:spPr>
          <a:xfrm>
            <a:off x="796385" y="3099692"/>
            <a:ext cx="4015311" cy="562168"/>
          </a:xfrm>
          <a:prstGeom prst="rect">
            <a:avLst/>
          </a:prstGeom>
          <a:noFill/>
          <a:ln>
            <a:noFill/>
          </a:ln>
        </p:spPr>
        <p:txBody>
          <a:bodyPr spcFirstLastPara="1" wrap="square" lIns="91425" tIns="45700" rIns="91425" bIns="45700" anchor="ctr" anchorCtr="0">
            <a:noAutofit/>
          </a:bodyPr>
          <a:lstStyle/>
          <a:p>
            <a:pPr marL="0" lvl="0" indent="0" algn="r" rtl="1">
              <a:lnSpc>
                <a:spcPct val="90000"/>
              </a:lnSpc>
              <a:spcBef>
                <a:spcPts val="0"/>
              </a:spcBef>
              <a:spcAft>
                <a:spcPts val="0"/>
              </a:spcAft>
              <a:buClr>
                <a:schemeClr val="lt1"/>
              </a:buClr>
              <a:buSzPts val="4800"/>
              <a:buFont typeface="Garamond"/>
              <a:buNone/>
            </a:pPr>
            <a:r>
              <a:rPr lang="en-US" sz="2400" dirty="0">
                <a:latin typeface="Calibri" panose="020F0502020204030204" pitchFamily="34" charset="0"/>
                <a:cs typeface="Calibri" panose="020F0502020204030204" pitchFamily="34" charset="0"/>
              </a:rPr>
              <a:t>الجلسة </a:t>
            </a:r>
            <a:r>
              <a:rPr lang="ar-SA" sz="2400" dirty="0">
                <a:latin typeface="Calibri" panose="020F0502020204030204" pitchFamily="34" charset="0"/>
                <a:cs typeface="Calibri" panose="020F0502020204030204" pitchFamily="34" charset="0"/>
              </a:rPr>
              <a:t>٤.٣</a:t>
            </a:r>
            <a:br>
              <a:rPr lang="en-US" sz="2400" dirty="0">
                <a:latin typeface="Calibri" panose="020F0502020204030204" pitchFamily="34" charset="0"/>
                <a:cs typeface="Calibri" panose="020F0502020204030204" pitchFamily="34" charset="0"/>
              </a:rPr>
            </a:br>
            <a:r>
              <a:rPr lang="en-US" sz="2400" dirty="0">
                <a:latin typeface="Calibri" panose="020F0502020204030204" pitchFamily="34" charset="0"/>
                <a:cs typeface="Calibri" panose="020F0502020204030204" pitchFamily="34" charset="0"/>
              </a:rPr>
              <a:t> </a:t>
            </a:r>
            <a:br>
              <a:rPr lang="en-US" dirty="0">
                <a:latin typeface="Calibri" panose="020F0502020204030204" pitchFamily="34" charset="0"/>
                <a:cs typeface="Calibri" panose="020F0502020204030204" pitchFamily="34" charset="0"/>
              </a:rPr>
            </a:br>
            <a:r>
              <a:rPr lang="en-US" dirty="0">
                <a:latin typeface="Calibri" panose="020F0502020204030204" pitchFamily="34" charset="0"/>
                <a:cs typeface="Calibri" panose="020F0502020204030204" pitchFamily="34" charset="0"/>
              </a:rPr>
              <a:t>تأسيس </a:t>
            </a:r>
            <a:r>
              <a:rPr lang="ar-SA" dirty="0">
                <a:latin typeface="Calibri" panose="020F0502020204030204" pitchFamily="34" charset="0"/>
                <a:cs typeface="Calibri" panose="020F0502020204030204" pitchFamily="34" charset="0"/>
              </a:rPr>
              <a:t>ال</a:t>
            </a:r>
            <a:r>
              <a:rPr lang="en-US" dirty="0">
                <a:latin typeface="Calibri" panose="020F0502020204030204" pitchFamily="34" charset="0"/>
                <a:cs typeface="Calibri" panose="020F0502020204030204" pitchFamily="34" charset="0"/>
              </a:rPr>
              <a:t>رعاية </a:t>
            </a:r>
            <a:r>
              <a:rPr lang="ar-SA" dirty="0">
                <a:latin typeface="Calibri" panose="020F0502020204030204" pitchFamily="34" charset="0"/>
                <a:cs typeface="Calibri" panose="020F0502020204030204" pitchFamily="34" charset="0"/>
              </a:rPr>
              <a:t>ال</a:t>
            </a:r>
            <a:r>
              <a:rPr lang="en-US" dirty="0">
                <a:latin typeface="Calibri" panose="020F0502020204030204" pitchFamily="34" charset="0"/>
                <a:cs typeface="Calibri" panose="020F0502020204030204" pitchFamily="34" charset="0"/>
              </a:rPr>
              <a:t>مجتمعية</a:t>
            </a:r>
            <a:endParaRPr dirty="0">
              <a:latin typeface="Calibri" panose="020F0502020204030204" pitchFamily="34" charset="0"/>
              <a:cs typeface="Calibri" panose="020F0502020204030204" pitchFamily="34" charset="0"/>
            </a:endParaRPr>
          </a:p>
        </p:txBody>
      </p:sp>
      <p:sp>
        <p:nvSpPr>
          <p:cNvPr id="3" name="Google Shape;191;p14">
            <a:extLst>
              <a:ext uri="{FF2B5EF4-FFF2-40B4-BE49-F238E27FC236}">
                <a16:creationId xmlns:a16="http://schemas.microsoft.com/office/drawing/2014/main" id="{1134EE9D-02B4-1407-7697-CF9854A3FEE8}"/>
              </a:ext>
            </a:extLst>
          </p:cNvPr>
          <p:cNvSpPr txBox="1"/>
          <p:nvPr/>
        </p:nvSpPr>
        <p:spPr>
          <a:xfrm>
            <a:off x="6381004" y="1198169"/>
            <a:ext cx="4941901" cy="461624"/>
          </a:xfrm>
          <a:prstGeom prst="rect">
            <a:avLst/>
          </a:prstGeom>
          <a:noFill/>
          <a:ln>
            <a:noFill/>
          </a:ln>
        </p:spPr>
        <p:txBody>
          <a:bodyPr spcFirstLastPara="1" wrap="square" lIns="91425" tIns="45700" rIns="91425" bIns="45700" anchor="t" anchorCtr="0">
            <a:spAutoFit/>
          </a:bodyPr>
          <a:lstStyle/>
          <a:p>
            <a:pPr marL="0" marR="0" lvl="0" indent="0" algn="ctr" rtl="1">
              <a:lnSpc>
                <a:spcPct val="100000"/>
              </a:lnSpc>
              <a:spcBef>
                <a:spcPts val="0"/>
              </a:spcBef>
              <a:spcAft>
                <a:spcPts val="0"/>
              </a:spcAft>
              <a:buClr>
                <a:srgbClr val="1D8CC8"/>
              </a:buClr>
              <a:buSzPts val="2400"/>
              <a:buFont typeface="Arial"/>
              <a:buNone/>
            </a:pPr>
            <a:r>
              <a:rPr lang="en-US" sz="2400" b="1" i="0" u="none" strike="noStrike" cap="none" spc="300" dirty="0">
                <a:solidFill>
                  <a:schemeClr val="accent2">
                    <a:lumMod val="75000"/>
                  </a:schemeClr>
                </a:solidFill>
                <a:latin typeface="Calibri" panose="020F0502020204030204" pitchFamily="34" charset="0"/>
                <a:cs typeface="Calibri" panose="020F0502020204030204" pitchFamily="34" charset="0"/>
                <a:sym typeface="Arial"/>
              </a:rPr>
              <a:t>أهداف التعلم</a:t>
            </a:r>
            <a:endParaRPr lang="en-US" sz="2400" spc="300" dirty="0">
              <a:solidFill>
                <a:schemeClr val="accent2">
                  <a:lumMod val="75000"/>
                </a:schemeClr>
              </a:solidFill>
              <a:latin typeface="Calibri" panose="020F0502020204030204" pitchFamily="34" charset="0"/>
              <a:cs typeface="Calibri" panose="020F0502020204030204" pitchFamily="34" charset="0"/>
            </a:endParaRPr>
          </a:p>
        </p:txBody>
      </p:sp>
      <p:sp>
        <p:nvSpPr>
          <p:cNvPr id="4" name="Google Shape;193;p14">
            <a:extLst>
              <a:ext uri="{FF2B5EF4-FFF2-40B4-BE49-F238E27FC236}">
                <a16:creationId xmlns:a16="http://schemas.microsoft.com/office/drawing/2014/main" id="{CC23B660-642D-3728-A291-9512B906239C}"/>
              </a:ext>
            </a:extLst>
          </p:cNvPr>
          <p:cNvSpPr txBox="1"/>
          <p:nvPr/>
        </p:nvSpPr>
        <p:spPr>
          <a:xfrm>
            <a:off x="7251032" y="2235850"/>
            <a:ext cx="4171275" cy="2265965"/>
          </a:xfrm>
          <a:prstGeom prst="rect">
            <a:avLst/>
          </a:prstGeom>
          <a:noFill/>
          <a:ln>
            <a:noFill/>
          </a:ln>
        </p:spPr>
        <p:txBody>
          <a:bodyPr spcFirstLastPara="1" wrap="square" lIns="91425" tIns="45700" rIns="91425" bIns="45700" anchor="t" anchorCtr="0">
            <a:spAutoFit/>
          </a:bodyPr>
          <a:lstStyle/>
          <a:p>
            <a:pPr marL="0" marR="0" lvl="0" indent="0" algn="r" rtl="1">
              <a:lnSpc>
                <a:spcPct val="107000"/>
              </a:lnSpc>
              <a:spcBef>
                <a:spcPts val="0"/>
              </a:spcBef>
              <a:spcAft>
                <a:spcPts val="0"/>
              </a:spcAft>
              <a:buClr>
                <a:srgbClr val="000000"/>
              </a:buClr>
              <a:buSzPts val="2400"/>
              <a:buFont typeface="Arial"/>
              <a:buNone/>
            </a:pPr>
            <a:r>
              <a:rPr lang="ar-SA" sz="2200" b="0" i="0" u="none" strike="noStrike" cap="none" dirty="0">
                <a:solidFill>
                  <a:srgbClr val="000000"/>
                </a:solidFill>
                <a:latin typeface="Calibri" panose="020F0502020204030204" pitchFamily="34" charset="0"/>
                <a:cs typeface="Calibri" panose="020F0502020204030204" pitchFamily="34" charset="0"/>
                <a:sym typeface="Arial"/>
              </a:rPr>
              <a:t>و</a:t>
            </a:r>
            <a:r>
              <a:rPr lang="en-US" sz="2200" b="0" i="0" u="none" strike="noStrike" cap="none" dirty="0">
                <a:solidFill>
                  <a:srgbClr val="000000"/>
                </a:solidFill>
                <a:latin typeface="Calibri" panose="020F0502020204030204" pitchFamily="34" charset="0"/>
                <a:cs typeface="Calibri" panose="020F0502020204030204" pitchFamily="34" charset="0"/>
                <a:sym typeface="Arial"/>
              </a:rPr>
              <a:t>صف الإجراءات والتدابير اللازمة لإنشاء ودعم خيارات الرعاية المجتمعية </a:t>
            </a:r>
            <a:r>
              <a:rPr lang="ar-SA" sz="2200" b="0" i="0" u="none" strike="noStrike" cap="none" dirty="0">
                <a:solidFill>
                  <a:srgbClr val="000000"/>
                </a:solidFill>
                <a:latin typeface="Calibri" panose="020F0502020204030204" pitchFamily="34" charset="0"/>
                <a:cs typeface="Calibri" panose="020F0502020204030204" pitchFamily="34" charset="0"/>
                <a:sym typeface="Arial"/>
              </a:rPr>
              <a:t>في الحالات التي لا توجد فيها هذه الخيارات</a:t>
            </a:r>
            <a:endParaRPr lang="en-US" sz="2200" b="0" i="0" u="none" strike="noStrike" cap="none" dirty="0">
              <a:solidFill>
                <a:srgbClr val="000000"/>
              </a:solidFill>
              <a:latin typeface="Calibri" panose="020F0502020204030204" pitchFamily="34" charset="0"/>
              <a:cs typeface="Calibri" panose="020F0502020204030204" pitchFamily="34" charset="0"/>
              <a:sym typeface="Arial"/>
            </a:endParaRPr>
          </a:p>
          <a:p>
            <a:pPr marL="0" marR="0" lvl="0" indent="0" algn="r" rtl="1">
              <a:lnSpc>
                <a:spcPct val="107000"/>
              </a:lnSpc>
              <a:spcBef>
                <a:spcPts val="0"/>
              </a:spcBef>
              <a:spcAft>
                <a:spcPts val="0"/>
              </a:spcAft>
              <a:buClr>
                <a:srgbClr val="000000"/>
              </a:buClr>
              <a:buSzPts val="2400"/>
              <a:buFont typeface="Arial"/>
              <a:buNone/>
            </a:pPr>
            <a:endParaRPr lang="en-US" sz="2200" b="0" i="0" u="none" strike="noStrike" cap="none" dirty="0">
              <a:solidFill>
                <a:srgbClr val="000000"/>
              </a:solidFill>
              <a:latin typeface="Calibri" panose="020F0502020204030204" pitchFamily="34" charset="0"/>
              <a:cs typeface="Calibri" panose="020F0502020204030204" pitchFamily="34" charset="0"/>
              <a:sym typeface="Arial"/>
            </a:endParaRPr>
          </a:p>
          <a:p>
            <a:pPr marL="0" marR="0" lvl="0" indent="0" algn="r" rtl="1">
              <a:lnSpc>
                <a:spcPct val="107000"/>
              </a:lnSpc>
              <a:spcBef>
                <a:spcPts val="0"/>
              </a:spcBef>
              <a:spcAft>
                <a:spcPts val="0"/>
              </a:spcAft>
              <a:buClr>
                <a:srgbClr val="000000"/>
              </a:buClr>
              <a:buSzPts val="2400"/>
              <a:buFont typeface="Arial"/>
              <a:buNone/>
            </a:pPr>
            <a:r>
              <a:rPr lang="ar-SA" sz="2200" b="0" i="0" u="none" strike="noStrike" cap="none" dirty="0">
                <a:solidFill>
                  <a:srgbClr val="000000"/>
                </a:solidFill>
                <a:latin typeface="Calibri" panose="020F0502020204030204" pitchFamily="34" charset="0"/>
                <a:cs typeface="Calibri" panose="020F0502020204030204" pitchFamily="34" charset="0"/>
                <a:sym typeface="Arial"/>
              </a:rPr>
              <a:t>و</a:t>
            </a:r>
            <a:r>
              <a:rPr lang="en-US" sz="2200" b="0" i="0" u="none" strike="noStrike" cap="none" dirty="0">
                <a:solidFill>
                  <a:srgbClr val="000000"/>
                </a:solidFill>
                <a:latin typeface="Calibri" panose="020F0502020204030204" pitchFamily="34" charset="0"/>
                <a:cs typeface="Calibri" panose="020F0502020204030204" pitchFamily="34" charset="0"/>
                <a:sym typeface="Arial"/>
              </a:rPr>
              <a:t>صف عناصر خطة الحالة المطلوبة لدعم </a:t>
            </a:r>
            <a:r>
              <a:rPr lang="ar-SA" sz="2200" b="0" i="0" u="none" strike="noStrike" cap="none" dirty="0">
                <a:solidFill>
                  <a:srgbClr val="000000"/>
                </a:solidFill>
                <a:latin typeface="Calibri" panose="020F0502020204030204" pitchFamily="34" charset="0"/>
                <a:cs typeface="Calibri" panose="020F0502020204030204" pitchFamily="34" charset="0"/>
                <a:sym typeface="Arial"/>
              </a:rPr>
              <a:t>الإيداع في</a:t>
            </a:r>
            <a:r>
              <a:rPr lang="en-US" sz="2200" b="0" i="0" u="none" strike="noStrike" cap="none" dirty="0">
                <a:solidFill>
                  <a:srgbClr val="000000"/>
                </a:solidFill>
                <a:latin typeface="Calibri" panose="020F0502020204030204" pitchFamily="34" charset="0"/>
                <a:cs typeface="Calibri" panose="020F0502020204030204" pitchFamily="34" charset="0"/>
                <a:sym typeface="Arial"/>
              </a:rPr>
              <a:t> الرعاية المجتمعية.</a:t>
            </a:r>
          </a:p>
        </p:txBody>
      </p:sp>
      <p:grpSp>
        <p:nvGrpSpPr>
          <p:cNvPr id="5" name="Google Shape;194;p14">
            <a:extLst>
              <a:ext uri="{FF2B5EF4-FFF2-40B4-BE49-F238E27FC236}">
                <a16:creationId xmlns:a16="http://schemas.microsoft.com/office/drawing/2014/main" id="{7783D0E4-6DC9-5BDF-E0A4-598611B71478}"/>
              </a:ext>
            </a:extLst>
          </p:cNvPr>
          <p:cNvGrpSpPr/>
          <p:nvPr/>
        </p:nvGrpSpPr>
        <p:grpSpPr>
          <a:xfrm>
            <a:off x="6381004" y="2330387"/>
            <a:ext cx="560331" cy="592814"/>
            <a:chOff x="243840" y="1676400"/>
            <a:chExt cx="701040" cy="741680"/>
          </a:xfrm>
          <a:solidFill>
            <a:schemeClr val="accent2">
              <a:lumMod val="75000"/>
            </a:schemeClr>
          </a:solidFill>
        </p:grpSpPr>
        <p:sp>
          <p:nvSpPr>
            <p:cNvPr id="6" name="Google Shape;195;p14">
              <a:extLst>
                <a:ext uri="{FF2B5EF4-FFF2-40B4-BE49-F238E27FC236}">
                  <a16:creationId xmlns:a16="http://schemas.microsoft.com/office/drawing/2014/main" id="{B1CC3723-A7D0-B32D-09F9-CBF739028804}"/>
                </a:ext>
              </a:extLst>
            </p:cNvPr>
            <p:cNvSpPr/>
            <p:nvPr/>
          </p:nvSpPr>
          <p:spPr>
            <a:xfrm>
              <a:off x="243840" y="1676400"/>
              <a:ext cx="116839" cy="741680"/>
            </a:xfrm>
            <a:prstGeom prst="rect">
              <a:avLst/>
            </a:prstGeom>
            <a:grpFill/>
            <a:ln>
              <a:noFill/>
            </a:ln>
          </p:spPr>
          <p:txBody>
            <a:bodyPr spcFirstLastPara="1" wrap="square" lIns="91425" tIns="45700" rIns="91425" bIns="45700" anchor="ctr" anchorCtr="0">
              <a:noAutofit/>
            </a:bodyPr>
            <a:lstStyle/>
            <a:p>
              <a:pPr marL="0" marR="0" lvl="0" indent="0" algn="ctr" rtl="1">
                <a:spcBef>
                  <a:spcPts val="0"/>
                </a:spcBef>
                <a:spcAft>
                  <a:spcPts val="0"/>
                </a:spcAft>
                <a:buClr>
                  <a:schemeClr val="dk1"/>
                </a:buClr>
                <a:buSzPts val="1800"/>
                <a:buFont typeface="Calibri"/>
                <a:buNone/>
              </a:pPr>
              <a:endParaRPr sz="1800" dirty="0">
                <a:solidFill>
                  <a:schemeClr val="lt1"/>
                </a:solidFill>
                <a:latin typeface="Calibri"/>
                <a:ea typeface="Calibri"/>
                <a:cs typeface="Calibri"/>
                <a:sym typeface="Calibri"/>
              </a:endParaRPr>
            </a:p>
          </p:txBody>
        </p:sp>
        <p:sp>
          <p:nvSpPr>
            <p:cNvPr id="7" name="Google Shape;196;p14">
              <a:extLst>
                <a:ext uri="{FF2B5EF4-FFF2-40B4-BE49-F238E27FC236}">
                  <a16:creationId xmlns:a16="http://schemas.microsoft.com/office/drawing/2014/main" id="{B269572C-7611-840E-A25C-A4AE44DA9437}"/>
                </a:ext>
              </a:extLst>
            </p:cNvPr>
            <p:cNvSpPr/>
            <p:nvPr/>
          </p:nvSpPr>
          <p:spPr>
            <a:xfrm>
              <a:off x="314960" y="1676400"/>
              <a:ext cx="629920" cy="436880"/>
            </a:xfrm>
            <a:prstGeom prst="rect">
              <a:avLst/>
            </a:prstGeom>
            <a:grpFill/>
            <a:ln>
              <a:noFill/>
            </a:ln>
          </p:spPr>
          <p:txBody>
            <a:bodyPr spcFirstLastPara="1" wrap="square" lIns="91425" tIns="45700" rIns="91425" bIns="45700" anchor="ctr" anchorCtr="0">
              <a:noAutofit/>
            </a:bodyPr>
            <a:lstStyle/>
            <a:p>
              <a:pPr marL="0" marR="0" lvl="0" indent="0" algn="ctr" rtl="1">
                <a:spcBef>
                  <a:spcPts val="0"/>
                </a:spcBef>
                <a:spcAft>
                  <a:spcPts val="0"/>
                </a:spcAft>
                <a:buClr>
                  <a:schemeClr val="dk1"/>
                </a:buClr>
                <a:buSzPts val="1800"/>
                <a:buFont typeface="Calibri"/>
                <a:buNone/>
              </a:pPr>
              <a:endParaRPr sz="1800" dirty="0">
                <a:solidFill>
                  <a:schemeClr val="lt1"/>
                </a:solidFill>
                <a:latin typeface="Calibri"/>
                <a:ea typeface="Calibri"/>
                <a:cs typeface="Calibri"/>
                <a:sym typeface="Calibri"/>
              </a:endParaRPr>
            </a:p>
          </p:txBody>
        </p:sp>
      </p:grpSp>
      <p:grpSp>
        <p:nvGrpSpPr>
          <p:cNvPr id="8" name="Google Shape;194;p14">
            <a:extLst>
              <a:ext uri="{FF2B5EF4-FFF2-40B4-BE49-F238E27FC236}">
                <a16:creationId xmlns:a16="http://schemas.microsoft.com/office/drawing/2014/main" id="{C1D44F64-4ADA-FE21-7D7D-44CF3C5CE951}"/>
              </a:ext>
            </a:extLst>
          </p:cNvPr>
          <p:cNvGrpSpPr/>
          <p:nvPr/>
        </p:nvGrpSpPr>
        <p:grpSpPr>
          <a:xfrm>
            <a:off x="6381004" y="4518856"/>
            <a:ext cx="560331" cy="592814"/>
            <a:chOff x="243840" y="1676400"/>
            <a:chExt cx="701040" cy="741680"/>
          </a:xfrm>
          <a:solidFill>
            <a:schemeClr val="accent2">
              <a:lumMod val="75000"/>
            </a:schemeClr>
          </a:solidFill>
        </p:grpSpPr>
        <p:sp>
          <p:nvSpPr>
            <p:cNvPr id="9" name="Google Shape;195;p14">
              <a:extLst>
                <a:ext uri="{FF2B5EF4-FFF2-40B4-BE49-F238E27FC236}">
                  <a16:creationId xmlns:a16="http://schemas.microsoft.com/office/drawing/2014/main" id="{E1AE1446-33C6-ED0C-A13C-77475B9DF516}"/>
                </a:ext>
              </a:extLst>
            </p:cNvPr>
            <p:cNvSpPr/>
            <p:nvPr/>
          </p:nvSpPr>
          <p:spPr>
            <a:xfrm>
              <a:off x="243840" y="1676400"/>
              <a:ext cx="116839" cy="741680"/>
            </a:xfrm>
            <a:prstGeom prst="rect">
              <a:avLst/>
            </a:prstGeom>
            <a:grpFill/>
            <a:ln>
              <a:noFill/>
            </a:ln>
          </p:spPr>
          <p:txBody>
            <a:bodyPr spcFirstLastPara="1" wrap="square" lIns="91425" tIns="45700" rIns="91425" bIns="45700" anchor="ctr" anchorCtr="0">
              <a:noAutofit/>
            </a:bodyPr>
            <a:lstStyle/>
            <a:p>
              <a:pPr marL="0" marR="0" lvl="0" indent="0" algn="ctr" rtl="1">
                <a:spcBef>
                  <a:spcPts val="0"/>
                </a:spcBef>
                <a:spcAft>
                  <a:spcPts val="0"/>
                </a:spcAft>
                <a:buClr>
                  <a:schemeClr val="dk1"/>
                </a:buClr>
                <a:buSzPts val="1800"/>
                <a:buFont typeface="Calibri"/>
                <a:buNone/>
              </a:pPr>
              <a:endParaRPr sz="1800" dirty="0">
                <a:solidFill>
                  <a:schemeClr val="lt1"/>
                </a:solidFill>
                <a:latin typeface="Calibri"/>
                <a:ea typeface="Calibri"/>
                <a:cs typeface="Calibri"/>
                <a:sym typeface="Calibri"/>
              </a:endParaRPr>
            </a:p>
          </p:txBody>
        </p:sp>
        <p:sp>
          <p:nvSpPr>
            <p:cNvPr id="10" name="Google Shape;196;p14">
              <a:extLst>
                <a:ext uri="{FF2B5EF4-FFF2-40B4-BE49-F238E27FC236}">
                  <a16:creationId xmlns:a16="http://schemas.microsoft.com/office/drawing/2014/main" id="{A913DDA2-F22F-866A-290C-EDDC90664885}"/>
                </a:ext>
              </a:extLst>
            </p:cNvPr>
            <p:cNvSpPr/>
            <p:nvPr/>
          </p:nvSpPr>
          <p:spPr>
            <a:xfrm>
              <a:off x="314960" y="1676400"/>
              <a:ext cx="629920" cy="436880"/>
            </a:xfrm>
            <a:prstGeom prst="rect">
              <a:avLst/>
            </a:prstGeom>
            <a:grpFill/>
            <a:ln>
              <a:noFill/>
            </a:ln>
          </p:spPr>
          <p:txBody>
            <a:bodyPr spcFirstLastPara="1" wrap="square" lIns="91425" tIns="45700" rIns="91425" bIns="45700" anchor="ctr" anchorCtr="0">
              <a:noAutofit/>
            </a:bodyPr>
            <a:lstStyle/>
            <a:p>
              <a:pPr marL="0" marR="0" lvl="0" indent="0" algn="ctr" rtl="1">
                <a:spcBef>
                  <a:spcPts val="0"/>
                </a:spcBef>
                <a:spcAft>
                  <a:spcPts val="0"/>
                </a:spcAft>
                <a:buClr>
                  <a:schemeClr val="dk1"/>
                </a:buClr>
                <a:buSzPts val="1800"/>
                <a:buFont typeface="Calibri"/>
                <a:buNone/>
              </a:pPr>
              <a:endParaRPr sz="1800" dirty="0">
                <a:solidFill>
                  <a:schemeClr val="lt1"/>
                </a:solidFill>
                <a:latin typeface="Calibri"/>
                <a:ea typeface="Calibri"/>
                <a:cs typeface="Calibri"/>
                <a:sym typeface="Calibri"/>
              </a:endParaRPr>
            </a:p>
          </p:txBody>
        </p:sp>
      </p:gr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Shape 932"/>
        <p:cNvGrpSpPr/>
        <p:nvPr/>
      </p:nvGrpSpPr>
      <p:grpSpPr>
        <a:xfrm>
          <a:off x="0" y="0"/>
          <a:ext cx="0" cy="0"/>
          <a:chOff x="0" y="0"/>
          <a:chExt cx="0" cy="0"/>
        </a:xfrm>
      </p:grpSpPr>
      <p:sp>
        <p:nvSpPr>
          <p:cNvPr id="933" name="Google Shape;933;p44"/>
          <p:cNvSpPr/>
          <p:nvPr/>
        </p:nvSpPr>
        <p:spPr>
          <a:xfrm>
            <a:off x="0" y="1549400"/>
            <a:ext cx="11836400" cy="4319116"/>
          </a:xfrm>
          <a:prstGeom prst="rightArrow">
            <a:avLst>
              <a:gd name="adj1" fmla="val 50000"/>
              <a:gd name="adj2" fmla="val 50000"/>
            </a:avLst>
          </a:prstGeom>
          <a:solidFill>
            <a:schemeClr val="accent2">
              <a:lumMod val="20000"/>
              <a:lumOff val="80000"/>
            </a:schemeClr>
          </a:solidFill>
          <a:ln w="12700" cap="flat" cmpd="sng">
            <a:no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1">
              <a:spcBef>
                <a:spcPts val="0"/>
              </a:spcBef>
              <a:spcAft>
                <a:spcPts val="0"/>
              </a:spcAft>
              <a:buNone/>
            </a:pPr>
            <a:endParaRPr sz="1800" dirty="0">
              <a:solidFill>
                <a:schemeClr val="lt1"/>
              </a:solidFill>
              <a:latin typeface="Calibri"/>
              <a:ea typeface="Calibri"/>
              <a:cs typeface="Calibri"/>
              <a:sym typeface="Calibri"/>
            </a:endParaRPr>
          </a:p>
        </p:txBody>
      </p:sp>
      <p:sp>
        <p:nvSpPr>
          <p:cNvPr id="934" name="Google Shape;934;p44"/>
          <p:cNvSpPr txBox="1">
            <a:spLocks noGrp="1"/>
          </p:cNvSpPr>
          <p:nvPr>
            <p:ph type="title"/>
          </p:nvPr>
        </p:nvSpPr>
        <p:spPr>
          <a:xfrm>
            <a:off x="838200" y="120516"/>
            <a:ext cx="10515600" cy="868968"/>
          </a:xfrm>
          <a:prstGeom prst="rect">
            <a:avLst/>
          </a:prstGeom>
          <a:noFill/>
          <a:ln>
            <a:noFill/>
          </a:ln>
        </p:spPr>
        <p:txBody>
          <a:bodyPr spcFirstLastPara="1" wrap="square" lIns="91425" tIns="45700" rIns="91425" bIns="45700" anchor="ctr" anchorCtr="0">
            <a:normAutofit/>
          </a:bodyPr>
          <a:lstStyle/>
          <a:p>
            <a:pPr marL="0" lvl="0" indent="0" algn="ctr" rtl="1">
              <a:lnSpc>
                <a:spcPct val="90000"/>
              </a:lnSpc>
              <a:spcBef>
                <a:spcPts val="0"/>
              </a:spcBef>
              <a:spcAft>
                <a:spcPts val="0"/>
              </a:spcAft>
              <a:buClr>
                <a:srgbClr val="8C5F7A"/>
              </a:buClr>
              <a:buSzPts val="3200"/>
              <a:buFont typeface="Arial"/>
              <a:buNone/>
            </a:pPr>
            <a:r>
              <a:rPr lang="ar-SA" dirty="0">
                <a:latin typeface="Calibri" panose="020F0502020204030204" pitchFamily="34" charset="0"/>
                <a:cs typeface="Calibri" panose="020F0502020204030204" pitchFamily="34" charset="0"/>
              </a:rPr>
              <a:t>ال</a:t>
            </a:r>
            <a:r>
              <a:rPr lang="en-CA" dirty="0">
                <a:latin typeface="Calibri" panose="020F0502020204030204" pitchFamily="34" charset="0"/>
                <a:cs typeface="Calibri" panose="020F0502020204030204" pitchFamily="34" charset="0"/>
              </a:rPr>
              <a:t>خطوات قبل </a:t>
            </a:r>
            <a:r>
              <a:rPr lang="ar-SA" dirty="0">
                <a:latin typeface="Calibri" panose="020F0502020204030204" pitchFamily="34" charset="0"/>
                <a:cs typeface="Calibri" panose="020F0502020204030204" pitchFamily="34" charset="0"/>
              </a:rPr>
              <a:t>الإيداع في</a:t>
            </a:r>
            <a:r>
              <a:rPr lang="en-CA" dirty="0">
                <a:latin typeface="Calibri" panose="020F0502020204030204" pitchFamily="34" charset="0"/>
                <a:cs typeface="Calibri" panose="020F0502020204030204" pitchFamily="34" charset="0"/>
              </a:rPr>
              <a:t> </a:t>
            </a:r>
            <a:r>
              <a:rPr lang="ar-SA" dirty="0">
                <a:latin typeface="Calibri" panose="020F0502020204030204" pitchFamily="34" charset="0"/>
                <a:cs typeface="Calibri" panose="020F0502020204030204" pitchFamily="34" charset="0"/>
              </a:rPr>
              <a:t>ا</a:t>
            </a:r>
            <a:r>
              <a:rPr lang="en-CA" dirty="0">
                <a:latin typeface="Calibri" panose="020F0502020204030204" pitchFamily="34" charset="0"/>
                <a:cs typeface="Calibri" panose="020F0502020204030204" pitchFamily="34" charset="0"/>
              </a:rPr>
              <a:t>لرعاية البديلة</a:t>
            </a:r>
            <a:endParaRPr dirty="0">
              <a:latin typeface="Calibri" panose="020F0502020204030204" pitchFamily="34" charset="0"/>
              <a:cs typeface="Calibri" panose="020F0502020204030204" pitchFamily="34" charset="0"/>
            </a:endParaRPr>
          </a:p>
        </p:txBody>
      </p:sp>
      <p:sp>
        <p:nvSpPr>
          <p:cNvPr id="936" name="Google Shape;936;p44"/>
          <p:cNvSpPr/>
          <p:nvPr/>
        </p:nvSpPr>
        <p:spPr>
          <a:xfrm>
            <a:off x="523308" y="3041473"/>
            <a:ext cx="1861010" cy="2493686"/>
          </a:xfrm>
          <a:prstGeom prst="roundRect">
            <a:avLst>
              <a:gd name="adj" fmla="val 16667"/>
            </a:avLst>
          </a:prstGeom>
          <a:solidFill>
            <a:schemeClr val="accent2">
              <a:lumMod val="60000"/>
              <a:lumOff val="40000"/>
            </a:schemeClr>
          </a:solidFill>
          <a:ln w="12700" cap="flat" cmpd="sng">
            <a:solidFill>
              <a:srgbClr val="D8B2CF"/>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r" rtl="1">
              <a:spcBef>
                <a:spcPts val="0"/>
              </a:spcBef>
              <a:spcAft>
                <a:spcPts val="0"/>
              </a:spcAft>
              <a:buNone/>
            </a:pPr>
            <a:r>
              <a:rPr lang="ar-SA" sz="2000" dirty="0">
                <a:solidFill>
                  <a:srgbClr val="000000"/>
                </a:solidFill>
                <a:latin typeface="+mn-lt"/>
                <a:ea typeface="Calibri"/>
                <a:cs typeface="Calibri"/>
                <a:sym typeface="Calibri"/>
              </a:rPr>
              <a:t>تم إعداد الطفل والأسرة للإيداع</a:t>
            </a:r>
          </a:p>
        </p:txBody>
      </p:sp>
      <p:sp>
        <p:nvSpPr>
          <p:cNvPr id="937" name="Google Shape;937;p44"/>
          <p:cNvSpPr/>
          <p:nvPr/>
        </p:nvSpPr>
        <p:spPr>
          <a:xfrm>
            <a:off x="2635503" y="3041473"/>
            <a:ext cx="1861010" cy="2493686"/>
          </a:xfrm>
          <a:prstGeom prst="roundRect">
            <a:avLst>
              <a:gd name="adj" fmla="val 16667"/>
            </a:avLst>
          </a:prstGeom>
          <a:solidFill>
            <a:schemeClr val="accent2">
              <a:lumMod val="60000"/>
              <a:lumOff val="40000"/>
            </a:schemeClr>
          </a:solidFill>
          <a:ln w="12700" cap="flat" cmpd="sng">
            <a:solidFill>
              <a:srgbClr val="D8B2CF"/>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r" rtl="1">
              <a:spcBef>
                <a:spcPts val="0"/>
              </a:spcBef>
              <a:spcAft>
                <a:spcPts val="0"/>
              </a:spcAft>
              <a:buNone/>
            </a:pPr>
            <a:r>
              <a:rPr lang="ar-SA" sz="2000" dirty="0">
                <a:solidFill>
                  <a:srgbClr val="000000"/>
                </a:solidFill>
                <a:latin typeface="+mn-lt"/>
                <a:ea typeface="Calibri"/>
                <a:cs typeface="Calibri"/>
                <a:sym typeface="Calibri"/>
              </a:rPr>
              <a:t>اكتمال مطابقة الطفل مع الأسرة التي تقدم الرعاية</a:t>
            </a:r>
          </a:p>
        </p:txBody>
      </p:sp>
      <p:sp>
        <p:nvSpPr>
          <p:cNvPr id="938" name="Google Shape;938;p44"/>
          <p:cNvSpPr/>
          <p:nvPr/>
        </p:nvSpPr>
        <p:spPr>
          <a:xfrm>
            <a:off x="4747698" y="3071628"/>
            <a:ext cx="1861010" cy="2493686"/>
          </a:xfrm>
          <a:prstGeom prst="roundRect">
            <a:avLst>
              <a:gd name="adj" fmla="val 16667"/>
            </a:avLst>
          </a:prstGeom>
          <a:solidFill>
            <a:schemeClr val="accent2">
              <a:lumMod val="60000"/>
              <a:lumOff val="40000"/>
            </a:schemeClr>
          </a:solidFill>
          <a:ln w="12700" cap="flat" cmpd="sng">
            <a:solidFill>
              <a:srgbClr val="D8B2CF"/>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r" rtl="1">
              <a:spcBef>
                <a:spcPts val="0"/>
              </a:spcBef>
              <a:spcAft>
                <a:spcPts val="0"/>
              </a:spcAft>
              <a:buNone/>
            </a:pPr>
            <a:r>
              <a:rPr lang="en-US" sz="2000" dirty="0">
                <a:solidFill>
                  <a:srgbClr val="000000"/>
                </a:solidFill>
                <a:latin typeface="Calibri" panose="020F0502020204030204" pitchFamily="34" charset="0"/>
                <a:ea typeface="Calibri"/>
                <a:cs typeface="Calibri" panose="020F0502020204030204" pitchFamily="34" charset="0"/>
                <a:sym typeface="Calibri"/>
              </a:rPr>
              <a:t>الاتفاق ساري المفعول الذي يحدد بوضوح توقعات الأسرة</a:t>
            </a:r>
            <a:r>
              <a:rPr lang="ar-SA" sz="2000" dirty="0">
                <a:solidFill>
                  <a:srgbClr val="000000"/>
                </a:solidFill>
                <a:latin typeface="Calibri" panose="020F0502020204030204" pitchFamily="34" charset="0"/>
                <a:ea typeface="Calibri"/>
                <a:cs typeface="Calibri" panose="020F0502020204030204" pitchFamily="34" charset="0"/>
                <a:sym typeface="Calibri"/>
              </a:rPr>
              <a:t> الراعية</a:t>
            </a:r>
            <a:r>
              <a:rPr lang="en-US" sz="2000" dirty="0">
                <a:solidFill>
                  <a:srgbClr val="000000"/>
                </a:solidFill>
                <a:latin typeface="Calibri" panose="020F0502020204030204" pitchFamily="34" charset="0"/>
                <a:ea typeface="Calibri"/>
                <a:cs typeface="Calibri" panose="020F0502020204030204" pitchFamily="34" charset="0"/>
                <a:sym typeface="Calibri"/>
              </a:rPr>
              <a:t> / الم</a:t>
            </a:r>
            <a:r>
              <a:rPr lang="ar-SA" sz="2000" dirty="0">
                <a:solidFill>
                  <a:srgbClr val="000000"/>
                </a:solidFill>
                <a:latin typeface="Calibri" panose="020F0502020204030204" pitchFamily="34" charset="0"/>
                <a:ea typeface="Calibri"/>
                <a:cs typeface="Calibri" panose="020F0502020204030204" pitchFamily="34" charset="0"/>
                <a:sym typeface="Calibri"/>
              </a:rPr>
              <a:t>رشد</a:t>
            </a:r>
            <a:r>
              <a:rPr lang="en-US" sz="2000" dirty="0">
                <a:solidFill>
                  <a:srgbClr val="000000"/>
                </a:solidFill>
                <a:latin typeface="Calibri" panose="020F0502020204030204" pitchFamily="34" charset="0"/>
                <a:ea typeface="Calibri"/>
                <a:cs typeface="Calibri" panose="020F0502020204030204" pitchFamily="34" charset="0"/>
                <a:sym typeface="Calibri"/>
              </a:rPr>
              <a:t> والوكالة الداعمة</a:t>
            </a:r>
            <a:endParaRPr sz="2000" dirty="0">
              <a:solidFill>
                <a:srgbClr val="000000"/>
              </a:solidFill>
              <a:latin typeface="Calibri" panose="020F0502020204030204" pitchFamily="34" charset="0"/>
              <a:ea typeface="Calibri"/>
              <a:cs typeface="Calibri" panose="020F0502020204030204" pitchFamily="34" charset="0"/>
              <a:sym typeface="Calibri"/>
            </a:endParaRPr>
          </a:p>
        </p:txBody>
      </p:sp>
      <p:sp>
        <p:nvSpPr>
          <p:cNvPr id="939" name="Google Shape;939;p44"/>
          <p:cNvSpPr/>
          <p:nvPr/>
        </p:nvSpPr>
        <p:spPr>
          <a:xfrm>
            <a:off x="6859893" y="3041473"/>
            <a:ext cx="1861010" cy="2493686"/>
          </a:xfrm>
          <a:prstGeom prst="roundRect">
            <a:avLst>
              <a:gd name="adj" fmla="val 16667"/>
            </a:avLst>
          </a:prstGeom>
          <a:solidFill>
            <a:schemeClr val="accent2">
              <a:lumMod val="60000"/>
              <a:lumOff val="40000"/>
            </a:schemeClr>
          </a:solidFill>
          <a:ln w="12700" cap="flat" cmpd="sng">
            <a:solidFill>
              <a:srgbClr val="D8B2CF"/>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r" rtl="1">
              <a:spcBef>
                <a:spcPts val="0"/>
              </a:spcBef>
              <a:spcAft>
                <a:spcPts val="0"/>
              </a:spcAft>
              <a:buNone/>
            </a:pPr>
            <a:r>
              <a:rPr lang="ar-SA" sz="2000" dirty="0">
                <a:solidFill>
                  <a:srgbClr val="000000"/>
                </a:solidFill>
                <a:latin typeface="Calibri" panose="020F0502020204030204" pitchFamily="34" charset="0"/>
                <a:ea typeface="Calibri"/>
                <a:cs typeface="Calibri" panose="020F0502020204030204" pitchFamily="34" charset="0"/>
                <a:sym typeface="Calibri"/>
              </a:rPr>
              <a:t>تمت الموافقة على ترتيبات الإشراف / الدعم لمقدم الرعاية / المرشد</a:t>
            </a:r>
          </a:p>
        </p:txBody>
      </p:sp>
      <p:sp>
        <p:nvSpPr>
          <p:cNvPr id="940" name="Google Shape;940;p44"/>
          <p:cNvSpPr/>
          <p:nvPr/>
        </p:nvSpPr>
        <p:spPr>
          <a:xfrm>
            <a:off x="8972090" y="3071628"/>
            <a:ext cx="1861010" cy="2493686"/>
          </a:xfrm>
          <a:prstGeom prst="roundRect">
            <a:avLst>
              <a:gd name="adj" fmla="val 16667"/>
            </a:avLst>
          </a:prstGeom>
          <a:solidFill>
            <a:schemeClr val="accent2">
              <a:lumMod val="60000"/>
              <a:lumOff val="40000"/>
            </a:schemeClr>
          </a:solidFill>
          <a:ln w="12700" cap="flat" cmpd="sng">
            <a:solidFill>
              <a:srgbClr val="D8B2CF"/>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r" rtl="1">
              <a:spcBef>
                <a:spcPts val="0"/>
              </a:spcBef>
              <a:spcAft>
                <a:spcPts val="0"/>
              </a:spcAft>
              <a:buNone/>
            </a:pPr>
            <a:r>
              <a:rPr lang="ar-SA" sz="2000" dirty="0">
                <a:solidFill>
                  <a:srgbClr val="000000"/>
                </a:solidFill>
                <a:latin typeface="+mn-lt"/>
                <a:ea typeface="Calibri"/>
                <a:cs typeface="Calibri"/>
                <a:sym typeface="Calibri"/>
              </a:rPr>
              <a:t>تم تدريب و فحص وإعداد مقدمي الرعاية والمرشدين من أجل المعيشة المستقلة المدعومة</a:t>
            </a:r>
          </a:p>
        </p:txBody>
      </p:sp>
      <p:sp>
        <p:nvSpPr>
          <p:cNvPr id="3" name="TextBox 2">
            <a:extLst>
              <a:ext uri="{FF2B5EF4-FFF2-40B4-BE49-F238E27FC236}">
                <a16:creationId xmlns:a16="http://schemas.microsoft.com/office/drawing/2014/main" id="{281E3D8B-63EE-C9CB-3234-11BDDE1AA9DA}"/>
              </a:ext>
            </a:extLst>
          </p:cNvPr>
          <p:cNvSpPr txBox="1"/>
          <p:nvPr/>
        </p:nvSpPr>
        <p:spPr>
          <a:xfrm>
            <a:off x="523308" y="1911027"/>
            <a:ext cx="9115992" cy="400110"/>
          </a:xfrm>
          <a:prstGeom prst="rect">
            <a:avLst/>
          </a:prstGeom>
          <a:noFill/>
        </p:spPr>
        <p:txBody>
          <a:bodyPr wrap="square">
            <a:spAutoFit/>
          </a:bodyPr>
          <a:lstStyle/>
          <a:p>
            <a:pPr marL="0" marR="0" lvl="0" indent="0" algn="r" rtl="1">
              <a:lnSpc>
                <a:spcPct val="100000"/>
              </a:lnSpc>
              <a:spcBef>
                <a:spcPts val="0"/>
              </a:spcBef>
              <a:spcAft>
                <a:spcPts val="0"/>
              </a:spcAft>
              <a:buClr>
                <a:srgbClr val="FFFFFF"/>
              </a:buClr>
              <a:buSzPts val="2800"/>
              <a:buFont typeface="Calibri"/>
              <a:buNone/>
            </a:pPr>
            <a:r>
              <a:rPr lang="en-US" sz="2000" b="1" i="0" u="none" strike="noStrike" cap="none" dirty="0">
                <a:solidFill>
                  <a:schemeClr val="tx1"/>
                </a:solidFill>
                <a:latin typeface="+mn-lt"/>
                <a:ea typeface="Calibri"/>
                <a:cs typeface="Calibri"/>
                <a:sym typeface="Calibri"/>
              </a:rPr>
              <a:t>يجب أن يكون</a:t>
            </a:r>
            <a:r>
              <a:rPr lang="ar-SA" sz="2000" b="1" i="0" u="none" strike="noStrike" cap="none" dirty="0">
                <a:solidFill>
                  <a:schemeClr val="tx1"/>
                </a:solidFill>
                <a:latin typeface="+mn-lt"/>
                <a:ea typeface="Calibri"/>
                <a:cs typeface="Calibri"/>
                <a:sym typeface="Calibri"/>
              </a:rPr>
              <a:t> قد تم تطبيق </a:t>
            </a:r>
            <a:r>
              <a:rPr lang="en-US" sz="2000" b="1" i="0" u="none" strike="noStrike" cap="none" dirty="0">
                <a:solidFill>
                  <a:schemeClr val="tx1"/>
                </a:solidFill>
                <a:latin typeface="+mn-lt"/>
                <a:ea typeface="Calibri"/>
                <a:cs typeface="Calibri"/>
                <a:sym typeface="Calibri"/>
              </a:rPr>
              <a:t>ما يلي قبل أن يبدأ </a:t>
            </a:r>
            <a:r>
              <a:rPr lang="ar-SA" sz="2000" b="1" i="0" u="none" strike="noStrike" cap="none" dirty="0">
                <a:solidFill>
                  <a:schemeClr val="tx1"/>
                </a:solidFill>
                <a:latin typeface="+mn-lt"/>
                <a:ea typeface="Calibri"/>
                <a:cs typeface="Calibri"/>
                <a:sym typeface="Calibri"/>
              </a:rPr>
              <a:t>إيداع</a:t>
            </a:r>
            <a:r>
              <a:rPr lang="en-US" sz="2000" b="1" i="0" u="none" strike="noStrike" cap="none" dirty="0">
                <a:solidFill>
                  <a:schemeClr val="tx1"/>
                </a:solidFill>
                <a:latin typeface="+mn-lt"/>
                <a:ea typeface="Calibri"/>
                <a:cs typeface="Calibri"/>
                <a:sym typeface="Calibri"/>
              </a:rPr>
              <a:t> الرعاية البديلة:</a:t>
            </a:r>
            <a:endParaRPr lang="en-US" sz="2000" b="1" dirty="0">
              <a:solidFill>
                <a:schemeClr val="tx1"/>
              </a:solidFill>
              <a:latin typeface="+mn-lt"/>
            </a:endParaRPr>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Shape 945"/>
        <p:cNvGrpSpPr/>
        <p:nvPr/>
      </p:nvGrpSpPr>
      <p:grpSpPr>
        <a:xfrm>
          <a:off x="0" y="0"/>
          <a:ext cx="0" cy="0"/>
          <a:chOff x="0" y="0"/>
          <a:chExt cx="0" cy="0"/>
        </a:xfrm>
      </p:grpSpPr>
      <p:sp>
        <p:nvSpPr>
          <p:cNvPr id="8" name="Google Shape;936;p44">
            <a:extLst>
              <a:ext uri="{FF2B5EF4-FFF2-40B4-BE49-F238E27FC236}">
                <a16:creationId xmlns:a16="http://schemas.microsoft.com/office/drawing/2014/main" id="{2089F421-7C2E-0E5A-EA4D-9973B017DF2A}"/>
              </a:ext>
            </a:extLst>
          </p:cNvPr>
          <p:cNvSpPr/>
          <p:nvPr/>
        </p:nvSpPr>
        <p:spPr>
          <a:xfrm>
            <a:off x="6729528" y="2468898"/>
            <a:ext cx="4969024" cy="673100"/>
          </a:xfrm>
          <a:prstGeom prst="roundRect">
            <a:avLst>
              <a:gd name="adj" fmla="val 16667"/>
            </a:avLst>
          </a:prstGeom>
          <a:solidFill>
            <a:schemeClr val="accent2">
              <a:lumMod val="20000"/>
              <a:lumOff val="80000"/>
            </a:schemeClr>
          </a:solidFill>
          <a:ln w="12700" cap="flat" cmpd="sng">
            <a:noFill/>
            <a:prstDash val="solid"/>
            <a:miter lim="800000"/>
            <a:headEnd type="none" w="sm" len="sm"/>
            <a:tailEnd type="none" w="sm" len="sm"/>
          </a:ln>
        </p:spPr>
        <p:txBody>
          <a:bodyPr spcFirstLastPara="1" wrap="square" lIns="91425" tIns="45700" rIns="91425" bIns="45700" anchor="ctr" anchorCtr="0">
            <a:noAutofit/>
          </a:bodyPr>
          <a:lstStyle/>
          <a:p>
            <a:pPr marL="355600" marR="0" lvl="0" algn="r" rtl="1">
              <a:spcBef>
                <a:spcPts val="0"/>
              </a:spcBef>
              <a:spcAft>
                <a:spcPts val="0"/>
              </a:spcAft>
              <a:buNone/>
            </a:pPr>
            <a:r>
              <a:rPr lang="en-US" sz="1800" dirty="0">
                <a:solidFill>
                  <a:srgbClr val="000000"/>
                </a:solidFill>
                <a:latin typeface="+mn-lt"/>
                <a:ea typeface="Calibri"/>
                <a:cs typeface="Calibri"/>
                <a:sym typeface="Calibri"/>
              </a:rPr>
              <a:t>الغرض / المدة المتوقعة لل</a:t>
            </a:r>
            <a:r>
              <a:rPr lang="ar-SA" sz="1800" dirty="0">
                <a:solidFill>
                  <a:srgbClr val="000000"/>
                </a:solidFill>
                <a:latin typeface="+mn-lt"/>
                <a:ea typeface="Calibri"/>
                <a:cs typeface="Calibri"/>
                <a:sym typeface="Calibri"/>
              </a:rPr>
              <a:t>إيداع</a:t>
            </a:r>
            <a:endParaRPr lang="en-US" sz="1800" dirty="0">
              <a:solidFill>
                <a:srgbClr val="000000"/>
              </a:solidFill>
              <a:latin typeface="+mn-lt"/>
              <a:ea typeface="Calibri"/>
              <a:cs typeface="Calibri"/>
              <a:sym typeface="Calibri"/>
            </a:endParaRPr>
          </a:p>
        </p:txBody>
      </p:sp>
      <p:sp>
        <p:nvSpPr>
          <p:cNvPr id="9" name="Google Shape;936;p44">
            <a:extLst>
              <a:ext uri="{FF2B5EF4-FFF2-40B4-BE49-F238E27FC236}">
                <a16:creationId xmlns:a16="http://schemas.microsoft.com/office/drawing/2014/main" id="{81D80A30-7638-3309-E036-02ECB77D240C}"/>
              </a:ext>
            </a:extLst>
          </p:cNvPr>
          <p:cNvSpPr/>
          <p:nvPr/>
        </p:nvSpPr>
        <p:spPr>
          <a:xfrm>
            <a:off x="6858267" y="3316654"/>
            <a:ext cx="4969024" cy="1793517"/>
          </a:xfrm>
          <a:prstGeom prst="roundRect">
            <a:avLst>
              <a:gd name="adj" fmla="val 16667"/>
            </a:avLst>
          </a:prstGeom>
          <a:solidFill>
            <a:schemeClr val="accent2">
              <a:lumMod val="20000"/>
              <a:lumOff val="80000"/>
            </a:schemeClr>
          </a:solidFill>
          <a:ln w="12700" cap="flat" cmpd="sng">
            <a:noFill/>
            <a:prstDash val="solid"/>
            <a:miter lim="800000"/>
            <a:headEnd type="none" w="sm" len="sm"/>
            <a:tailEnd type="none" w="sm" len="sm"/>
          </a:ln>
        </p:spPr>
        <p:txBody>
          <a:bodyPr spcFirstLastPara="1" wrap="square" lIns="91425" tIns="45700" rIns="91425" bIns="45700" anchor="ctr" anchorCtr="0">
            <a:noAutofit/>
          </a:bodyPr>
          <a:lstStyle/>
          <a:p>
            <a:pPr marL="355600" marR="0" lvl="0" algn="r" rtl="1">
              <a:spcBef>
                <a:spcPts val="0"/>
              </a:spcBef>
              <a:spcAft>
                <a:spcPts val="0"/>
              </a:spcAft>
              <a:buNone/>
            </a:pPr>
            <a:r>
              <a:rPr lang="en-US" sz="1800" dirty="0">
                <a:solidFill>
                  <a:srgbClr val="000000"/>
                </a:solidFill>
                <a:latin typeface="+mn-lt"/>
                <a:ea typeface="Calibri"/>
                <a:cs typeface="Calibri"/>
                <a:sym typeface="Calibri"/>
              </a:rPr>
              <a:t>الوكالة / ال</a:t>
            </a:r>
            <a:r>
              <a:rPr lang="ar-SA" sz="1800" dirty="0">
                <a:solidFill>
                  <a:srgbClr val="000000"/>
                </a:solidFill>
                <a:latin typeface="+mn-lt"/>
                <a:ea typeface="Calibri"/>
                <a:cs typeface="Calibri"/>
                <a:sym typeface="Calibri"/>
              </a:rPr>
              <a:t>جهة الفاعلة</a:t>
            </a:r>
            <a:r>
              <a:rPr lang="en-US" sz="1800" dirty="0">
                <a:solidFill>
                  <a:srgbClr val="000000"/>
                </a:solidFill>
                <a:latin typeface="+mn-lt"/>
                <a:ea typeface="Calibri"/>
                <a:cs typeface="Calibri"/>
                <a:sym typeface="Calibri"/>
              </a:rPr>
              <a:t> المسؤول</a:t>
            </a:r>
            <a:r>
              <a:rPr lang="ar-SA" sz="1800" dirty="0">
                <a:solidFill>
                  <a:srgbClr val="000000"/>
                </a:solidFill>
                <a:latin typeface="+mn-lt"/>
                <a:ea typeface="Calibri"/>
                <a:cs typeface="Calibri"/>
                <a:sym typeface="Calibri"/>
              </a:rPr>
              <a:t>ة</a:t>
            </a:r>
            <a:r>
              <a:rPr lang="en-US" sz="1800" dirty="0">
                <a:solidFill>
                  <a:srgbClr val="000000"/>
                </a:solidFill>
                <a:latin typeface="+mn-lt"/>
                <a:ea typeface="Calibri"/>
                <a:cs typeface="Calibri"/>
                <a:sym typeface="Calibri"/>
              </a:rPr>
              <a:t> عن مراقبة رفاه الطفل في مكان الرعاية</a:t>
            </a:r>
          </a:p>
          <a:p>
            <a:pPr marL="641350" indent="-285750" algn="r" rtl="1">
              <a:buFont typeface="Arial" panose="020B0604020202020204" pitchFamily="34" charset="0"/>
              <a:buChar char="•"/>
            </a:pPr>
            <a:r>
              <a:rPr lang="en-US" sz="1800" dirty="0">
                <a:solidFill>
                  <a:srgbClr val="000000"/>
                </a:solidFill>
                <a:latin typeface="+mn-lt"/>
                <a:ea typeface="Calibri"/>
                <a:cs typeface="Calibri"/>
                <a:sym typeface="Calibri"/>
              </a:rPr>
              <a:t>كيف: عن بعد / شخصيًا</a:t>
            </a:r>
          </a:p>
          <a:p>
            <a:pPr marL="641350" indent="-285750" algn="r" rtl="1">
              <a:buFont typeface="Arial" panose="020B0604020202020204" pitchFamily="34" charset="0"/>
              <a:buChar char="•"/>
            </a:pPr>
            <a:r>
              <a:rPr lang="en-US" sz="1800" dirty="0">
                <a:solidFill>
                  <a:srgbClr val="000000"/>
                </a:solidFill>
                <a:latin typeface="+mn-lt"/>
                <a:ea typeface="Calibri"/>
                <a:cs typeface="Calibri"/>
                <a:sym typeface="Calibri"/>
              </a:rPr>
              <a:t>الزمان: أسبوعيًا خلال الأسابيع القليلة الأولى</a:t>
            </a:r>
          </a:p>
        </p:txBody>
      </p:sp>
      <p:sp>
        <p:nvSpPr>
          <p:cNvPr id="946" name="Google Shape;946;p45"/>
          <p:cNvSpPr txBox="1">
            <a:spLocks noGrp="1"/>
          </p:cNvSpPr>
          <p:nvPr>
            <p:ph type="title"/>
          </p:nvPr>
        </p:nvSpPr>
        <p:spPr>
          <a:xfrm>
            <a:off x="838200" y="120516"/>
            <a:ext cx="10515600" cy="868968"/>
          </a:xfrm>
          <a:prstGeom prst="rect">
            <a:avLst/>
          </a:prstGeom>
          <a:noFill/>
          <a:ln>
            <a:noFill/>
          </a:ln>
        </p:spPr>
        <p:txBody>
          <a:bodyPr spcFirstLastPara="1" wrap="square" lIns="91425" tIns="45700" rIns="91425" bIns="45700" anchor="ctr" anchorCtr="0">
            <a:normAutofit/>
          </a:bodyPr>
          <a:lstStyle/>
          <a:p>
            <a:pPr marL="0" lvl="0" indent="0" algn="ctr" rtl="1">
              <a:lnSpc>
                <a:spcPct val="90000"/>
              </a:lnSpc>
              <a:spcBef>
                <a:spcPts val="0"/>
              </a:spcBef>
              <a:spcAft>
                <a:spcPts val="0"/>
              </a:spcAft>
              <a:buClr>
                <a:srgbClr val="8C5F7A"/>
              </a:buClr>
              <a:buSzPts val="3200"/>
              <a:buFont typeface="Arial"/>
              <a:buNone/>
            </a:pPr>
            <a:r>
              <a:rPr lang="en-US" sz="3200" dirty="0">
                <a:latin typeface="Calibri" panose="020F0502020204030204" pitchFamily="34" charset="0"/>
                <a:cs typeface="Calibri" panose="020F0502020204030204" pitchFamily="34" charset="0"/>
              </a:rPr>
              <a:t>تطوير خطة الحالة </a:t>
            </a:r>
            <a:r>
              <a:rPr lang="ar-SA" sz="3200" dirty="0">
                <a:latin typeface="Calibri" panose="020F0502020204030204" pitchFamily="34" charset="0"/>
                <a:cs typeface="Calibri" panose="020F0502020204030204" pitchFamily="34" charset="0"/>
              </a:rPr>
              <a:t>١/٢</a:t>
            </a:r>
            <a:endParaRPr dirty="0">
              <a:latin typeface="Calibri" panose="020F0502020204030204" pitchFamily="34" charset="0"/>
              <a:cs typeface="Calibri" panose="020F0502020204030204" pitchFamily="34" charset="0"/>
            </a:endParaRPr>
          </a:p>
        </p:txBody>
      </p:sp>
      <p:sp>
        <p:nvSpPr>
          <p:cNvPr id="963" name="Google Shape;963;p45"/>
          <p:cNvSpPr txBox="1"/>
          <p:nvPr/>
        </p:nvSpPr>
        <p:spPr>
          <a:xfrm>
            <a:off x="697624" y="1513541"/>
            <a:ext cx="10796752" cy="369291"/>
          </a:xfrm>
          <a:prstGeom prst="rect">
            <a:avLst/>
          </a:prstGeom>
          <a:noFill/>
          <a:ln>
            <a:noFill/>
          </a:ln>
        </p:spPr>
        <p:txBody>
          <a:bodyPr spcFirstLastPara="1" wrap="square" lIns="91425" tIns="45700" rIns="91425" bIns="45700" anchor="t" anchorCtr="0">
            <a:spAutoFit/>
          </a:bodyPr>
          <a:lstStyle/>
          <a:p>
            <a:pPr marL="0" marR="0" lvl="0" indent="0" algn="r" rtl="1">
              <a:spcBef>
                <a:spcPts val="0"/>
              </a:spcBef>
              <a:spcAft>
                <a:spcPts val="0"/>
              </a:spcAft>
              <a:buNone/>
            </a:pPr>
            <a:r>
              <a:rPr lang="en-GB" sz="1800" b="1" dirty="0">
                <a:solidFill>
                  <a:schemeClr val="dk1"/>
                </a:solidFill>
                <a:latin typeface="+mn-lt"/>
                <a:ea typeface="Calibri"/>
                <a:cs typeface="Calibri"/>
                <a:sym typeface="Calibri"/>
              </a:rPr>
              <a:t>إشراك الطفل (حسب العمر والقدرة) ومقدمي الرعاية ، وتشمل:</a:t>
            </a:r>
            <a:endParaRPr lang="en-GB" sz="1800" b="1" dirty="0">
              <a:latin typeface="+mn-lt"/>
            </a:endParaRPr>
          </a:p>
        </p:txBody>
      </p:sp>
      <p:sp>
        <p:nvSpPr>
          <p:cNvPr id="4" name="Isosceles Triangle 3">
            <a:extLst>
              <a:ext uri="{FF2B5EF4-FFF2-40B4-BE49-F238E27FC236}">
                <a16:creationId xmlns:a16="http://schemas.microsoft.com/office/drawing/2014/main" id="{C6A7522F-BD73-0466-E098-D94E769B3C1C}"/>
              </a:ext>
            </a:extLst>
          </p:cNvPr>
          <p:cNvSpPr/>
          <p:nvPr/>
        </p:nvSpPr>
        <p:spPr>
          <a:xfrm rot="5400000">
            <a:off x="522850" y="2584931"/>
            <a:ext cx="673100" cy="323552"/>
          </a:xfrm>
          <a:prstGeom prst="triangle">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5" name="Isosceles Triangle 4">
            <a:extLst>
              <a:ext uri="{FF2B5EF4-FFF2-40B4-BE49-F238E27FC236}">
                <a16:creationId xmlns:a16="http://schemas.microsoft.com/office/drawing/2014/main" id="{D919EE8B-F742-93A6-55F4-93C361E9B39C}"/>
              </a:ext>
            </a:extLst>
          </p:cNvPr>
          <p:cNvSpPr/>
          <p:nvPr/>
        </p:nvSpPr>
        <p:spPr>
          <a:xfrm rot="5400000">
            <a:off x="522850" y="3715088"/>
            <a:ext cx="673100" cy="323552"/>
          </a:xfrm>
          <a:prstGeom prst="triangle">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0" name="Google Shape;936;p44">
            <a:extLst>
              <a:ext uri="{FF2B5EF4-FFF2-40B4-BE49-F238E27FC236}">
                <a16:creationId xmlns:a16="http://schemas.microsoft.com/office/drawing/2014/main" id="{8AA6E549-A7E2-2FD1-926C-228726874169}"/>
              </a:ext>
            </a:extLst>
          </p:cNvPr>
          <p:cNvSpPr/>
          <p:nvPr/>
        </p:nvSpPr>
        <p:spPr>
          <a:xfrm>
            <a:off x="1126976" y="2307857"/>
            <a:ext cx="4969024" cy="840897"/>
          </a:xfrm>
          <a:prstGeom prst="roundRect">
            <a:avLst>
              <a:gd name="adj" fmla="val 16667"/>
            </a:avLst>
          </a:prstGeom>
          <a:solidFill>
            <a:schemeClr val="accent2">
              <a:lumMod val="20000"/>
              <a:lumOff val="80000"/>
            </a:schemeClr>
          </a:solidFill>
          <a:ln w="12700" cap="flat" cmpd="sng">
            <a:noFill/>
            <a:prstDash val="solid"/>
            <a:miter lim="800000"/>
            <a:headEnd type="none" w="sm" len="sm"/>
            <a:tailEnd type="none" w="sm" len="sm"/>
          </a:ln>
        </p:spPr>
        <p:txBody>
          <a:bodyPr spcFirstLastPara="1" wrap="square" lIns="91425" tIns="45700" rIns="91425" bIns="45700" anchor="ctr" anchorCtr="0">
            <a:noAutofit/>
          </a:bodyPr>
          <a:lstStyle/>
          <a:p>
            <a:pPr marL="355600" marR="0" lvl="0" algn="r" rtl="1">
              <a:spcBef>
                <a:spcPts val="0"/>
              </a:spcBef>
              <a:spcAft>
                <a:spcPts val="0"/>
              </a:spcAft>
              <a:buNone/>
            </a:pPr>
            <a:r>
              <a:rPr lang="en-US" sz="1800" dirty="0">
                <a:solidFill>
                  <a:srgbClr val="000000"/>
                </a:solidFill>
                <a:latin typeface="+mn-lt"/>
                <a:ea typeface="Calibri"/>
                <a:cs typeface="Calibri"/>
                <a:sym typeface="Calibri"/>
              </a:rPr>
              <a:t>الوكالة </a:t>
            </a:r>
            <a:r>
              <a:rPr lang="ar-SA" sz="1800" dirty="0">
                <a:solidFill>
                  <a:srgbClr val="000000"/>
                </a:solidFill>
                <a:latin typeface="+mn-lt"/>
                <a:ea typeface="Calibri"/>
                <a:cs typeface="Calibri"/>
                <a:sym typeface="Calibri"/>
              </a:rPr>
              <a:t>/</a:t>
            </a:r>
            <a:r>
              <a:rPr lang="en-US" sz="1800" dirty="0">
                <a:solidFill>
                  <a:srgbClr val="000000"/>
                </a:solidFill>
                <a:latin typeface="+mn-lt"/>
                <a:ea typeface="Calibri"/>
                <a:cs typeface="Calibri"/>
                <a:sym typeface="Calibri"/>
              </a:rPr>
              <a:t> </a:t>
            </a:r>
            <a:r>
              <a:rPr lang="ar-SA" sz="1800" dirty="0">
                <a:solidFill>
                  <a:srgbClr val="000000"/>
                </a:solidFill>
                <a:latin typeface="+mn-lt"/>
                <a:ea typeface="Calibri"/>
                <a:cs typeface="Calibri"/>
                <a:sym typeface="Calibri"/>
              </a:rPr>
              <a:t>ا</a:t>
            </a:r>
            <a:r>
              <a:rPr lang="en-US" sz="1800" dirty="0">
                <a:solidFill>
                  <a:srgbClr val="000000"/>
                </a:solidFill>
                <a:latin typeface="+mn-lt"/>
                <a:ea typeface="Calibri"/>
                <a:cs typeface="Calibri"/>
                <a:sym typeface="Calibri"/>
              </a:rPr>
              <a:t>ل</a:t>
            </a:r>
            <a:r>
              <a:rPr lang="ar-SA" sz="1800" dirty="0">
                <a:solidFill>
                  <a:srgbClr val="000000"/>
                </a:solidFill>
                <a:latin typeface="+mn-lt"/>
                <a:ea typeface="Calibri"/>
                <a:cs typeface="Calibri"/>
                <a:sym typeface="Calibri"/>
              </a:rPr>
              <a:t>جهة الفاعلة</a:t>
            </a:r>
            <a:r>
              <a:rPr lang="en-US" sz="1800" dirty="0">
                <a:solidFill>
                  <a:srgbClr val="000000"/>
                </a:solidFill>
                <a:latin typeface="+mn-lt"/>
                <a:ea typeface="Calibri"/>
                <a:cs typeface="Calibri"/>
                <a:sym typeface="Calibri"/>
              </a:rPr>
              <a:t> المسؤول</a:t>
            </a:r>
            <a:r>
              <a:rPr lang="ar-SA" sz="1800" dirty="0">
                <a:solidFill>
                  <a:srgbClr val="000000"/>
                </a:solidFill>
                <a:latin typeface="+mn-lt"/>
                <a:ea typeface="Calibri"/>
                <a:cs typeface="Calibri"/>
                <a:sym typeface="Calibri"/>
              </a:rPr>
              <a:t>ة</a:t>
            </a:r>
            <a:r>
              <a:rPr lang="en-US" sz="1800" dirty="0">
                <a:solidFill>
                  <a:srgbClr val="000000"/>
                </a:solidFill>
                <a:latin typeface="+mn-lt"/>
                <a:ea typeface="Calibri"/>
                <a:cs typeface="Calibri"/>
                <a:sym typeface="Calibri"/>
              </a:rPr>
              <a:t> عن إدارة الحالة الأوسع (إذا كانت مختلفة)</a:t>
            </a:r>
          </a:p>
        </p:txBody>
      </p:sp>
      <p:sp>
        <p:nvSpPr>
          <p:cNvPr id="6" name="Isosceles Triangle 5">
            <a:extLst>
              <a:ext uri="{FF2B5EF4-FFF2-40B4-BE49-F238E27FC236}">
                <a16:creationId xmlns:a16="http://schemas.microsoft.com/office/drawing/2014/main" id="{EB8B4257-E03B-168C-1AD7-FC1F3E569D1E}"/>
              </a:ext>
            </a:extLst>
          </p:cNvPr>
          <p:cNvSpPr/>
          <p:nvPr/>
        </p:nvSpPr>
        <p:spPr>
          <a:xfrm rot="5400000">
            <a:off x="6231202" y="2639162"/>
            <a:ext cx="673100" cy="323552"/>
          </a:xfrm>
          <a:prstGeom prst="triangle">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1" name="Google Shape;936;p44">
            <a:extLst>
              <a:ext uri="{FF2B5EF4-FFF2-40B4-BE49-F238E27FC236}">
                <a16:creationId xmlns:a16="http://schemas.microsoft.com/office/drawing/2014/main" id="{58EF4430-F854-492B-0D50-29DB2B14D797}"/>
              </a:ext>
            </a:extLst>
          </p:cNvPr>
          <p:cNvSpPr/>
          <p:nvPr/>
        </p:nvSpPr>
        <p:spPr>
          <a:xfrm>
            <a:off x="1308213" y="3627102"/>
            <a:ext cx="4969024" cy="637411"/>
          </a:xfrm>
          <a:prstGeom prst="roundRect">
            <a:avLst>
              <a:gd name="adj" fmla="val 16667"/>
            </a:avLst>
          </a:prstGeom>
          <a:solidFill>
            <a:schemeClr val="accent2">
              <a:lumMod val="20000"/>
              <a:lumOff val="80000"/>
            </a:schemeClr>
          </a:solidFill>
          <a:ln w="12700" cap="flat" cmpd="sng">
            <a:noFill/>
            <a:prstDash val="solid"/>
            <a:miter lim="800000"/>
            <a:headEnd type="none" w="sm" len="sm"/>
            <a:tailEnd type="none" w="sm" len="sm"/>
          </a:ln>
        </p:spPr>
        <p:txBody>
          <a:bodyPr spcFirstLastPara="1" wrap="square" lIns="91425" tIns="45700" rIns="91425" bIns="45700" anchor="ctr" anchorCtr="0">
            <a:noAutofit/>
          </a:bodyPr>
          <a:lstStyle/>
          <a:p>
            <a:pPr marL="355600" marR="0" lvl="0" algn="r" rtl="1">
              <a:spcBef>
                <a:spcPts val="0"/>
              </a:spcBef>
              <a:spcAft>
                <a:spcPts val="0"/>
              </a:spcAft>
              <a:buNone/>
            </a:pPr>
            <a:r>
              <a:rPr lang="en-US" sz="1800" dirty="0">
                <a:solidFill>
                  <a:srgbClr val="000000"/>
                </a:solidFill>
                <a:latin typeface="+mn-lt"/>
                <a:ea typeface="Calibri"/>
                <a:cs typeface="Calibri"/>
                <a:sym typeface="Calibri"/>
              </a:rPr>
              <a:t>تحضير الطفل لل</a:t>
            </a:r>
            <a:r>
              <a:rPr lang="ar-SA" sz="1800" dirty="0">
                <a:latin typeface="+mn-lt"/>
                <a:ea typeface="Calibri"/>
                <a:cs typeface="Calibri"/>
                <a:sym typeface="Calibri"/>
              </a:rPr>
              <a:t>إيداع</a:t>
            </a:r>
            <a:endParaRPr lang="en-US" sz="1800" dirty="0">
              <a:solidFill>
                <a:srgbClr val="000000"/>
              </a:solidFill>
              <a:latin typeface="+mn-lt"/>
              <a:ea typeface="Calibri"/>
              <a:cs typeface="Calibri"/>
              <a:sym typeface="Calibri"/>
            </a:endParaRPr>
          </a:p>
        </p:txBody>
      </p:sp>
      <p:sp>
        <p:nvSpPr>
          <p:cNvPr id="12" name="Isosceles Triangle 11">
            <a:extLst>
              <a:ext uri="{FF2B5EF4-FFF2-40B4-BE49-F238E27FC236}">
                <a16:creationId xmlns:a16="http://schemas.microsoft.com/office/drawing/2014/main" id="{4273CAB6-CFA5-6BC6-64C3-CE8270B9D8C6}"/>
              </a:ext>
            </a:extLst>
          </p:cNvPr>
          <p:cNvSpPr/>
          <p:nvPr/>
        </p:nvSpPr>
        <p:spPr>
          <a:xfrm rot="5400000">
            <a:off x="6231202" y="4051637"/>
            <a:ext cx="673100" cy="323552"/>
          </a:xfrm>
          <a:prstGeom prst="triangle">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3" name="Google Shape;936;p44">
            <a:extLst>
              <a:ext uri="{FF2B5EF4-FFF2-40B4-BE49-F238E27FC236}">
                <a16:creationId xmlns:a16="http://schemas.microsoft.com/office/drawing/2014/main" id="{B3FC50DC-343F-5036-F23E-FE9D41550119}"/>
              </a:ext>
            </a:extLst>
          </p:cNvPr>
          <p:cNvSpPr/>
          <p:nvPr/>
        </p:nvSpPr>
        <p:spPr>
          <a:xfrm>
            <a:off x="1308213" y="4689723"/>
            <a:ext cx="4969024" cy="840897"/>
          </a:xfrm>
          <a:prstGeom prst="roundRect">
            <a:avLst>
              <a:gd name="adj" fmla="val 16667"/>
            </a:avLst>
          </a:prstGeom>
          <a:solidFill>
            <a:schemeClr val="accent2">
              <a:lumMod val="20000"/>
              <a:lumOff val="80000"/>
            </a:schemeClr>
          </a:solidFill>
          <a:ln w="12700" cap="flat" cmpd="sng">
            <a:noFill/>
            <a:prstDash val="solid"/>
            <a:miter lim="800000"/>
            <a:headEnd type="none" w="sm" len="sm"/>
            <a:tailEnd type="none" w="sm" len="sm"/>
          </a:ln>
        </p:spPr>
        <p:txBody>
          <a:bodyPr spcFirstLastPara="1" wrap="square" lIns="91425" tIns="45700" rIns="91425" bIns="45700" anchor="ctr" anchorCtr="0">
            <a:noAutofit/>
          </a:bodyPr>
          <a:lstStyle/>
          <a:p>
            <a:pPr marL="355600" marR="0" lvl="0" algn="r" rtl="1">
              <a:spcBef>
                <a:spcPts val="0"/>
              </a:spcBef>
              <a:spcAft>
                <a:spcPts val="0"/>
              </a:spcAft>
              <a:buNone/>
            </a:pPr>
            <a:r>
              <a:rPr lang="en-US" sz="1800" dirty="0">
                <a:solidFill>
                  <a:srgbClr val="000000"/>
                </a:solidFill>
                <a:latin typeface="+mn-lt"/>
                <a:ea typeface="Calibri"/>
                <a:cs typeface="Calibri"/>
                <a:sym typeface="Calibri"/>
              </a:rPr>
              <a:t>الأسماء وتفاصيل الاتصال لأخصائي الحالة / المشرف</a:t>
            </a:r>
          </a:p>
        </p:txBody>
      </p:sp>
      <p:sp>
        <p:nvSpPr>
          <p:cNvPr id="14" name="Isosceles Triangle 13">
            <a:extLst>
              <a:ext uri="{FF2B5EF4-FFF2-40B4-BE49-F238E27FC236}">
                <a16:creationId xmlns:a16="http://schemas.microsoft.com/office/drawing/2014/main" id="{A628BC26-7DAF-B0E0-419A-758E44F84D41}"/>
              </a:ext>
            </a:extLst>
          </p:cNvPr>
          <p:cNvSpPr/>
          <p:nvPr/>
        </p:nvSpPr>
        <p:spPr>
          <a:xfrm rot="5400000">
            <a:off x="568477" y="4677716"/>
            <a:ext cx="673100" cy="443898"/>
          </a:xfrm>
          <a:prstGeom prst="triangle">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Shape 968"/>
        <p:cNvGrpSpPr/>
        <p:nvPr/>
      </p:nvGrpSpPr>
      <p:grpSpPr>
        <a:xfrm>
          <a:off x="0" y="0"/>
          <a:ext cx="0" cy="0"/>
          <a:chOff x="0" y="0"/>
          <a:chExt cx="0" cy="0"/>
        </a:xfrm>
      </p:grpSpPr>
      <p:sp>
        <p:nvSpPr>
          <p:cNvPr id="969" name="Google Shape;969;p46"/>
          <p:cNvSpPr txBox="1">
            <a:spLocks noGrp="1"/>
          </p:cNvSpPr>
          <p:nvPr>
            <p:ph type="title"/>
          </p:nvPr>
        </p:nvSpPr>
        <p:spPr>
          <a:xfrm>
            <a:off x="838200" y="120516"/>
            <a:ext cx="10515600" cy="868968"/>
          </a:xfrm>
          <a:prstGeom prst="rect">
            <a:avLst/>
          </a:prstGeom>
          <a:noFill/>
          <a:ln>
            <a:noFill/>
          </a:ln>
        </p:spPr>
        <p:txBody>
          <a:bodyPr spcFirstLastPara="1" wrap="square" lIns="91425" tIns="45700" rIns="91425" bIns="45700" anchor="ctr" anchorCtr="0">
            <a:normAutofit/>
          </a:bodyPr>
          <a:lstStyle/>
          <a:p>
            <a:pPr marL="0" lvl="0" indent="0" algn="ctr" rtl="1">
              <a:lnSpc>
                <a:spcPct val="90000"/>
              </a:lnSpc>
              <a:spcBef>
                <a:spcPts val="0"/>
              </a:spcBef>
              <a:spcAft>
                <a:spcPts val="0"/>
              </a:spcAft>
              <a:buClr>
                <a:srgbClr val="8C5F7A"/>
              </a:buClr>
              <a:buSzPts val="3200"/>
              <a:buFont typeface="Arial"/>
              <a:buNone/>
            </a:pPr>
            <a:r>
              <a:rPr lang="en-US" sz="3200" dirty="0">
                <a:latin typeface="Calibri" panose="020F0502020204030204" pitchFamily="34" charset="0"/>
                <a:cs typeface="Calibri" panose="020F0502020204030204" pitchFamily="34" charset="0"/>
              </a:rPr>
              <a:t>تطوير خطة الحالة </a:t>
            </a:r>
            <a:r>
              <a:rPr lang="ar-SA" sz="3200" dirty="0">
                <a:latin typeface="Calibri" panose="020F0502020204030204" pitchFamily="34" charset="0"/>
                <a:cs typeface="Calibri" panose="020F0502020204030204" pitchFamily="34" charset="0"/>
              </a:rPr>
              <a:t>٢/</a:t>
            </a:r>
            <a:r>
              <a:rPr lang="ar-SA" sz="3200" dirty="0"/>
              <a:t>٢</a:t>
            </a:r>
            <a:endParaRPr dirty="0"/>
          </a:p>
        </p:txBody>
      </p:sp>
      <p:sp>
        <p:nvSpPr>
          <p:cNvPr id="2" name="Google Shape;936;p44">
            <a:extLst>
              <a:ext uri="{FF2B5EF4-FFF2-40B4-BE49-F238E27FC236}">
                <a16:creationId xmlns:a16="http://schemas.microsoft.com/office/drawing/2014/main" id="{30D6DD38-4925-0078-16AB-8A95B836A66C}"/>
              </a:ext>
            </a:extLst>
          </p:cNvPr>
          <p:cNvSpPr/>
          <p:nvPr/>
        </p:nvSpPr>
        <p:spPr>
          <a:xfrm>
            <a:off x="6650325" y="1289240"/>
            <a:ext cx="4969024" cy="1601973"/>
          </a:xfrm>
          <a:prstGeom prst="roundRect">
            <a:avLst>
              <a:gd name="adj" fmla="val 16667"/>
            </a:avLst>
          </a:prstGeom>
          <a:solidFill>
            <a:schemeClr val="accent2">
              <a:lumMod val="20000"/>
              <a:lumOff val="80000"/>
            </a:schemeClr>
          </a:solidFill>
          <a:ln w="12700" cap="flat" cmpd="sng">
            <a:noFill/>
            <a:prstDash val="solid"/>
            <a:miter lim="800000"/>
            <a:headEnd type="none" w="sm" len="sm"/>
            <a:tailEnd type="none" w="sm" len="sm"/>
          </a:ln>
        </p:spPr>
        <p:txBody>
          <a:bodyPr spcFirstLastPara="1" wrap="square" lIns="91425" tIns="45700" rIns="91425" bIns="45700" anchor="ctr" anchorCtr="0">
            <a:noAutofit/>
          </a:bodyPr>
          <a:lstStyle/>
          <a:p>
            <a:pPr marL="355600" marR="0" lvl="0" algn="r" rtl="1">
              <a:spcBef>
                <a:spcPts val="0"/>
              </a:spcBef>
              <a:spcAft>
                <a:spcPts val="0"/>
              </a:spcAft>
              <a:buNone/>
            </a:pPr>
            <a:r>
              <a:rPr lang="en-US" sz="1800" dirty="0">
                <a:solidFill>
                  <a:srgbClr val="000000"/>
                </a:solidFill>
                <a:latin typeface="+mn-lt"/>
                <a:ea typeface="Calibri"/>
                <a:cs typeface="Calibri"/>
                <a:sym typeface="Calibri"/>
              </a:rPr>
              <a:t>الخدمات التي يحتاجها الطفل في بيئة الرعاية ، مثل الدعم النفسي والاجتماعي.</a:t>
            </a:r>
          </a:p>
          <a:p>
            <a:pPr marL="641350" indent="-285750" algn="r" rtl="1">
              <a:buFont typeface="Arial" panose="020B0604020202020204" pitchFamily="34" charset="0"/>
              <a:buChar char="•"/>
            </a:pPr>
            <a:r>
              <a:rPr lang="en-US" sz="1800" dirty="0">
                <a:solidFill>
                  <a:srgbClr val="000000"/>
                </a:solidFill>
                <a:latin typeface="+mn-lt"/>
                <a:ea typeface="Calibri"/>
                <a:cs typeface="Calibri"/>
                <a:sym typeface="Calibri"/>
              </a:rPr>
              <a:t>من؟ أخصائي حالة أو متخصص؟ متى؟ أين؟</a:t>
            </a:r>
          </a:p>
        </p:txBody>
      </p:sp>
      <p:sp>
        <p:nvSpPr>
          <p:cNvPr id="3" name="Isosceles Triangle 2">
            <a:extLst>
              <a:ext uri="{FF2B5EF4-FFF2-40B4-BE49-F238E27FC236}">
                <a16:creationId xmlns:a16="http://schemas.microsoft.com/office/drawing/2014/main" id="{46D3EC71-E908-48B0-2E4A-1EA3FBB26B4E}"/>
              </a:ext>
            </a:extLst>
          </p:cNvPr>
          <p:cNvSpPr/>
          <p:nvPr/>
        </p:nvSpPr>
        <p:spPr>
          <a:xfrm rot="5400000">
            <a:off x="522850" y="1771420"/>
            <a:ext cx="673100" cy="323552"/>
          </a:xfrm>
          <a:prstGeom prst="triangle">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6" name="Google Shape;936;p44">
            <a:extLst>
              <a:ext uri="{FF2B5EF4-FFF2-40B4-BE49-F238E27FC236}">
                <a16:creationId xmlns:a16="http://schemas.microsoft.com/office/drawing/2014/main" id="{894E8E65-8176-50A8-AB52-DA971FD93523}"/>
              </a:ext>
            </a:extLst>
          </p:cNvPr>
          <p:cNvSpPr/>
          <p:nvPr/>
        </p:nvSpPr>
        <p:spPr>
          <a:xfrm>
            <a:off x="6650325" y="3053767"/>
            <a:ext cx="4969024" cy="868968"/>
          </a:xfrm>
          <a:prstGeom prst="roundRect">
            <a:avLst>
              <a:gd name="adj" fmla="val 16667"/>
            </a:avLst>
          </a:prstGeom>
          <a:solidFill>
            <a:schemeClr val="accent2">
              <a:lumMod val="20000"/>
              <a:lumOff val="80000"/>
            </a:schemeClr>
          </a:solidFill>
          <a:ln w="12700" cap="flat" cmpd="sng">
            <a:noFill/>
            <a:prstDash val="solid"/>
            <a:miter lim="800000"/>
            <a:headEnd type="none" w="sm" len="sm"/>
            <a:tailEnd type="none" w="sm" len="sm"/>
          </a:ln>
        </p:spPr>
        <p:txBody>
          <a:bodyPr spcFirstLastPara="1" wrap="square" lIns="91425" tIns="45700" rIns="91425" bIns="45700" anchor="ctr" anchorCtr="0">
            <a:noAutofit/>
          </a:bodyPr>
          <a:lstStyle/>
          <a:p>
            <a:pPr marL="355600" marR="0" lvl="0" algn="r" rtl="1">
              <a:spcBef>
                <a:spcPts val="0"/>
              </a:spcBef>
              <a:spcAft>
                <a:spcPts val="0"/>
              </a:spcAft>
              <a:buNone/>
            </a:pPr>
            <a:r>
              <a:rPr lang="en-US" sz="1800" dirty="0">
                <a:solidFill>
                  <a:srgbClr val="000000"/>
                </a:solidFill>
                <a:latin typeface="+mn-lt"/>
                <a:ea typeface="Calibri"/>
                <a:cs typeface="Calibri"/>
                <a:sym typeface="Calibri"/>
              </a:rPr>
              <a:t>خطط ل</a:t>
            </a:r>
            <a:r>
              <a:rPr lang="ar-SA" sz="1800" dirty="0">
                <a:solidFill>
                  <a:srgbClr val="000000"/>
                </a:solidFill>
                <a:latin typeface="+mn-lt"/>
                <a:ea typeface="Calibri"/>
                <a:cs typeface="Calibri"/>
                <a:sym typeface="Calibri"/>
              </a:rPr>
              <a:t>ل</a:t>
            </a:r>
            <a:r>
              <a:rPr lang="ar-SA" sz="1800" dirty="0">
                <a:latin typeface="+mn-lt"/>
                <a:ea typeface="Calibri"/>
                <a:cs typeface="Calibri"/>
                <a:sym typeface="Calibri"/>
              </a:rPr>
              <a:t>تعقب </a:t>
            </a:r>
            <a:r>
              <a:rPr lang="en-US" sz="1800" dirty="0">
                <a:solidFill>
                  <a:srgbClr val="000000"/>
                </a:solidFill>
                <a:latin typeface="+mn-lt"/>
                <a:ea typeface="Calibri"/>
                <a:cs typeface="Calibri"/>
                <a:sym typeface="Calibri"/>
              </a:rPr>
              <a:t>وال</a:t>
            </a:r>
            <a:r>
              <a:rPr lang="ar-SA" sz="1800" dirty="0">
                <a:latin typeface="+mn-lt"/>
                <a:ea typeface="Calibri"/>
                <a:cs typeface="Calibri"/>
                <a:sym typeface="Calibri"/>
              </a:rPr>
              <a:t>تواصل</a:t>
            </a:r>
            <a:r>
              <a:rPr lang="en-US" sz="1800" dirty="0">
                <a:solidFill>
                  <a:srgbClr val="000000"/>
                </a:solidFill>
                <a:latin typeface="+mn-lt"/>
                <a:ea typeface="Calibri"/>
                <a:cs typeface="Calibri"/>
                <a:sym typeface="Calibri"/>
              </a:rPr>
              <a:t> </a:t>
            </a:r>
            <a:r>
              <a:rPr lang="ar-SA" sz="1800" dirty="0">
                <a:solidFill>
                  <a:srgbClr val="000000"/>
                </a:solidFill>
                <a:latin typeface="+mn-lt"/>
                <a:ea typeface="Calibri"/>
                <a:cs typeface="Calibri"/>
                <a:sym typeface="Calibri"/>
              </a:rPr>
              <a:t>مع </a:t>
            </a:r>
            <a:r>
              <a:rPr lang="en-US" sz="1800" dirty="0">
                <a:solidFill>
                  <a:srgbClr val="000000"/>
                </a:solidFill>
                <a:latin typeface="+mn-lt"/>
                <a:ea typeface="Calibri"/>
                <a:cs typeface="Calibri"/>
                <a:sym typeface="Calibri"/>
              </a:rPr>
              <a:t>أفراد الأسرة</a:t>
            </a:r>
          </a:p>
        </p:txBody>
      </p:sp>
      <p:sp>
        <p:nvSpPr>
          <p:cNvPr id="7" name="Isosceles Triangle 6">
            <a:extLst>
              <a:ext uri="{FF2B5EF4-FFF2-40B4-BE49-F238E27FC236}">
                <a16:creationId xmlns:a16="http://schemas.microsoft.com/office/drawing/2014/main" id="{1493A7E2-0E80-C7E9-F8DD-E34824002342}"/>
              </a:ext>
            </a:extLst>
          </p:cNvPr>
          <p:cNvSpPr/>
          <p:nvPr/>
        </p:nvSpPr>
        <p:spPr>
          <a:xfrm rot="5400000">
            <a:off x="547976" y="3576835"/>
            <a:ext cx="673100" cy="323552"/>
          </a:xfrm>
          <a:prstGeom prst="triangle">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8" name="Google Shape;936;p44">
            <a:extLst>
              <a:ext uri="{FF2B5EF4-FFF2-40B4-BE49-F238E27FC236}">
                <a16:creationId xmlns:a16="http://schemas.microsoft.com/office/drawing/2014/main" id="{A3AFFF53-492F-98E0-5600-FF14CDC9F1AB}"/>
              </a:ext>
            </a:extLst>
          </p:cNvPr>
          <p:cNvSpPr/>
          <p:nvPr/>
        </p:nvSpPr>
        <p:spPr>
          <a:xfrm>
            <a:off x="6774311" y="4787408"/>
            <a:ext cx="4969024" cy="673100"/>
          </a:xfrm>
          <a:prstGeom prst="roundRect">
            <a:avLst>
              <a:gd name="adj" fmla="val 16667"/>
            </a:avLst>
          </a:prstGeom>
          <a:solidFill>
            <a:schemeClr val="accent2">
              <a:lumMod val="20000"/>
              <a:lumOff val="80000"/>
            </a:schemeClr>
          </a:solidFill>
          <a:ln w="12700" cap="flat" cmpd="sng">
            <a:noFill/>
            <a:prstDash val="solid"/>
            <a:miter lim="800000"/>
            <a:headEnd type="none" w="sm" len="sm"/>
            <a:tailEnd type="none" w="sm" len="sm"/>
          </a:ln>
        </p:spPr>
        <p:txBody>
          <a:bodyPr spcFirstLastPara="1" wrap="square" lIns="91425" tIns="45700" rIns="91425" bIns="45700" anchor="ctr" anchorCtr="0">
            <a:noAutofit/>
          </a:bodyPr>
          <a:lstStyle/>
          <a:p>
            <a:pPr marL="355600" marR="0" lvl="0" algn="r" rtl="1">
              <a:spcBef>
                <a:spcPts val="0"/>
              </a:spcBef>
              <a:spcAft>
                <a:spcPts val="0"/>
              </a:spcAft>
              <a:buNone/>
            </a:pPr>
            <a:r>
              <a:rPr lang="en-US" sz="1800" dirty="0">
                <a:solidFill>
                  <a:srgbClr val="000000"/>
                </a:solidFill>
                <a:latin typeface="+mn-lt"/>
                <a:ea typeface="Calibri"/>
                <a:cs typeface="Calibri"/>
                <a:sym typeface="Calibri"/>
              </a:rPr>
              <a:t>الإحالات على سبيل المثال للرعاية الطبية</a:t>
            </a:r>
          </a:p>
        </p:txBody>
      </p:sp>
      <p:sp>
        <p:nvSpPr>
          <p:cNvPr id="9" name="Isosceles Triangle 8">
            <a:extLst>
              <a:ext uri="{FF2B5EF4-FFF2-40B4-BE49-F238E27FC236}">
                <a16:creationId xmlns:a16="http://schemas.microsoft.com/office/drawing/2014/main" id="{EAA96578-13E1-B62E-B471-43217538A0F3}"/>
              </a:ext>
            </a:extLst>
          </p:cNvPr>
          <p:cNvSpPr/>
          <p:nvPr/>
        </p:nvSpPr>
        <p:spPr>
          <a:xfrm rot="5400000">
            <a:off x="522850" y="4811486"/>
            <a:ext cx="673100" cy="323552"/>
          </a:xfrm>
          <a:prstGeom prst="triangle">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0" name="Google Shape;936;p44">
            <a:extLst>
              <a:ext uri="{FF2B5EF4-FFF2-40B4-BE49-F238E27FC236}">
                <a16:creationId xmlns:a16="http://schemas.microsoft.com/office/drawing/2014/main" id="{BC263FE4-9AEF-BD3F-D767-945C99B58FEC}"/>
              </a:ext>
            </a:extLst>
          </p:cNvPr>
          <p:cNvSpPr/>
          <p:nvPr/>
        </p:nvSpPr>
        <p:spPr>
          <a:xfrm>
            <a:off x="1126976" y="1437012"/>
            <a:ext cx="4969024" cy="1200994"/>
          </a:xfrm>
          <a:prstGeom prst="roundRect">
            <a:avLst>
              <a:gd name="adj" fmla="val 16667"/>
            </a:avLst>
          </a:prstGeom>
          <a:solidFill>
            <a:schemeClr val="accent2">
              <a:lumMod val="20000"/>
              <a:lumOff val="80000"/>
            </a:schemeClr>
          </a:solidFill>
          <a:ln w="12700" cap="flat" cmpd="sng">
            <a:noFill/>
            <a:prstDash val="solid"/>
            <a:miter lim="800000"/>
            <a:headEnd type="none" w="sm" len="sm"/>
            <a:tailEnd type="none" w="sm" len="sm"/>
          </a:ln>
        </p:spPr>
        <p:txBody>
          <a:bodyPr spcFirstLastPara="1" wrap="square" lIns="91425" tIns="45700" rIns="91425" bIns="45700" anchor="ctr" anchorCtr="0">
            <a:noAutofit/>
          </a:bodyPr>
          <a:lstStyle/>
          <a:p>
            <a:pPr marL="355600" marR="0" lvl="0" algn="r" rtl="1">
              <a:spcBef>
                <a:spcPts val="0"/>
              </a:spcBef>
              <a:spcAft>
                <a:spcPts val="0"/>
              </a:spcAft>
              <a:buNone/>
            </a:pPr>
            <a:r>
              <a:rPr lang="en-US" sz="1800" dirty="0">
                <a:solidFill>
                  <a:srgbClr val="000000"/>
                </a:solidFill>
                <a:latin typeface="+mn-lt"/>
                <a:ea typeface="Calibri"/>
                <a:cs typeface="Calibri"/>
                <a:sym typeface="Calibri"/>
              </a:rPr>
              <a:t>إرشادات / </a:t>
            </a:r>
            <a:r>
              <a:rPr lang="ar-SA" sz="1800" dirty="0">
                <a:latin typeface="+mn-lt"/>
                <a:ea typeface="Calibri"/>
                <a:cs typeface="Calibri"/>
                <a:sym typeface="Calibri"/>
              </a:rPr>
              <a:t>طرق</a:t>
            </a:r>
            <a:r>
              <a:rPr lang="en-US" sz="1800" dirty="0">
                <a:solidFill>
                  <a:srgbClr val="000000"/>
                </a:solidFill>
                <a:latin typeface="+mn-lt"/>
                <a:ea typeface="Calibri"/>
                <a:cs typeface="Calibri"/>
                <a:sym typeface="Calibri"/>
              </a:rPr>
              <a:t> للإجراءات في حالة </a:t>
            </a:r>
            <a:r>
              <a:rPr lang="ar-SA" sz="1800" dirty="0">
                <a:solidFill>
                  <a:srgbClr val="000000"/>
                </a:solidFill>
                <a:latin typeface="+mn-lt"/>
                <a:ea typeface="Calibri"/>
                <a:cs typeface="Calibri"/>
                <a:sym typeface="Calibri"/>
              </a:rPr>
              <a:t>ال</a:t>
            </a:r>
            <a:r>
              <a:rPr lang="en-US" sz="1800" dirty="0">
                <a:solidFill>
                  <a:srgbClr val="000000"/>
                </a:solidFill>
                <a:latin typeface="+mn-lt"/>
                <a:ea typeface="Calibri"/>
                <a:cs typeface="Calibri"/>
                <a:sym typeface="Calibri"/>
              </a:rPr>
              <a:t>إساءة </a:t>
            </a:r>
            <a:r>
              <a:rPr lang="ar-SA" sz="1800" dirty="0">
                <a:solidFill>
                  <a:srgbClr val="000000"/>
                </a:solidFill>
                <a:latin typeface="+mn-lt"/>
                <a:ea typeface="Calibri"/>
                <a:cs typeface="Calibri"/>
                <a:sym typeface="Calibri"/>
              </a:rPr>
              <a:t>للطفل</a:t>
            </a:r>
            <a:r>
              <a:rPr lang="en-US" sz="1800" dirty="0">
                <a:solidFill>
                  <a:srgbClr val="000000"/>
                </a:solidFill>
                <a:latin typeface="+mn-lt"/>
                <a:ea typeface="Calibri"/>
                <a:cs typeface="Calibri"/>
                <a:sym typeface="Calibri"/>
              </a:rPr>
              <a:t> أو </a:t>
            </a:r>
            <a:r>
              <a:rPr lang="ar-SA" sz="1800" dirty="0">
                <a:solidFill>
                  <a:srgbClr val="000000"/>
                </a:solidFill>
                <a:latin typeface="+mn-lt"/>
                <a:ea typeface="Calibri"/>
                <a:cs typeface="Calibri"/>
                <a:sym typeface="Calibri"/>
              </a:rPr>
              <a:t>ال</a:t>
            </a:r>
            <a:r>
              <a:rPr lang="en-US" sz="1800" dirty="0">
                <a:solidFill>
                  <a:srgbClr val="000000"/>
                </a:solidFill>
                <a:latin typeface="+mn-lt"/>
                <a:ea typeface="Calibri"/>
                <a:cs typeface="Calibri"/>
                <a:sym typeface="Calibri"/>
              </a:rPr>
              <a:t>استغلال أو </a:t>
            </a:r>
            <a:r>
              <a:rPr lang="ar-SA" sz="1800" dirty="0">
                <a:solidFill>
                  <a:srgbClr val="000000"/>
                </a:solidFill>
                <a:latin typeface="+mn-lt"/>
                <a:ea typeface="Calibri"/>
                <a:cs typeface="Calibri"/>
                <a:sym typeface="Calibri"/>
              </a:rPr>
              <a:t>ال</a:t>
            </a:r>
            <a:r>
              <a:rPr lang="en-US" sz="1800" dirty="0">
                <a:solidFill>
                  <a:srgbClr val="000000"/>
                </a:solidFill>
                <a:latin typeface="+mn-lt"/>
                <a:ea typeface="Calibri"/>
                <a:cs typeface="Calibri"/>
                <a:sym typeface="Calibri"/>
              </a:rPr>
              <a:t>إهمال</a:t>
            </a:r>
          </a:p>
        </p:txBody>
      </p:sp>
      <p:sp>
        <p:nvSpPr>
          <p:cNvPr id="11" name="Isosceles Triangle 10">
            <a:extLst>
              <a:ext uri="{FF2B5EF4-FFF2-40B4-BE49-F238E27FC236}">
                <a16:creationId xmlns:a16="http://schemas.microsoft.com/office/drawing/2014/main" id="{E954872D-F67C-1197-9EE4-1236C9B336D8}"/>
              </a:ext>
            </a:extLst>
          </p:cNvPr>
          <p:cNvSpPr/>
          <p:nvPr/>
        </p:nvSpPr>
        <p:spPr>
          <a:xfrm rot="5400000">
            <a:off x="6151999" y="1771420"/>
            <a:ext cx="673100" cy="323552"/>
          </a:xfrm>
          <a:prstGeom prst="triangle">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2" name="Google Shape;936;p44">
            <a:extLst>
              <a:ext uri="{FF2B5EF4-FFF2-40B4-BE49-F238E27FC236}">
                <a16:creationId xmlns:a16="http://schemas.microsoft.com/office/drawing/2014/main" id="{70C054E8-79FF-34C3-73E5-C369EEED9D3D}"/>
              </a:ext>
            </a:extLst>
          </p:cNvPr>
          <p:cNvSpPr/>
          <p:nvPr/>
        </p:nvSpPr>
        <p:spPr>
          <a:xfrm>
            <a:off x="1189462" y="2833315"/>
            <a:ext cx="4969024" cy="1503871"/>
          </a:xfrm>
          <a:prstGeom prst="roundRect">
            <a:avLst>
              <a:gd name="adj" fmla="val 16667"/>
            </a:avLst>
          </a:prstGeom>
          <a:solidFill>
            <a:schemeClr val="accent2">
              <a:lumMod val="20000"/>
              <a:lumOff val="80000"/>
            </a:schemeClr>
          </a:solidFill>
          <a:ln w="12700" cap="flat" cmpd="sng">
            <a:noFill/>
            <a:prstDash val="solid"/>
            <a:miter lim="800000"/>
            <a:headEnd type="none" w="sm" len="sm"/>
            <a:tailEnd type="none" w="sm" len="sm"/>
          </a:ln>
        </p:spPr>
        <p:txBody>
          <a:bodyPr spcFirstLastPara="1" wrap="square" lIns="91425" tIns="45700" rIns="91425" bIns="45700" anchor="ctr" anchorCtr="0">
            <a:noAutofit/>
          </a:bodyPr>
          <a:lstStyle/>
          <a:p>
            <a:pPr marL="355600" marR="0" lvl="0" algn="r" rtl="1">
              <a:spcBef>
                <a:spcPts val="0"/>
              </a:spcBef>
              <a:spcAft>
                <a:spcPts val="0"/>
              </a:spcAft>
              <a:buNone/>
            </a:pPr>
            <a:r>
              <a:rPr lang="en-US" sz="1800" dirty="0">
                <a:solidFill>
                  <a:srgbClr val="000000"/>
                </a:solidFill>
                <a:latin typeface="+mn-lt"/>
                <a:ea typeface="Calibri"/>
                <a:cs typeface="Calibri"/>
                <a:sym typeface="Calibri"/>
              </a:rPr>
              <a:t>خطط للرعاية البديلة طويلة الأمد (مع مقدم الرعاية الحالي حيثما أمكن ذلك) إذا كان لم الشمل غير ممكن أو مرغوب فيه خلال الـ </a:t>
            </a:r>
            <a:r>
              <a:rPr lang="ar-SA" sz="1800" dirty="0">
                <a:solidFill>
                  <a:srgbClr val="000000"/>
                </a:solidFill>
                <a:latin typeface="+mn-lt"/>
                <a:ea typeface="Calibri"/>
                <a:cs typeface="Calibri"/>
                <a:sym typeface="Calibri"/>
              </a:rPr>
              <a:t>١٢</a:t>
            </a:r>
            <a:r>
              <a:rPr lang="en-US" sz="1800" dirty="0">
                <a:solidFill>
                  <a:srgbClr val="000000"/>
                </a:solidFill>
                <a:latin typeface="+mn-lt"/>
                <a:ea typeface="Calibri"/>
                <a:cs typeface="Calibri"/>
                <a:sym typeface="Calibri"/>
              </a:rPr>
              <a:t> أسبوعًا القادمة</a:t>
            </a:r>
          </a:p>
        </p:txBody>
      </p:sp>
      <p:sp>
        <p:nvSpPr>
          <p:cNvPr id="13" name="Isosceles Triangle 12">
            <a:extLst>
              <a:ext uri="{FF2B5EF4-FFF2-40B4-BE49-F238E27FC236}">
                <a16:creationId xmlns:a16="http://schemas.microsoft.com/office/drawing/2014/main" id="{7388D1F9-C647-8E0D-04E9-0D29FE753FB8}"/>
              </a:ext>
            </a:extLst>
          </p:cNvPr>
          <p:cNvSpPr/>
          <p:nvPr/>
        </p:nvSpPr>
        <p:spPr>
          <a:xfrm rot="5400000">
            <a:off x="6151999" y="3260309"/>
            <a:ext cx="673100" cy="323552"/>
          </a:xfrm>
          <a:prstGeom prst="triangle">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4" name="Google Shape;936;p44">
            <a:extLst>
              <a:ext uri="{FF2B5EF4-FFF2-40B4-BE49-F238E27FC236}">
                <a16:creationId xmlns:a16="http://schemas.microsoft.com/office/drawing/2014/main" id="{8E3E68E5-C802-1519-45E9-DC435FA6B4E3}"/>
              </a:ext>
            </a:extLst>
          </p:cNvPr>
          <p:cNvSpPr/>
          <p:nvPr/>
        </p:nvSpPr>
        <p:spPr>
          <a:xfrm>
            <a:off x="1043383" y="4523461"/>
            <a:ext cx="4969024" cy="1200994"/>
          </a:xfrm>
          <a:prstGeom prst="roundRect">
            <a:avLst>
              <a:gd name="adj" fmla="val 16667"/>
            </a:avLst>
          </a:prstGeom>
          <a:solidFill>
            <a:schemeClr val="accent2">
              <a:lumMod val="20000"/>
              <a:lumOff val="80000"/>
            </a:schemeClr>
          </a:solidFill>
          <a:ln w="12700" cap="flat" cmpd="sng">
            <a:noFill/>
            <a:prstDash val="solid"/>
            <a:miter lim="800000"/>
            <a:headEnd type="none" w="sm" len="sm"/>
            <a:tailEnd type="none" w="sm" len="sm"/>
          </a:ln>
        </p:spPr>
        <p:txBody>
          <a:bodyPr spcFirstLastPara="1" wrap="square" lIns="91425" tIns="45700" rIns="91425" bIns="45700" anchor="ctr" anchorCtr="0">
            <a:noAutofit/>
          </a:bodyPr>
          <a:lstStyle/>
          <a:p>
            <a:pPr marL="355600" marR="0" lvl="0" algn="r" rtl="1">
              <a:spcBef>
                <a:spcPts val="0"/>
              </a:spcBef>
              <a:spcAft>
                <a:spcPts val="0"/>
              </a:spcAft>
              <a:buNone/>
            </a:pPr>
            <a:r>
              <a:rPr lang="en-US" sz="1800" dirty="0">
                <a:solidFill>
                  <a:srgbClr val="000000"/>
                </a:solidFill>
                <a:latin typeface="+mn-lt"/>
                <a:ea typeface="Calibri"/>
                <a:cs typeface="Calibri"/>
                <a:sym typeface="Calibri"/>
              </a:rPr>
              <a:t>تاريخ المراجعة التالية (في غضون </a:t>
            </a:r>
            <a:r>
              <a:rPr lang="ar-SA" sz="1800" dirty="0">
                <a:solidFill>
                  <a:srgbClr val="000000"/>
                </a:solidFill>
                <a:latin typeface="+mn-lt"/>
                <a:ea typeface="Calibri"/>
                <a:cs typeface="Calibri"/>
                <a:sym typeface="Calibri"/>
              </a:rPr>
              <a:t>١٢</a:t>
            </a:r>
            <a:r>
              <a:rPr lang="en-US" sz="1800" dirty="0">
                <a:solidFill>
                  <a:srgbClr val="000000"/>
                </a:solidFill>
                <a:latin typeface="+mn-lt"/>
                <a:ea typeface="Calibri"/>
                <a:cs typeface="Calibri"/>
                <a:sym typeface="Calibri"/>
              </a:rPr>
              <a:t> أسبوعًا من الإيداع في الرعاية البديلة وبعد ذلك كل </a:t>
            </a:r>
            <a:r>
              <a:rPr lang="ar-SA" sz="1800" dirty="0">
                <a:solidFill>
                  <a:srgbClr val="000000"/>
                </a:solidFill>
                <a:latin typeface="+mn-lt"/>
                <a:ea typeface="Calibri"/>
                <a:cs typeface="Calibri"/>
                <a:sym typeface="Calibri"/>
              </a:rPr>
              <a:t>١٢ </a:t>
            </a:r>
            <a:r>
              <a:rPr lang="en-US" sz="1800" dirty="0">
                <a:solidFill>
                  <a:srgbClr val="000000"/>
                </a:solidFill>
                <a:latin typeface="+mn-lt"/>
                <a:ea typeface="Calibri"/>
                <a:cs typeface="Calibri"/>
                <a:sym typeface="Calibri"/>
              </a:rPr>
              <a:t>أسبوعًا</a:t>
            </a:r>
            <a:r>
              <a:rPr lang="ar-SA" sz="1800" dirty="0">
                <a:solidFill>
                  <a:srgbClr val="000000"/>
                </a:solidFill>
                <a:latin typeface="+mn-lt"/>
                <a:ea typeface="Calibri"/>
                <a:cs typeface="Calibri"/>
                <a:sym typeface="Calibri"/>
              </a:rPr>
              <a:t>)</a:t>
            </a:r>
            <a:endParaRPr lang="en-US" sz="1800" dirty="0">
              <a:solidFill>
                <a:srgbClr val="000000"/>
              </a:solidFill>
              <a:latin typeface="+mn-lt"/>
              <a:ea typeface="Calibri"/>
              <a:cs typeface="Calibri"/>
              <a:sym typeface="Calibri"/>
            </a:endParaRPr>
          </a:p>
        </p:txBody>
      </p:sp>
      <p:sp>
        <p:nvSpPr>
          <p:cNvPr id="15" name="Isosceles Triangle 14">
            <a:extLst>
              <a:ext uri="{FF2B5EF4-FFF2-40B4-BE49-F238E27FC236}">
                <a16:creationId xmlns:a16="http://schemas.microsoft.com/office/drawing/2014/main" id="{766C73C2-6944-C97E-AD0E-EA31DF161E07}"/>
              </a:ext>
            </a:extLst>
          </p:cNvPr>
          <p:cNvSpPr/>
          <p:nvPr/>
        </p:nvSpPr>
        <p:spPr>
          <a:xfrm rot="5400000">
            <a:off x="6151999" y="5034152"/>
            <a:ext cx="673100" cy="323552"/>
          </a:xfrm>
          <a:prstGeom prst="triangle">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Shape 993"/>
        <p:cNvGrpSpPr/>
        <p:nvPr/>
      </p:nvGrpSpPr>
      <p:grpSpPr>
        <a:xfrm>
          <a:off x="0" y="0"/>
          <a:ext cx="0" cy="0"/>
          <a:chOff x="0" y="0"/>
          <a:chExt cx="0" cy="0"/>
        </a:xfrm>
      </p:grpSpPr>
      <p:sp>
        <p:nvSpPr>
          <p:cNvPr id="994" name="Google Shape;994;p47"/>
          <p:cNvSpPr txBox="1">
            <a:spLocks noGrp="1"/>
          </p:cNvSpPr>
          <p:nvPr>
            <p:ph type="title"/>
          </p:nvPr>
        </p:nvSpPr>
        <p:spPr>
          <a:xfrm>
            <a:off x="838200" y="120516"/>
            <a:ext cx="10515600" cy="868968"/>
          </a:xfrm>
          <a:prstGeom prst="rect">
            <a:avLst/>
          </a:prstGeom>
          <a:noFill/>
          <a:ln>
            <a:noFill/>
          </a:ln>
        </p:spPr>
        <p:txBody>
          <a:bodyPr spcFirstLastPara="1" wrap="square" lIns="91425" tIns="45700" rIns="91425" bIns="45700" anchor="ctr" anchorCtr="0">
            <a:normAutofit/>
          </a:bodyPr>
          <a:lstStyle/>
          <a:p>
            <a:pPr marL="0" lvl="0" indent="0" algn="ctr" rtl="1">
              <a:lnSpc>
                <a:spcPct val="90000"/>
              </a:lnSpc>
              <a:spcBef>
                <a:spcPts val="0"/>
              </a:spcBef>
              <a:spcAft>
                <a:spcPts val="0"/>
              </a:spcAft>
              <a:buClr>
                <a:srgbClr val="8C5F7A"/>
              </a:buClr>
              <a:buSzPts val="3200"/>
              <a:buFont typeface="Arial"/>
              <a:buNone/>
            </a:pPr>
            <a:r>
              <a:rPr lang="en-US" dirty="0">
                <a:latin typeface="Calibri" panose="020F0502020204030204" pitchFamily="34" charset="0"/>
                <a:cs typeface="Calibri" panose="020F0502020204030204" pitchFamily="34" charset="0"/>
              </a:rPr>
              <a:t>الرعاية الأسرية البديلة للرضع</a:t>
            </a:r>
            <a:endParaRPr dirty="0">
              <a:latin typeface="Calibri" panose="020F0502020204030204" pitchFamily="34" charset="0"/>
              <a:cs typeface="Calibri" panose="020F0502020204030204" pitchFamily="34" charset="0"/>
            </a:endParaRPr>
          </a:p>
        </p:txBody>
      </p:sp>
      <p:sp>
        <p:nvSpPr>
          <p:cNvPr id="995" name="Google Shape;995;p47"/>
          <p:cNvSpPr txBox="1"/>
          <p:nvPr/>
        </p:nvSpPr>
        <p:spPr>
          <a:xfrm>
            <a:off x="1833684" y="2285097"/>
            <a:ext cx="4500669" cy="2794358"/>
          </a:xfrm>
          <a:prstGeom prst="rect">
            <a:avLst/>
          </a:prstGeom>
          <a:noFill/>
          <a:ln>
            <a:noFill/>
          </a:ln>
        </p:spPr>
        <p:txBody>
          <a:bodyPr spcFirstLastPara="1" wrap="square" lIns="91425" tIns="45700" rIns="91425" bIns="45700" anchor="t" anchorCtr="0">
            <a:noAutofit/>
          </a:bodyPr>
          <a:lstStyle/>
          <a:p>
            <a:pPr marL="0" marR="0" lvl="0" indent="0" algn="r" rtl="1">
              <a:spcBef>
                <a:spcPts val="0"/>
              </a:spcBef>
              <a:spcAft>
                <a:spcPts val="0"/>
              </a:spcAft>
              <a:buClr>
                <a:srgbClr val="000000"/>
              </a:buClr>
              <a:buSzPts val="2800"/>
              <a:buFont typeface="Arial"/>
              <a:buNone/>
            </a:pPr>
            <a:r>
              <a:rPr lang="en-US" sz="2800" b="0" i="0" u="none" strike="noStrike" cap="none" dirty="0">
                <a:solidFill>
                  <a:srgbClr val="000000"/>
                </a:solidFill>
                <a:latin typeface="Calibri" panose="020F0502020204030204" pitchFamily="34" charset="0"/>
                <a:ea typeface="Helvetica Neue"/>
                <a:cs typeface="Calibri" panose="020F0502020204030204" pitchFamily="34" charset="0"/>
                <a:sym typeface="Helvetica Neue"/>
              </a:rPr>
              <a:t>يجب أن يشمل التقييم والتخطيط فرق </a:t>
            </a:r>
            <a:r>
              <a:rPr lang="ar-SA" sz="2800" b="0" i="0" u="none" strike="noStrike" cap="none" dirty="0">
                <a:solidFill>
                  <a:srgbClr val="000000"/>
                </a:solidFill>
                <a:latin typeface="Calibri" panose="020F0502020204030204" pitchFamily="34" charset="0"/>
                <a:ea typeface="Helvetica Neue"/>
                <a:cs typeface="Calibri" panose="020F0502020204030204" pitchFamily="34" charset="0"/>
                <a:sym typeface="Helvetica Neue"/>
              </a:rPr>
              <a:t>تغذية</a:t>
            </a:r>
            <a:r>
              <a:rPr lang="en-US" sz="2800" b="0" i="0" u="none" strike="noStrike" cap="none" dirty="0">
                <a:solidFill>
                  <a:srgbClr val="000000"/>
                </a:solidFill>
                <a:latin typeface="Calibri" panose="020F0502020204030204" pitchFamily="34" charset="0"/>
                <a:ea typeface="Helvetica Neue"/>
                <a:cs typeface="Calibri" panose="020F0502020204030204" pitchFamily="34" charset="0"/>
                <a:sym typeface="Helvetica Neue"/>
              </a:rPr>
              <a:t> الأطفال </a:t>
            </a:r>
            <a:r>
              <a:rPr lang="ar-SA" sz="2800" b="0" i="0" u="none" strike="noStrike" cap="none" dirty="0">
                <a:solidFill>
                  <a:srgbClr val="000000"/>
                </a:solidFill>
                <a:latin typeface="Calibri" panose="020F0502020204030204" pitchFamily="34" charset="0"/>
                <a:ea typeface="Helvetica Neue"/>
                <a:cs typeface="Calibri" panose="020F0502020204030204" pitchFamily="34" charset="0"/>
                <a:sym typeface="Helvetica Neue"/>
              </a:rPr>
              <a:t>الصغار</a:t>
            </a:r>
            <a:r>
              <a:rPr lang="en-US" sz="2800" b="0" i="0" u="none" strike="noStrike" cap="none" dirty="0">
                <a:solidFill>
                  <a:srgbClr val="000000"/>
                </a:solidFill>
                <a:latin typeface="Calibri" panose="020F0502020204030204" pitchFamily="34" charset="0"/>
                <a:ea typeface="Helvetica Neue"/>
                <a:cs typeface="Calibri" panose="020F0502020204030204" pitchFamily="34" charset="0"/>
                <a:sym typeface="Helvetica Neue"/>
              </a:rPr>
              <a:t> أو التغذية وموظفي الرعاية الصحية ، أي الممرضات / القابلات</a:t>
            </a:r>
            <a:endParaRPr sz="2800" b="0" i="0" u="none" strike="noStrike" cap="none" dirty="0">
              <a:solidFill>
                <a:srgbClr val="000000"/>
              </a:solidFill>
              <a:latin typeface="Calibri" panose="020F0502020204030204" pitchFamily="34" charset="0"/>
              <a:ea typeface="Helvetica Neue"/>
              <a:cs typeface="Calibri" panose="020F0502020204030204" pitchFamily="34" charset="0"/>
              <a:sym typeface="Helvetica Neue"/>
            </a:endParaRPr>
          </a:p>
        </p:txBody>
      </p:sp>
      <p:grpSp>
        <p:nvGrpSpPr>
          <p:cNvPr id="13" name="Group 12">
            <a:extLst>
              <a:ext uri="{FF2B5EF4-FFF2-40B4-BE49-F238E27FC236}">
                <a16:creationId xmlns:a16="http://schemas.microsoft.com/office/drawing/2014/main" id="{0EFC4B5B-D627-06E0-08E5-3E74F1298C1F}"/>
              </a:ext>
            </a:extLst>
          </p:cNvPr>
          <p:cNvGrpSpPr/>
          <p:nvPr/>
        </p:nvGrpSpPr>
        <p:grpSpPr>
          <a:xfrm>
            <a:off x="6938717" y="1867172"/>
            <a:ext cx="3046133" cy="3352255"/>
            <a:chOff x="7434017" y="2120900"/>
            <a:chExt cx="2700583" cy="2971979"/>
          </a:xfrm>
        </p:grpSpPr>
        <p:sp>
          <p:nvSpPr>
            <p:cNvPr id="2" name="Oval 1">
              <a:extLst>
                <a:ext uri="{FF2B5EF4-FFF2-40B4-BE49-F238E27FC236}">
                  <a16:creationId xmlns:a16="http://schemas.microsoft.com/office/drawing/2014/main" id="{0D888080-4FE8-C1FA-F516-C9BD4242FEF3}"/>
                </a:ext>
              </a:extLst>
            </p:cNvPr>
            <p:cNvSpPr/>
            <p:nvPr/>
          </p:nvSpPr>
          <p:spPr>
            <a:xfrm>
              <a:off x="8648700" y="2120900"/>
              <a:ext cx="1117600" cy="1117600"/>
            </a:xfrm>
            <a:prstGeom prst="ellipse">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4" name="Rectangle: Rounded Corners 3">
              <a:extLst>
                <a:ext uri="{FF2B5EF4-FFF2-40B4-BE49-F238E27FC236}">
                  <a16:creationId xmlns:a16="http://schemas.microsoft.com/office/drawing/2014/main" id="{B6E17704-94B0-8BB3-D1A8-970BB7485576}"/>
                </a:ext>
              </a:extLst>
            </p:cNvPr>
            <p:cNvSpPr/>
            <p:nvPr/>
          </p:nvSpPr>
          <p:spPr>
            <a:xfrm>
              <a:off x="7696200" y="3454579"/>
              <a:ext cx="2438400" cy="1638300"/>
            </a:xfrm>
            <a:prstGeom prst="roundRect">
              <a:avLst>
                <a:gd name="adj" fmla="val 50000"/>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2" name="Arc 11">
              <a:extLst>
                <a:ext uri="{FF2B5EF4-FFF2-40B4-BE49-F238E27FC236}">
                  <a16:creationId xmlns:a16="http://schemas.microsoft.com/office/drawing/2014/main" id="{1F33B0CD-8F66-0103-BD41-9ADB39C3057E}"/>
                </a:ext>
              </a:extLst>
            </p:cNvPr>
            <p:cNvSpPr/>
            <p:nvPr/>
          </p:nvSpPr>
          <p:spPr>
            <a:xfrm>
              <a:off x="8711219" y="3997858"/>
              <a:ext cx="766295" cy="551742"/>
            </a:xfrm>
            <a:prstGeom prst="arc">
              <a:avLst>
                <a:gd name="adj1" fmla="val 20374625"/>
                <a:gd name="adj2" fmla="val 5097453"/>
              </a:avLst>
            </a:prstGeom>
            <a:ln w="57150">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rtl="1"/>
              <a:endParaRPr lang="en-CA" dirty="0"/>
            </a:p>
          </p:txBody>
        </p:sp>
        <p:sp>
          <p:nvSpPr>
            <p:cNvPr id="5" name="Oval 4">
              <a:extLst>
                <a:ext uri="{FF2B5EF4-FFF2-40B4-BE49-F238E27FC236}">
                  <a16:creationId xmlns:a16="http://schemas.microsoft.com/office/drawing/2014/main" id="{D7F98587-9464-D2BB-9303-0EEE751CF917}"/>
                </a:ext>
              </a:extLst>
            </p:cNvPr>
            <p:cNvSpPr/>
            <p:nvPr/>
          </p:nvSpPr>
          <p:spPr>
            <a:xfrm>
              <a:off x="7434017" y="3191895"/>
              <a:ext cx="752163" cy="752163"/>
            </a:xfrm>
            <a:prstGeom prst="ellipse">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9" name="Rectangle: Rounded Corners 8">
              <a:extLst>
                <a:ext uri="{FF2B5EF4-FFF2-40B4-BE49-F238E27FC236}">
                  <a16:creationId xmlns:a16="http://schemas.microsoft.com/office/drawing/2014/main" id="{24AFA2A3-9A1D-3023-4AB6-EDB9318610B0}"/>
                </a:ext>
              </a:extLst>
            </p:cNvPr>
            <p:cNvSpPr/>
            <p:nvPr/>
          </p:nvSpPr>
          <p:spPr>
            <a:xfrm rot="2129039">
              <a:off x="8076731" y="3856682"/>
              <a:ext cx="1234987" cy="750965"/>
            </a:xfrm>
            <a:prstGeom prst="roundRect">
              <a:avLst>
                <a:gd name="adj" fmla="val 45317"/>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gr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Shape 1001"/>
        <p:cNvGrpSpPr/>
        <p:nvPr/>
      </p:nvGrpSpPr>
      <p:grpSpPr>
        <a:xfrm>
          <a:off x="0" y="0"/>
          <a:ext cx="0" cy="0"/>
          <a:chOff x="0" y="0"/>
          <a:chExt cx="0" cy="0"/>
        </a:xfrm>
      </p:grpSpPr>
      <p:sp>
        <p:nvSpPr>
          <p:cNvPr id="1003" name="Google Shape;1003;p48"/>
          <p:cNvSpPr txBox="1">
            <a:spLocks noGrp="1"/>
          </p:cNvSpPr>
          <p:nvPr>
            <p:ph type="title"/>
          </p:nvPr>
        </p:nvSpPr>
        <p:spPr>
          <a:xfrm>
            <a:off x="838200" y="120516"/>
            <a:ext cx="10515600" cy="868968"/>
          </a:xfrm>
          <a:prstGeom prst="rect">
            <a:avLst/>
          </a:prstGeom>
          <a:noFill/>
          <a:ln>
            <a:noFill/>
          </a:ln>
        </p:spPr>
        <p:txBody>
          <a:bodyPr spcFirstLastPara="1" wrap="square" lIns="91425" tIns="45700" rIns="91425" bIns="45700" anchor="ctr" anchorCtr="0">
            <a:normAutofit/>
          </a:bodyPr>
          <a:lstStyle/>
          <a:p>
            <a:pPr marL="0" lvl="0" indent="0" algn="ctr" rtl="1">
              <a:lnSpc>
                <a:spcPct val="90000"/>
              </a:lnSpc>
              <a:spcBef>
                <a:spcPts val="0"/>
              </a:spcBef>
              <a:spcAft>
                <a:spcPts val="0"/>
              </a:spcAft>
              <a:buClr>
                <a:srgbClr val="8C5F7A"/>
              </a:buClr>
              <a:buSzPts val="3200"/>
              <a:buFont typeface="Arial"/>
              <a:buNone/>
            </a:pPr>
            <a:r>
              <a:rPr lang="en-US" dirty="0">
                <a:latin typeface="Calibri" panose="020F0502020204030204" pitchFamily="34" charset="0"/>
                <a:cs typeface="Calibri" panose="020F0502020204030204" pitchFamily="34" charset="0"/>
              </a:rPr>
              <a:t>تأسيس رعاية مجتمعية</a:t>
            </a:r>
            <a:endParaRPr dirty="0">
              <a:latin typeface="Calibri" panose="020F0502020204030204" pitchFamily="34" charset="0"/>
              <a:cs typeface="Calibri" panose="020F0502020204030204" pitchFamily="34" charset="0"/>
            </a:endParaRPr>
          </a:p>
        </p:txBody>
      </p:sp>
      <p:sp>
        <p:nvSpPr>
          <p:cNvPr id="2" name="Google Shape;114;p9">
            <a:extLst>
              <a:ext uri="{FF2B5EF4-FFF2-40B4-BE49-F238E27FC236}">
                <a16:creationId xmlns:a16="http://schemas.microsoft.com/office/drawing/2014/main" id="{67C469D6-108D-B2C1-356C-E8A7C7E5CA53}"/>
              </a:ext>
            </a:extLst>
          </p:cNvPr>
          <p:cNvSpPr txBox="1"/>
          <p:nvPr/>
        </p:nvSpPr>
        <p:spPr>
          <a:xfrm>
            <a:off x="794079" y="1219596"/>
            <a:ext cx="1559124" cy="369332"/>
          </a:xfrm>
          <a:prstGeom prst="rect">
            <a:avLst/>
          </a:prstGeom>
          <a:noFill/>
          <a:ln>
            <a:noFill/>
          </a:ln>
        </p:spPr>
        <p:txBody>
          <a:bodyPr spcFirstLastPara="1" wrap="square" lIns="91425" tIns="45700" rIns="91425" bIns="45700" anchor="t" anchorCtr="0">
            <a:spAutoFit/>
          </a:bodyPr>
          <a:lstStyle/>
          <a:p>
            <a:pPr marL="0" marR="0" lvl="0" indent="0" algn="r" rtl="1">
              <a:lnSpc>
                <a:spcPct val="100000"/>
              </a:lnSpc>
              <a:spcBef>
                <a:spcPts val="0"/>
              </a:spcBef>
              <a:spcAft>
                <a:spcPts val="0"/>
              </a:spcAft>
              <a:buClr>
                <a:srgbClr val="000000"/>
              </a:buClr>
              <a:buSzPts val="1800"/>
              <a:buFont typeface="Arial"/>
              <a:buNone/>
            </a:pPr>
            <a:r>
              <a:rPr lang="ar-SA" sz="1800" b="1" i="0" u="none" strike="noStrike" cap="none" dirty="0">
                <a:solidFill>
                  <a:schemeClr val="accent2">
                    <a:lumMod val="75000"/>
                  </a:schemeClr>
                </a:solidFill>
                <a:latin typeface="Arial"/>
                <a:ea typeface="Arial"/>
                <a:cs typeface="Arial"/>
                <a:sym typeface="Arial"/>
              </a:rPr>
              <a:t>١٠</a:t>
            </a:r>
            <a:r>
              <a:rPr lang="en-US" sz="1800" b="1" i="0" u="none" strike="noStrike" cap="none" dirty="0">
                <a:solidFill>
                  <a:schemeClr val="accent2">
                    <a:lumMod val="75000"/>
                  </a:schemeClr>
                </a:solidFill>
                <a:latin typeface="Arial"/>
                <a:ea typeface="Arial"/>
                <a:cs typeface="Arial"/>
                <a:sym typeface="Arial"/>
              </a:rPr>
              <a:t> دقائق</a:t>
            </a:r>
            <a:endParaRPr b="1" dirty="0">
              <a:solidFill>
                <a:schemeClr val="accent2">
                  <a:lumMod val="75000"/>
                </a:schemeClr>
              </a:solidFill>
            </a:endParaRPr>
          </a:p>
        </p:txBody>
      </p:sp>
      <p:grpSp>
        <p:nvGrpSpPr>
          <p:cNvPr id="3" name="Group 2">
            <a:extLst>
              <a:ext uri="{FF2B5EF4-FFF2-40B4-BE49-F238E27FC236}">
                <a16:creationId xmlns:a16="http://schemas.microsoft.com/office/drawing/2014/main" id="{02F6BF8E-A573-A42F-01E9-F2BC38DFEF01}"/>
              </a:ext>
            </a:extLst>
          </p:cNvPr>
          <p:cNvGrpSpPr/>
          <p:nvPr/>
        </p:nvGrpSpPr>
        <p:grpSpPr>
          <a:xfrm>
            <a:off x="357066" y="1224523"/>
            <a:ext cx="369332" cy="369332"/>
            <a:chOff x="6784825" y="4717805"/>
            <a:chExt cx="1170980" cy="1170980"/>
          </a:xfrm>
        </p:grpSpPr>
        <p:sp>
          <p:nvSpPr>
            <p:cNvPr id="4" name="Oval 3">
              <a:extLst>
                <a:ext uri="{FF2B5EF4-FFF2-40B4-BE49-F238E27FC236}">
                  <a16:creationId xmlns:a16="http://schemas.microsoft.com/office/drawing/2014/main" id="{E1499A9F-91FE-1EA6-B295-92F412560FA9}"/>
                </a:ext>
              </a:extLst>
            </p:cNvPr>
            <p:cNvSpPr/>
            <p:nvPr/>
          </p:nvSpPr>
          <p:spPr>
            <a:xfrm>
              <a:off x="6784825" y="4717805"/>
              <a:ext cx="1170980" cy="1170980"/>
            </a:xfrm>
            <a:prstGeom prst="ellipse">
              <a:avLst/>
            </a:prstGeom>
            <a:solidFill>
              <a:schemeClr val="accent2">
                <a:lumMod val="75000"/>
              </a:schemeClr>
            </a:solidFill>
            <a:ln w="1270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5" name="Oval 4">
              <a:extLst>
                <a:ext uri="{FF2B5EF4-FFF2-40B4-BE49-F238E27FC236}">
                  <a16:creationId xmlns:a16="http://schemas.microsoft.com/office/drawing/2014/main" id="{4F5A0AF0-0D7E-0891-D073-3C005248160E}"/>
                </a:ext>
              </a:extLst>
            </p:cNvPr>
            <p:cNvSpPr/>
            <p:nvPr/>
          </p:nvSpPr>
          <p:spPr>
            <a:xfrm>
              <a:off x="7276868" y="5237982"/>
              <a:ext cx="189079" cy="18907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6" name="Rectangle 5">
              <a:extLst>
                <a:ext uri="{FF2B5EF4-FFF2-40B4-BE49-F238E27FC236}">
                  <a16:creationId xmlns:a16="http://schemas.microsoft.com/office/drawing/2014/main" id="{793D8C8B-73E5-17AE-9CD3-A91A562F35B3}"/>
                </a:ext>
              </a:extLst>
            </p:cNvPr>
            <p:cNvSpPr/>
            <p:nvPr/>
          </p:nvSpPr>
          <p:spPr>
            <a:xfrm rot="16200000">
              <a:off x="7134823" y="5040376"/>
              <a:ext cx="464812" cy="11315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7" name="Rectangle 6">
              <a:extLst>
                <a:ext uri="{FF2B5EF4-FFF2-40B4-BE49-F238E27FC236}">
                  <a16:creationId xmlns:a16="http://schemas.microsoft.com/office/drawing/2014/main" id="{D20C6538-6951-CD6F-4DE6-D8D993195A35}"/>
                </a:ext>
              </a:extLst>
            </p:cNvPr>
            <p:cNvSpPr/>
            <p:nvPr/>
          </p:nvSpPr>
          <p:spPr>
            <a:xfrm rot="13453060">
              <a:off x="7365088" y="5440995"/>
              <a:ext cx="331413" cy="10918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grpSp>
      <p:sp>
        <p:nvSpPr>
          <p:cNvPr id="15" name="Rectangle: Top Corners Rounded 14">
            <a:extLst>
              <a:ext uri="{FF2B5EF4-FFF2-40B4-BE49-F238E27FC236}">
                <a16:creationId xmlns:a16="http://schemas.microsoft.com/office/drawing/2014/main" id="{090F3284-3993-F457-01DA-F289D6575329}"/>
              </a:ext>
            </a:extLst>
          </p:cNvPr>
          <p:cNvSpPr/>
          <p:nvPr/>
        </p:nvSpPr>
        <p:spPr>
          <a:xfrm rot="5400000">
            <a:off x="4095660" y="-1522286"/>
            <a:ext cx="3408323" cy="11599653"/>
          </a:xfrm>
          <a:prstGeom prst="round2SameRect">
            <a:avLst>
              <a:gd name="adj1" fmla="val 25924"/>
              <a:gd name="adj2" fmla="val 0"/>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3" name="Google Shape;825;p36">
            <a:extLst>
              <a:ext uri="{FF2B5EF4-FFF2-40B4-BE49-F238E27FC236}">
                <a16:creationId xmlns:a16="http://schemas.microsoft.com/office/drawing/2014/main" id="{CA8B3799-6CBD-E47A-3372-737D1A524D93}"/>
              </a:ext>
            </a:extLst>
          </p:cNvPr>
          <p:cNvSpPr txBox="1"/>
          <p:nvPr/>
        </p:nvSpPr>
        <p:spPr>
          <a:xfrm>
            <a:off x="5386922" y="1588928"/>
            <a:ext cx="4863208" cy="707846"/>
          </a:xfrm>
          <a:prstGeom prst="rect">
            <a:avLst/>
          </a:prstGeom>
          <a:noFill/>
          <a:ln>
            <a:noFill/>
          </a:ln>
        </p:spPr>
        <p:txBody>
          <a:bodyPr spcFirstLastPara="1" wrap="square" lIns="91425" tIns="45700" rIns="91425" bIns="45700" anchor="t" anchorCtr="0">
            <a:spAutoFit/>
          </a:bodyPr>
          <a:lstStyle/>
          <a:p>
            <a:pPr marR="0" lvl="0" algn="r" rtl="1">
              <a:spcBef>
                <a:spcPts val="0"/>
              </a:spcBef>
              <a:spcAft>
                <a:spcPts val="0"/>
              </a:spcAft>
              <a:buClr>
                <a:schemeClr val="dk1"/>
              </a:buClr>
              <a:buSzPts val="2400"/>
            </a:pPr>
            <a:r>
              <a:rPr lang="en-US" sz="2000" b="1" dirty="0">
                <a:solidFill>
                  <a:schemeClr val="dk1"/>
                </a:solidFill>
                <a:latin typeface="Calibri" panose="020F0502020204030204" pitchFamily="34" charset="0"/>
                <a:cs typeface="Calibri" panose="020F0502020204030204" pitchFamily="34" charset="0"/>
                <a:sym typeface="Arial"/>
              </a:rPr>
              <a:t>قم بإعداد الإجراءات / المقاييس للعنصر المخصص لمجموعتك:</a:t>
            </a:r>
          </a:p>
        </p:txBody>
      </p:sp>
      <p:sp>
        <p:nvSpPr>
          <p:cNvPr id="24" name="Google Shape;825;p36">
            <a:extLst>
              <a:ext uri="{FF2B5EF4-FFF2-40B4-BE49-F238E27FC236}">
                <a16:creationId xmlns:a16="http://schemas.microsoft.com/office/drawing/2014/main" id="{C6DC28B0-0D55-B108-5953-BBCCD898D6E1}"/>
              </a:ext>
            </a:extLst>
          </p:cNvPr>
          <p:cNvSpPr txBox="1"/>
          <p:nvPr/>
        </p:nvSpPr>
        <p:spPr>
          <a:xfrm>
            <a:off x="5386922" y="2895622"/>
            <a:ext cx="2726706" cy="3170058"/>
          </a:xfrm>
          <a:prstGeom prst="rect">
            <a:avLst/>
          </a:prstGeom>
          <a:noFill/>
          <a:ln>
            <a:noFill/>
          </a:ln>
        </p:spPr>
        <p:txBody>
          <a:bodyPr spcFirstLastPara="1" wrap="square" lIns="91425" tIns="45700" rIns="91425" bIns="45700" anchor="t" anchorCtr="0">
            <a:spAutoFit/>
          </a:bodyPr>
          <a:lstStyle/>
          <a:p>
            <a:pPr marR="0" lvl="0" algn="r" rtl="1">
              <a:spcBef>
                <a:spcPts val="0"/>
              </a:spcBef>
              <a:spcAft>
                <a:spcPts val="0"/>
              </a:spcAft>
              <a:buClr>
                <a:schemeClr val="dk1"/>
              </a:buClr>
              <a:buSzPts val="2400"/>
            </a:pPr>
            <a:r>
              <a:rPr lang="en-US" sz="2000" b="1" dirty="0">
                <a:solidFill>
                  <a:schemeClr val="dk1"/>
                </a:solidFill>
                <a:latin typeface="Calibri" panose="020F0502020204030204" pitchFamily="34" charset="0"/>
                <a:cs typeface="Calibri" panose="020F0502020204030204" pitchFamily="34" charset="0"/>
              </a:rPr>
              <a:t>المجموعة </a:t>
            </a:r>
            <a:r>
              <a:rPr lang="ar-SA" sz="2000" b="1" dirty="0">
                <a:solidFill>
                  <a:schemeClr val="dk1"/>
                </a:solidFill>
                <a:latin typeface="Calibri" panose="020F0502020204030204" pitchFamily="34" charset="0"/>
                <a:cs typeface="Calibri" panose="020F0502020204030204" pitchFamily="34" charset="0"/>
              </a:rPr>
              <a:t>٢</a:t>
            </a:r>
            <a:endParaRPr lang="en-US" sz="2000" b="1" dirty="0">
              <a:solidFill>
                <a:schemeClr val="dk1"/>
              </a:solidFill>
              <a:latin typeface="Calibri" panose="020F0502020204030204" pitchFamily="34" charset="0"/>
              <a:cs typeface="Calibri" panose="020F0502020204030204" pitchFamily="34" charset="0"/>
            </a:endParaRPr>
          </a:p>
          <a:p>
            <a:pPr marR="0" lvl="0" algn="r" rtl="1">
              <a:spcBef>
                <a:spcPts val="0"/>
              </a:spcBef>
              <a:spcAft>
                <a:spcPts val="0"/>
              </a:spcAft>
              <a:buClr>
                <a:schemeClr val="dk1"/>
              </a:buClr>
              <a:buSzPts val="2400"/>
            </a:pPr>
            <a:r>
              <a:rPr lang="en-US" sz="2000" dirty="0">
                <a:solidFill>
                  <a:schemeClr val="dk1"/>
                </a:solidFill>
                <a:latin typeface="Calibri" panose="020F0502020204030204" pitchFamily="34" charset="0"/>
                <a:cs typeface="Calibri" panose="020F0502020204030204" pitchFamily="34" charset="0"/>
              </a:rPr>
              <a:t>مطابقة مقدمي الرعاية والم</a:t>
            </a:r>
            <a:r>
              <a:rPr lang="ar-SA" sz="2000" dirty="0">
                <a:solidFill>
                  <a:schemeClr val="dk1"/>
                </a:solidFill>
                <a:latin typeface="Calibri" panose="020F0502020204030204" pitchFamily="34" charset="0"/>
                <a:cs typeface="Calibri" panose="020F0502020204030204" pitchFamily="34" charset="0"/>
              </a:rPr>
              <a:t>رشدين</a:t>
            </a:r>
            <a:endParaRPr lang="en-US" sz="2000" dirty="0">
              <a:solidFill>
                <a:schemeClr val="dk1"/>
              </a:solidFill>
              <a:latin typeface="Calibri" panose="020F0502020204030204" pitchFamily="34" charset="0"/>
              <a:cs typeface="Calibri" panose="020F0502020204030204" pitchFamily="34" charset="0"/>
            </a:endParaRPr>
          </a:p>
          <a:p>
            <a:pPr marR="0" lvl="0" algn="r" rtl="1">
              <a:spcBef>
                <a:spcPts val="0"/>
              </a:spcBef>
              <a:spcAft>
                <a:spcPts val="0"/>
              </a:spcAft>
              <a:buClr>
                <a:schemeClr val="dk1"/>
              </a:buClr>
              <a:buSzPts val="2400"/>
            </a:pPr>
            <a:endParaRPr lang="ar-SA" sz="2000" dirty="0">
              <a:solidFill>
                <a:schemeClr val="dk1"/>
              </a:solidFill>
              <a:latin typeface="Calibri" panose="020F0502020204030204" pitchFamily="34" charset="0"/>
              <a:cs typeface="Calibri" panose="020F0502020204030204" pitchFamily="34" charset="0"/>
            </a:endParaRPr>
          </a:p>
          <a:p>
            <a:pPr marR="0" lvl="0" algn="r" rtl="1">
              <a:spcBef>
                <a:spcPts val="0"/>
              </a:spcBef>
              <a:spcAft>
                <a:spcPts val="0"/>
              </a:spcAft>
              <a:buClr>
                <a:schemeClr val="dk1"/>
              </a:buClr>
              <a:buSzPts val="2400"/>
            </a:pPr>
            <a:endParaRPr lang="en-US" sz="2000" dirty="0">
              <a:solidFill>
                <a:schemeClr val="dk1"/>
              </a:solidFill>
              <a:latin typeface="Calibri" panose="020F0502020204030204" pitchFamily="34" charset="0"/>
              <a:cs typeface="Calibri" panose="020F0502020204030204" pitchFamily="34" charset="0"/>
            </a:endParaRPr>
          </a:p>
          <a:p>
            <a:pPr marR="0" lvl="0" algn="r" rtl="1">
              <a:spcBef>
                <a:spcPts val="0"/>
              </a:spcBef>
              <a:spcAft>
                <a:spcPts val="0"/>
              </a:spcAft>
              <a:buClr>
                <a:schemeClr val="dk1"/>
              </a:buClr>
              <a:buSzPts val="2400"/>
            </a:pPr>
            <a:r>
              <a:rPr lang="en-US" sz="2000" b="1" dirty="0">
                <a:solidFill>
                  <a:schemeClr val="dk1"/>
                </a:solidFill>
                <a:latin typeface="Calibri" panose="020F0502020204030204" pitchFamily="34" charset="0"/>
                <a:cs typeface="Calibri" panose="020F0502020204030204" pitchFamily="34" charset="0"/>
              </a:rPr>
              <a:t>المجموعة </a:t>
            </a:r>
            <a:r>
              <a:rPr lang="ar-SA" sz="2000" b="1" dirty="0">
                <a:solidFill>
                  <a:schemeClr val="dk1"/>
                </a:solidFill>
                <a:latin typeface="Calibri" panose="020F0502020204030204" pitchFamily="34" charset="0"/>
                <a:cs typeface="Calibri" panose="020F0502020204030204" pitchFamily="34" charset="0"/>
              </a:rPr>
              <a:t>٤</a:t>
            </a:r>
            <a:endParaRPr lang="en-US" sz="2000" b="1" dirty="0">
              <a:solidFill>
                <a:schemeClr val="dk1"/>
              </a:solidFill>
              <a:latin typeface="Calibri" panose="020F0502020204030204" pitchFamily="34" charset="0"/>
              <a:cs typeface="Calibri" panose="020F0502020204030204" pitchFamily="34" charset="0"/>
            </a:endParaRPr>
          </a:p>
          <a:p>
            <a:pPr marR="0" lvl="0" algn="r" rtl="1">
              <a:spcBef>
                <a:spcPts val="0"/>
              </a:spcBef>
              <a:spcAft>
                <a:spcPts val="0"/>
              </a:spcAft>
              <a:buClr>
                <a:schemeClr val="dk1"/>
              </a:buClr>
              <a:buSzPts val="2400"/>
            </a:pPr>
            <a:r>
              <a:rPr lang="en-US" sz="2000" dirty="0">
                <a:solidFill>
                  <a:schemeClr val="dk1"/>
                </a:solidFill>
                <a:latin typeface="Calibri" panose="020F0502020204030204" pitchFamily="34" charset="0"/>
                <a:cs typeface="Calibri" panose="020F0502020204030204" pitchFamily="34" charset="0"/>
              </a:rPr>
              <a:t>إعداد الطفل والعائلة ا</a:t>
            </a:r>
            <a:r>
              <a:rPr lang="ar-SA" sz="2000" dirty="0">
                <a:solidFill>
                  <a:schemeClr val="dk1"/>
                </a:solidFill>
                <a:latin typeface="Calibri" panose="020F0502020204030204" pitchFamily="34" charset="0"/>
                <a:cs typeface="Calibri" panose="020F0502020204030204" pitchFamily="34" charset="0"/>
              </a:rPr>
              <a:t>لتي تقدم الرعاية</a:t>
            </a:r>
            <a:endParaRPr lang="en-US" sz="2000" dirty="0">
              <a:solidFill>
                <a:schemeClr val="dk1"/>
              </a:solidFill>
              <a:latin typeface="Calibri" panose="020F0502020204030204" pitchFamily="34" charset="0"/>
              <a:cs typeface="Calibri" panose="020F0502020204030204" pitchFamily="34" charset="0"/>
            </a:endParaRPr>
          </a:p>
          <a:p>
            <a:pPr algn="r" rtl="1">
              <a:buClr>
                <a:schemeClr val="dk1"/>
              </a:buClr>
              <a:buSzPts val="2400"/>
            </a:pPr>
            <a:endParaRPr lang="en-US" sz="2000" dirty="0">
              <a:solidFill>
                <a:schemeClr val="dk1"/>
              </a:solidFill>
            </a:endParaRPr>
          </a:p>
          <a:p>
            <a:pPr algn="r" rtl="1">
              <a:buClr>
                <a:schemeClr val="dk1"/>
              </a:buClr>
              <a:buSzPts val="2400"/>
            </a:pPr>
            <a:endParaRPr lang="en-US" sz="2000" dirty="0">
              <a:solidFill>
                <a:schemeClr val="dk1"/>
              </a:solidFill>
            </a:endParaRPr>
          </a:p>
        </p:txBody>
      </p:sp>
      <p:sp>
        <p:nvSpPr>
          <p:cNvPr id="25" name="Google Shape;825;p36">
            <a:extLst>
              <a:ext uri="{FF2B5EF4-FFF2-40B4-BE49-F238E27FC236}">
                <a16:creationId xmlns:a16="http://schemas.microsoft.com/office/drawing/2014/main" id="{863643D0-7CA7-03C5-23CC-8DB6E9A49C0B}"/>
              </a:ext>
            </a:extLst>
          </p:cNvPr>
          <p:cNvSpPr txBox="1"/>
          <p:nvPr/>
        </p:nvSpPr>
        <p:spPr>
          <a:xfrm>
            <a:off x="8463776" y="2895622"/>
            <a:ext cx="2489812" cy="2554505"/>
          </a:xfrm>
          <a:prstGeom prst="rect">
            <a:avLst/>
          </a:prstGeom>
          <a:noFill/>
          <a:ln>
            <a:noFill/>
          </a:ln>
        </p:spPr>
        <p:txBody>
          <a:bodyPr spcFirstLastPara="1" wrap="square" lIns="91425" tIns="45700" rIns="91425" bIns="45700" anchor="t" anchorCtr="0">
            <a:spAutoFit/>
          </a:bodyPr>
          <a:lstStyle/>
          <a:p>
            <a:pPr marR="0" lvl="0" algn="r" rtl="1">
              <a:spcBef>
                <a:spcPts val="0"/>
              </a:spcBef>
              <a:spcAft>
                <a:spcPts val="0"/>
              </a:spcAft>
              <a:buClr>
                <a:schemeClr val="dk1"/>
              </a:buClr>
              <a:buSzPts val="2400"/>
            </a:pPr>
            <a:r>
              <a:rPr lang="ar-SA" sz="2000" b="1" dirty="0">
                <a:solidFill>
                  <a:schemeClr val="dk1"/>
                </a:solidFill>
                <a:latin typeface="Calibri" panose="020F0502020204030204" pitchFamily="34" charset="0"/>
                <a:cs typeface="Calibri" panose="020F0502020204030204" pitchFamily="34" charset="0"/>
              </a:rPr>
              <a:t>ال</a:t>
            </a:r>
            <a:r>
              <a:rPr lang="en-US" sz="2000" b="1" dirty="0">
                <a:solidFill>
                  <a:schemeClr val="dk1"/>
                </a:solidFill>
                <a:latin typeface="Calibri" panose="020F0502020204030204" pitchFamily="34" charset="0"/>
                <a:cs typeface="Calibri" panose="020F0502020204030204" pitchFamily="34" charset="0"/>
              </a:rPr>
              <a:t>مجموعة </a:t>
            </a:r>
            <a:r>
              <a:rPr lang="ar-SA" sz="2000" b="1" dirty="0">
                <a:solidFill>
                  <a:schemeClr val="dk1"/>
                </a:solidFill>
                <a:latin typeface="Calibri" panose="020F0502020204030204" pitchFamily="34" charset="0"/>
                <a:cs typeface="Calibri" panose="020F0502020204030204" pitchFamily="34" charset="0"/>
              </a:rPr>
              <a:t>١</a:t>
            </a:r>
            <a:endParaRPr lang="en-US" sz="2000" b="1" dirty="0">
              <a:solidFill>
                <a:schemeClr val="dk1"/>
              </a:solidFill>
              <a:latin typeface="Calibri" panose="020F0502020204030204" pitchFamily="34" charset="0"/>
              <a:cs typeface="Calibri" panose="020F0502020204030204" pitchFamily="34" charset="0"/>
            </a:endParaRPr>
          </a:p>
          <a:p>
            <a:pPr marR="0" lvl="0" algn="r" rtl="1">
              <a:spcBef>
                <a:spcPts val="0"/>
              </a:spcBef>
              <a:spcAft>
                <a:spcPts val="0"/>
              </a:spcAft>
              <a:buClr>
                <a:schemeClr val="dk1"/>
              </a:buClr>
              <a:buSzPts val="2400"/>
            </a:pPr>
            <a:r>
              <a:rPr lang="en-US" sz="2000" dirty="0">
                <a:solidFill>
                  <a:schemeClr val="dk1"/>
                </a:solidFill>
                <a:latin typeface="Calibri" panose="020F0502020204030204" pitchFamily="34" charset="0"/>
                <a:cs typeface="Calibri" panose="020F0502020204030204" pitchFamily="34" charset="0"/>
              </a:rPr>
              <a:t>معايير الأهلية لمقدمي الرعاية وال</a:t>
            </a:r>
            <a:r>
              <a:rPr lang="ar-SA" sz="2000" dirty="0">
                <a:solidFill>
                  <a:schemeClr val="dk1"/>
                </a:solidFill>
                <a:latin typeface="Calibri" panose="020F0502020204030204" pitchFamily="34" charset="0"/>
                <a:cs typeface="Calibri" panose="020F0502020204030204" pitchFamily="34" charset="0"/>
              </a:rPr>
              <a:t>مرشدين</a:t>
            </a:r>
          </a:p>
          <a:p>
            <a:pPr marR="0" lvl="0" algn="r" rtl="1">
              <a:spcBef>
                <a:spcPts val="0"/>
              </a:spcBef>
              <a:spcAft>
                <a:spcPts val="0"/>
              </a:spcAft>
              <a:buClr>
                <a:schemeClr val="dk1"/>
              </a:buClr>
              <a:buSzPts val="2400"/>
            </a:pPr>
            <a:endParaRPr lang="en-US" sz="2000" dirty="0">
              <a:solidFill>
                <a:schemeClr val="dk1"/>
              </a:solidFill>
              <a:latin typeface="Calibri" panose="020F0502020204030204" pitchFamily="34" charset="0"/>
              <a:cs typeface="Calibri" panose="020F0502020204030204" pitchFamily="34" charset="0"/>
            </a:endParaRPr>
          </a:p>
          <a:p>
            <a:pPr marR="0" lvl="0" algn="r" rtl="1">
              <a:spcBef>
                <a:spcPts val="0"/>
              </a:spcBef>
              <a:spcAft>
                <a:spcPts val="0"/>
              </a:spcAft>
              <a:buClr>
                <a:schemeClr val="dk1"/>
              </a:buClr>
              <a:buSzPts val="2400"/>
            </a:pPr>
            <a:endParaRPr lang="en-US" sz="2000" dirty="0">
              <a:solidFill>
                <a:schemeClr val="dk1"/>
              </a:solidFill>
              <a:latin typeface="Calibri" panose="020F0502020204030204" pitchFamily="34" charset="0"/>
              <a:cs typeface="Calibri" panose="020F0502020204030204" pitchFamily="34" charset="0"/>
            </a:endParaRPr>
          </a:p>
          <a:p>
            <a:pPr algn="r" rtl="1">
              <a:buClr>
                <a:schemeClr val="dk1"/>
              </a:buClr>
              <a:buSzPts val="2400"/>
            </a:pPr>
            <a:r>
              <a:rPr lang="en-US" sz="2000" b="1" dirty="0">
                <a:solidFill>
                  <a:schemeClr val="dk1"/>
                </a:solidFill>
                <a:latin typeface="Calibri" panose="020F0502020204030204" pitchFamily="34" charset="0"/>
                <a:cs typeface="Calibri" panose="020F0502020204030204" pitchFamily="34" charset="0"/>
              </a:rPr>
              <a:t>المجموعة</a:t>
            </a:r>
            <a:r>
              <a:rPr lang="ar-SA" sz="2000" b="1" dirty="0">
                <a:solidFill>
                  <a:schemeClr val="dk1"/>
                </a:solidFill>
                <a:latin typeface="Calibri" panose="020F0502020204030204" pitchFamily="34" charset="0"/>
                <a:cs typeface="Calibri" panose="020F0502020204030204" pitchFamily="34" charset="0"/>
              </a:rPr>
              <a:t> ٣ </a:t>
            </a:r>
          </a:p>
          <a:p>
            <a:pPr algn="r" rtl="1">
              <a:buClr>
                <a:schemeClr val="dk1"/>
              </a:buClr>
              <a:buSzPts val="2400"/>
            </a:pPr>
            <a:r>
              <a:rPr lang="en-US" sz="2000" dirty="0">
                <a:solidFill>
                  <a:schemeClr val="dk1"/>
                </a:solidFill>
                <a:latin typeface="Calibri" panose="020F0502020204030204" pitchFamily="34" charset="0"/>
                <a:cs typeface="Calibri" panose="020F0502020204030204" pitchFamily="34" charset="0"/>
              </a:rPr>
              <a:t>الاتفاقات مع مقدمي الرعاية وال</a:t>
            </a:r>
            <a:r>
              <a:rPr lang="ar-SA" sz="2000" dirty="0">
                <a:solidFill>
                  <a:schemeClr val="dk1"/>
                </a:solidFill>
                <a:latin typeface="Calibri" panose="020F0502020204030204" pitchFamily="34" charset="0"/>
                <a:cs typeface="Calibri" panose="020F0502020204030204" pitchFamily="34" charset="0"/>
              </a:rPr>
              <a:t>مرشدين</a:t>
            </a:r>
          </a:p>
        </p:txBody>
      </p:sp>
      <p:grpSp>
        <p:nvGrpSpPr>
          <p:cNvPr id="26" name="Group 25">
            <a:extLst>
              <a:ext uri="{FF2B5EF4-FFF2-40B4-BE49-F238E27FC236}">
                <a16:creationId xmlns:a16="http://schemas.microsoft.com/office/drawing/2014/main" id="{5BDB9610-2B0D-E9FA-2E61-5C1AD328F25A}"/>
              </a:ext>
            </a:extLst>
          </p:cNvPr>
          <p:cNvGrpSpPr/>
          <p:nvPr/>
        </p:nvGrpSpPr>
        <p:grpSpPr>
          <a:xfrm rot="20104804">
            <a:off x="310934" y="2148076"/>
            <a:ext cx="4455395" cy="2962194"/>
            <a:chOff x="7208925" y="2604220"/>
            <a:chExt cx="1168511" cy="776891"/>
          </a:xfrm>
        </p:grpSpPr>
        <p:sp>
          <p:nvSpPr>
            <p:cNvPr id="27" name="Rectangle 26">
              <a:extLst>
                <a:ext uri="{FF2B5EF4-FFF2-40B4-BE49-F238E27FC236}">
                  <a16:creationId xmlns:a16="http://schemas.microsoft.com/office/drawing/2014/main" id="{3FE333D5-86EE-F234-C035-CC4B37C32875}"/>
                </a:ext>
              </a:extLst>
            </p:cNvPr>
            <p:cNvSpPr/>
            <p:nvPr/>
          </p:nvSpPr>
          <p:spPr>
            <a:xfrm>
              <a:off x="7425584" y="2840091"/>
              <a:ext cx="716280" cy="541020"/>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8" name="Google Shape;315;p4">
              <a:extLst>
                <a:ext uri="{FF2B5EF4-FFF2-40B4-BE49-F238E27FC236}">
                  <a16:creationId xmlns:a16="http://schemas.microsoft.com/office/drawing/2014/main" id="{45C294DE-92D2-CD2D-86F5-8EE2785C058C}"/>
                </a:ext>
              </a:extLst>
            </p:cNvPr>
            <p:cNvSpPr/>
            <p:nvPr/>
          </p:nvSpPr>
          <p:spPr>
            <a:xfrm>
              <a:off x="7208925" y="2953324"/>
              <a:ext cx="356816" cy="356815"/>
            </a:xfrm>
            <a:prstGeom prst="ellipse">
              <a:avLst/>
            </a:prstGeom>
            <a:solidFill>
              <a:schemeClr val="accent2">
                <a:lumMod val="75000"/>
              </a:schemeClr>
            </a:solidFill>
            <a:ln w="38100">
              <a:solidFill>
                <a:schemeClr val="bg1"/>
              </a:solidFill>
            </a:ln>
          </p:spPr>
          <p:txBody>
            <a:bodyPr spcFirstLastPara="1" wrap="square" lIns="91425" tIns="45700" rIns="91425" bIns="45700" anchor="ctr" anchorCtr="0">
              <a:noAutofit/>
            </a:bodyPr>
            <a:lstStyle/>
            <a:p>
              <a:pPr marL="0" marR="0" lvl="0" indent="0" algn="ctr" rtl="1">
                <a:spcBef>
                  <a:spcPts val="0"/>
                </a:spcBef>
                <a:spcAft>
                  <a:spcPts val="0"/>
                </a:spcAft>
                <a:buNone/>
              </a:pPr>
              <a:endParaRPr sz="1800" dirty="0">
                <a:solidFill>
                  <a:schemeClr val="lt1"/>
                </a:solidFill>
                <a:latin typeface="Calibri"/>
                <a:ea typeface="Calibri"/>
                <a:cs typeface="Calibri"/>
                <a:sym typeface="Calibri"/>
              </a:endParaRPr>
            </a:p>
          </p:txBody>
        </p:sp>
        <p:sp>
          <p:nvSpPr>
            <p:cNvPr id="29" name="Google Shape;315;p4">
              <a:extLst>
                <a:ext uri="{FF2B5EF4-FFF2-40B4-BE49-F238E27FC236}">
                  <a16:creationId xmlns:a16="http://schemas.microsoft.com/office/drawing/2014/main" id="{380768A9-0838-2147-D8A6-39ADBAFCB9EC}"/>
                </a:ext>
              </a:extLst>
            </p:cNvPr>
            <p:cNvSpPr/>
            <p:nvPr/>
          </p:nvSpPr>
          <p:spPr>
            <a:xfrm>
              <a:off x="7622905" y="2604220"/>
              <a:ext cx="356816" cy="356815"/>
            </a:xfrm>
            <a:prstGeom prst="ellipse">
              <a:avLst/>
            </a:prstGeom>
            <a:solidFill>
              <a:schemeClr val="accent2">
                <a:lumMod val="75000"/>
              </a:schemeClr>
            </a:solidFill>
            <a:ln w="38100">
              <a:solidFill>
                <a:schemeClr val="bg1"/>
              </a:solidFill>
            </a:ln>
          </p:spPr>
          <p:txBody>
            <a:bodyPr spcFirstLastPara="1" wrap="square" lIns="91425" tIns="45700" rIns="91425" bIns="45700" anchor="ctr" anchorCtr="0">
              <a:noAutofit/>
            </a:bodyPr>
            <a:lstStyle/>
            <a:p>
              <a:pPr marL="0" marR="0" lvl="0" indent="0" algn="ctr" rtl="1">
                <a:spcBef>
                  <a:spcPts val="0"/>
                </a:spcBef>
                <a:spcAft>
                  <a:spcPts val="0"/>
                </a:spcAft>
                <a:buNone/>
              </a:pPr>
              <a:endParaRPr sz="1800" dirty="0">
                <a:solidFill>
                  <a:schemeClr val="lt1"/>
                </a:solidFill>
                <a:latin typeface="Calibri"/>
                <a:ea typeface="Calibri"/>
                <a:cs typeface="Calibri"/>
                <a:sym typeface="Calibri"/>
              </a:endParaRPr>
            </a:p>
          </p:txBody>
        </p:sp>
        <p:sp>
          <p:nvSpPr>
            <p:cNvPr id="30" name="Google Shape;315;p4">
              <a:extLst>
                <a:ext uri="{FF2B5EF4-FFF2-40B4-BE49-F238E27FC236}">
                  <a16:creationId xmlns:a16="http://schemas.microsoft.com/office/drawing/2014/main" id="{5139630B-7385-D9D3-985C-36581424BA50}"/>
                </a:ext>
              </a:extLst>
            </p:cNvPr>
            <p:cNvSpPr/>
            <p:nvPr/>
          </p:nvSpPr>
          <p:spPr>
            <a:xfrm>
              <a:off x="8020620" y="2955992"/>
              <a:ext cx="356816" cy="356815"/>
            </a:xfrm>
            <a:prstGeom prst="ellipse">
              <a:avLst/>
            </a:prstGeom>
            <a:solidFill>
              <a:schemeClr val="accent2">
                <a:lumMod val="75000"/>
              </a:schemeClr>
            </a:solidFill>
            <a:ln w="38100">
              <a:solidFill>
                <a:schemeClr val="bg1"/>
              </a:solidFill>
            </a:ln>
          </p:spPr>
          <p:txBody>
            <a:bodyPr spcFirstLastPara="1" wrap="square" lIns="91425" tIns="45700" rIns="91425" bIns="45700" anchor="ctr" anchorCtr="0">
              <a:noAutofit/>
            </a:bodyPr>
            <a:lstStyle/>
            <a:p>
              <a:pPr marL="0" marR="0" lvl="0" indent="0" algn="ctr" rtl="1">
                <a:spcBef>
                  <a:spcPts val="0"/>
                </a:spcBef>
                <a:spcAft>
                  <a:spcPts val="0"/>
                </a:spcAft>
                <a:buNone/>
              </a:pPr>
              <a:endParaRPr sz="1800" dirty="0">
                <a:solidFill>
                  <a:schemeClr val="lt1"/>
                </a:solidFill>
                <a:latin typeface="Calibri"/>
                <a:ea typeface="Calibri"/>
                <a:cs typeface="Calibri"/>
                <a:sym typeface="Calibri"/>
              </a:endParaRPr>
            </a:p>
          </p:txBody>
        </p:sp>
        <p:sp>
          <p:nvSpPr>
            <p:cNvPr id="31" name="Rectangle: Single Corner Snipped 30">
              <a:extLst>
                <a:ext uri="{FF2B5EF4-FFF2-40B4-BE49-F238E27FC236}">
                  <a16:creationId xmlns:a16="http://schemas.microsoft.com/office/drawing/2014/main" id="{CC41FEDE-E60A-DF68-DD2F-E955CFB681EB}"/>
                </a:ext>
              </a:extLst>
            </p:cNvPr>
            <p:cNvSpPr/>
            <p:nvPr/>
          </p:nvSpPr>
          <p:spPr>
            <a:xfrm rot="3546506">
              <a:off x="7635233" y="3164183"/>
              <a:ext cx="115589" cy="149251"/>
            </a:xfrm>
            <a:prstGeom prst="snip1Rect">
              <a:avLst>
                <a:gd name="adj" fmla="val 23266"/>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32" name="Rectangle: Single Corner Snipped 31">
              <a:extLst>
                <a:ext uri="{FF2B5EF4-FFF2-40B4-BE49-F238E27FC236}">
                  <a16:creationId xmlns:a16="http://schemas.microsoft.com/office/drawing/2014/main" id="{A60FB40A-A168-EAF7-97CB-5FFAFB9700BB}"/>
                </a:ext>
              </a:extLst>
            </p:cNvPr>
            <p:cNvSpPr/>
            <p:nvPr/>
          </p:nvSpPr>
          <p:spPr>
            <a:xfrm rot="17435470">
              <a:off x="7817713" y="3021002"/>
              <a:ext cx="115589" cy="149251"/>
            </a:xfrm>
            <a:prstGeom prst="snip1Rect">
              <a:avLst>
                <a:gd name="adj" fmla="val 23266"/>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grpSp>
      <p:grpSp>
        <p:nvGrpSpPr>
          <p:cNvPr id="8" name="Group 7">
            <a:extLst>
              <a:ext uri="{FF2B5EF4-FFF2-40B4-BE49-F238E27FC236}">
                <a16:creationId xmlns:a16="http://schemas.microsoft.com/office/drawing/2014/main" id="{DAD4E811-5F64-9B44-AF1E-0B8D287ED5DD}"/>
              </a:ext>
            </a:extLst>
          </p:cNvPr>
          <p:cNvGrpSpPr/>
          <p:nvPr/>
        </p:nvGrpSpPr>
        <p:grpSpPr>
          <a:xfrm>
            <a:off x="10228983" y="337468"/>
            <a:ext cx="1587872" cy="1368854"/>
            <a:chOff x="10228983" y="337468"/>
            <a:chExt cx="1587872" cy="1368854"/>
          </a:xfrm>
        </p:grpSpPr>
        <p:sp>
          <p:nvSpPr>
            <p:cNvPr id="9" name="Hexagon 8">
              <a:extLst>
                <a:ext uri="{FF2B5EF4-FFF2-40B4-BE49-F238E27FC236}">
                  <a16:creationId xmlns:a16="http://schemas.microsoft.com/office/drawing/2014/main" id="{86E0830B-D694-2741-7E51-F6E44A58AF4A}"/>
                </a:ext>
              </a:extLst>
            </p:cNvPr>
            <p:cNvSpPr/>
            <p:nvPr/>
          </p:nvSpPr>
          <p:spPr>
            <a:xfrm rot="1782986">
              <a:off x="10228983" y="337468"/>
              <a:ext cx="1587872" cy="1368854"/>
            </a:xfrm>
            <a:prstGeom prst="hexagon">
              <a:avLst>
                <a:gd name="adj" fmla="val 28965"/>
                <a:gd name="vf" fmla="val 115470"/>
              </a:avLst>
            </a:prstGeom>
            <a:solidFill>
              <a:schemeClr val="bg1"/>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grpSp>
          <p:nvGrpSpPr>
            <p:cNvPr id="10" name="Group 9">
              <a:extLst>
                <a:ext uri="{FF2B5EF4-FFF2-40B4-BE49-F238E27FC236}">
                  <a16:creationId xmlns:a16="http://schemas.microsoft.com/office/drawing/2014/main" id="{544FE20D-3D3E-7D03-1B4C-EC4C25376C83}"/>
                </a:ext>
              </a:extLst>
            </p:cNvPr>
            <p:cNvGrpSpPr/>
            <p:nvPr/>
          </p:nvGrpSpPr>
          <p:grpSpPr>
            <a:xfrm>
              <a:off x="10621771" y="762700"/>
              <a:ext cx="562136" cy="634675"/>
              <a:chOff x="760175" y="830142"/>
              <a:chExt cx="867619" cy="979579"/>
            </a:xfrm>
          </p:grpSpPr>
          <p:sp>
            <p:nvSpPr>
              <p:cNvPr id="14" name="Rectangle 13">
                <a:extLst>
                  <a:ext uri="{FF2B5EF4-FFF2-40B4-BE49-F238E27FC236}">
                    <a16:creationId xmlns:a16="http://schemas.microsoft.com/office/drawing/2014/main" id="{B530CCAC-36FD-343C-7F6C-5FD945E0520F}"/>
                  </a:ext>
                </a:extLst>
              </p:cNvPr>
              <p:cNvSpPr/>
              <p:nvPr/>
            </p:nvSpPr>
            <p:spPr>
              <a:xfrm>
                <a:off x="864636" y="830142"/>
                <a:ext cx="763158" cy="979577"/>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r>
                  <a:rPr lang="en-CA" b="1" dirty="0">
                    <a:latin typeface="Arial" panose="020B0604020202020204" pitchFamily="34" charset="0"/>
                    <a:cs typeface="Arial" panose="020B0604020202020204" pitchFamily="34" charset="0"/>
                  </a:rPr>
                  <a:t>x</a:t>
                </a:r>
              </a:p>
            </p:txBody>
          </p:sp>
          <p:sp>
            <p:nvSpPr>
              <p:cNvPr id="16" name="Rectangle 15">
                <a:extLst>
                  <a:ext uri="{FF2B5EF4-FFF2-40B4-BE49-F238E27FC236}">
                    <a16:creationId xmlns:a16="http://schemas.microsoft.com/office/drawing/2014/main" id="{AD3E01E5-2759-834B-D867-C1F85E872DEF}"/>
                  </a:ext>
                </a:extLst>
              </p:cNvPr>
              <p:cNvSpPr/>
              <p:nvPr/>
            </p:nvSpPr>
            <p:spPr>
              <a:xfrm>
                <a:off x="760175" y="830144"/>
                <a:ext cx="149292" cy="979577"/>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grpSp>
        <p:grpSp>
          <p:nvGrpSpPr>
            <p:cNvPr id="11" name="Group 10">
              <a:extLst>
                <a:ext uri="{FF2B5EF4-FFF2-40B4-BE49-F238E27FC236}">
                  <a16:creationId xmlns:a16="http://schemas.microsoft.com/office/drawing/2014/main" id="{30F12266-A723-AC15-F98A-206ED9E2ED6A}"/>
                </a:ext>
              </a:extLst>
            </p:cNvPr>
            <p:cNvGrpSpPr/>
            <p:nvPr/>
          </p:nvGrpSpPr>
          <p:grpSpPr>
            <a:xfrm>
              <a:off x="11325415" y="762701"/>
              <a:ext cx="182192" cy="634674"/>
              <a:chOff x="2121762" y="2323619"/>
              <a:chExt cx="200378" cy="825210"/>
            </a:xfrm>
          </p:grpSpPr>
          <p:sp>
            <p:nvSpPr>
              <p:cNvPr id="12" name="Isosceles Triangle 11">
                <a:extLst>
                  <a:ext uri="{FF2B5EF4-FFF2-40B4-BE49-F238E27FC236}">
                    <a16:creationId xmlns:a16="http://schemas.microsoft.com/office/drawing/2014/main" id="{48BC1736-F963-7728-A723-003B1A4AF48A}"/>
                  </a:ext>
                </a:extLst>
              </p:cNvPr>
              <p:cNvSpPr/>
              <p:nvPr/>
            </p:nvSpPr>
            <p:spPr>
              <a:xfrm>
                <a:off x="2121763" y="2323619"/>
                <a:ext cx="200377" cy="172739"/>
              </a:xfrm>
              <a:prstGeom prst="triangle">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3" name="Rectangle 12">
                <a:extLst>
                  <a:ext uri="{FF2B5EF4-FFF2-40B4-BE49-F238E27FC236}">
                    <a16:creationId xmlns:a16="http://schemas.microsoft.com/office/drawing/2014/main" id="{8705AEE8-1802-7FB5-F5EE-9804AB2CD258}"/>
                  </a:ext>
                </a:extLst>
              </p:cNvPr>
              <p:cNvSpPr/>
              <p:nvPr/>
            </p:nvSpPr>
            <p:spPr>
              <a:xfrm>
                <a:off x="2121762" y="2496169"/>
                <a:ext cx="200377" cy="65266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grpSp>
      </p:gr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show="0">
  <p:cSld>
    <p:spTree>
      <p:nvGrpSpPr>
        <p:cNvPr id="1" name="Shape 812"/>
        <p:cNvGrpSpPr/>
        <p:nvPr/>
      </p:nvGrpSpPr>
      <p:grpSpPr>
        <a:xfrm>
          <a:off x="0" y="0"/>
          <a:ext cx="0" cy="0"/>
          <a:chOff x="0" y="0"/>
          <a:chExt cx="0" cy="0"/>
        </a:xfrm>
      </p:grpSpPr>
      <p:sp>
        <p:nvSpPr>
          <p:cNvPr id="6" name="Title 72">
            <a:extLst>
              <a:ext uri="{FF2B5EF4-FFF2-40B4-BE49-F238E27FC236}">
                <a16:creationId xmlns:a16="http://schemas.microsoft.com/office/drawing/2014/main" id="{651A139C-7752-FE82-6B84-B69CFCBA8AE1}"/>
              </a:ext>
            </a:extLst>
          </p:cNvPr>
          <p:cNvSpPr txBox="1">
            <a:spLocks/>
          </p:cNvSpPr>
          <p:nvPr/>
        </p:nvSpPr>
        <p:spPr>
          <a:xfrm>
            <a:off x="5120413" y="1999312"/>
            <a:ext cx="5915913" cy="562168"/>
          </a:xfrm>
          <a:prstGeom prst="rect">
            <a:avLst/>
          </a:prstGeom>
        </p:spPr>
        <p:txBody>
          <a:bodyPr anchor="ctr" anchorCtr="0"/>
          <a:lstStyle>
            <a:lvl1pPr algn="l" defTabSz="914400" rtl="0" eaLnBrk="1" latinLnBrk="0" hangingPunct="1">
              <a:lnSpc>
                <a:spcPct val="90000"/>
              </a:lnSpc>
              <a:spcBef>
                <a:spcPct val="0"/>
              </a:spcBef>
              <a:buNone/>
              <a:defRPr sz="4400" kern="1200">
                <a:solidFill>
                  <a:schemeClr val="tx1"/>
                </a:solidFill>
                <a:latin typeface="Helvetica Neue" charset="0"/>
                <a:ea typeface="Helvetica Neue" charset="0"/>
                <a:cs typeface="Helvetica Neue" charset="0"/>
              </a:defRPr>
            </a:lvl1pPr>
          </a:lstStyle>
          <a:p>
            <a:pPr algn="r" rtl="1"/>
            <a:r>
              <a:rPr lang="en-CA" sz="5400" b="1" dirty="0">
                <a:solidFill>
                  <a:schemeClr val="bg1">
                    <a:lumMod val="75000"/>
                  </a:schemeClr>
                </a:solidFill>
                <a:latin typeface="Calibri" panose="020F0502020204030204" pitchFamily="34" charset="0"/>
                <a:cs typeface="Calibri" panose="020F0502020204030204" pitchFamily="34" charset="0"/>
              </a:rPr>
              <a:t>شريحة إضافية لملاحظات الميسر</a:t>
            </a:r>
          </a:p>
        </p:txBody>
      </p:sp>
    </p:spTree>
    <p:extLst>
      <p:ext uri="{BB962C8B-B14F-4D97-AF65-F5344CB8AC3E}">
        <p14:creationId xmlns:p14="http://schemas.microsoft.com/office/powerpoint/2010/main" val="3282811747"/>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Shape 1011"/>
        <p:cNvGrpSpPr/>
        <p:nvPr/>
      </p:nvGrpSpPr>
      <p:grpSpPr>
        <a:xfrm>
          <a:off x="0" y="0"/>
          <a:ext cx="0" cy="0"/>
          <a:chOff x="0" y="0"/>
          <a:chExt cx="0" cy="0"/>
        </a:xfrm>
      </p:grpSpPr>
      <p:sp>
        <p:nvSpPr>
          <p:cNvPr id="1012" name="Google Shape;1012;p49"/>
          <p:cNvSpPr/>
          <p:nvPr/>
        </p:nvSpPr>
        <p:spPr>
          <a:xfrm>
            <a:off x="0" y="-1"/>
            <a:ext cx="12192000" cy="985520"/>
          </a:xfrm>
          <a:prstGeom prst="rect">
            <a:avLst/>
          </a:prstGeom>
          <a:solidFill>
            <a:srgbClr val="EEE7EB"/>
          </a:solidFill>
          <a:ln>
            <a:noFill/>
          </a:ln>
        </p:spPr>
        <p:txBody>
          <a:bodyPr spcFirstLastPara="1" wrap="square" lIns="91425" tIns="45700" rIns="91425" bIns="45700" anchor="ctr" anchorCtr="0">
            <a:noAutofit/>
          </a:bodyPr>
          <a:lstStyle/>
          <a:p>
            <a:pPr marL="0" marR="0" lvl="0" indent="0" algn="ctr" rtl="1">
              <a:lnSpc>
                <a:spcPct val="100000"/>
              </a:lnSpc>
              <a:spcBef>
                <a:spcPts val="0"/>
              </a:spcBef>
              <a:spcAft>
                <a:spcPts val="0"/>
              </a:spcAft>
              <a:buClr>
                <a:schemeClr val="lt1"/>
              </a:buClr>
              <a:buSzPts val="1800"/>
              <a:buFont typeface="Calibri"/>
              <a:buNone/>
            </a:pPr>
            <a:endParaRPr sz="1800" b="0" i="0" u="none" strike="noStrike" cap="none" dirty="0">
              <a:solidFill>
                <a:srgbClr val="FFFFFF"/>
              </a:solidFill>
              <a:latin typeface="Calibri"/>
              <a:ea typeface="Calibri"/>
              <a:cs typeface="Calibri"/>
              <a:sym typeface="Calibri"/>
            </a:endParaRPr>
          </a:p>
        </p:txBody>
      </p:sp>
      <p:sp>
        <p:nvSpPr>
          <p:cNvPr id="1013" name="Google Shape;1013;p49"/>
          <p:cNvSpPr txBox="1">
            <a:spLocks noGrp="1"/>
          </p:cNvSpPr>
          <p:nvPr>
            <p:ph type="title"/>
          </p:nvPr>
        </p:nvSpPr>
        <p:spPr>
          <a:xfrm>
            <a:off x="838200" y="120516"/>
            <a:ext cx="10515600" cy="868968"/>
          </a:xfrm>
          <a:prstGeom prst="rect">
            <a:avLst/>
          </a:prstGeom>
          <a:noFill/>
          <a:ln>
            <a:noFill/>
          </a:ln>
        </p:spPr>
        <p:txBody>
          <a:bodyPr spcFirstLastPara="1" wrap="square" lIns="91425" tIns="45700" rIns="91425" bIns="45700" anchor="ctr" anchorCtr="0">
            <a:normAutofit/>
          </a:bodyPr>
          <a:lstStyle/>
          <a:p>
            <a:pPr marL="0" lvl="0" indent="0" algn="ctr" rtl="1">
              <a:lnSpc>
                <a:spcPct val="90000"/>
              </a:lnSpc>
              <a:spcBef>
                <a:spcPts val="0"/>
              </a:spcBef>
              <a:spcAft>
                <a:spcPts val="0"/>
              </a:spcAft>
              <a:buClr>
                <a:srgbClr val="8C5F7A"/>
              </a:buClr>
              <a:buSzPts val="3200"/>
              <a:buFont typeface="Arial"/>
              <a:buNone/>
            </a:pPr>
            <a:r>
              <a:rPr lang="en-US" dirty="0">
                <a:latin typeface="Calibri" panose="020F0502020204030204" pitchFamily="34" charset="0"/>
                <a:cs typeface="Calibri" panose="020F0502020204030204" pitchFamily="34" charset="0"/>
                <a:sym typeface="Arial"/>
              </a:rPr>
              <a:t>نقاط التعلم الأساسية</a:t>
            </a:r>
            <a:endParaRPr dirty="0">
              <a:latin typeface="Calibri" panose="020F0502020204030204" pitchFamily="34" charset="0"/>
              <a:cs typeface="Calibri" panose="020F0502020204030204" pitchFamily="34" charset="0"/>
            </a:endParaRPr>
          </a:p>
        </p:txBody>
      </p:sp>
      <p:sp>
        <p:nvSpPr>
          <p:cNvPr id="1014" name="Google Shape;1014;p49"/>
          <p:cNvSpPr/>
          <p:nvPr/>
        </p:nvSpPr>
        <p:spPr>
          <a:xfrm>
            <a:off x="2141497" y="2021944"/>
            <a:ext cx="1051560" cy="1051560"/>
          </a:xfrm>
          <a:prstGeom prst="star5">
            <a:avLst>
              <a:gd name="adj" fmla="val 28143"/>
              <a:gd name="hf" fmla="val 105146"/>
              <a:gd name="vf" fmla="val 110557"/>
            </a:avLst>
          </a:prstGeom>
          <a:solidFill>
            <a:srgbClr val="8C5F7A"/>
          </a:solidFill>
          <a:ln>
            <a:noFill/>
          </a:ln>
        </p:spPr>
        <p:txBody>
          <a:bodyPr spcFirstLastPara="1" wrap="square" lIns="91425" tIns="45700" rIns="91425" bIns="45700" anchor="ctr" anchorCtr="0">
            <a:noAutofit/>
          </a:bodyPr>
          <a:lstStyle/>
          <a:p>
            <a:pPr marL="0" marR="0" lvl="0" indent="0" algn="ctr" rtl="1">
              <a:lnSpc>
                <a:spcPct val="100000"/>
              </a:lnSpc>
              <a:spcBef>
                <a:spcPts val="0"/>
              </a:spcBef>
              <a:spcAft>
                <a:spcPts val="0"/>
              </a:spcAft>
              <a:buClr>
                <a:schemeClr val="lt1"/>
              </a:buClr>
              <a:buSzPts val="1800"/>
              <a:buFont typeface="Calibri"/>
              <a:buNone/>
            </a:pPr>
            <a:endParaRPr sz="1800" b="0" i="0" u="none" strike="noStrike" cap="none" dirty="0">
              <a:solidFill>
                <a:srgbClr val="FFFFFF"/>
              </a:solidFill>
              <a:latin typeface="Calibri"/>
              <a:ea typeface="Calibri"/>
              <a:cs typeface="Calibri"/>
              <a:sym typeface="Calibri"/>
            </a:endParaRPr>
          </a:p>
        </p:txBody>
      </p:sp>
      <p:sp>
        <p:nvSpPr>
          <p:cNvPr id="1015" name="Google Shape;1015;p49"/>
          <p:cNvSpPr/>
          <p:nvPr/>
        </p:nvSpPr>
        <p:spPr>
          <a:xfrm>
            <a:off x="5570220" y="2021944"/>
            <a:ext cx="1051560" cy="1051560"/>
          </a:xfrm>
          <a:prstGeom prst="star5">
            <a:avLst>
              <a:gd name="adj" fmla="val 28143"/>
              <a:gd name="hf" fmla="val 105146"/>
              <a:gd name="vf" fmla="val 110557"/>
            </a:avLst>
          </a:prstGeom>
          <a:solidFill>
            <a:srgbClr val="8C5F7A"/>
          </a:solidFill>
          <a:ln>
            <a:noFill/>
          </a:ln>
        </p:spPr>
        <p:txBody>
          <a:bodyPr spcFirstLastPara="1" wrap="square" lIns="91425" tIns="45700" rIns="91425" bIns="45700" anchor="ctr" anchorCtr="0">
            <a:noAutofit/>
          </a:bodyPr>
          <a:lstStyle/>
          <a:p>
            <a:pPr marL="0" marR="0" lvl="0" indent="0" algn="ctr" rtl="1">
              <a:lnSpc>
                <a:spcPct val="100000"/>
              </a:lnSpc>
              <a:spcBef>
                <a:spcPts val="0"/>
              </a:spcBef>
              <a:spcAft>
                <a:spcPts val="0"/>
              </a:spcAft>
              <a:buClr>
                <a:schemeClr val="lt1"/>
              </a:buClr>
              <a:buSzPts val="1800"/>
              <a:buFont typeface="Calibri"/>
              <a:buNone/>
            </a:pPr>
            <a:endParaRPr sz="1800" b="0" i="0" u="none" strike="noStrike" cap="none" dirty="0">
              <a:solidFill>
                <a:srgbClr val="FFFFFF"/>
              </a:solidFill>
              <a:latin typeface="Calibri"/>
              <a:ea typeface="Calibri"/>
              <a:cs typeface="Calibri"/>
              <a:sym typeface="Calibri"/>
            </a:endParaRPr>
          </a:p>
        </p:txBody>
      </p:sp>
      <p:sp>
        <p:nvSpPr>
          <p:cNvPr id="1016" name="Google Shape;1016;p49"/>
          <p:cNvSpPr/>
          <p:nvPr/>
        </p:nvSpPr>
        <p:spPr>
          <a:xfrm>
            <a:off x="8998943" y="2021944"/>
            <a:ext cx="1051560" cy="1051560"/>
          </a:xfrm>
          <a:prstGeom prst="star5">
            <a:avLst>
              <a:gd name="adj" fmla="val 28143"/>
              <a:gd name="hf" fmla="val 105146"/>
              <a:gd name="vf" fmla="val 110557"/>
            </a:avLst>
          </a:prstGeom>
          <a:solidFill>
            <a:srgbClr val="8C5F7A"/>
          </a:solidFill>
          <a:ln>
            <a:noFill/>
          </a:ln>
        </p:spPr>
        <p:txBody>
          <a:bodyPr spcFirstLastPara="1" wrap="square" lIns="91425" tIns="45700" rIns="91425" bIns="45700" anchor="ctr" anchorCtr="0">
            <a:noAutofit/>
          </a:bodyPr>
          <a:lstStyle/>
          <a:p>
            <a:pPr marL="0" marR="0" lvl="0" indent="0" algn="ctr" rtl="1">
              <a:lnSpc>
                <a:spcPct val="100000"/>
              </a:lnSpc>
              <a:spcBef>
                <a:spcPts val="0"/>
              </a:spcBef>
              <a:spcAft>
                <a:spcPts val="0"/>
              </a:spcAft>
              <a:buClr>
                <a:schemeClr val="lt1"/>
              </a:buClr>
              <a:buSzPts val="1800"/>
              <a:buFont typeface="Calibri"/>
              <a:buNone/>
            </a:pPr>
            <a:endParaRPr sz="1800" b="0" i="0" u="none" strike="noStrike" cap="none" dirty="0">
              <a:solidFill>
                <a:srgbClr val="FFFFFF"/>
              </a:solidFill>
              <a:latin typeface="Calibri"/>
              <a:ea typeface="Calibri"/>
              <a:cs typeface="Calibri"/>
              <a:sym typeface="Calibri"/>
            </a:endParaRPr>
          </a:p>
        </p:txBody>
      </p:sp>
      <p:sp>
        <p:nvSpPr>
          <p:cNvPr id="1017" name="Google Shape;1017;p49"/>
          <p:cNvSpPr txBox="1"/>
          <p:nvPr/>
        </p:nvSpPr>
        <p:spPr>
          <a:xfrm>
            <a:off x="7759146" y="3421539"/>
            <a:ext cx="3531154" cy="1477287"/>
          </a:xfrm>
          <a:prstGeom prst="rect">
            <a:avLst/>
          </a:prstGeom>
          <a:noFill/>
          <a:ln>
            <a:noFill/>
          </a:ln>
        </p:spPr>
        <p:txBody>
          <a:bodyPr spcFirstLastPara="1" wrap="square" lIns="91425" tIns="45700" rIns="91425" bIns="45700" anchor="t" anchorCtr="0">
            <a:spAutoFit/>
          </a:bodyPr>
          <a:lstStyle/>
          <a:p>
            <a:pPr marL="0" marR="0" lvl="0" indent="0" algn="ctr" rtl="1">
              <a:spcBef>
                <a:spcPts val="0"/>
              </a:spcBef>
              <a:spcAft>
                <a:spcPts val="0"/>
              </a:spcAft>
              <a:buNone/>
            </a:pPr>
            <a:r>
              <a:rPr lang="en-US" sz="1800" dirty="0">
                <a:solidFill>
                  <a:schemeClr val="dk1"/>
                </a:solidFill>
                <a:latin typeface="Calibri" panose="020F0502020204030204" pitchFamily="34" charset="0"/>
                <a:ea typeface="Helvetica Neue"/>
                <a:cs typeface="Calibri" panose="020F0502020204030204" pitchFamily="34" charset="0"/>
                <a:sym typeface="Helvetica Neue"/>
              </a:rPr>
              <a:t>يجب الاتفاق على ما يلي بين جميع الجهات الفاعلة: معايير أهلية </a:t>
            </a:r>
            <a:r>
              <a:rPr lang="ar-SA" sz="1800" dirty="0">
                <a:solidFill>
                  <a:schemeClr val="dk1"/>
                </a:solidFill>
                <a:latin typeface="Calibri" panose="020F0502020204030204" pitchFamily="34" charset="0"/>
                <a:ea typeface="Helvetica Neue"/>
                <a:cs typeface="Calibri" panose="020F0502020204030204" pitchFamily="34" charset="0"/>
                <a:sym typeface="Helvetica Neue"/>
              </a:rPr>
              <a:t>ل</a:t>
            </a:r>
            <a:r>
              <a:rPr lang="en-US" sz="1800" dirty="0">
                <a:solidFill>
                  <a:schemeClr val="dk1"/>
                </a:solidFill>
                <a:latin typeface="Calibri" panose="020F0502020204030204" pitchFamily="34" charset="0"/>
                <a:ea typeface="Helvetica Neue"/>
                <a:cs typeface="Calibri" panose="020F0502020204030204" pitchFamily="34" charset="0"/>
                <a:sym typeface="Helvetica Neue"/>
              </a:rPr>
              <a:t>مقدمي الرعاية ، وإجراءات ال</a:t>
            </a:r>
            <a:r>
              <a:rPr lang="ar-SA" sz="1800" dirty="0">
                <a:solidFill>
                  <a:schemeClr val="dk1"/>
                </a:solidFill>
                <a:latin typeface="Calibri" panose="020F0502020204030204" pitchFamily="34" charset="0"/>
                <a:ea typeface="Helvetica Neue"/>
                <a:cs typeface="Calibri" panose="020F0502020204030204" pitchFamily="34" charset="0"/>
                <a:sym typeface="Helvetica Neue"/>
              </a:rPr>
              <a:t>فحص</a:t>
            </a:r>
            <a:r>
              <a:rPr lang="en-US" sz="1800" dirty="0">
                <a:solidFill>
                  <a:schemeClr val="dk1"/>
                </a:solidFill>
                <a:latin typeface="Calibri" panose="020F0502020204030204" pitchFamily="34" charset="0"/>
                <a:ea typeface="Helvetica Neue"/>
                <a:cs typeface="Calibri" panose="020F0502020204030204" pitchFamily="34" charset="0"/>
                <a:sym typeface="Helvetica Neue"/>
              </a:rPr>
              <a:t> والمطابقة والإعداد (للطفل والأسرة) واتفاقيات </a:t>
            </a:r>
            <a:r>
              <a:rPr lang="ar-SA" sz="1800" dirty="0">
                <a:solidFill>
                  <a:schemeClr val="dk1"/>
                </a:solidFill>
                <a:latin typeface="Calibri" panose="020F0502020204030204" pitchFamily="34" charset="0"/>
                <a:ea typeface="Helvetica Neue"/>
                <a:cs typeface="Calibri" panose="020F0502020204030204" pitchFamily="34" charset="0"/>
                <a:sym typeface="Helvetica Neue"/>
              </a:rPr>
              <a:t>مقدمي الرعاية</a:t>
            </a:r>
            <a:r>
              <a:rPr lang="en-US" sz="1800" dirty="0">
                <a:solidFill>
                  <a:schemeClr val="dk1"/>
                </a:solidFill>
                <a:latin typeface="Calibri" panose="020F0502020204030204" pitchFamily="34" charset="0"/>
                <a:ea typeface="Helvetica Neue"/>
                <a:cs typeface="Calibri" panose="020F0502020204030204" pitchFamily="34" charset="0"/>
                <a:sym typeface="Helvetica Neue"/>
              </a:rPr>
              <a:t> والم</a:t>
            </a:r>
            <a:r>
              <a:rPr lang="ar-SA" sz="1800" dirty="0">
                <a:solidFill>
                  <a:schemeClr val="dk1"/>
                </a:solidFill>
                <a:latin typeface="Calibri" panose="020F0502020204030204" pitchFamily="34" charset="0"/>
                <a:ea typeface="Helvetica Neue"/>
                <a:cs typeface="Calibri" panose="020F0502020204030204" pitchFamily="34" charset="0"/>
                <a:sym typeface="Helvetica Neue"/>
              </a:rPr>
              <a:t>رشد</a:t>
            </a:r>
            <a:r>
              <a:rPr lang="en-US" sz="1800" dirty="0">
                <a:solidFill>
                  <a:schemeClr val="dk1"/>
                </a:solidFill>
                <a:latin typeface="+mn-lt"/>
                <a:ea typeface="Helvetica Neue"/>
                <a:cs typeface="Helvetica Neue"/>
                <a:sym typeface="Helvetica Neue"/>
              </a:rPr>
              <a:t>.</a:t>
            </a:r>
            <a:endParaRPr sz="1800" dirty="0">
              <a:latin typeface="+mn-lt"/>
            </a:endParaRPr>
          </a:p>
        </p:txBody>
      </p:sp>
      <p:sp>
        <p:nvSpPr>
          <p:cNvPr id="1018" name="Google Shape;1018;p49"/>
          <p:cNvSpPr txBox="1"/>
          <p:nvPr/>
        </p:nvSpPr>
        <p:spPr>
          <a:xfrm>
            <a:off x="1102271" y="3422095"/>
            <a:ext cx="3130012" cy="1200288"/>
          </a:xfrm>
          <a:prstGeom prst="rect">
            <a:avLst/>
          </a:prstGeom>
          <a:noFill/>
          <a:ln>
            <a:noFill/>
          </a:ln>
        </p:spPr>
        <p:txBody>
          <a:bodyPr spcFirstLastPara="1" wrap="square" lIns="91425" tIns="45700" rIns="91425" bIns="45700" anchor="t" anchorCtr="0">
            <a:spAutoFit/>
          </a:bodyPr>
          <a:lstStyle/>
          <a:p>
            <a:pPr marL="0" marR="0" lvl="0" indent="0" algn="ctr" rtl="1">
              <a:spcBef>
                <a:spcPts val="0"/>
              </a:spcBef>
              <a:spcAft>
                <a:spcPts val="0"/>
              </a:spcAft>
              <a:buNone/>
            </a:pPr>
            <a:r>
              <a:rPr lang="en-US" sz="1800" dirty="0">
                <a:solidFill>
                  <a:schemeClr val="dk1"/>
                </a:solidFill>
                <a:latin typeface="Calibri" panose="020F0502020204030204" pitchFamily="34" charset="0"/>
                <a:ea typeface="Helvetica Neue"/>
                <a:cs typeface="Calibri" panose="020F0502020204030204" pitchFamily="34" charset="0"/>
                <a:sym typeface="Helvetica Neue"/>
              </a:rPr>
              <a:t>يجب تضمين الاعتبارات الخاصة المتعلقة بالرعاية البديلة في خطة الحالة جنبًا إلى جنب مع جميع قضايا </a:t>
            </a:r>
            <a:r>
              <a:rPr lang="ar-SA" sz="1800" dirty="0">
                <a:solidFill>
                  <a:schemeClr val="dk1"/>
                </a:solidFill>
                <a:latin typeface="Calibri" panose="020F0502020204030204" pitchFamily="34" charset="0"/>
                <a:ea typeface="Helvetica Neue"/>
                <a:cs typeface="Calibri" panose="020F0502020204030204" pitchFamily="34" charset="0"/>
                <a:sym typeface="Helvetica Neue"/>
              </a:rPr>
              <a:t>حماية الطفل</a:t>
            </a:r>
            <a:r>
              <a:rPr lang="en-US" sz="1800" dirty="0">
                <a:solidFill>
                  <a:schemeClr val="dk1"/>
                </a:solidFill>
                <a:latin typeface="Calibri" panose="020F0502020204030204" pitchFamily="34" charset="0"/>
                <a:ea typeface="Helvetica Neue"/>
                <a:cs typeface="Calibri" panose="020F0502020204030204" pitchFamily="34" charset="0"/>
                <a:sym typeface="Helvetica Neue"/>
              </a:rPr>
              <a:t> الأخرى المحددة.</a:t>
            </a:r>
            <a:endParaRPr sz="1800" dirty="0">
              <a:latin typeface="Calibri" panose="020F0502020204030204" pitchFamily="34" charset="0"/>
              <a:cs typeface="Calibri" panose="020F0502020204030204" pitchFamily="34" charset="0"/>
            </a:endParaRPr>
          </a:p>
        </p:txBody>
      </p:sp>
      <p:sp>
        <p:nvSpPr>
          <p:cNvPr id="1019" name="Google Shape;1019;p49"/>
          <p:cNvSpPr txBox="1"/>
          <p:nvPr/>
        </p:nvSpPr>
        <p:spPr>
          <a:xfrm>
            <a:off x="4610036" y="3417574"/>
            <a:ext cx="2971928" cy="923289"/>
          </a:xfrm>
          <a:prstGeom prst="rect">
            <a:avLst/>
          </a:prstGeom>
          <a:noFill/>
          <a:ln>
            <a:noFill/>
          </a:ln>
        </p:spPr>
        <p:txBody>
          <a:bodyPr spcFirstLastPara="1" wrap="square" lIns="91425" tIns="45700" rIns="91425" bIns="45700" anchor="t" anchorCtr="0">
            <a:spAutoFit/>
          </a:bodyPr>
          <a:lstStyle/>
          <a:p>
            <a:pPr marL="0" marR="0" lvl="0" indent="0" algn="ctr" rtl="1">
              <a:spcBef>
                <a:spcPts val="0"/>
              </a:spcBef>
              <a:spcAft>
                <a:spcPts val="0"/>
              </a:spcAft>
              <a:buNone/>
            </a:pPr>
            <a:r>
              <a:rPr lang="en-US" sz="1800" dirty="0">
                <a:solidFill>
                  <a:schemeClr val="dk1"/>
                </a:solidFill>
                <a:latin typeface="Calibri" panose="020F0502020204030204" pitchFamily="34" charset="0"/>
                <a:ea typeface="Helvetica Neue"/>
                <a:cs typeface="Calibri" panose="020F0502020204030204" pitchFamily="34" charset="0"/>
                <a:sym typeface="Helvetica Neue"/>
              </a:rPr>
              <a:t>قد يشارك </a:t>
            </a:r>
            <a:r>
              <a:rPr lang="ar-SA" sz="1800" dirty="0">
                <a:solidFill>
                  <a:schemeClr val="dk1"/>
                </a:solidFill>
                <a:latin typeface="Calibri" panose="020F0502020204030204" pitchFamily="34" charset="0"/>
                <a:ea typeface="Helvetica Neue"/>
                <a:cs typeface="Calibri" panose="020F0502020204030204" pitchFamily="34" charset="0"/>
                <a:sym typeface="Helvetica Neue"/>
              </a:rPr>
              <a:t>أخصائيو </a:t>
            </a:r>
            <a:r>
              <a:rPr lang="en-US" sz="1800" dirty="0">
                <a:solidFill>
                  <a:schemeClr val="dk1"/>
                </a:solidFill>
                <a:latin typeface="Calibri" panose="020F0502020204030204" pitchFamily="34" charset="0"/>
                <a:ea typeface="Helvetica Neue"/>
                <a:cs typeface="Calibri" panose="020F0502020204030204" pitchFamily="34" charset="0"/>
                <a:sym typeface="Helvetica Neue"/>
              </a:rPr>
              <a:t>الحال</a:t>
            </a:r>
            <a:r>
              <a:rPr lang="ar-SA" sz="1800" dirty="0">
                <a:solidFill>
                  <a:schemeClr val="dk1"/>
                </a:solidFill>
                <a:latin typeface="Calibri" panose="020F0502020204030204" pitchFamily="34" charset="0"/>
                <a:ea typeface="Helvetica Neue"/>
                <a:cs typeface="Calibri" panose="020F0502020204030204" pitchFamily="34" charset="0"/>
                <a:sym typeface="Helvetica Neue"/>
              </a:rPr>
              <a:t>ة</a:t>
            </a:r>
            <a:r>
              <a:rPr lang="en-US" sz="1800" dirty="0">
                <a:solidFill>
                  <a:schemeClr val="dk1"/>
                </a:solidFill>
                <a:latin typeface="Calibri" panose="020F0502020204030204" pitchFamily="34" charset="0"/>
                <a:ea typeface="Helvetica Neue"/>
                <a:cs typeface="Calibri" panose="020F0502020204030204" pitchFamily="34" charset="0"/>
                <a:sym typeface="Helvetica Neue"/>
              </a:rPr>
              <a:t> في تطوير وتنفيذ إجراءات محددة لت</a:t>
            </a:r>
            <a:r>
              <a:rPr lang="ar-SA" sz="1800" dirty="0">
                <a:solidFill>
                  <a:schemeClr val="dk1"/>
                </a:solidFill>
                <a:latin typeface="Calibri" panose="020F0502020204030204" pitchFamily="34" charset="0"/>
                <a:ea typeface="Helvetica Neue"/>
                <a:cs typeface="Calibri" panose="020F0502020204030204" pitchFamily="34" charset="0"/>
                <a:sym typeface="Helvetica Neue"/>
              </a:rPr>
              <a:t>يسير</a:t>
            </a:r>
            <a:r>
              <a:rPr lang="en-US" sz="1800" dirty="0">
                <a:solidFill>
                  <a:schemeClr val="dk1"/>
                </a:solidFill>
                <a:latin typeface="Calibri" panose="020F0502020204030204" pitchFamily="34" charset="0"/>
                <a:ea typeface="Helvetica Neue"/>
                <a:cs typeface="Calibri" panose="020F0502020204030204" pitchFamily="34" charset="0"/>
                <a:sym typeface="Helvetica Neue"/>
              </a:rPr>
              <a:t> الرعاية المجتمعية.</a:t>
            </a:r>
            <a:endParaRPr sz="1800" dirty="0">
              <a:latin typeface="Calibri" panose="020F0502020204030204" pitchFamily="34" charset="0"/>
              <a:cs typeface="Calibri" panose="020F0502020204030204" pitchFamily="34" charset="0"/>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290"/>
        <p:cNvGrpSpPr/>
        <p:nvPr/>
      </p:nvGrpSpPr>
      <p:grpSpPr>
        <a:xfrm>
          <a:off x="0" y="0"/>
          <a:ext cx="0" cy="0"/>
          <a:chOff x="0" y="0"/>
          <a:chExt cx="0" cy="0"/>
        </a:xfrm>
      </p:grpSpPr>
      <p:sp>
        <p:nvSpPr>
          <p:cNvPr id="291" name="Google Shape;291;p5"/>
          <p:cNvSpPr txBox="1">
            <a:spLocks noGrp="1"/>
          </p:cNvSpPr>
          <p:nvPr>
            <p:ph type="title"/>
          </p:nvPr>
        </p:nvSpPr>
        <p:spPr>
          <a:xfrm>
            <a:off x="838200" y="120516"/>
            <a:ext cx="10515600" cy="868968"/>
          </a:xfrm>
          <a:prstGeom prst="rect">
            <a:avLst/>
          </a:prstGeom>
          <a:noFill/>
          <a:ln>
            <a:noFill/>
          </a:ln>
        </p:spPr>
        <p:txBody>
          <a:bodyPr spcFirstLastPara="1" wrap="square" lIns="91425" tIns="45700" rIns="91425" bIns="45700" anchor="ctr" anchorCtr="0">
            <a:normAutofit/>
          </a:bodyPr>
          <a:lstStyle/>
          <a:p>
            <a:pPr marL="0" lvl="0" indent="0" algn="ctr" rtl="1">
              <a:lnSpc>
                <a:spcPct val="90000"/>
              </a:lnSpc>
              <a:spcBef>
                <a:spcPts val="0"/>
              </a:spcBef>
              <a:spcAft>
                <a:spcPts val="0"/>
              </a:spcAft>
              <a:buClr>
                <a:srgbClr val="8C5F7A"/>
              </a:buClr>
              <a:buSzPts val="3200"/>
              <a:buFont typeface="Arial"/>
              <a:buNone/>
            </a:pPr>
            <a:r>
              <a:rPr lang="en-US" dirty="0">
                <a:latin typeface="Calibri" panose="020F0502020204030204" pitchFamily="34" charset="0"/>
                <a:cs typeface="Calibri" panose="020F0502020204030204" pitchFamily="34" charset="0"/>
              </a:rPr>
              <a:t>أهداف التعلم</a:t>
            </a:r>
            <a:endParaRPr dirty="0">
              <a:latin typeface="Calibri" panose="020F0502020204030204" pitchFamily="34" charset="0"/>
              <a:cs typeface="Calibri" panose="020F0502020204030204" pitchFamily="34" charset="0"/>
            </a:endParaRPr>
          </a:p>
        </p:txBody>
      </p:sp>
      <p:sp>
        <p:nvSpPr>
          <p:cNvPr id="292" name="Google Shape;292;p5"/>
          <p:cNvSpPr txBox="1"/>
          <p:nvPr/>
        </p:nvSpPr>
        <p:spPr>
          <a:xfrm>
            <a:off x="7966310" y="3775048"/>
            <a:ext cx="3059925" cy="1446509"/>
          </a:xfrm>
          <a:prstGeom prst="rect">
            <a:avLst/>
          </a:prstGeom>
          <a:noFill/>
          <a:ln>
            <a:noFill/>
          </a:ln>
        </p:spPr>
        <p:txBody>
          <a:bodyPr spcFirstLastPara="1" wrap="square" lIns="91425" tIns="45700" rIns="91425" bIns="45700" anchor="t" anchorCtr="0">
            <a:spAutoFit/>
          </a:bodyPr>
          <a:lstStyle/>
          <a:p>
            <a:pPr marL="0" marR="0" lvl="0" indent="0" algn="ctr" rtl="1">
              <a:spcBef>
                <a:spcPts val="0"/>
              </a:spcBef>
              <a:spcAft>
                <a:spcPts val="0"/>
              </a:spcAft>
              <a:buNone/>
            </a:pPr>
            <a:r>
              <a:rPr lang="ar-SA" sz="2200" b="0" i="0" u="none" strike="noStrike" cap="none" dirty="0">
                <a:solidFill>
                  <a:schemeClr val="dk1"/>
                </a:solidFill>
                <a:latin typeface="Calibri" panose="020F0502020204030204" pitchFamily="34" charset="0"/>
                <a:ea typeface="Calibri" panose="020F0502020204030204" pitchFamily="34" charset="0"/>
                <a:cs typeface="Calibri" panose="020F0502020204030204" pitchFamily="34" charset="0"/>
                <a:sym typeface="Helvetica Neue"/>
              </a:rPr>
              <a:t>و</a:t>
            </a:r>
            <a:r>
              <a:rPr lang="en-US" sz="2200" b="0" i="0" u="none" strike="noStrike" cap="none" dirty="0">
                <a:solidFill>
                  <a:schemeClr val="dk1"/>
                </a:solidFill>
                <a:latin typeface="Calibri" panose="020F0502020204030204" pitchFamily="34" charset="0"/>
                <a:ea typeface="Calibri" panose="020F0502020204030204" pitchFamily="34" charset="0"/>
                <a:cs typeface="Calibri" panose="020F0502020204030204" pitchFamily="34" charset="0"/>
                <a:sym typeface="Helvetica Neue"/>
              </a:rPr>
              <a:t>صف الخطوات المتبعة في ت</a:t>
            </a:r>
            <a:r>
              <a:rPr lang="ar-SA" sz="2200" b="0" i="0" u="none" strike="noStrike" cap="none" dirty="0">
                <a:solidFill>
                  <a:schemeClr val="dk1"/>
                </a:solidFill>
                <a:latin typeface="Calibri" panose="020F0502020204030204" pitchFamily="34" charset="0"/>
                <a:ea typeface="Calibri" panose="020F0502020204030204" pitchFamily="34" charset="0"/>
                <a:cs typeface="Calibri" panose="020F0502020204030204" pitchFamily="34" charset="0"/>
                <a:sym typeface="Helvetica Neue"/>
              </a:rPr>
              <a:t>عقب</a:t>
            </a:r>
            <a:r>
              <a:rPr lang="en-US" sz="2200" b="0" i="0" u="none" strike="noStrike" cap="none" dirty="0">
                <a:solidFill>
                  <a:schemeClr val="dk1"/>
                </a:solidFill>
                <a:latin typeface="Calibri" panose="020F0502020204030204" pitchFamily="34" charset="0"/>
                <a:ea typeface="Calibri" panose="020F0502020204030204" pitchFamily="34" charset="0"/>
                <a:cs typeface="Calibri" panose="020F0502020204030204" pitchFamily="34" charset="0"/>
                <a:sym typeface="Helvetica Neue"/>
              </a:rPr>
              <a:t> الأسرة والإجراءات الأساسية وأفضل الممارسات في كل خطوة</a:t>
            </a:r>
            <a:endParaRPr sz="2200" dirty="0">
              <a:latin typeface="Calibri" panose="020F0502020204030204" pitchFamily="34" charset="0"/>
              <a:ea typeface="Calibri" panose="020F0502020204030204" pitchFamily="34" charset="0"/>
              <a:cs typeface="Calibri" panose="020F0502020204030204" pitchFamily="34" charset="0"/>
            </a:endParaRPr>
          </a:p>
        </p:txBody>
      </p:sp>
      <p:grpSp>
        <p:nvGrpSpPr>
          <p:cNvPr id="293" name="Google Shape;293;p5"/>
          <p:cNvGrpSpPr/>
          <p:nvPr/>
        </p:nvGrpSpPr>
        <p:grpSpPr>
          <a:xfrm>
            <a:off x="2066695" y="2227729"/>
            <a:ext cx="1408652" cy="974395"/>
            <a:chOff x="6878053" y="1156317"/>
            <a:chExt cx="1431178" cy="1039513"/>
          </a:xfrm>
          <a:solidFill>
            <a:schemeClr val="accent2">
              <a:lumMod val="75000"/>
            </a:schemeClr>
          </a:solidFill>
        </p:grpSpPr>
        <p:grpSp>
          <p:nvGrpSpPr>
            <p:cNvPr id="294" name="Google Shape;294;p5"/>
            <p:cNvGrpSpPr/>
            <p:nvPr/>
          </p:nvGrpSpPr>
          <p:grpSpPr>
            <a:xfrm>
              <a:off x="7672978" y="1156317"/>
              <a:ext cx="412941" cy="436880"/>
              <a:chOff x="243840" y="1676400"/>
              <a:chExt cx="701040" cy="741680"/>
            </a:xfrm>
            <a:grpFill/>
          </p:grpSpPr>
          <p:sp>
            <p:nvSpPr>
              <p:cNvPr id="295" name="Google Shape;295;p5"/>
              <p:cNvSpPr/>
              <p:nvPr/>
            </p:nvSpPr>
            <p:spPr>
              <a:xfrm>
                <a:off x="243840" y="1676400"/>
                <a:ext cx="116839" cy="741680"/>
              </a:xfrm>
              <a:prstGeom prst="rect">
                <a:avLst/>
              </a:prstGeom>
              <a:grpFill/>
              <a:ln>
                <a:noFill/>
              </a:ln>
            </p:spPr>
            <p:txBody>
              <a:bodyPr spcFirstLastPara="1" wrap="square" lIns="91425" tIns="45700" rIns="91425" bIns="45700" anchor="ctr" anchorCtr="0">
                <a:noAutofit/>
              </a:bodyPr>
              <a:lstStyle/>
              <a:p>
                <a:pPr marL="0" marR="0" lvl="0" indent="0" algn="ctr" rtl="1">
                  <a:lnSpc>
                    <a:spcPct val="100000"/>
                  </a:lnSpc>
                  <a:spcBef>
                    <a:spcPts val="0"/>
                  </a:spcBef>
                  <a:spcAft>
                    <a:spcPts val="0"/>
                  </a:spcAft>
                  <a:buClr>
                    <a:schemeClr val="lt1"/>
                  </a:buClr>
                  <a:buSzPts val="1800"/>
                  <a:buFont typeface="Calibri"/>
                  <a:buNone/>
                </a:pPr>
                <a:endParaRPr sz="1800" b="0" i="0" u="none" strike="noStrike" cap="none" dirty="0">
                  <a:solidFill>
                    <a:srgbClr val="8C5F7A"/>
                  </a:solidFill>
                  <a:latin typeface="Calibri"/>
                  <a:ea typeface="Calibri"/>
                  <a:cs typeface="Calibri"/>
                  <a:sym typeface="Calibri"/>
                </a:endParaRPr>
              </a:p>
            </p:txBody>
          </p:sp>
          <p:sp>
            <p:nvSpPr>
              <p:cNvPr id="296" name="Google Shape;296;p5"/>
              <p:cNvSpPr/>
              <p:nvPr/>
            </p:nvSpPr>
            <p:spPr>
              <a:xfrm>
                <a:off x="314960" y="1676400"/>
                <a:ext cx="629920" cy="436880"/>
              </a:xfrm>
              <a:prstGeom prst="rect">
                <a:avLst/>
              </a:prstGeom>
              <a:grpFill/>
              <a:ln>
                <a:noFill/>
              </a:ln>
            </p:spPr>
            <p:txBody>
              <a:bodyPr spcFirstLastPara="1" wrap="square" lIns="91425" tIns="45700" rIns="91425" bIns="45700" anchor="ctr" anchorCtr="0">
                <a:noAutofit/>
              </a:bodyPr>
              <a:lstStyle/>
              <a:p>
                <a:pPr marL="0" marR="0" lvl="0" indent="0" algn="ctr" rtl="1">
                  <a:lnSpc>
                    <a:spcPct val="100000"/>
                  </a:lnSpc>
                  <a:spcBef>
                    <a:spcPts val="0"/>
                  </a:spcBef>
                  <a:spcAft>
                    <a:spcPts val="0"/>
                  </a:spcAft>
                  <a:buClr>
                    <a:schemeClr val="lt1"/>
                  </a:buClr>
                  <a:buSzPts val="1800"/>
                  <a:buFont typeface="Calibri"/>
                  <a:buNone/>
                </a:pPr>
                <a:endParaRPr sz="1800" b="0" i="0" u="none" strike="noStrike" cap="none" dirty="0">
                  <a:solidFill>
                    <a:srgbClr val="8C5F7A"/>
                  </a:solidFill>
                  <a:latin typeface="Calibri"/>
                  <a:ea typeface="Calibri"/>
                  <a:cs typeface="Calibri"/>
                  <a:sym typeface="Calibri"/>
                </a:endParaRPr>
              </a:p>
            </p:txBody>
          </p:sp>
        </p:grpSp>
        <p:sp>
          <p:nvSpPr>
            <p:cNvPr id="297" name="Google Shape;297;p5"/>
            <p:cNvSpPr/>
            <p:nvPr/>
          </p:nvSpPr>
          <p:spPr>
            <a:xfrm>
              <a:off x="7120511" y="1517650"/>
              <a:ext cx="1188720" cy="678180"/>
            </a:xfrm>
            <a:prstGeom prst="triangle">
              <a:avLst>
                <a:gd name="adj" fmla="val 50000"/>
              </a:avLst>
            </a:prstGeom>
            <a:grpFill/>
            <a:ln>
              <a:noFill/>
            </a:ln>
          </p:spPr>
          <p:txBody>
            <a:bodyPr spcFirstLastPara="1" wrap="square" lIns="91425" tIns="45700" rIns="91425" bIns="45700" anchor="ctr" anchorCtr="0">
              <a:noAutofit/>
            </a:bodyPr>
            <a:lstStyle/>
            <a:p>
              <a:pPr marL="0" marR="0" lvl="0" indent="0" algn="ctr" rtl="1">
                <a:lnSpc>
                  <a:spcPct val="100000"/>
                </a:lnSpc>
                <a:spcBef>
                  <a:spcPts val="0"/>
                </a:spcBef>
                <a:spcAft>
                  <a:spcPts val="0"/>
                </a:spcAft>
                <a:buClr>
                  <a:schemeClr val="lt1"/>
                </a:buClr>
                <a:buSzPts val="1800"/>
                <a:buFont typeface="Calibri"/>
                <a:buNone/>
              </a:pPr>
              <a:endParaRPr sz="1800" b="0" i="0" u="none" strike="noStrike" cap="none" dirty="0">
                <a:solidFill>
                  <a:srgbClr val="8C5F7A"/>
                </a:solidFill>
                <a:latin typeface="Calibri"/>
                <a:ea typeface="Calibri"/>
                <a:cs typeface="Calibri"/>
                <a:sym typeface="Calibri"/>
              </a:endParaRPr>
            </a:p>
          </p:txBody>
        </p:sp>
        <p:sp>
          <p:nvSpPr>
            <p:cNvPr id="298" name="Google Shape;298;p5"/>
            <p:cNvSpPr/>
            <p:nvPr/>
          </p:nvSpPr>
          <p:spPr>
            <a:xfrm>
              <a:off x="6878053" y="1727035"/>
              <a:ext cx="821708" cy="468795"/>
            </a:xfrm>
            <a:prstGeom prst="triangle">
              <a:avLst>
                <a:gd name="adj" fmla="val 50000"/>
              </a:avLst>
            </a:prstGeom>
            <a:grpFill/>
            <a:ln>
              <a:noFill/>
            </a:ln>
          </p:spPr>
          <p:txBody>
            <a:bodyPr spcFirstLastPara="1" wrap="square" lIns="91425" tIns="45700" rIns="91425" bIns="45700" anchor="ctr" anchorCtr="0">
              <a:noAutofit/>
            </a:bodyPr>
            <a:lstStyle/>
            <a:p>
              <a:pPr marL="0" marR="0" lvl="0" indent="0" algn="ctr" rtl="1">
                <a:lnSpc>
                  <a:spcPct val="100000"/>
                </a:lnSpc>
                <a:spcBef>
                  <a:spcPts val="0"/>
                </a:spcBef>
                <a:spcAft>
                  <a:spcPts val="0"/>
                </a:spcAft>
                <a:buClr>
                  <a:schemeClr val="lt1"/>
                </a:buClr>
                <a:buSzPts val="1800"/>
                <a:buFont typeface="Calibri"/>
                <a:buNone/>
              </a:pPr>
              <a:endParaRPr sz="1800" b="0" i="0" u="none" strike="noStrike" cap="none" dirty="0">
                <a:solidFill>
                  <a:srgbClr val="8C5F7A"/>
                </a:solidFill>
                <a:latin typeface="Calibri"/>
                <a:ea typeface="Calibri"/>
                <a:cs typeface="Calibri"/>
                <a:sym typeface="Calibri"/>
              </a:endParaRPr>
            </a:p>
          </p:txBody>
        </p:sp>
      </p:grpSp>
      <p:grpSp>
        <p:nvGrpSpPr>
          <p:cNvPr id="299" name="Google Shape;299;p5"/>
          <p:cNvGrpSpPr/>
          <p:nvPr/>
        </p:nvGrpSpPr>
        <p:grpSpPr>
          <a:xfrm>
            <a:off x="5460856" y="2235761"/>
            <a:ext cx="1408652" cy="974395"/>
            <a:chOff x="6878053" y="1156317"/>
            <a:chExt cx="1431178" cy="1039513"/>
          </a:xfrm>
          <a:solidFill>
            <a:schemeClr val="accent2">
              <a:lumMod val="75000"/>
            </a:schemeClr>
          </a:solidFill>
        </p:grpSpPr>
        <p:grpSp>
          <p:nvGrpSpPr>
            <p:cNvPr id="300" name="Google Shape;300;p5"/>
            <p:cNvGrpSpPr/>
            <p:nvPr/>
          </p:nvGrpSpPr>
          <p:grpSpPr>
            <a:xfrm>
              <a:off x="7672978" y="1156317"/>
              <a:ext cx="412941" cy="436880"/>
              <a:chOff x="243840" y="1676400"/>
              <a:chExt cx="701040" cy="741680"/>
            </a:xfrm>
            <a:grpFill/>
          </p:grpSpPr>
          <p:sp>
            <p:nvSpPr>
              <p:cNvPr id="301" name="Google Shape;301;p5"/>
              <p:cNvSpPr/>
              <p:nvPr/>
            </p:nvSpPr>
            <p:spPr>
              <a:xfrm>
                <a:off x="243840" y="1676400"/>
                <a:ext cx="116839" cy="741680"/>
              </a:xfrm>
              <a:prstGeom prst="rect">
                <a:avLst/>
              </a:prstGeom>
              <a:grpFill/>
              <a:ln>
                <a:noFill/>
              </a:ln>
            </p:spPr>
            <p:txBody>
              <a:bodyPr spcFirstLastPara="1" wrap="square" lIns="91425" tIns="45700" rIns="91425" bIns="45700" anchor="ctr" anchorCtr="0">
                <a:noAutofit/>
              </a:bodyPr>
              <a:lstStyle/>
              <a:p>
                <a:pPr marL="0" marR="0" lvl="0" indent="0" algn="ctr" rtl="1">
                  <a:lnSpc>
                    <a:spcPct val="100000"/>
                  </a:lnSpc>
                  <a:spcBef>
                    <a:spcPts val="0"/>
                  </a:spcBef>
                  <a:spcAft>
                    <a:spcPts val="0"/>
                  </a:spcAft>
                  <a:buClr>
                    <a:schemeClr val="lt1"/>
                  </a:buClr>
                  <a:buSzPts val="1800"/>
                  <a:buFont typeface="Calibri"/>
                  <a:buNone/>
                </a:pPr>
                <a:endParaRPr sz="1800" b="0" i="0" u="none" strike="noStrike" cap="none" dirty="0">
                  <a:solidFill>
                    <a:srgbClr val="8C5F7A"/>
                  </a:solidFill>
                  <a:latin typeface="Calibri"/>
                  <a:ea typeface="Calibri"/>
                  <a:cs typeface="Calibri"/>
                  <a:sym typeface="Calibri"/>
                </a:endParaRPr>
              </a:p>
            </p:txBody>
          </p:sp>
          <p:sp>
            <p:nvSpPr>
              <p:cNvPr id="302" name="Google Shape;302;p5"/>
              <p:cNvSpPr/>
              <p:nvPr/>
            </p:nvSpPr>
            <p:spPr>
              <a:xfrm>
                <a:off x="314960" y="1676400"/>
                <a:ext cx="629920" cy="436880"/>
              </a:xfrm>
              <a:prstGeom prst="rect">
                <a:avLst/>
              </a:prstGeom>
              <a:grpFill/>
              <a:ln>
                <a:noFill/>
              </a:ln>
            </p:spPr>
            <p:txBody>
              <a:bodyPr spcFirstLastPara="1" wrap="square" lIns="91425" tIns="45700" rIns="91425" bIns="45700" anchor="ctr" anchorCtr="0">
                <a:noAutofit/>
              </a:bodyPr>
              <a:lstStyle/>
              <a:p>
                <a:pPr marL="0" marR="0" lvl="0" indent="0" algn="ctr" rtl="1">
                  <a:lnSpc>
                    <a:spcPct val="100000"/>
                  </a:lnSpc>
                  <a:spcBef>
                    <a:spcPts val="0"/>
                  </a:spcBef>
                  <a:spcAft>
                    <a:spcPts val="0"/>
                  </a:spcAft>
                  <a:buClr>
                    <a:schemeClr val="lt1"/>
                  </a:buClr>
                  <a:buSzPts val="1800"/>
                  <a:buFont typeface="Calibri"/>
                  <a:buNone/>
                </a:pPr>
                <a:endParaRPr sz="1800" b="0" i="0" u="none" strike="noStrike" cap="none" dirty="0">
                  <a:solidFill>
                    <a:srgbClr val="8C5F7A"/>
                  </a:solidFill>
                  <a:latin typeface="Calibri"/>
                  <a:ea typeface="Calibri"/>
                  <a:cs typeface="Calibri"/>
                  <a:sym typeface="Calibri"/>
                </a:endParaRPr>
              </a:p>
            </p:txBody>
          </p:sp>
        </p:grpSp>
        <p:sp>
          <p:nvSpPr>
            <p:cNvPr id="303" name="Google Shape;303;p5"/>
            <p:cNvSpPr/>
            <p:nvPr/>
          </p:nvSpPr>
          <p:spPr>
            <a:xfrm>
              <a:off x="7120511" y="1517650"/>
              <a:ext cx="1188720" cy="678180"/>
            </a:xfrm>
            <a:prstGeom prst="triangle">
              <a:avLst>
                <a:gd name="adj" fmla="val 50000"/>
              </a:avLst>
            </a:prstGeom>
            <a:grpFill/>
            <a:ln>
              <a:noFill/>
            </a:ln>
          </p:spPr>
          <p:txBody>
            <a:bodyPr spcFirstLastPara="1" wrap="square" lIns="91425" tIns="45700" rIns="91425" bIns="45700" anchor="ctr" anchorCtr="0">
              <a:noAutofit/>
            </a:bodyPr>
            <a:lstStyle/>
            <a:p>
              <a:pPr marL="0" marR="0" lvl="0" indent="0" algn="ctr" rtl="1">
                <a:lnSpc>
                  <a:spcPct val="100000"/>
                </a:lnSpc>
                <a:spcBef>
                  <a:spcPts val="0"/>
                </a:spcBef>
                <a:spcAft>
                  <a:spcPts val="0"/>
                </a:spcAft>
                <a:buClr>
                  <a:schemeClr val="lt1"/>
                </a:buClr>
                <a:buSzPts val="1800"/>
                <a:buFont typeface="Calibri"/>
                <a:buNone/>
              </a:pPr>
              <a:endParaRPr sz="1800" b="0" i="0" u="none" strike="noStrike" cap="none" dirty="0">
                <a:solidFill>
                  <a:srgbClr val="8C5F7A"/>
                </a:solidFill>
                <a:latin typeface="Calibri"/>
                <a:ea typeface="Calibri"/>
                <a:cs typeface="Calibri"/>
                <a:sym typeface="Calibri"/>
              </a:endParaRPr>
            </a:p>
          </p:txBody>
        </p:sp>
        <p:sp>
          <p:nvSpPr>
            <p:cNvPr id="304" name="Google Shape;304;p5"/>
            <p:cNvSpPr/>
            <p:nvPr/>
          </p:nvSpPr>
          <p:spPr>
            <a:xfrm>
              <a:off x="6878053" y="1727035"/>
              <a:ext cx="821708" cy="468795"/>
            </a:xfrm>
            <a:prstGeom prst="triangle">
              <a:avLst>
                <a:gd name="adj" fmla="val 50000"/>
              </a:avLst>
            </a:prstGeom>
            <a:grpFill/>
            <a:ln>
              <a:noFill/>
            </a:ln>
          </p:spPr>
          <p:txBody>
            <a:bodyPr spcFirstLastPara="1" wrap="square" lIns="91425" tIns="45700" rIns="91425" bIns="45700" anchor="ctr" anchorCtr="0">
              <a:noAutofit/>
            </a:bodyPr>
            <a:lstStyle/>
            <a:p>
              <a:pPr marL="0" marR="0" lvl="0" indent="0" algn="ctr" rtl="1">
                <a:lnSpc>
                  <a:spcPct val="100000"/>
                </a:lnSpc>
                <a:spcBef>
                  <a:spcPts val="0"/>
                </a:spcBef>
                <a:spcAft>
                  <a:spcPts val="0"/>
                </a:spcAft>
                <a:buClr>
                  <a:schemeClr val="lt1"/>
                </a:buClr>
                <a:buSzPts val="1800"/>
                <a:buFont typeface="Calibri"/>
                <a:buNone/>
              </a:pPr>
              <a:endParaRPr sz="1800" b="0" i="0" u="none" strike="noStrike" cap="none" dirty="0">
                <a:solidFill>
                  <a:srgbClr val="8C5F7A"/>
                </a:solidFill>
                <a:latin typeface="Calibri"/>
                <a:ea typeface="Calibri"/>
                <a:cs typeface="Calibri"/>
                <a:sym typeface="Calibri"/>
              </a:endParaRPr>
            </a:p>
          </p:txBody>
        </p:sp>
      </p:grpSp>
      <p:grpSp>
        <p:nvGrpSpPr>
          <p:cNvPr id="305" name="Google Shape;305;p5"/>
          <p:cNvGrpSpPr/>
          <p:nvPr/>
        </p:nvGrpSpPr>
        <p:grpSpPr>
          <a:xfrm>
            <a:off x="8747228" y="2235761"/>
            <a:ext cx="1408652" cy="974395"/>
            <a:chOff x="6878053" y="1156317"/>
            <a:chExt cx="1431178" cy="1039513"/>
          </a:xfrm>
          <a:solidFill>
            <a:schemeClr val="accent2">
              <a:lumMod val="75000"/>
            </a:schemeClr>
          </a:solidFill>
        </p:grpSpPr>
        <p:grpSp>
          <p:nvGrpSpPr>
            <p:cNvPr id="306" name="Google Shape;306;p5"/>
            <p:cNvGrpSpPr/>
            <p:nvPr/>
          </p:nvGrpSpPr>
          <p:grpSpPr>
            <a:xfrm>
              <a:off x="7672978" y="1156317"/>
              <a:ext cx="412941" cy="436880"/>
              <a:chOff x="243840" y="1676400"/>
              <a:chExt cx="701040" cy="741680"/>
            </a:xfrm>
            <a:grpFill/>
          </p:grpSpPr>
          <p:sp>
            <p:nvSpPr>
              <p:cNvPr id="307" name="Google Shape;307;p5"/>
              <p:cNvSpPr/>
              <p:nvPr/>
            </p:nvSpPr>
            <p:spPr>
              <a:xfrm>
                <a:off x="243840" y="1676400"/>
                <a:ext cx="116839" cy="741680"/>
              </a:xfrm>
              <a:prstGeom prst="rect">
                <a:avLst/>
              </a:prstGeom>
              <a:grpFill/>
              <a:ln>
                <a:noFill/>
              </a:ln>
            </p:spPr>
            <p:txBody>
              <a:bodyPr spcFirstLastPara="1" wrap="square" lIns="91425" tIns="45700" rIns="91425" bIns="45700" anchor="ctr" anchorCtr="0">
                <a:noAutofit/>
              </a:bodyPr>
              <a:lstStyle/>
              <a:p>
                <a:pPr marL="0" marR="0" lvl="0" indent="0" algn="ctr" rtl="1">
                  <a:lnSpc>
                    <a:spcPct val="100000"/>
                  </a:lnSpc>
                  <a:spcBef>
                    <a:spcPts val="0"/>
                  </a:spcBef>
                  <a:spcAft>
                    <a:spcPts val="0"/>
                  </a:spcAft>
                  <a:buClr>
                    <a:schemeClr val="lt1"/>
                  </a:buClr>
                  <a:buSzPts val="1800"/>
                  <a:buFont typeface="Calibri"/>
                  <a:buNone/>
                </a:pPr>
                <a:endParaRPr sz="1800" b="0" i="0" u="none" strike="noStrike" cap="none" dirty="0">
                  <a:solidFill>
                    <a:srgbClr val="8C5F7A"/>
                  </a:solidFill>
                  <a:latin typeface="Calibri"/>
                  <a:ea typeface="Calibri"/>
                  <a:cs typeface="Calibri"/>
                  <a:sym typeface="Calibri"/>
                </a:endParaRPr>
              </a:p>
            </p:txBody>
          </p:sp>
          <p:sp>
            <p:nvSpPr>
              <p:cNvPr id="308" name="Google Shape;308;p5"/>
              <p:cNvSpPr/>
              <p:nvPr/>
            </p:nvSpPr>
            <p:spPr>
              <a:xfrm>
                <a:off x="314960" y="1676400"/>
                <a:ext cx="629920" cy="436880"/>
              </a:xfrm>
              <a:prstGeom prst="rect">
                <a:avLst/>
              </a:prstGeom>
              <a:grpFill/>
              <a:ln>
                <a:noFill/>
              </a:ln>
            </p:spPr>
            <p:txBody>
              <a:bodyPr spcFirstLastPara="1" wrap="square" lIns="91425" tIns="45700" rIns="91425" bIns="45700" anchor="ctr" anchorCtr="0">
                <a:noAutofit/>
              </a:bodyPr>
              <a:lstStyle/>
              <a:p>
                <a:pPr marL="0" marR="0" lvl="0" indent="0" algn="ctr" rtl="1">
                  <a:lnSpc>
                    <a:spcPct val="100000"/>
                  </a:lnSpc>
                  <a:spcBef>
                    <a:spcPts val="0"/>
                  </a:spcBef>
                  <a:spcAft>
                    <a:spcPts val="0"/>
                  </a:spcAft>
                  <a:buClr>
                    <a:schemeClr val="lt1"/>
                  </a:buClr>
                  <a:buSzPts val="1800"/>
                  <a:buFont typeface="Calibri"/>
                  <a:buNone/>
                </a:pPr>
                <a:endParaRPr sz="1800" b="0" i="0" u="none" strike="noStrike" cap="none" dirty="0">
                  <a:solidFill>
                    <a:srgbClr val="8C5F7A"/>
                  </a:solidFill>
                  <a:latin typeface="Calibri"/>
                  <a:ea typeface="Calibri"/>
                  <a:cs typeface="Calibri"/>
                  <a:sym typeface="Calibri"/>
                </a:endParaRPr>
              </a:p>
            </p:txBody>
          </p:sp>
        </p:grpSp>
        <p:sp>
          <p:nvSpPr>
            <p:cNvPr id="309" name="Google Shape;309;p5"/>
            <p:cNvSpPr/>
            <p:nvPr/>
          </p:nvSpPr>
          <p:spPr>
            <a:xfrm>
              <a:off x="7120511" y="1517650"/>
              <a:ext cx="1188720" cy="678180"/>
            </a:xfrm>
            <a:prstGeom prst="triangle">
              <a:avLst>
                <a:gd name="adj" fmla="val 50000"/>
              </a:avLst>
            </a:prstGeom>
            <a:grpFill/>
            <a:ln>
              <a:noFill/>
            </a:ln>
          </p:spPr>
          <p:txBody>
            <a:bodyPr spcFirstLastPara="1" wrap="square" lIns="91425" tIns="45700" rIns="91425" bIns="45700" anchor="ctr" anchorCtr="0">
              <a:noAutofit/>
            </a:bodyPr>
            <a:lstStyle/>
            <a:p>
              <a:pPr marL="0" marR="0" lvl="0" indent="0" algn="ctr" rtl="1">
                <a:lnSpc>
                  <a:spcPct val="100000"/>
                </a:lnSpc>
                <a:spcBef>
                  <a:spcPts val="0"/>
                </a:spcBef>
                <a:spcAft>
                  <a:spcPts val="0"/>
                </a:spcAft>
                <a:buClr>
                  <a:schemeClr val="lt1"/>
                </a:buClr>
                <a:buSzPts val="1800"/>
                <a:buFont typeface="Calibri"/>
                <a:buNone/>
              </a:pPr>
              <a:endParaRPr sz="1800" b="0" i="0" u="none" strike="noStrike" cap="none" dirty="0">
                <a:solidFill>
                  <a:srgbClr val="8C5F7A"/>
                </a:solidFill>
                <a:latin typeface="Calibri"/>
                <a:ea typeface="Calibri"/>
                <a:cs typeface="Calibri"/>
                <a:sym typeface="Calibri"/>
              </a:endParaRPr>
            </a:p>
          </p:txBody>
        </p:sp>
        <p:sp>
          <p:nvSpPr>
            <p:cNvPr id="310" name="Google Shape;310;p5"/>
            <p:cNvSpPr/>
            <p:nvPr/>
          </p:nvSpPr>
          <p:spPr>
            <a:xfrm>
              <a:off x="6878053" y="1727035"/>
              <a:ext cx="821708" cy="468795"/>
            </a:xfrm>
            <a:prstGeom prst="triangle">
              <a:avLst>
                <a:gd name="adj" fmla="val 50000"/>
              </a:avLst>
            </a:prstGeom>
            <a:grpFill/>
            <a:ln>
              <a:noFill/>
            </a:ln>
          </p:spPr>
          <p:txBody>
            <a:bodyPr spcFirstLastPara="1" wrap="square" lIns="91425" tIns="45700" rIns="91425" bIns="45700" anchor="ctr" anchorCtr="0">
              <a:noAutofit/>
            </a:bodyPr>
            <a:lstStyle/>
            <a:p>
              <a:pPr marL="0" marR="0" lvl="0" indent="0" algn="ctr" rtl="1">
                <a:lnSpc>
                  <a:spcPct val="100000"/>
                </a:lnSpc>
                <a:spcBef>
                  <a:spcPts val="0"/>
                </a:spcBef>
                <a:spcAft>
                  <a:spcPts val="0"/>
                </a:spcAft>
                <a:buClr>
                  <a:schemeClr val="lt1"/>
                </a:buClr>
                <a:buSzPts val="1800"/>
                <a:buFont typeface="Calibri"/>
                <a:buNone/>
              </a:pPr>
              <a:endParaRPr sz="1800" b="0" i="0" u="none" strike="noStrike" cap="none" dirty="0">
                <a:solidFill>
                  <a:srgbClr val="8C5F7A"/>
                </a:solidFill>
                <a:latin typeface="Calibri"/>
                <a:ea typeface="Calibri"/>
                <a:cs typeface="Calibri"/>
                <a:sym typeface="Calibri"/>
              </a:endParaRPr>
            </a:p>
          </p:txBody>
        </p:sp>
      </p:grpSp>
      <p:sp>
        <p:nvSpPr>
          <p:cNvPr id="311" name="Google Shape;311;p5"/>
          <p:cNvSpPr txBox="1"/>
          <p:nvPr/>
        </p:nvSpPr>
        <p:spPr>
          <a:xfrm>
            <a:off x="1165765" y="3786949"/>
            <a:ext cx="3059925" cy="1446509"/>
          </a:xfrm>
          <a:prstGeom prst="rect">
            <a:avLst/>
          </a:prstGeom>
          <a:noFill/>
          <a:ln>
            <a:noFill/>
          </a:ln>
        </p:spPr>
        <p:txBody>
          <a:bodyPr spcFirstLastPara="1" wrap="square" lIns="91425" tIns="45700" rIns="91425" bIns="45700" anchor="t" anchorCtr="0">
            <a:spAutoFit/>
          </a:bodyPr>
          <a:lstStyle/>
          <a:p>
            <a:pPr marL="0" marR="0" lvl="0" indent="0" algn="ctr" rtl="1">
              <a:spcBef>
                <a:spcPts val="0"/>
              </a:spcBef>
              <a:spcAft>
                <a:spcPts val="0"/>
              </a:spcAft>
              <a:buNone/>
            </a:pPr>
            <a:r>
              <a:rPr lang="en-US" sz="2200" b="0" i="0" u="none" strike="noStrike" cap="none" dirty="0">
                <a:solidFill>
                  <a:schemeClr val="dk1"/>
                </a:solidFill>
                <a:latin typeface="Calibri" panose="020F0502020204030204" pitchFamily="34" charset="0"/>
                <a:ea typeface="Calibri" panose="020F0502020204030204" pitchFamily="34" charset="0"/>
                <a:cs typeface="Calibri" panose="020F0502020204030204" pitchFamily="34" charset="0"/>
                <a:sym typeface="Helvetica Neue"/>
              </a:rPr>
              <a:t>وصف الاعتبارات الخاصة للأطفال</a:t>
            </a:r>
            <a:r>
              <a:rPr lang="ar-SA" sz="2200" b="0" i="0" u="none" strike="noStrike" cap="none" dirty="0">
                <a:solidFill>
                  <a:schemeClr val="dk1"/>
                </a:solidFill>
                <a:latin typeface="Calibri" panose="020F0502020204030204" pitchFamily="34" charset="0"/>
                <a:ea typeface="Calibri" panose="020F0502020204030204" pitchFamily="34" charset="0"/>
                <a:cs typeface="Calibri" panose="020F0502020204030204" pitchFamily="34" charset="0"/>
                <a:sym typeface="Helvetica Neue"/>
              </a:rPr>
              <a:t> المنفصلين و</a:t>
            </a:r>
            <a:r>
              <a:rPr lang="en-US" sz="2200" b="0" i="0" u="none" strike="noStrike" cap="none" dirty="0">
                <a:solidFill>
                  <a:schemeClr val="dk1"/>
                </a:solidFill>
                <a:latin typeface="Calibri" panose="020F0502020204030204" pitchFamily="34" charset="0"/>
                <a:ea typeface="Calibri" panose="020F0502020204030204" pitchFamily="34" charset="0"/>
                <a:cs typeface="Calibri" panose="020F0502020204030204" pitchFamily="34" charset="0"/>
                <a:sym typeface="Helvetica Neue"/>
              </a:rPr>
              <a:t>غير المصحوبين </a:t>
            </a:r>
            <a:r>
              <a:rPr lang="ar-SA" sz="2200" b="0" i="0" u="none" strike="noStrike" cap="none" dirty="0">
                <a:solidFill>
                  <a:schemeClr val="dk1"/>
                </a:solidFill>
                <a:latin typeface="Calibri" panose="020F0502020204030204" pitchFamily="34" charset="0"/>
                <a:ea typeface="Calibri" panose="020F0502020204030204" pitchFamily="34" charset="0"/>
                <a:cs typeface="Calibri" panose="020F0502020204030204" pitchFamily="34" charset="0"/>
                <a:sym typeface="Helvetica Neue"/>
              </a:rPr>
              <a:t>خلال</a:t>
            </a:r>
            <a:r>
              <a:rPr lang="en-US" sz="2200" b="0" i="0" u="none" strike="noStrike" cap="none" dirty="0">
                <a:solidFill>
                  <a:schemeClr val="dk1"/>
                </a:solidFill>
                <a:latin typeface="Calibri" panose="020F0502020204030204" pitchFamily="34" charset="0"/>
                <a:ea typeface="Calibri" panose="020F0502020204030204" pitchFamily="34" charset="0"/>
                <a:cs typeface="Calibri" panose="020F0502020204030204" pitchFamily="34" charset="0"/>
                <a:sym typeface="Helvetica Neue"/>
              </a:rPr>
              <a:t> دورة إدارة الحالة.</a:t>
            </a:r>
            <a:endParaRPr sz="2200" dirty="0">
              <a:latin typeface="Calibri" panose="020F0502020204030204" pitchFamily="34" charset="0"/>
              <a:ea typeface="Calibri" panose="020F0502020204030204" pitchFamily="34" charset="0"/>
              <a:cs typeface="Calibri" panose="020F0502020204030204" pitchFamily="34" charset="0"/>
            </a:endParaRPr>
          </a:p>
        </p:txBody>
      </p:sp>
      <p:sp>
        <p:nvSpPr>
          <p:cNvPr id="312" name="Google Shape;312;p5"/>
          <p:cNvSpPr txBox="1"/>
          <p:nvPr/>
        </p:nvSpPr>
        <p:spPr>
          <a:xfrm>
            <a:off x="4664828" y="3812558"/>
            <a:ext cx="2862344" cy="1446509"/>
          </a:xfrm>
          <a:prstGeom prst="rect">
            <a:avLst/>
          </a:prstGeom>
          <a:noFill/>
          <a:ln>
            <a:noFill/>
          </a:ln>
        </p:spPr>
        <p:txBody>
          <a:bodyPr spcFirstLastPara="1" wrap="square" lIns="91425" tIns="45700" rIns="91425" bIns="45700" anchor="t" anchorCtr="0">
            <a:spAutoFit/>
          </a:bodyPr>
          <a:lstStyle/>
          <a:p>
            <a:pPr marL="0" marR="0" lvl="0" indent="0" algn="ctr" rtl="1">
              <a:spcBef>
                <a:spcPts val="0"/>
              </a:spcBef>
              <a:spcAft>
                <a:spcPts val="0"/>
              </a:spcAft>
              <a:buNone/>
            </a:pPr>
            <a:r>
              <a:rPr lang="en-US" sz="2200" b="0" i="0" u="none" strike="noStrike" cap="none" dirty="0">
                <a:solidFill>
                  <a:schemeClr val="dk1"/>
                </a:solidFill>
                <a:latin typeface="Calibri" panose="020F0502020204030204" pitchFamily="34" charset="0"/>
                <a:ea typeface="Calibri" panose="020F0502020204030204" pitchFamily="34" charset="0"/>
                <a:cs typeface="Calibri" panose="020F0502020204030204" pitchFamily="34" charset="0"/>
                <a:sym typeface="Helvetica Neue"/>
              </a:rPr>
              <a:t>شرح لماذا قد تكون هناك حاجة إلى رعاية بديلة في الأزمات الإنسانية وخيارات الرعاية الأكثر ملاءمة.</a:t>
            </a:r>
            <a:endParaRPr sz="2200" dirty="0">
              <a:latin typeface="Calibri" panose="020F0502020204030204" pitchFamily="34" charset="0"/>
              <a:ea typeface="Calibri" panose="020F0502020204030204" pitchFamily="34" charset="0"/>
              <a:cs typeface="Calibri" panose="020F0502020204030204" pitchFamily="34" charset="0"/>
            </a:endParaRPr>
          </a:p>
        </p:txBody>
      </p:sp>
    </p:spTree>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Shape 1024"/>
        <p:cNvGrpSpPr/>
        <p:nvPr/>
      </p:nvGrpSpPr>
      <p:grpSpPr>
        <a:xfrm>
          <a:off x="0" y="0"/>
          <a:ext cx="0" cy="0"/>
          <a:chOff x="0" y="0"/>
          <a:chExt cx="0" cy="0"/>
        </a:xfrm>
      </p:grpSpPr>
      <p:sp>
        <p:nvSpPr>
          <p:cNvPr id="1025" name="Google Shape;1025;p50"/>
          <p:cNvSpPr txBox="1">
            <a:spLocks noGrp="1"/>
          </p:cNvSpPr>
          <p:nvPr>
            <p:ph type="title"/>
          </p:nvPr>
        </p:nvSpPr>
        <p:spPr>
          <a:xfrm>
            <a:off x="796385" y="3099692"/>
            <a:ext cx="4472302" cy="562168"/>
          </a:xfrm>
          <a:prstGeom prst="rect">
            <a:avLst/>
          </a:prstGeom>
          <a:noFill/>
          <a:ln>
            <a:noFill/>
          </a:ln>
        </p:spPr>
        <p:txBody>
          <a:bodyPr spcFirstLastPara="1" wrap="square" lIns="91425" tIns="45700" rIns="91425" bIns="45700" anchor="ctr" anchorCtr="0">
            <a:noAutofit/>
          </a:bodyPr>
          <a:lstStyle/>
          <a:p>
            <a:pPr marL="0" lvl="0" indent="0" algn="r" rtl="1">
              <a:lnSpc>
                <a:spcPct val="90000"/>
              </a:lnSpc>
              <a:spcBef>
                <a:spcPts val="0"/>
              </a:spcBef>
              <a:spcAft>
                <a:spcPts val="0"/>
              </a:spcAft>
              <a:buClr>
                <a:schemeClr val="lt1"/>
              </a:buClr>
              <a:buSzPts val="4400"/>
              <a:buFont typeface="Garamond"/>
              <a:buNone/>
            </a:pPr>
            <a:r>
              <a:rPr lang="en-US" sz="2400" dirty="0">
                <a:latin typeface="Calibri" panose="020F0502020204030204" pitchFamily="34" charset="0"/>
                <a:cs typeface="Calibri" panose="020F0502020204030204" pitchFamily="34" charset="0"/>
              </a:rPr>
              <a:t>الجلسة </a:t>
            </a:r>
            <a:r>
              <a:rPr lang="ar-SA" sz="2400" dirty="0">
                <a:latin typeface="Calibri" panose="020F0502020204030204" pitchFamily="34" charset="0"/>
                <a:cs typeface="Calibri" panose="020F0502020204030204" pitchFamily="34" charset="0"/>
              </a:rPr>
              <a:t>٥</a:t>
            </a:r>
            <a:br>
              <a:rPr lang="en-US" sz="2400" dirty="0">
                <a:latin typeface="Calibri" panose="020F0502020204030204" pitchFamily="34" charset="0"/>
                <a:cs typeface="Calibri" panose="020F0502020204030204" pitchFamily="34" charset="0"/>
              </a:rPr>
            </a:br>
            <a:r>
              <a:rPr lang="en-US" sz="2400" dirty="0">
                <a:latin typeface="Calibri" panose="020F0502020204030204" pitchFamily="34" charset="0"/>
                <a:cs typeface="Calibri" panose="020F0502020204030204" pitchFamily="34" charset="0"/>
              </a:rPr>
              <a:t> </a:t>
            </a:r>
            <a:br>
              <a:rPr lang="en-US" dirty="0">
                <a:latin typeface="Calibri" panose="020F0502020204030204" pitchFamily="34" charset="0"/>
                <a:cs typeface="Calibri" panose="020F0502020204030204" pitchFamily="34" charset="0"/>
              </a:rPr>
            </a:br>
            <a:r>
              <a:rPr lang="en-US" dirty="0">
                <a:latin typeface="Calibri" panose="020F0502020204030204" pitchFamily="34" charset="0"/>
                <a:cs typeface="Calibri" panose="020F0502020204030204" pitchFamily="34" charset="0"/>
              </a:rPr>
              <a:t>تنفيذ </a:t>
            </a:r>
            <a:r>
              <a:rPr lang="ar-SA" dirty="0">
                <a:latin typeface="Calibri" panose="020F0502020204030204" pitchFamily="34" charset="0"/>
                <a:cs typeface="Calibri" panose="020F0502020204030204" pitchFamily="34" charset="0"/>
              </a:rPr>
              <a:t>خطة الحالة</a:t>
            </a:r>
            <a:endParaRPr dirty="0">
              <a:latin typeface="Calibri" panose="020F0502020204030204" pitchFamily="34" charset="0"/>
              <a:cs typeface="Calibri" panose="020F0502020204030204" pitchFamily="34" charset="0"/>
            </a:endParaRPr>
          </a:p>
        </p:txBody>
      </p:sp>
      <p:sp>
        <p:nvSpPr>
          <p:cNvPr id="5" name="Google Shape;191;p14">
            <a:extLst>
              <a:ext uri="{FF2B5EF4-FFF2-40B4-BE49-F238E27FC236}">
                <a16:creationId xmlns:a16="http://schemas.microsoft.com/office/drawing/2014/main" id="{3B417525-1EB8-F5FF-F14B-7F3006C18D7C}"/>
              </a:ext>
            </a:extLst>
          </p:cNvPr>
          <p:cNvSpPr txBox="1"/>
          <p:nvPr/>
        </p:nvSpPr>
        <p:spPr>
          <a:xfrm>
            <a:off x="6381004" y="1198169"/>
            <a:ext cx="4941901" cy="400069"/>
          </a:xfrm>
          <a:prstGeom prst="rect">
            <a:avLst/>
          </a:prstGeom>
          <a:noFill/>
          <a:ln>
            <a:noFill/>
          </a:ln>
        </p:spPr>
        <p:txBody>
          <a:bodyPr spcFirstLastPara="1" wrap="square" lIns="91425" tIns="45700" rIns="91425" bIns="45700" anchor="t" anchorCtr="0">
            <a:spAutoFit/>
          </a:bodyPr>
          <a:lstStyle/>
          <a:p>
            <a:pPr marL="0" marR="0" lvl="0" indent="0" algn="ctr" rtl="1">
              <a:lnSpc>
                <a:spcPct val="100000"/>
              </a:lnSpc>
              <a:spcBef>
                <a:spcPts val="0"/>
              </a:spcBef>
              <a:spcAft>
                <a:spcPts val="0"/>
              </a:spcAft>
              <a:buClr>
                <a:srgbClr val="1D8CC8"/>
              </a:buClr>
              <a:buSzPts val="2400"/>
              <a:buFont typeface="Arial"/>
              <a:buNone/>
            </a:pPr>
            <a:r>
              <a:rPr lang="en-US" sz="2000" b="1" i="0" u="none" strike="noStrike" cap="none" spc="300" dirty="0">
                <a:solidFill>
                  <a:schemeClr val="accent2">
                    <a:lumMod val="75000"/>
                  </a:schemeClr>
                </a:solidFill>
                <a:latin typeface="Calibri" panose="020F0502020204030204" pitchFamily="34" charset="0"/>
                <a:cs typeface="Calibri" panose="020F0502020204030204" pitchFamily="34" charset="0"/>
                <a:sym typeface="Arial"/>
              </a:rPr>
              <a:t>أهداف التعلم</a:t>
            </a:r>
            <a:endParaRPr lang="en-US" sz="2000" spc="300" dirty="0">
              <a:solidFill>
                <a:schemeClr val="accent2">
                  <a:lumMod val="75000"/>
                </a:schemeClr>
              </a:solidFill>
              <a:latin typeface="Calibri" panose="020F0502020204030204" pitchFamily="34" charset="0"/>
              <a:cs typeface="Calibri" panose="020F0502020204030204" pitchFamily="34" charset="0"/>
            </a:endParaRPr>
          </a:p>
        </p:txBody>
      </p:sp>
      <p:sp>
        <p:nvSpPr>
          <p:cNvPr id="6" name="Google Shape;193;p14">
            <a:extLst>
              <a:ext uri="{FF2B5EF4-FFF2-40B4-BE49-F238E27FC236}">
                <a16:creationId xmlns:a16="http://schemas.microsoft.com/office/drawing/2014/main" id="{5E76ED30-72AC-193D-CEC4-488410A08907}"/>
              </a:ext>
            </a:extLst>
          </p:cNvPr>
          <p:cNvSpPr txBox="1"/>
          <p:nvPr/>
        </p:nvSpPr>
        <p:spPr>
          <a:xfrm>
            <a:off x="7251032" y="2235850"/>
            <a:ext cx="4171275" cy="2628243"/>
          </a:xfrm>
          <a:prstGeom prst="rect">
            <a:avLst/>
          </a:prstGeom>
          <a:noFill/>
          <a:ln>
            <a:noFill/>
          </a:ln>
        </p:spPr>
        <p:txBody>
          <a:bodyPr spcFirstLastPara="1" wrap="square" lIns="91425" tIns="45700" rIns="91425" bIns="45700" anchor="t" anchorCtr="0">
            <a:spAutoFit/>
          </a:bodyPr>
          <a:lstStyle/>
          <a:p>
            <a:pPr marL="0" marR="0" lvl="0" indent="0" algn="r" rtl="1">
              <a:lnSpc>
                <a:spcPct val="107000"/>
              </a:lnSpc>
              <a:spcBef>
                <a:spcPts val="0"/>
              </a:spcBef>
              <a:spcAft>
                <a:spcPts val="0"/>
              </a:spcAft>
              <a:buClr>
                <a:srgbClr val="000000"/>
              </a:buClr>
              <a:buSzPts val="2400"/>
              <a:buFont typeface="Arial"/>
              <a:buNone/>
            </a:pPr>
            <a:r>
              <a:rPr lang="ar-SA" sz="2200" b="0" i="0" u="none" strike="noStrike" cap="none" dirty="0">
                <a:solidFill>
                  <a:srgbClr val="000000"/>
                </a:solidFill>
                <a:latin typeface="Calibri" panose="020F0502020204030204" pitchFamily="34" charset="0"/>
                <a:cs typeface="Calibri" panose="020F0502020204030204" pitchFamily="34" charset="0"/>
                <a:sym typeface="Arial"/>
              </a:rPr>
              <a:t>و</a:t>
            </a:r>
            <a:r>
              <a:rPr lang="en-US" sz="2200" b="0" i="0" u="none" strike="noStrike" cap="none" dirty="0">
                <a:solidFill>
                  <a:srgbClr val="000000"/>
                </a:solidFill>
                <a:latin typeface="Calibri" panose="020F0502020204030204" pitchFamily="34" charset="0"/>
                <a:cs typeface="Calibri" panose="020F0502020204030204" pitchFamily="34" charset="0"/>
                <a:sym typeface="Arial"/>
              </a:rPr>
              <a:t>صف عناصر محددة للتركيز عليها </a:t>
            </a:r>
            <a:r>
              <a:rPr lang="ar-SA" sz="2200" b="0" i="0" u="none" strike="noStrike" cap="none" dirty="0">
                <a:solidFill>
                  <a:srgbClr val="000000"/>
                </a:solidFill>
                <a:latin typeface="Calibri" panose="020F0502020204030204" pitchFamily="34" charset="0"/>
                <a:cs typeface="Calibri" panose="020F0502020204030204" pitchFamily="34" charset="0"/>
                <a:sym typeface="Arial"/>
              </a:rPr>
              <a:t>للأ</a:t>
            </a:r>
            <a:r>
              <a:rPr lang="en-US" sz="2200" b="0" i="0" u="none" strike="noStrike" cap="none" dirty="0">
                <a:solidFill>
                  <a:srgbClr val="000000"/>
                </a:solidFill>
                <a:latin typeface="Calibri" panose="020F0502020204030204" pitchFamily="34" charset="0"/>
                <a:cs typeface="Calibri" panose="020F0502020204030204" pitchFamily="34" charset="0"/>
                <a:sym typeface="Arial"/>
              </a:rPr>
              <a:t>طفال </a:t>
            </a:r>
            <a:r>
              <a:rPr lang="ar-SA" sz="2200" b="0" i="0" u="none" strike="noStrike" cap="none" dirty="0">
                <a:solidFill>
                  <a:srgbClr val="000000"/>
                </a:solidFill>
                <a:latin typeface="Calibri" panose="020F0502020204030204" pitchFamily="34" charset="0"/>
                <a:cs typeface="Calibri" panose="020F0502020204030204" pitchFamily="34" charset="0"/>
                <a:sym typeface="Arial"/>
              </a:rPr>
              <a:t>المنفصلين و</a:t>
            </a:r>
            <a:r>
              <a:rPr lang="en-US" sz="2200" b="0" i="0" u="none" strike="noStrike" cap="none" dirty="0">
                <a:solidFill>
                  <a:srgbClr val="000000"/>
                </a:solidFill>
                <a:latin typeface="Calibri" panose="020F0502020204030204" pitchFamily="34" charset="0"/>
                <a:cs typeface="Calibri" panose="020F0502020204030204" pitchFamily="34" charset="0"/>
                <a:sym typeface="Arial"/>
              </a:rPr>
              <a:t>غير المصحوبين كجزء من تنفيذ خطة الحالة</a:t>
            </a:r>
          </a:p>
          <a:p>
            <a:pPr marL="0" marR="0" lvl="0" indent="0" algn="r" rtl="1">
              <a:lnSpc>
                <a:spcPct val="107000"/>
              </a:lnSpc>
              <a:spcBef>
                <a:spcPts val="0"/>
              </a:spcBef>
              <a:spcAft>
                <a:spcPts val="0"/>
              </a:spcAft>
              <a:buClr>
                <a:srgbClr val="000000"/>
              </a:buClr>
              <a:buSzPts val="2400"/>
              <a:buFont typeface="Arial"/>
              <a:buNone/>
            </a:pPr>
            <a:endParaRPr lang="en-US" sz="2200" b="0" i="0" u="none" strike="noStrike" cap="none" dirty="0">
              <a:solidFill>
                <a:srgbClr val="000000"/>
              </a:solidFill>
              <a:latin typeface="Calibri" panose="020F0502020204030204" pitchFamily="34" charset="0"/>
              <a:cs typeface="Calibri" panose="020F0502020204030204" pitchFamily="34" charset="0"/>
              <a:sym typeface="Arial"/>
            </a:endParaRPr>
          </a:p>
          <a:p>
            <a:pPr marL="0" marR="0" lvl="0" indent="0" algn="r" rtl="1">
              <a:lnSpc>
                <a:spcPct val="107000"/>
              </a:lnSpc>
              <a:spcBef>
                <a:spcPts val="0"/>
              </a:spcBef>
              <a:spcAft>
                <a:spcPts val="0"/>
              </a:spcAft>
              <a:buClr>
                <a:srgbClr val="000000"/>
              </a:buClr>
              <a:buSzPts val="2400"/>
              <a:buFont typeface="Arial"/>
              <a:buNone/>
            </a:pPr>
            <a:r>
              <a:rPr lang="ar-SA" sz="2200" dirty="0">
                <a:latin typeface="Calibri" panose="020F0502020204030204" pitchFamily="34" charset="0"/>
                <a:cs typeface="Calibri" panose="020F0502020204030204" pitchFamily="34" charset="0"/>
              </a:rPr>
              <a:t>و</a:t>
            </a:r>
            <a:r>
              <a:rPr lang="en-US" sz="2200" b="0" i="0" u="none" strike="noStrike" cap="none" dirty="0">
                <a:solidFill>
                  <a:srgbClr val="000000"/>
                </a:solidFill>
                <a:latin typeface="Calibri" panose="020F0502020204030204" pitchFamily="34" charset="0"/>
                <a:cs typeface="Calibri" panose="020F0502020204030204" pitchFamily="34" charset="0"/>
                <a:sym typeface="Arial"/>
              </a:rPr>
              <a:t>صف المكونات الرئيسية التي يجب التركيز عليها عند إجراء مراقبة للأطفال في الرعاية البديلة</a:t>
            </a:r>
          </a:p>
        </p:txBody>
      </p:sp>
      <p:grpSp>
        <p:nvGrpSpPr>
          <p:cNvPr id="7" name="Google Shape;194;p14">
            <a:extLst>
              <a:ext uri="{FF2B5EF4-FFF2-40B4-BE49-F238E27FC236}">
                <a16:creationId xmlns:a16="http://schemas.microsoft.com/office/drawing/2014/main" id="{616C1576-49A5-E08A-63A8-51785E483D69}"/>
              </a:ext>
            </a:extLst>
          </p:cNvPr>
          <p:cNvGrpSpPr/>
          <p:nvPr/>
        </p:nvGrpSpPr>
        <p:grpSpPr>
          <a:xfrm>
            <a:off x="6381004" y="2330387"/>
            <a:ext cx="560331" cy="592814"/>
            <a:chOff x="243840" y="1676400"/>
            <a:chExt cx="701040" cy="741680"/>
          </a:xfrm>
          <a:solidFill>
            <a:schemeClr val="accent2">
              <a:lumMod val="75000"/>
            </a:schemeClr>
          </a:solidFill>
        </p:grpSpPr>
        <p:sp>
          <p:nvSpPr>
            <p:cNvPr id="8" name="Google Shape;195;p14">
              <a:extLst>
                <a:ext uri="{FF2B5EF4-FFF2-40B4-BE49-F238E27FC236}">
                  <a16:creationId xmlns:a16="http://schemas.microsoft.com/office/drawing/2014/main" id="{2B6F4C8A-969A-3FA2-4B8A-2D0059CA487C}"/>
                </a:ext>
              </a:extLst>
            </p:cNvPr>
            <p:cNvSpPr/>
            <p:nvPr/>
          </p:nvSpPr>
          <p:spPr>
            <a:xfrm>
              <a:off x="243840" y="1676400"/>
              <a:ext cx="116839" cy="741680"/>
            </a:xfrm>
            <a:prstGeom prst="rect">
              <a:avLst/>
            </a:prstGeom>
            <a:grpFill/>
            <a:ln>
              <a:noFill/>
            </a:ln>
          </p:spPr>
          <p:txBody>
            <a:bodyPr spcFirstLastPara="1" wrap="square" lIns="91425" tIns="45700" rIns="91425" bIns="45700" anchor="ctr" anchorCtr="0">
              <a:noAutofit/>
            </a:bodyPr>
            <a:lstStyle/>
            <a:p>
              <a:pPr marL="0" marR="0" lvl="0" indent="0" algn="ctr" rtl="1">
                <a:spcBef>
                  <a:spcPts val="0"/>
                </a:spcBef>
                <a:spcAft>
                  <a:spcPts val="0"/>
                </a:spcAft>
                <a:buClr>
                  <a:schemeClr val="dk1"/>
                </a:buClr>
                <a:buSzPts val="1800"/>
                <a:buFont typeface="Calibri"/>
                <a:buNone/>
              </a:pPr>
              <a:endParaRPr sz="1800" dirty="0">
                <a:solidFill>
                  <a:schemeClr val="lt1"/>
                </a:solidFill>
                <a:latin typeface="Calibri"/>
                <a:ea typeface="Calibri"/>
                <a:cs typeface="Calibri"/>
                <a:sym typeface="Calibri"/>
              </a:endParaRPr>
            </a:p>
          </p:txBody>
        </p:sp>
        <p:sp>
          <p:nvSpPr>
            <p:cNvPr id="9" name="Google Shape;196;p14">
              <a:extLst>
                <a:ext uri="{FF2B5EF4-FFF2-40B4-BE49-F238E27FC236}">
                  <a16:creationId xmlns:a16="http://schemas.microsoft.com/office/drawing/2014/main" id="{7FFBB259-8296-1466-E35F-00902C61281A}"/>
                </a:ext>
              </a:extLst>
            </p:cNvPr>
            <p:cNvSpPr/>
            <p:nvPr/>
          </p:nvSpPr>
          <p:spPr>
            <a:xfrm>
              <a:off x="314960" y="1676400"/>
              <a:ext cx="629920" cy="436880"/>
            </a:xfrm>
            <a:prstGeom prst="rect">
              <a:avLst/>
            </a:prstGeom>
            <a:grpFill/>
            <a:ln>
              <a:noFill/>
            </a:ln>
          </p:spPr>
          <p:txBody>
            <a:bodyPr spcFirstLastPara="1" wrap="square" lIns="91425" tIns="45700" rIns="91425" bIns="45700" anchor="ctr" anchorCtr="0">
              <a:noAutofit/>
            </a:bodyPr>
            <a:lstStyle/>
            <a:p>
              <a:pPr marL="0" marR="0" lvl="0" indent="0" algn="ctr" rtl="1">
                <a:spcBef>
                  <a:spcPts val="0"/>
                </a:spcBef>
                <a:spcAft>
                  <a:spcPts val="0"/>
                </a:spcAft>
                <a:buClr>
                  <a:schemeClr val="dk1"/>
                </a:buClr>
                <a:buSzPts val="1800"/>
                <a:buFont typeface="Calibri"/>
                <a:buNone/>
              </a:pPr>
              <a:endParaRPr sz="1800" dirty="0">
                <a:solidFill>
                  <a:schemeClr val="lt1"/>
                </a:solidFill>
                <a:latin typeface="Calibri"/>
                <a:ea typeface="Calibri"/>
                <a:cs typeface="Calibri"/>
                <a:sym typeface="Calibri"/>
              </a:endParaRPr>
            </a:p>
          </p:txBody>
        </p:sp>
      </p:grpSp>
      <p:grpSp>
        <p:nvGrpSpPr>
          <p:cNvPr id="10" name="Google Shape;194;p14">
            <a:extLst>
              <a:ext uri="{FF2B5EF4-FFF2-40B4-BE49-F238E27FC236}">
                <a16:creationId xmlns:a16="http://schemas.microsoft.com/office/drawing/2014/main" id="{CE69F7E1-9E83-7AD0-187D-DA60E0011E2C}"/>
              </a:ext>
            </a:extLst>
          </p:cNvPr>
          <p:cNvGrpSpPr/>
          <p:nvPr/>
        </p:nvGrpSpPr>
        <p:grpSpPr>
          <a:xfrm>
            <a:off x="6381004" y="4082987"/>
            <a:ext cx="560331" cy="592814"/>
            <a:chOff x="243840" y="1676400"/>
            <a:chExt cx="701040" cy="741680"/>
          </a:xfrm>
          <a:solidFill>
            <a:schemeClr val="accent2">
              <a:lumMod val="75000"/>
            </a:schemeClr>
          </a:solidFill>
        </p:grpSpPr>
        <p:sp>
          <p:nvSpPr>
            <p:cNvPr id="11" name="Google Shape;195;p14">
              <a:extLst>
                <a:ext uri="{FF2B5EF4-FFF2-40B4-BE49-F238E27FC236}">
                  <a16:creationId xmlns:a16="http://schemas.microsoft.com/office/drawing/2014/main" id="{2CFB5EA8-3581-5410-A5E8-3CA5C9166E3B}"/>
                </a:ext>
              </a:extLst>
            </p:cNvPr>
            <p:cNvSpPr/>
            <p:nvPr/>
          </p:nvSpPr>
          <p:spPr>
            <a:xfrm>
              <a:off x="243840" y="1676400"/>
              <a:ext cx="116839" cy="741680"/>
            </a:xfrm>
            <a:prstGeom prst="rect">
              <a:avLst/>
            </a:prstGeom>
            <a:grpFill/>
            <a:ln>
              <a:noFill/>
            </a:ln>
          </p:spPr>
          <p:txBody>
            <a:bodyPr spcFirstLastPara="1" wrap="square" lIns="91425" tIns="45700" rIns="91425" bIns="45700" anchor="ctr" anchorCtr="0">
              <a:noAutofit/>
            </a:bodyPr>
            <a:lstStyle/>
            <a:p>
              <a:pPr marL="0" marR="0" lvl="0" indent="0" algn="ctr" rtl="1">
                <a:spcBef>
                  <a:spcPts val="0"/>
                </a:spcBef>
                <a:spcAft>
                  <a:spcPts val="0"/>
                </a:spcAft>
                <a:buClr>
                  <a:schemeClr val="dk1"/>
                </a:buClr>
                <a:buSzPts val="1800"/>
                <a:buFont typeface="Calibri"/>
                <a:buNone/>
              </a:pPr>
              <a:endParaRPr sz="1800" dirty="0">
                <a:solidFill>
                  <a:schemeClr val="lt1"/>
                </a:solidFill>
                <a:latin typeface="Calibri"/>
                <a:ea typeface="Calibri"/>
                <a:cs typeface="Calibri"/>
                <a:sym typeface="Calibri"/>
              </a:endParaRPr>
            </a:p>
          </p:txBody>
        </p:sp>
        <p:sp>
          <p:nvSpPr>
            <p:cNvPr id="12" name="Google Shape;196;p14">
              <a:extLst>
                <a:ext uri="{FF2B5EF4-FFF2-40B4-BE49-F238E27FC236}">
                  <a16:creationId xmlns:a16="http://schemas.microsoft.com/office/drawing/2014/main" id="{3F15E155-3B94-3A45-5294-13972D01836B}"/>
                </a:ext>
              </a:extLst>
            </p:cNvPr>
            <p:cNvSpPr/>
            <p:nvPr/>
          </p:nvSpPr>
          <p:spPr>
            <a:xfrm>
              <a:off x="314960" y="1676400"/>
              <a:ext cx="629920" cy="436880"/>
            </a:xfrm>
            <a:prstGeom prst="rect">
              <a:avLst/>
            </a:prstGeom>
            <a:grpFill/>
            <a:ln>
              <a:noFill/>
            </a:ln>
          </p:spPr>
          <p:txBody>
            <a:bodyPr spcFirstLastPara="1" wrap="square" lIns="91425" tIns="45700" rIns="91425" bIns="45700" anchor="ctr" anchorCtr="0">
              <a:noAutofit/>
            </a:bodyPr>
            <a:lstStyle/>
            <a:p>
              <a:pPr marL="0" marR="0" lvl="0" indent="0" algn="ctr" rtl="1">
                <a:spcBef>
                  <a:spcPts val="0"/>
                </a:spcBef>
                <a:spcAft>
                  <a:spcPts val="0"/>
                </a:spcAft>
                <a:buClr>
                  <a:schemeClr val="dk1"/>
                </a:buClr>
                <a:buSzPts val="1800"/>
                <a:buFont typeface="Calibri"/>
                <a:buNone/>
              </a:pPr>
              <a:endParaRPr sz="1800" dirty="0">
                <a:solidFill>
                  <a:schemeClr val="lt1"/>
                </a:solidFill>
                <a:latin typeface="Calibri"/>
                <a:ea typeface="Calibri"/>
                <a:cs typeface="Calibri"/>
                <a:sym typeface="Calibri"/>
              </a:endParaRPr>
            </a:p>
          </p:txBody>
        </p:sp>
      </p:grpSp>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Shape 1041"/>
        <p:cNvGrpSpPr/>
        <p:nvPr/>
      </p:nvGrpSpPr>
      <p:grpSpPr>
        <a:xfrm>
          <a:off x="0" y="0"/>
          <a:ext cx="0" cy="0"/>
          <a:chOff x="0" y="0"/>
          <a:chExt cx="0" cy="0"/>
        </a:xfrm>
      </p:grpSpPr>
      <p:pic>
        <p:nvPicPr>
          <p:cNvPr id="14" name="Graphic 13" descr="Single gear with solid fill">
            <a:extLst>
              <a:ext uri="{FF2B5EF4-FFF2-40B4-BE49-F238E27FC236}">
                <a16:creationId xmlns:a16="http://schemas.microsoft.com/office/drawing/2014/main" id="{CAA78DEC-9058-DE8B-6924-22B0F5F16B0B}"/>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rot="20350619">
            <a:off x="3193713" y="774493"/>
            <a:ext cx="6069673" cy="6069673"/>
          </a:xfrm>
          <a:prstGeom prst="rect">
            <a:avLst/>
          </a:prstGeom>
        </p:spPr>
      </p:pic>
      <p:sp>
        <p:nvSpPr>
          <p:cNvPr id="1042" name="Google Shape;1042;p51"/>
          <p:cNvSpPr txBox="1">
            <a:spLocks noGrp="1"/>
          </p:cNvSpPr>
          <p:nvPr>
            <p:ph type="title"/>
          </p:nvPr>
        </p:nvSpPr>
        <p:spPr>
          <a:xfrm>
            <a:off x="458323" y="120516"/>
            <a:ext cx="11353800" cy="868968"/>
          </a:xfrm>
          <a:prstGeom prst="rect">
            <a:avLst/>
          </a:prstGeom>
          <a:noFill/>
          <a:ln>
            <a:noFill/>
          </a:ln>
        </p:spPr>
        <p:txBody>
          <a:bodyPr spcFirstLastPara="1" wrap="square" lIns="91425" tIns="45700" rIns="91425" bIns="45700" anchor="ctr" anchorCtr="0">
            <a:noAutofit/>
          </a:bodyPr>
          <a:lstStyle/>
          <a:p>
            <a:pPr marL="0" lvl="0" indent="0" algn="ctr" rtl="1">
              <a:lnSpc>
                <a:spcPct val="90000"/>
              </a:lnSpc>
              <a:spcBef>
                <a:spcPts val="0"/>
              </a:spcBef>
              <a:spcAft>
                <a:spcPts val="0"/>
              </a:spcAft>
              <a:buClr>
                <a:srgbClr val="8C5F7A"/>
              </a:buClr>
              <a:buSzPct val="100000"/>
              <a:buFont typeface="Arial"/>
              <a:buNone/>
            </a:pPr>
            <a:r>
              <a:rPr lang="en-US" sz="2400" dirty="0">
                <a:latin typeface="Calibri" panose="020F0502020204030204" pitchFamily="34" charset="0"/>
                <a:cs typeface="Calibri" panose="020F0502020204030204" pitchFamily="34" charset="0"/>
              </a:rPr>
              <a:t>ما الذي يجب مراعاته أثناء تنفيذ خطة الحالة؟</a:t>
            </a:r>
            <a:endParaRPr sz="2400" dirty="0">
              <a:latin typeface="Calibri" panose="020F0502020204030204" pitchFamily="34" charset="0"/>
              <a:cs typeface="Calibri" panose="020F0502020204030204" pitchFamily="34" charset="0"/>
            </a:endParaRPr>
          </a:p>
        </p:txBody>
      </p:sp>
      <p:pic>
        <p:nvPicPr>
          <p:cNvPr id="2" name="Graphic 1" descr="Single gear with solid fill">
            <a:extLst>
              <a:ext uri="{FF2B5EF4-FFF2-40B4-BE49-F238E27FC236}">
                <a16:creationId xmlns:a16="http://schemas.microsoft.com/office/drawing/2014/main" id="{2D7FCB30-13EF-054D-D53B-7F49B6FA366E}"/>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rot="20350619">
            <a:off x="4114153" y="1727493"/>
            <a:ext cx="4163675" cy="4163675"/>
          </a:xfrm>
          <a:prstGeom prst="rect">
            <a:avLst/>
          </a:prstGeom>
        </p:spPr>
      </p:pic>
      <p:sp>
        <p:nvSpPr>
          <p:cNvPr id="4" name="TextBox 3">
            <a:extLst>
              <a:ext uri="{FF2B5EF4-FFF2-40B4-BE49-F238E27FC236}">
                <a16:creationId xmlns:a16="http://schemas.microsoft.com/office/drawing/2014/main" id="{D14E74AE-F234-B046-EF28-617EA85E1D12}"/>
              </a:ext>
            </a:extLst>
          </p:cNvPr>
          <p:cNvSpPr txBox="1"/>
          <p:nvPr/>
        </p:nvSpPr>
        <p:spPr>
          <a:xfrm>
            <a:off x="1631002" y="1502236"/>
            <a:ext cx="2982949" cy="430887"/>
          </a:xfrm>
          <a:prstGeom prst="rect">
            <a:avLst/>
          </a:prstGeom>
          <a:noFill/>
        </p:spPr>
        <p:txBody>
          <a:bodyPr wrap="square">
            <a:spAutoFit/>
          </a:bodyPr>
          <a:lstStyle/>
          <a:p>
            <a:pPr marL="0" marR="0" lvl="0" indent="0" algn="r" rtl="1">
              <a:spcBef>
                <a:spcPts val="0"/>
              </a:spcBef>
              <a:spcAft>
                <a:spcPts val="0"/>
              </a:spcAft>
              <a:buNone/>
            </a:pPr>
            <a:r>
              <a:rPr lang="en-US" sz="2200" dirty="0">
                <a:solidFill>
                  <a:schemeClr val="dk1"/>
                </a:solidFill>
                <a:latin typeface="+mn-lt"/>
                <a:ea typeface="Calibri"/>
                <a:cs typeface="Calibri"/>
                <a:sym typeface="Calibri"/>
              </a:rPr>
              <a:t>جودة واستدامة ترتيب الرعاية</a:t>
            </a:r>
            <a:endParaRPr lang="en-US" sz="2200" dirty="0">
              <a:latin typeface="+mn-lt"/>
            </a:endParaRPr>
          </a:p>
        </p:txBody>
      </p:sp>
      <p:sp>
        <p:nvSpPr>
          <p:cNvPr id="6" name="TextBox 5">
            <a:extLst>
              <a:ext uri="{FF2B5EF4-FFF2-40B4-BE49-F238E27FC236}">
                <a16:creationId xmlns:a16="http://schemas.microsoft.com/office/drawing/2014/main" id="{9D8CED5A-A001-11E5-E8AF-35415B794C48}"/>
              </a:ext>
            </a:extLst>
          </p:cNvPr>
          <p:cNvSpPr txBox="1"/>
          <p:nvPr/>
        </p:nvSpPr>
        <p:spPr>
          <a:xfrm>
            <a:off x="855293" y="4933434"/>
            <a:ext cx="3758658" cy="1107996"/>
          </a:xfrm>
          <a:prstGeom prst="rect">
            <a:avLst/>
          </a:prstGeom>
          <a:noFill/>
        </p:spPr>
        <p:txBody>
          <a:bodyPr wrap="square">
            <a:spAutoFit/>
          </a:bodyPr>
          <a:lstStyle/>
          <a:p>
            <a:pPr marL="0" marR="0" lvl="0" indent="0" algn="r" rtl="1">
              <a:spcBef>
                <a:spcPts val="0"/>
              </a:spcBef>
              <a:spcAft>
                <a:spcPts val="0"/>
              </a:spcAft>
              <a:buNone/>
            </a:pPr>
            <a:r>
              <a:rPr lang="en-US" sz="2200" dirty="0">
                <a:solidFill>
                  <a:schemeClr val="dk1"/>
                </a:solidFill>
                <a:latin typeface="+mn-lt"/>
                <a:ea typeface="Calibri"/>
                <a:cs typeface="Calibri"/>
                <a:sym typeface="Calibri"/>
              </a:rPr>
              <a:t>الإحالة والمتابعة مع وكالات </a:t>
            </a:r>
            <a:r>
              <a:rPr lang="ar-SA" sz="2200" dirty="0">
                <a:solidFill>
                  <a:schemeClr val="dk1"/>
                </a:solidFill>
                <a:latin typeface="+mn-lt"/>
                <a:ea typeface="Calibri"/>
                <a:cs typeface="Calibri"/>
                <a:sym typeface="Calibri"/>
              </a:rPr>
              <a:t>التعقب</a:t>
            </a:r>
            <a:r>
              <a:rPr lang="en-US" sz="2200" dirty="0">
                <a:solidFill>
                  <a:schemeClr val="dk1"/>
                </a:solidFill>
                <a:latin typeface="+mn-lt"/>
                <a:ea typeface="Calibri"/>
                <a:cs typeface="Calibri"/>
                <a:sym typeface="Calibri"/>
              </a:rPr>
              <a:t> بما في ذلك اللجنة الدولية للصليب الأحمر</a:t>
            </a:r>
            <a:endParaRPr lang="en-US" sz="2200" dirty="0">
              <a:latin typeface="+mn-lt"/>
            </a:endParaRPr>
          </a:p>
        </p:txBody>
      </p:sp>
      <p:sp>
        <p:nvSpPr>
          <p:cNvPr id="8" name="TextBox 7">
            <a:extLst>
              <a:ext uri="{FF2B5EF4-FFF2-40B4-BE49-F238E27FC236}">
                <a16:creationId xmlns:a16="http://schemas.microsoft.com/office/drawing/2014/main" id="{379F09B3-C9C6-06F3-5E29-6657138A4352}"/>
              </a:ext>
            </a:extLst>
          </p:cNvPr>
          <p:cNvSpPr txBox="1"/>
          <p:nvPr/>
        </p:nvSpPr>
        <p:spPr>
          <a:xfrm>
            <a:off x="7705051" y="1781808"/>
            <a:ext cx="3525978" cy="769441"/>
          </a:xfrm>
          <a:prstGeom prst="rect">
            <a:avLst/>
          </a:prstGeom>
          <a:noFill/>
        </p:spPr>
        <p:txBody>
          <a:bodyPr wrap="square">
            <a:spAutoFit/>
          </a:bodyPr>
          <a:lstStyle/>
          <a:p>
            <a:pPr marL="0" marR="0" lvl="0" indent="0" algn="r" rtl="1">
              <a:spcBef>
                <a:spcPts val="0"/>
              </a:spcBef>
              <a:spcAft>
                <a:spcPts val="0"/>
              </a:spcAft>
              <a:buNone/>
            </a:pPr>
            <a:r>
              <a:rPr lang="en-US" sz="2200" dirty="0">
                <a:solidFill>
                  <a:schemeClr val="dk1"/>
                </a:solidFill>
                <a:latin typeface="+mn-lt"/>
                <a:ea typeface="Calibri"/>
                <a:cs typeface="Calibri"/>
                <a:sym typeface="Calibri"/>
              </a:rPr>
              <a:t>يتم إجراء أنشطة </a:t>
            </a:r>
            <a:r>
              <a:rPr lang="ar-SA" sz="2200" dirty="0">
                <a:solidFill>
                  <a:schemeClr val="dk1"/>
                </a:solidFill>
                <a:latin typeface="+mn-lt"/>
                <a:ea typeface="Calibri"/>
                <a:cs typeface="Calibri"/>
                <a:sym typeface="Calibri"/>
              </a:rPr>
              <a:t>تعقب الأسرة </a:t>
            </a:r>
            <a:r>
              <a:rPr lang="en-US" sz="2200" dirty="0">
                <a:solidFill>
                  <a:schemeClr val="dk1"/>
                </a:solidFill>
                <a:latin typeface="+mn-lt"/>
                <a:ea typeface="Calibri"/>
                <a:cs typeface="Calibri"/>
                <a:sym typeface="Calibri"/>
              </a:rPr>
              <a:t>على النحو المبين في خطة الحالة</a:t>
            </a:r>
          </a:p>
        </p:txBody>
      </p:sp>
      <p:sp>
        <p:nvSpPr>
          <p:cNvPr id="9" name="TextBox 8">
            <a:extLst>
              <a:ext uri="{FF2B5EF4-FFF2-40B4-BE49-F238E27FC236}">
                <a16:creationId xmlns:a16="http://schemas.microsoft.com/office/drawing/2014/main" id="{261645BA-1A98-7412-BD07-85EA2EEF49FC}"/>
              </a:ext>
            </a:extLst>
          </p:cNvPr>
          <p:cNvSpPr txBox="1"/>
          <p:nvPr/>
        </p:nvSpPr>
        <p:spPr>
          <a:xfrm>
            <a:off x="8597789" y="3086531"/>
            <a:ext cx="3163534" cy="1446550"/>
          </a:xfrm>
          <a:prstGeom prst="rect">
            <a:avLst/>
          </a:prstGeom>
          <a:noFill/>
        </p:spPr>
        <p:txBody>
          <a:bodyPr wrap="square">
            <a:spAutoFit/>
          </a:bodyPr>
          <a:lstStyle/>
          <a:p>
            <a:pPr marL="0" marR="0" lvl="0" indent="0" algn="r" rtl="1">
              <a:spcBef>
                <a:spcPts val="0"/>
              </a:spcBef>
              <a:spcAft>
                <a:spcPts val="0"/>
              </a:spcAft>
              <a:buNone/>
            </a:pPr>
            <a:r>
              <a:rPr lang="en-US" sz="2200" dirty="0">
                <a:solidFill>
                  <a:schemeClr val="dk1"/>
                </a:solidFill>
                <a:latin typeface="+mn-lt"/>
                <a:ea typeface="Calibri"/>
                <a:cs typeface="Calibri"/>
                <a:sym typeface="Calibri"/>
              </a:rPr>
              <a:t>قم بتحديث الطفل (والأسرة المضيفة) بانتظام عن أنشطة الت</a:t>
            </a:r>
            <a:r>
              <a:rPr lang="ar-SA" sz="2200" dirty="0">
                <a:solidFill>
                  <a:schemeClr val="dk1"/>
                </a:solidFill>
                <a:latin typeface="+mn-lt"/>
                <a:ea typeface="Calibri"/>
                <a:cs typeface="Calibri"/>
                <a:sym typeface="Calibri"/>
              </a:rPr>
              <a:t>عقب</a:t>
            </a:r>
            <a:r>
              <a:rPr lang="en-US" sz="2200" dirty="0">
                <a:solidFill>
                  <a:schemeClr val="dk1"/>
                </a:solidFill>
                <a:latin typeface="+mn-lt"/>
                <a:ea typeface="Calibri"/>
                <a:cs typeface="Calibri"/>
                <a:sym typeface="Calibri"/>
              </a:rPr>
              <a:t> والنتائج (السلبية والإيجابية)</a:t>
            </a:r>
          </a:p>
        </p:txBody>
      </p:sp>
      <p:sp>
        <p:nvSpPr>
          <p:cNvPr id="10" name="TextBox 9">
            <a:extLst>
              <a:ext uri="{FF2B5EF4-FFF2-40B4-BE49-F238E27FC236}">
                <a16:creationId xmlns:a16="http://schemas.microsoft.com/office/drawing/2014/main" id="{48F5E442-D891-E9F9-D3A3-43449A02275C}"/>
              </a:ext>
            </a:extLst>
          </p:cNvPr>
          <p:cNvSpPr txBox="1"/>
          <p:nvPr/>
        </p:nvSpPr>
        <p:spPr>
          <a:xfrm>
            <a:off x="509985" y="2634572"/>
            <a:ext cx="3463644" cy="769441"/>
          </a:xfrm>
          <a:prstGeom prst="rect">
            <a:avLst/>
          </a:prstGeom>
          <a:noFill/>
        </p:spPr>
        <p:txBody>
          <a:bodyPr wrap="square">
            <a:spAutoFit/>
          </a:bodyPr>
          <a:lstStyle/>
          <a:p>
            <a:pPr marL="0" marR="0" lvl="0" indent="0" algn="r" rtl="1">
              <a:spcBef>
                <a:spcPts val="0"/>
              </a:spcBef>
              <a:spcAft>
                <a:spcPts val="0"/>
              </a:spcAft>
              <a:buNone/>
            </a:pPr>
            <a:r>
              <a:rPr lang="ar-SA" sz="2200" dirty="0">
                <a:solidFill>
                  <a:schemeClr val="dk1"/>
                </a:solidFill>
                <a:latin typeface="+mn-lt"/>
                <a:ea typeface="Calibri"/>
                <a:cs typeface="Calibri"/>
                <a:sym typeface="Calibri"/>
              </a:rPr>
              <a:t>الدعم النفسي الاجتماعي </a:t>
            </a:r>
            <a:r>
              <a:rPr lang="en-US" sz="2200" dirty="0">
                <a:solidFill>
                  <a:schemeClr val="dk1"/>
                </a:solidFill>
                <a:latin typeface="+mn-lt"/>
                <a:ea typeface="Calibri"/>
                <a:cs typeface="Calibri"/>
                <a:sym typeface="Calibri"/>
              </a:rPr>
              <a:t>خاصة في حالة نتائج الت</a:t>
            </a:r>
            <a:r>
              <a:rPr lang="ar-SA" sz="2200" dirty="0">
                <a:solidFill>
                  <a:schemeClr val="dk1"/>
                </a:solidFill>
                <a:latin typeface="+mn-lt"/>
                <a:ea typeface="Calibri"/>
                <a:cs typeface="Calibri"/>
                <a:sym typeface="Calibri"/>
              </a:rPr>
              <a:t>عقب</a:t>
            </a:r>
            <a:r>
              <a:rPr lang="en-US" sz="2200" dirty="0">
                <a:solidFill>
                  <a:schemeClr val="dk1"/>
                </a:solidFill>
                <a:latin typeface="+mn-lt"/>
                <a:ea typeface="Calibri"/>
                <a:cs typeface="Calibri"/>
                <a:sym typeface="Calibri"/>
              </a:rPr>
              <a:t> السلبية</a:t>
            </a:r>
          </a:p>
        </p:txBody>
      </p:sp>
      <p:sp>
        <p:nvSpPr>
          <p:cNvPr id="11" name="TextBox 10">
            <a:extLst>
              <a:ext uri="{FF2B5EF4-FFF2-40B4-BE49-F238E27FC236}">
                <a16:creationId xmlns:a16="http://schemas.microsoft.com/office/drawing/2014/main" id="{E0B38700-3FF4-68AA-330D-381FB47A5394}"/>
              </a:ext>
            </a:extLst>
          </p:cNvPr>
          <p:cNvSpPr txBox="1"/>
          <p:nvPr/>
        </p:nvSpPr>
        <p:spPr>
          <a:xfrm>
            <a:off x="596275" y="3728850"/>
            <a:ext cx="3463643" cy="769441"/>
          </a:xfrm>
          <a:prstGeom prst="rect">
            <a:avLst/>
          </a:prstGeom>
          <a:noFill/>
        </p:spPr>
        <p:txBody>
          <a:bodyPr wrap="square">
            <a:spAutoFit/>
          </a:bodyPr>
          <a:lstStyle/>
          <a:p>
            <a:pPr marL="0" marR="0" lvl="0" indent="0" algn="r" rtl="1">
              <a:spcBef>
                <a:spcPts val="0"/>
              </a:spcBef>
              <a:spcAft>
                <a:spcPts val="0"/>
              </a:spcAft>
              <a:buNone/>
            </a:pPr>
            <a:r>
              <a:rPr lang="en-US" sz="2200" dirty="0">
                <a:solidFill>
                  <a:schemeClr val="dk1"/>
                </a:solidFill>
                <a:latin typeface="+mn-lt"/>
                <a:ea typeface="Calibri"/>
                <a:cs typeface="Calibri"/>
                <a:sym typeface="Calibri"/>
              </a:rPr>
              <a:t>التجميع والتحديثات المستمرة لمعلومات الت</a:t>
            </a:r>
            <a:r>
              <a:rPr lang="ar-SA" sz="2200" dirty="0">
                <a:solidFill>
                  <a:schemeClr val="dk1"/>
                </a:solidFill>
                <a:latin typeface="+mn-lt"/>
                <a:ea typeface="Calibri"/>
                <a:cs typeface="Calibri"/>
                <a:sym typeface="Calibri"/>
              </a:rPr>
              <a:t>عقب</a:t>
            </a:r>
            <a:r>
              <a:rPr lang="en-US" sz="2200" dirty="0">
                <a:solidFill>
                  <a:schemeClr val="dk1"/>
                </a:solidFill>
                <a:latin typeface="+mn-lt"/>
                <a:ea typeface="Calibri"/>
                <a:cs typeface="Calibri"/>
                <a:sym typeface="Calibri"/>
              </a:rPr>
              <a:t> الإضافية</a:t>
            </a:r>
          </a:p>
        </p:txBody>
      </p:sp>
      <p:sp>
        <p:nvSpPr>
          <p:cNvPr id="13" name="TextBox 12">
            <a:extLst>
              <a:ext uri="{FF2B5EF4-FFF2-40B4-BE49-F238E27FC236}">
                <a16:creationId xmlns:a16="http://schemas.microsoft.com/office/drawing/2014/main" id="{7B83027F-C58D-3309-0A1E-29D94EA83457}"/>
              </a:ext>
            </a:extLst>
          </p:cNvPr>
          <p:cNvSpPr txBox="1"/>
          <p:nvPr/>
        </p:nvSpPr>
        <p:spPr>
          <a:xfrm>
            <a:off x="8336941" y="4930435"/>
            <a:ext cx="3004017" cy="430887"/>
          </a:xfrm>
          <a:prstGeom prst="rect">
            <a:avLst/>
          </a:prstGeom>
          <a:noFill/>
        </p:spPr>
        <p:txBody>
          <a:bodyPr wrap="square">
            <a:spAutoFit/>
          </a:bodyPr>
          <a:lstStyle/>
          <a:p>
            <a:pPr marL="0" marR="0" lvl="0" indent="0" algn="r" rtl="1">
              <a:spcBef>
                <a:spcPts val="0"/>
              </a:spcBef>
              <a:spcAft>
                <a:spcPts val="0"/>
              </a:spcAft>
              <a:buNone/>
            </a:pPr>
            <a:r>
              <a:rPr lang="en-US" sz="2200" dirty="0">
                <a:solidFill>
                  <a:schemeClr val="dk1"/>
                </a:solidFill>
                <a:latin typeface="+mn-lt"/>
                <a:ea typeface="Calibri"/>
                <a:cs typeface="Calibri"/>
                <a:sym typeface="Calibri"/>
              </a:rPr>
              <a:t>سلامة ورفاه الطفل</a:t>
            </a:r>
          </a:p>
        </p:txBody>
      </p:sp>
    </p:spTree>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Shape 1056"/>
        <p:cNvGrpSpPr/>
        <p:nvPr/>
      </p:nvGrpSpPr>
      <p:grpSpPr>
        <a:xfrm>
          <a:off x="0" y="0"/>
          <a:ext cx="0" cy="0"/>
          <a:chOff x="0" y="0"/>
          <a:chExt cx="0" cy="0"/>
        </a:xfrm>
      </p:grpSpPr>
      <p:sp>
        <p:nvSpPr>
          <p:cNvPr id="1057" name="Google Shape;1057;p52"/>
          <p:cNvSpPr txBox="1">
            <a:spLocks noGrp="1"/>
          </p:cNvSpPr>
          <p:nvPr>
            <p:ph type="title"/>
          </p:nvPr>
        </p:nvSpPr>
        <p:spPr>
          <a:xfrm>
            <a:off x="419100" y="120516"/>
            <a:ext cx="11353800" cy="868968"/>
          </a:xfrm>
          <a:prstGeom prst="rect">
            <a:avLst/>
          </a:prstGeom>
          <a:noFill/>
          <a:ln>
            <a:noFill/>
          </a:ln>
        </p:spPr>
        <p:txBody>
          <a:bodyPr spcFirstLastPara="1" wrap="square" lIns="91425" tIns="45700" rIns="91425" bIns="45700" anchor="ctr" anchorCtr="0">
            <a:normAutofit/>
          </a:bodyPr>
          <a:lstStyle/>
          <a:p>
            <a:pPr marL="0" lvl="0" indent="0" algn="ctr" rtl="1">
              <a:lnSpc>
                <a:spcPct val="90000"/>
              </a:lnSpc>
              <a:spcBef>
                <a:spcPts val="0"/>
              </a:spcBef>
              <a:spcAft>
                <a:spcPts val="0"/>
              </a:spcAft>
              <a:buClr>
                <a:srgbClr val="8C5F7A"/>
              </a:buClr>
              <a:buSzPct val="100000"/>
              <a:buFont typeface="Arial"/>
              <a:buNone/>
            </a:pPr>
            <a:r>
              <a:rPr lang="en-US" dirty="0">
                <a:latin typeface="Calibri" panose="020F0502020204030204" pitchFamily="34" charset="0"/>
                <a:cs typeface="Calibri" panose="020F0502020204030204" pitchFamily="34" charset="0"/>
              </a:rPr>
              <a:t>ا</a:t>
            </a:r>
            <a:r>
              <a:rPr lang="ar-SA" dirty="0">
                <a:latin typeface="Calibri" panose="020F0502020204030204" pitchFamily="34" charset="0"/>
                <a:cs typeface="Calibri" panose="020F0502020204030204" pitchFamily="34" charset="0"/>
              </a:rPr>
              <a:t>لا</a:t>
            </a:r>
            <a:r>
              <a:rPr lang="en-US" dirty="0">
                <a:latin typeface="Calibri" panose="020F0502020204030204" pitchFamily="34" charset="0"/>
                <a:cs typeface="Calibri" panose="020F0502020204030204" pitchFamily="34" charset="0"/>
              </a:rPr>
              <a:t>عتبارات ل</a:t>
            </a:r>
            <a:r>
              <a:rPr lang="ar-SA" dirty="0">
                <a:latin typeface="Calibri" panose="020F0502020204030204" pitchFamily="34" charset="0"/>
                <a:cs typeface="Calibri" panose="020F0502020204030204" pitchFamily="34" charset="0"/>
              </a:rPr>
              <a:t>مراقبة</a:t>
            </a:r>
            <a:r>
              <a:rPr lang="en-US" dirty="0">
                <a:latin typeface="Calibri" panose="020F0502020204030204" pitchFamily="34" charset="0"/>
                <a:cs typeface="Calibri" panose="020F0502020204030204" pitchFamily="34" charset="0"/>
              </a:rPr>
              <a:t> ترتيبات الرعاية البديلة</a:t>
            </a:r>
            <a:endParaRPr dirty="0">
              <a:latin typeface="Calibri" panose="020F0502020204030204" pitchFamily="34" charset="0"/>
              <a:cs typeface="Calibri" panose="020F0502020204030204" pitchFamily="34" charset="0"/>
            </a:endParaRPr>
          </a:p>
        </p:txBody>
      </p:sp>
      <p:grpSp>
        <p:nvGrpSpPr>
          <p:cNvPr id="23" name="Group 22">
            <a:extLst>
              <a:ext uri="{FF2B5EF4-FFF2-40B4-BE49-F238E27FC236}">
                <a16:creationId xmlns:a16="http://schemas.microsoft.com/office/drawing/2014/main" id="{0600BA3E-79AC-C6D1-7B85-B6E8EF2FCEB4}"/>
              </a:ext>
            </a:extLst>
          </p:cNvPr>
          <p:cNvGrpSpPr/>
          <p:nvPr/>
        </p:nvGrpSpPr>
        <p:grpSpPr>
          <a:xfrm>
            <a:off x="2908300" y="1498872"/>
            <a:ext cx="2692400" cy="2050068"/>
            <a:chOff x="596900" y="1397000"/>
            <a:chExt cx="2692400" cy="2050068"/>
          </a:xfrm>
        </p:grpSpPr>
        <p:sp>
          <p:nvSpPr>
            <p:cNvPr id="18" name="Oval 17">
              <a:extLst>
                <a:ext uri="{FF2B5EF4-FFF2-40B4-BE49-F238E27FC236}">
                  <a16:creationId xmlns:a16="http://schemas.microsoft.com/office/drawing/2014/main" id="{C4A55355-FE64-1789-EC14-C83DD6975F44}"/>
                </a:ext>
              </a:extLst>
            </p:cNvPr>
            <p:cNvSpPr/>
            <p:nvPr/>
          </p:nvSpPr>
          <p:spPr>
            <a:xfrm>
              <a:off x="723900" y="1397000"/>
              <a:ext cx="1397000" cy="1397000"/>
            </a:xfrm>
            <a:prstGeom prst="ellipse">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9" name="Oval 18">
              <a:extLst>
                <a:ext uri="{FF2B5EF4-FFF2-40B4-BE49-F238E27FC236}">
                  <a16:creationId xmlns:a16="http://schemas.microsoft.com/office/drawing/2014/main" id="{FF377920-71E0-53C6-5909-97AAE1EF1D93}"/>
                </a:ext>
              </a:extLst>
            </p:cNvPr>
            <p:cNvSpPr/>
            <p:nvPr/>
          </p:nvSpPr>
          <p:spPr>
            <a:xfrm>
              <a:off x="1282700" y="2050068"/>
              <a:ext cx="1397000" cy="1397000"/>
            </a:xfrm>
            <a:prstGeom prst="ellipse">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0" name="Oval 19">
              <a:extLst>
                <a:ext uri="{FF2B5EF4-FFF2-40B4-BE49-F238E27FC236}">
                  <a16:creationId xmlns:a16="http://schemas.microsoft.com/office/drawing/2014/main" id="{15CADDFA-E3DA-0913-F64D-3CE6F8E491F5}"/>
                </a:ext>
              </a:extLst>
            </p:cNvPr>
            <p:cNvSpPr/>
            <p:nvPr/>
          </p:nvSpPr>
          <p:spPr>
            <a:xfrm>
              <a:off x="1790700" y="1397000"/>
              <a:ext cx="1397000" cy="1397000"/>
            </a:xfrm>
            <a:prstGeom prst="ellipse">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1" name="Oval 20">
              <a:extLst>
                <a:ext uri="{FF2B5EF4-FFF2-40B4-BE49-F238E27FC236}">
                  <a16:creationId xmlns:a16="http://schemas.microsoft.com/office/drawing/2014/main" id="{5DFF1E69-BECD-7AE2-7EF1-BA9A372A68E9}"/>
                </a:ext>
              </a:extLst>
            </p:cNvPr>
            <p:cNvSpPr/>
            <p:nvPr/>
          </p:nvSpPr>
          <p:spPr>
            <a:xfrm>
              <a:off x="2400300" y="2231534"/>
              <a:ext cx="889000" cy="889000"/>
            </a:xfrm>
            <a:prstGeom prst="ellipse">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2" name="Oval 21">
              <a:extLst>
                <a:ext uri="{FF2B5EF4-FFF2-40B4-BE49-F238E27FC236}">
                  <a16:creationId xmlns:a16="http://schemas.microsoft.com/office/drawing/2014/main" id="{0D23C05E-9C4E-2436-B267-E8D29590D6C9}"/>
                </a:ext>
              </a:extLst>
            </p:cNvPr>
            <p:cNvSpPr/>
            <p:nvPr/>
          </p:nvSpPr>
          <p:spPr>
            <a:xfrm>
              <a:off x="596900" y="2295873"/>
              <a:ext cx="889000" cy="889000"/>
            </a:xfrm>
            <a:prstGeom prst="ellipse">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grpSp>
      <p:sp>
        <p:nvSpPr>
          <p:cNvPr id="25" name="TextBox 24">
            <a:extLst>
              <a:ext uri="{FF2B5EF4-FFF2-40B4-BE49-F238E27FC236}">
                <a16:creationId xmlns:a16="http://schemas.microsoft.com/office/drawing/2014/main" id="{A19B97C9-C944-EAF2-E7C8-EB564ADE6605}"/>
              </a:ext>
            </a:extLst>
          </p:cNvPr>
          <p:cNvSpPr txBox="1"/>
          <p:nvPr/>
        </p:nvSpPr>
        <p:spPr>
          <a:xfrm>
            <a:off x="3296603" y="2032154"/>
            <a:ext cx="1891985" cy="1107996"/>
          </a:xfrm>
          <a:prstGeom prst="rect">
            <a:avLst/>
          </a:prstGeom>
          <a:noFill/>
        </p:spPr>
        <p:txBody>
          <a:bodyPr wrap="square">
            <a:spAutoFit/>
          </a:bodyPr>
          <a:lstStyle/>
          <a:p>
            <a:pPr marL="0" marR="0" lvl="0" indent="0" algn="ctr" rtl="1">
              <a:spcBef>
                <a:spcPts val="0"/>
              </a:spcBef>
              <a:spcAft>
                <a:spcPts val="0"/>
              </a:spcAft>
              <a:buNone/>
            </a:pPr>
            <a:r>
              <a:rPr lang="en-US" sz="2200" dirty="0">
                <a:solidFill>
                  <a:schemeClr val="dk1"/>
                </a:solidFill>
                <a:latin typeface="Calibri" panose="020F0502020204030204" pitchFamily="34" charset="0"/>
                <a:ea typeface="Helvetica Neue"/>
                <a:cs typeface="Calibri" panose="020F0502020204030204" pitchFamily="34" charset="0"/>
                <a:sym typeface="Helvetica Neue"/>
              </a:rPr>
              <a:t>ما الذي تبحث عنه في زيارات المراقبة؟</a:t>
            </a:r>
          </a:p>
        </p:txBody>
      </p:sp>
      <p:grpSp>
        <p:nvGrpSpPr>
          <p:cNvPr id="26" name="Group 25">
            <a:extLst>
              <a:ext uri="{FF2B5EF4-FFF2-40B4-BE49-F238E27FC236}">
                <a16:creationId xmlns:a16="http://schemas.microsoft.com/office/drawing/2014/main" id="{C50A3D4B-4CF6-68E5-FB0D-EDBB4E4C6089}"/>
              </a:ext>
            </a:extLst>
          </p:cNvPr>
          <p:cNvGrpSpPr/>
          <p:nvPr/>
        </p:nvGrpSpPr>
        <p:grpSpPr>
          <a:xfrm>
            <a:off x="1268095" y="3809747"/>
            <a:ext cx="2692400" cy="2050068"/>
            <a:chOff x="596900" y="1397000"/>
            <a:chExt cx="2692400" cy="2050068"/>
          </a:xfrm>
        </p:grpSpPr>
        <p:sp>
          <p:nvSpPr>
            <p:cNvPr id="27" name="Oval 26">
              <a:extLst>
                <a:ext uri="{FF2B5EF4-FFF2-40B4-BE49-F238E27FC236}">
                  <a16:creationId xmlns:a16="http://schemas.microsoft.com/office/drawing/2014/main" id="{F10EBFFD-3E94-C7B7-41A1-AF9E8ABD0AC0}"/>
                </a:ext>
              </a:extLst>
            </p:cNvPr>
            <p:cNvSpPr/>
            <p:nvPr/>
          </p:nvSpPr>
          <p:spPr>
            <a:xfrm>
              <a:off x="723900" y="1397000"/>
              <a:ext cx="1397000" cy="1397000"/>
            </a:xfrm>
            <a:prstGeom prst="ellipse">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8" name="Oval 27">
              <a:extLst>
                <a:ext uri="{FF2B5EF4-FFF2-40B4-BE49-F238E27FC236}">
                  <a16:creationId xmlns:a16="http://schemas.microsoft.com/office/drawing/2014/main" id="{E6D29B81-FDFD-944A-2695-A1FC484F26BD}"/>
                </a:ext>
              </a:extLst>
            </p:cNvPr>
            <p:cNvSpPr/>
            <p:nvPr/>
          </p:nvSpPr>
          <p:spPr>
            <a:xfrm>
              <a:off x="1282700" y="2050068"/>
              <a:ext cx="1397000" cy="1397000"/>
            </a:xfrm>
            <a:prstGeom prst="ellipse">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9" name="Oval 28">
              <a:extLst>
                <a:ext uri="{FF2B5EF4-FFF2-40B4-BE49-F238E27FC236}">
                  <a16:creationId xmlns:a16="http://schemas.microsoft.com/office/drawing/2014/main" id="{71259F85-B63F-974F-FCDE-1A0EB1CF6FB9}"/>
                </a:ext>
              </a:extLst>
            </p:cNvPr>
            <p:cNvSpPr/>
            <p:nvPr/>
          </p:nvSpPr>
          <p:spPr>
            <a:xfrm>
              <a:off x="1790700" y="1397000"/>
              <a:ext cx="1397000" cy="1397000"/>
            </a:xfrm>
            <a:prstGeom prst="ellipse">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30" name="Oval 29">
              <a:extLst>
                <a:ext uri="{FF2B5EF4-FFF2-40B4-BE49-F238E27FC236}">
                  <a16:creationId xmlns:a16="http://schemas.microsoft.com/office/drawing/2014/main" id="{A82D46B4-223C-FEC6-E878-F3D8C0170117}"/>
                </a:ext>
              </a:extLst>
            </p:cNvPr>
            <p:cNvSpPr/>
            <p:nvPr/>
          </p:nvSpPr>
          <p:spPr>
            <a:xfrm>
              <a:off x="2400300" y="2231534"/>
              <a:ext cx="889000" cy="889000"/>
            </a:xfrm>
            <a:prstGeom prst="ellipse">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31" name="Oval 30">
              <a:extLst>
                <a:ext uri="{FF2B5EF4-FFF2-40B4-BE49-F238E27FC236}">
                  <a16:creationId xmlns:a16="http://schemas.microsoft.com/office/drawing/2014/main" id="{D1F48800-6599-D03D-70BC-74BE240C29B2}"/>
                </a:ext>
              </a:extLst>
            </p:cNvPr>
            <p:cNvSpPr/>
            <p:nvPr/>
          </p:nvSpPr>
          <p:spPr>
            <a:xfrm>
              <a:off x="596900" y="2295873"/>
              <a:ext cx="889000" cy="889000"/>
            </a:xfrm>
            <a:prstGeom prst="ellipse">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grpSp>
      <p:sp>
        <p:nvSpPr>
          <p:cNvPr id="32" name="TextBox 31">
            <a:extLst>
              <a:ext uri="{FF2B5EF4-FFF2-40B4-BE49-F238E27FC236}">
                <a16:creationId xmlns:a16="http://schemas.microsoft.com/office/drawing/2014/main" id="{1E8C5F1D-3C83-D114-95CE-B748536D48BD}"/>
              </a:ext>
            </a:extLst>
          </p:cNvPr>
          <p:cNvSpPr txBox="1"/>
          <p:nvPr/>
        </p:nvSpPr>
        <p:spPr>
          <a:xfrm>
            <a:off x="1385570" y="4343723"/>
            <a:ext cx="2457450" cy="769441"/>
          </a:xfrm>
          <a:prstGeom prst="rect">
            <a:avLst/>
          </a:prstGeom>
          <a:noFill/>
        </p:spPr>
        <p:txBody>
          <a:bodyPr wrap="square">
            <a:spAutoFit/>
          </a:bodyPr>
          <a:lstStyle/>
          <a:p>
            <a:pPr marL="0" marR="0" lvl="0" indent="0" algn="ctr" rtl="1">
              <a:spcBef>
                <a:spcPts val="0"/>
              </a:spcBef>
              <a:spcAft>
                <a:spcPts val="0"/>
              </a:spcAft>
              <a:buNone/>
            </a:pPr>
            <a:r>
              <a:rPr lang="en-US" sz="2200" dirty="0">
                <a:latin typeface="Calibri" panose="020F0502020204030204" pitchFamily="34" charset="0"/>
                <a:cs typeface="Calibri" panose="020F0502020204030204" pitchFamily="34" charset="0"/>
                <a:sym typeface="Helvetica Neue"/>
              </a:rPr>
              <a:t>من يجب أن يشارك في المراقبة؟</a:t>
            </a:r>
          </a:p>
        </p:txBody>
      </p:sp>
      <p:grpSp>
        <p:nvGrpSpPr>
          <p:cNvPr id="33" name="Group 32">
            <a:extLst>
              <a:ext uri="{FF2B5EF4-FFF2-40B4-BE49-F238E27FC236}">
                <a16:creationId xmlns:a16="http://schemas.microsoft.com/office/drawing/2014/main" id="{0DF3045C-ADAA-08BC-ECE6-04F7CE84941C}"/>
              </a:ext>
            </a:extLst>
          </p:cNvPr>
          <p:cNvGrpSpPr/>
          <p:nvPr/>
        </p:nvGrpSpPr>
        <p:grpSpPr>
          <a:xfrm>
            <a:off x="6667500" y="1467832"/>
            <a:ext cx="2692400" cy="2050068"/>
            <a:chOff x="596900" y="1397000"/>
            <a:chExt cx="2692400" cy="2050068"/>
          </a:xfrm>
        </p:grpSpPr>
        <p:sp>
          <p:nvSpPr>
            <p:cNvPr id="34" name="Oval 33">
              <a:extLst>
                <a:ext uri="{FF2B5EF4-FFF2-40B4-BE49-F238E27FC236}">
                  <a16:creationId xmlns:a16="http://schemas.microsoft.com/office/drawing/2014/main" id="{5101B63C-E370-AD44-ED06-5C1DE11E81CD}"/>
                </a:ext>
              </a:extLst>
            </p:cNvPr>
            <p:cNvSpPr/>
            <p:nvPr/>
          </p:nvSpPr>
          <p:spPr>
            <a:xfrm>
              <a:off x="723900" y="1397000"/>
              <a:ext cx="1397000" cy="1397000"/>
            </a:xfrm>
            <a:prstGeom prst="ellipse">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35" name="Oval 34">
              <a:extLst>
                <a:ext uri="{FF2B5EF4-FFF2-40B4-BE49-F238E27FC236}">
                  <a16:creationId xmlns:a16="http://schemas.microsoft.com/office/drawing/2014/main" id="{AE3BE954-750E-D0EB-E76F-EC38162AB266}"/>
                </a:ext>
              </a:extLst>
            </p:cNvPr>
            <p:cNvSpPr/>
            <p:nvPr/>
          </p:nvSpPr>
          <p:spPr>
            <a:xfrm>
              <a:off x="1282700" y="2050068"/>
              <a:ext cx="1397000" cy="1397000"/>
            </a:xfrm>
            <a:prstGeom prst="ellipse">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36" name="Oval 35">
              <a:extLst>
                <a:ext uri="{FF2B5EF4-FFF2-40B4-BE49-F238E27FC236}">
                  <a16:creationId xmlns:a16="http://schemas.microsoft.com/office/drawing/2014/main" id="{0B43A1B6-DC04-3E6F-7FAA-E412CE37197D}"/>
                </a:ext>
              </a:extLst>
            </p:cNvPr>
            <p:cNvSpPr/>
            <p:nvPr/>
          </p:nvSpPr>
          <p:spPr>
            <a:xfrm>
              <a:off x="1790700" y="1397000"/>
              <a:ext cx="1397000" cy="1397000"/>
            </a:xfrm>
            <a:prstGeom prst="ellipse">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37" name="Oval 36">
              <a:extLst>
                <a:ext uri="{FF2B5EF4-FFF2-40B4-BE49-F238E27FC236}">
                  <a16:creationId xmlns:a16="http://schemas.microsoft.com/office/drawing/2014/main" id="{FE537AC1-3B07-9281-8069-57AD23317147}"/>
                </a:ext>
              </a:extLst>
            </p:cNvPr>
            <p:cNvSpPr/>
            <p:nvPr/>
          </p:nvSpPr>
          <p:spPr>
            <a:xfrm>
              <a:off x="2400300" y="2231534"/>
              <a:ext cx="889000" cy="889000"/>
            </a:xfrm>
            <a:prstGeom prst="ellipse">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38" name="Oval 37">
              <a:extLst>
                <a:ext uri="{FF2B5EF4-FFF2-40B4-BE49-F238E27FC236}">
                  <a16:creationId xmlns:a16="http://schemas.microsoft.com/office/drawing/2014/main" id="{10EE7E11-39DC-6196-C29E-B863FDF65A06}"/>
                </a:ext>
              </a:extLst>
            </p:cNvPr>
            <p:cNvSpPr/>
            <p:nvPr/>
          </p:nvSpPr>
          <p:spPr>
            <a:xfrm>
              <a:off x="596900" y="2295873"/>
              <a:ext cx="889000" cy="889000"/>
            </a:xfrm>
            <a:prstGeom prst="ellipse">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grpSp>
      <p:sp>
        <p:nvSpPr>
          <p:cNvPr id="39" name="TextBox 38">
            <a:extLst>
              <a:ext uri="{FF2B5EF4-FFF2-40B4-BE49-F238E27FC236}">
                <a16:creationId xmlns:a16="http://schemas.microsoft.com/office/drawing/2014/main" id="{E0669289-288D-255F-F343-A0EA5AC84195}"/>
              </a:ext>
            </a:extLst>
          </p:cNvPr>
          <p:cNvSpPr txBox="1"/>
          <p:nvPr/>
        </p:nvSpPr>
        <p:spPr>
          <a:xfrm>
            <a:off x="7015481" y="1967403"/>
            <a:ext cx="2098037" cy="769441"/>
          </a:xfrm>
          <a:prstGeom prst="rect">
            <a:avLst/>
          </a:prstGeom>
          <a:noFill/>
        </p:spPr>
        <p:txBody>
          <a:bodyPr wrap="square">
            <a:spAutoFit/>
          </a:bodyPr>
          <a:lstStyle/>
          <a:p>
            <a:pPr marL="0" marR="0" lvl="0" indent="0" algn="ctr" rtl="1">
              <a:spcBef>
                <a:spcPts val="0"/>
              </a:spcBef>
              <a:spcAft>
                <a:spcPts val="0"/>
              </a:spcAft>
              <a:buNone/>
            </a:pPr>
            <a:r>
              <a:rPr lang="en-US" sz="2200" dirty="0">
                <a:solidFill>
                  <a:schemeClr val="dk1"/>
                </a:solidFill>
                <a:latin typeface="Calibri" panose="020F0502020204030204" pitchFamily="34" charset="0"/>
                <a:ea typeface="Helvetica Neue"/>
                <a:cs typeface="Calibri" panose="020F0502020204030204" pitchFamily="34" charset="0"/>
                <a:sym typeface="Helvetica Neue"/>
              </a:rPr>
              <a:t>ما هو الغرض من زيارات المراقبة؟</a:t>
            </a:r>
          </a:p>
        </p:txBody>
      </p:sp>
      <p:grpSp>
        <p:nvGrpSpPr>
          <p:cNvPr id="40" name="Group 39">
            <a:extLst>
              <a:ext uri="{FF2B5EF4-FFF2-40B4-BE49-F238E27FC236}">
                <a16:creationId xmlns:a16="http://schemas.microsoft.com/office/drawing/2014/main" id="{2C45257C-0CCF-416C-E655-30775DB726C9}"/>
              </a:ext>
            </a:extLst>
          </p:cNvPr>
          <p:cNvGrpSpPr/>
          <p:nvPr/>
        </p:nvGrpSpPr>
        <p:grpSpPr>
          <a:xfrm>
            <a:off x="8273412" y="3844435"/>
            <a:ext cx="2692400" cy="2050068"/>
            <a:chOff x="596900" y="1397000"/>
            <a:chExt cx="2692400" cy="2050068"/>
          </a:xfrm>
        </p:grpSpPr>
        <p:sp>
          <p:nvSpPr>
            <p:cNvPr id="41" name="Oval 40">
              <a:extLst>
                <a:ext uri="{FF2B5EF4-FFF2-40B4-BE49-F238E27FC236}">
                  <a16:creationId xmlns:a16="http://schemas.microsoft.com/office/drawing/2014/main" id="{065BF71E-CB6F-2EB9-D3C8-968A08642FD1}"/>
                </a:ext>
              </a:extLst>
            </p:cNvPr>
            <p:cNvSpPr/>
            <p:nvPr/>
          </p:nvSpPr>
          <p:spPr>
            <a:xfrm>
              <a:off x="723900" y="1397000"/>
              <a:ext cx="1397000" cy="1397000"/>
            </a:xfrm>
            <a:prstGeom prst="ellipse">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42" name="Oval 41">
              <a:extLst>
                <a:ext uri="{FF2B5EF4-FFF2-40B4-BE49-F238E27FC236}">
                  <a16:creationId xmlns:a16="http://schemas.microsoft.com/office/drawing/2014/main" id="{D54BB246-867E-BE4C-E1A3-F632EBACE03F}"/>
                </a:ext>
              </a:extLst>
            </p:cNvPr>
            <p:cNvSpPr/>
            <p:nvPr/>
          </p:nvSpPr>
          <p:spPr>
            <a:xfrm>
              <a:off x="1282700" y="2050068"/>
              <a:ext cx="1397000" cy="1397000"/>
            </a:xfrm>
            <a:prstGeom prst="ellipse">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43" name="Oval 42">
              <a:extLst>
                <a:ext uri="{FF2B5EF4-FFF2-40B4-BE49-F238E27FC236}">
                  <a16:creationId xmlns:a16="http://schemas.microsoft.com/office/drawing/2014/main" id="{A8A1601D-4686-2EF0-5CFE-4AF235445729}"/>
                </a:ext>
              </a:extLst>
            </p:cNvPr>
            <p:cNvSpPr/>
            <p:nvPr/>
          </p:nvSpPr>
          <p:spPr>
            <a:xfrm>
              <a:off x="1790700" y="1397000"/>
              <a:ext cx="1397000" cy="1397000"/>
            </a:xfrm>
            <a:prstGeom prst="ellipse">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44" name="Oval 43">
              <a:extLst>
                <a:ext uri="{FF2B5EF4-FFF2-40B4-BE49-F238E27FC236}">
                  <a16:creationId xmlns:a16="http://schemas.microsoft.com/office/drawing/2014/main" id="{62B56A5F-C6D3-2DC9-F00C-9123370E0C7A}"/>
                </a:ext>
              </a:extLst>
            </p:cNvPr>
            <p:cNvSpPr/>
            <p:nvPr/>
          </p:nvSpPr>
          <p:spPr>
            <a:xfrm>
              <a:off x="2400300" y="2231534"/>
              <a:ext cx="889000" cy="889000"/>
            </a:xfrm>
            <a:prstGeom prst="ellipse">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45" name="Oval 44">
              <a:extLst>
                <a:ext uri="{FF2B5EF4-FFF2-40B4-BE49-F238E27FC236}">
                  <a16:creationId xmlns:a16="http://schemas.microsoft.com/office/drawing/2014/main" id="{A1D6C552-09A1-7AAF-5CD7-911C43F62D8C}"/>
                </a:ext>
              </a:extLst>
            </p:cNvPr>
            <p:cNvSpPr/>
            <p:nvPr/>
          </p:nvSpPr>
          <p:spPr>
            <a:xfrm>
              <a:off x="596900" y="2295873"/>
              <a:ext cx="889000" cy="889000"/>
            </a:xfrm>
            <a:prstGeom prst="ellipse">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grpSp>
      <p:sp>
        <p:nvSpPr>
          <p:cNvPr id="46" name="TextBox 45">
            <a:extLst>
              <a:ext uri="{FF2B5EF4-FFF2-40B4-BE49-F238E27FC236}">
                <a16:creationId xmlns:a16="http://schemas.microsoft.com/office/drawing/2014/main" id="{ECBF293B-CCC7-290C-6951-FECBF243A001}"/>
              </a:ext>
            </a:extLst>
          </p:cNvPr>
          <p:cNvSpPr txBox="1"/>
          <p:nvPr/>
        </p:nvSpPr>
        <p:spPr>
          <a:xfrm>
            <a:off x="8390887" y="4497503"/>
            <a:ext cx="2457450" cy="769441"/>
          </a:xfrm>
          <a:prstGeom prst="rect">
            <a:avLst/>
          </a:prstGeom>
          <a:noFill/>
        </p:spPr>
        <p:txBody>
          <a:bodyPr wrap="square">
            <a:spAutoFit/>
          </a:bodyPr>
          <a:lstStyle/>
          <a:p>
            <a:pPr marL="0" marR="0" lvl="0" indent="0" algn="ctr" rtl="1">
              <a:spcBef>
                <a:spcPts val="0"/>
              </a:spcBef>
              <a:spcAft>
                <a:spcPts val="0"/>
              </a:spcAft>
              <a:buNone/>
            </a:pPr>
            <a:r>
              <a:rPr lang="en-US" sz="2200" dirty="0">
                <a:solidFill>
                  <a:schemeClr val="dk1"/>
                </a:solidFill>
                <a:latin typeface="Calibri" panose="020F0502020204030204" pitchFamily="34" charset="0"/>
                <a:ea typeface="Helvetica Neue"/>
                <a:cs typeface="Calibri" panose="020F0502020204030204" pitchFamily="34" charset="0"/>
                <a:sym typeface="Helvetica Neue"/>
              </a:rPr>
              <a:t>كيف تجري زيارات المراقبة؟</a:t>
            </a:r>
          </a:p>
        </p:txBody>
      </p:sp>
      <p:grpSp>
        <p:nvGrpSpPr>
          <p:cNvPr id="47" name="Group 46">
            <a:extLst>
              <a:ext uri="{FF2B5EF4-FFF2-40B4-BE49-F238E27FC236}">
                <a16:creationId xmlns:a16="http://schemas.microsoft.com/office/drawing/2014/main" id="{390FB366-DBE4-D088-0265-EFE423E8127B}"/>
              </a:ext>
            </a:extLst>
          </p:cNvPr>
          <p:cNvGrpSpPr/>
          <p:nvPr/>
        </p:nvGrpSpPr>
        <p:grpSpPr>
          <a:xfrm>
            <a:off x="5097355" y="3689615"/>
            <a:ext cx="1570145" cy="2107386"/>
            <a:chOff x="5438539" y="7646118"/>
            <a:chExt cx="814830" cy="1093633"/>
          </a:xfrm>
          <a:solidFill>
            <a:schemeClr val="accent2">
              <a:lumMod val="75000"/>
            </a:schemeClr>
          </a:solidFill>
        </p:grpSpPr>
        <p:sp>
          <p:nvSpPr>
            <p:cNvPr id="48" name="Round Same Side Corner Rectangle 21">
              <a:extLst>
                <a:ext uri="{FF2B5EF4-FFF2-40B4-BE49-F238E27FC236}">
                  <a16:creationId xmlns:a16="http://schemas.microsoft.com/office/drawing/2014/main" id="{61ACFFC6-5899-C42D-EFD3-596C0B58B494}"/>
                </a:ext>
              </a:extLst>
            </p:cNvPr>
            <p:cNvSpPr/>
            <p:nvPr/>
          </p:nvSpPr>
          <p:spPr>
            <a:xfrm>
              <a:off x="5440940" y="8395605"/>
              <a:ext cx="323729" cy="344146"/>
            </a:xfrm>
            <a:prstGeom prst="round2SameRect">
              <a:avLst>
                <a:gd name="adj1" fmla="val 500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49" name="Oval 48">
              <a:extLst>
                <a:ext uri="{FF2B5EF4-FFF2-40B4-BE49-F238E27FC236}">
                  <a16:creationId xmlns:a16="http://schemas.microsoft.com/office/drawing/2014/main" id="{B0C835A3-01A7-FC76-D97D-30F210DCB454}"/>
                </a:ext>
              </a:extLst>
            </p:cNvPr>
            <p:cNvSpPr/>
            <p:nvPr/>
          </p:nvSpPr>
          <p:spPr>
            <a:xfrm>
              <a:off x="5438539" y="8011964"/>
              <a:ext cx="327409" cy="327409"/>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50" name="Round Same Side Corner Rectangle 23">
              <a:extLst>
                <a:ext uri="{FF2B5EF4-FFF2-40B4-BE49-F238E27FC236}">
                  <a16:creationId xmlns:a16="http://schemas.microsoft.com/office/drawing/2014/main" id="{3FA46753-1546-235E-47EB-06A9D6D4A82F}"/>
                </a:ext>
              </a:extLst>
            </p:cNvPr>
            <p:cNvSpPr/>
            <p:nvPr/>
          </p:nvSpPr>
          <p:spPr>
            <a:xfrm>
              <a:off x="5928360" y="8029758"/>
              <a:ext cx="323730" cy="709993"/>
            </a:xfrm>
            <a:prstGeom prst="round2SameRect">
              <a:avLst>
                <a:gd name="adj1" fmla="val 500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51" name="Oval 50">
              <a:extLst>
                <a:ext uri="{FF2B5EF4-FFF2-40B4-BE49-F238E27FC236}">
                  <a16:creationId xmlns:a16="http://schemas.microsoft.com/office/drawing/2014/main" id="{7B2831D3-255D-F6EB-FE06-7E1B84FCCF00}"/>
                </a:ext>
              </a:extLst>
            </p:cNvPr>
            <p:cNvSpPr/>
            <p:nvPr/>
          </p:nvSpPr>
          <p:spPr>
            <a:xfrm>
              <a:off x="5925959" y="7646118"/>
              <a:ext cx="327410" cy="327409"/>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52" name="Round Same Side Corner Rectangle 25">
              <a:extLst>
                <a:ext uri="{FF2B5EF4-FFF2-40B4-BE49-F238E27FC236}">
                  <a16:creationId xmlns:a16="http://schemas.microsoft.com/office/drawing/2014/main" id="{32A00136-E1A0-3E84-1744-A46F9B07CD98}"/>
                </a:ext>
              </a:extLst>
            </p:cNvPr>
            <p:cNvSpPr/>
            <p:nvPr/>
          </p:nvSpPr>
          <p:spPr>
            <a:xfrm rot="12859561">
              <a:off x="5864557" y="8125814"/>
              <a:ext cx="101108" cy="244001"/>
            </a:xfrm>
            <a:prstGeom prst="round2SameRect">
              <a:avLst>
                <a:gd name="adj1" fmla="val 493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53" name="Round Same Side Corner Rectangle 26">
              <a:extLst>
                <a:ext uri="{FF2B5EF4-FFF2-40B4-BE49-F238E27FC236}">
                  <a16:creationId xmlns:a16="http://schemas.microsoft.com/office/drawing/2014/main" id="{FAEF6B84-D8F5-7523-A1BE-3F76463A0B64}"/>
                </a:ext>
              </a:extLst>
            </p:cNvPr>
            <p:cNvSpPr/>
            <p:nvPr/>
          </p:nvSpPr>
          <p:spPr>
            <a:xfrm rot="14101202">
              <a:off x="5757134" y="8268990"/>
              <a:ext cx="101108" cy="165176"/>
            </a:xfrm>
            <a:prstGeom prst="round2SameRect">
              <a:avLst>
                <a:gd name="adj1" fmla="val 493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grpSp>
      <p:sp>
        <p:nvSpPr>
          <p:cNvPr id="54" name="Oval 53">
            <a:extLst>
              <a:ext uri="{FF2B5EF4-FFF2-40B4-BE49-F238E27FC236}">
                <a16:creationId xmlns:a16="http://schemas.microsoft.com/office/drawing/2014/main" id="{0F6BAFDE-7559-4261-2548-4B416CEB148D}"/>
              </a:ext>
            </a:extLst>
          </p:cNvPr>
          <p:cNvSpPr/>
          <p:nvPr/>
        </p:nvSpPr>
        <p:spPr>
          <a:xfrm>
            <a:off x="4938754" y="3412906"/>
            <a:ext cx="377112" cy="377112"/>
          </a:xfrm>
          <a:prstGeom prst="ellipse">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55" name="Oval 54">
            <a:extLst>
              <a:ext uri="{FF2B5EF4-FFF2-40B4-BE49-F238E27FC236}">
                <a16:creationId xmlns:a16="http://schemas.microsoft.com/office/drawing/2014/main" id="{1E305C17-A441-E288-58A9-89A4EB9CD3C5}"/>
              </a:ext>
            </a:extLst>
          </p:cNvPr>
          <p:cNvSpPr/>
          <p:nvPr/>
        </p:nvSpPr>
        <p:spPr>
          <a:xfrm>
            <a:off x="3985895" y="4371014"/>
            <a:ext cx="377112" cy="377112"/>
          </a:xfrm>
          <a:prstGeom prst="ellipse">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56" name="Oval 55">
            <a:extLst>
              <a:ext uri="{FF2B5EF4-FFF2-40B4-BE49-F238E27FC236}">
                <a16:creationId xmlns:a16="http://schemas.microsoft.com/office/drawing/2014/main" id="{EAD7C1F6-12E4-3219-2520-B76C4FEF1F42}"/>
              </a:ext>
            </a:extLst>
          </p:cNvPr>
          <p:cNvSpPr/>
          <p:nvPr/>
        </p:nvSpPr>
        <p:spPr>
          <a:xfrm>
            <a:off x="7343495" y="3482841"/>
            <a:ext cx="377112" cy="377112"/>
          </a:xfrm>
          <a:prstGeom prst="ellipse">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57" name="Oval 56">
            <a:extLst>
              <a:ext uri="{FF2B5EF4-FFF2-40B4-BE49-F238E27FC236}">
                <a16:creationId xmlns:a16="http://schemas.microsoft.com/office/drawing/2014/main" id="{1E0118CC-3C43-0685-240D-F89E4B52ED41}"/>
              </a:ext>
            </a:extLst>
          </p:cNvPr>
          <p:cNvSpPr/>
          <p:nvPr/>
        </p:nvSpPr>
        <p:spPr>
          <a:xfrm>
            <a:off x="7749970" y="4581942"/>
            <a:ext cx="377112" cy="377112"/>
          </a:xfrm>
          <a:prstGeom prst="ellipse">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58" name="Oval 57">
            <a:extLst>
              <a:ext uri="{FF2B5EF4-FFF2-40B4-BE49-F238E27FC236}">
                <a16:creationId xmlns:a16="http://schemas.microsoft.com/office/drawing/2014/main" id="{0C279BF3-62A9-BA6E-7B04-B84F943B7B73}"/>
              </a:ext>
            </a:extLst>
          </p:cNvPr>
          <p:cNvSpPr/>
          <p:nvPr/>
        </p:nvSpPr>
        <p:spPr>
          <a:xfrm>
            <a:off x="7154939" y="3818021"/>
            <a:ext cx="198361" cy="198361"/>
          </a:xfrm>
          <a:prstGeom prst="ellipse">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59" name="Oval 58">
            <a:extLst>
              <a:ext uri="{FF2B5EF4-FFF2-40B4-BE49-F238E27FC236}">
                <a16:creationId xmlns:a16="http://schemas.microsoft.com/office/drawing/2014/main" id="{3C117084-1610-15B2-5F50-5818C5E91C3D}"/>
              </a:ext>
            </a:extLst>
          </p:cNvPr>
          <p:cNvSpPr/>
          <p:nvPr/>
        </p:nvSpPr>
        <p:spPr>
          <a:xfrm>
            <a:off x="7484477" y="4859873"/>
            <a:ext cx="198361" cy="198361"/>
          </a:xfrm>
          <a:prstGeom prst="ellipse">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60" name="Oval 59">
            <a:extLst>
              <a:ext uri="{FF2B5EF4-FFF2-40B4-BE49-F238E27FC236}">
                <a16:creationId xmlns:a16="http://schemas.microsoft.com/office/drawing/2014/main" id="{D6131E19-A1FE-3E98-43ED-88CC1AAFA442}"/>
              </a:ext>
            </a:extLst>
          </p:cNvPr>
          <p:cNvSpPr/>
          <p:nvPr/>
        </p:nvSpPr>
        <p:spPr>
          <a:xfrm>
            <a:off x="5409285" y="3661592"/>
            <a:ext cx="198361" cy="198361"/>
          </a:xfrm>
          <a:prstGeom prst="ellipse">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61" name="Oval 60">
            <a:extLst>
              <a:ext uri="{FF2B5EF4-FFF2-40B4-BE49-F238E27FC236}">
                <a16:creationId xmlns:a16="http://schemas.microsoft.com/office/drawing/2014/main" id="{A22EC18E-28E8-CB72-A1A7-DD39BF86953D}"/>
              </a:ext>
            </a:extLst>
          </p:cNvPr>
          <p:cNvSpPr/>
          <p:nvPr/>
        </p:nvSpPr>
        <p:spPr>
          <a:xfrm>
            <a:off x="4485566" y="4221338"/>
            <a:ext cx="198361" cy="198361"/>
          </a:xfrm>
          <a:prstGeom prst="ellipse">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Tree>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Shape 1073"/>
        <p:cNvGrpSpPr/>
        <p:nvPr/>
      </p:nvGrpSpPr>
      <p:grpSpPr>
        <a:xfrm>
          <a:off x="0" y="0"/>
          <a:ext cx="0" cy="0"/>
          <a:chOff x="0" y="0"/>
          <a:chExt cx="0" cy="0"/>
        </a:xfrm>
      </p:grpSpPr>
      <p:sp>
        <p:nvSpPr>
          <p:cNvPr id="1074" name="Google Shape;1074;p53"/>
          <p:cNvSpPr txBox="1">
            <a:spLocks noGrp="1"/>
          </p:cNvSpPr>
          <p:nvPr>
            <p:ph type="title"/>
          </p:nvPr>
        </p:nvSpPr>
        <p:spPr>
          <a:xfrm>
            <a:off x="838200" y="120516"/>
            <a:ext cx="10515600" cy="868968"/>
          </a:xfrm>
          <a:prstGeom prst="rect">
            <a:avLst/>
          </a:prstGeom>
          <a:noFill/>
          <a:ln>
            <a:noFill/>
          </a:ln>
        </p:spPr>
        <p:txBody>
          <a:bodyPr spcFirstLastPara="1" wrap="square" lIns="91425" tIns="45700" rIns="91425" bIns="45700" anchor="ctr" anchorCtr="0">
            <a:normAutofit/>
          </a:bodyPr>
          <a:lstStyle/>
          <a:p>
            <a:pPr marL="0" lvl="0" indent="0" algn="ctr" rtl="1">
              <a:lnSpc>
                <a:spcPct val="90000"/>
              </a:lnSpc>
              <a:spcBef>
                <a:spcPts val="0"/>
              </a:spcBef>
              <a:spcAft>
                <a:spcPts val="0"/>
              </a:spcAft>
              <a:buClr>
                <a:srgbClr val="8C5F7A"/>
              </a:buClr>
              <a:buSzPts val="3200"/>
              <a:buFont typeface="Arial"/>
              <a:buNone/>
            </a:pPr>
            <a:r>
              <a:rPr lang="en-US" sz="3200" dirty="0">
                <a:highlight>
                  <a:srgbClr val="FFFF00"/>
                </a:highlight>
                <a:latin typeface="Calibri" panose="020F0502020204030204" pitchFamily="34" charset="0"/>
                <a:cs typeface="Calibri" panose="020F0502020204030204" pitchFamily="34" charset="0"/>
              </a:rPr>
              <a:t>من يجب أن يشارك في المراقبة؟</a:t>
            </a:r>
            <a:endParaRPr dirty="0">
              <a:highlight>
                <a:srgbClr val="FFFF00"/>
              </a:highlight>
              <a:latin typeface="Calibri" panose="020F0502020204030204" pitchFamily="34" charset="0"/>
              <a:cs typeface="Calibri" panose="020F0502020204030204" pitchFamily="34" charset="0"/>
            </a:endParaRPr>
          </a:p>
        </p:txBody>
      </p:sp>
      <p:grpSp>
        <p:nvGrpSpPr>
          <p:cNvPr id="1037" name="Group 1036">
            <a:extLst>
              <a:ext uri="{FF2B5EF4-FFF2-40B4-BE49-F238E27FC236}">
                <a16:creationId xmlns:a16="http://schemas.microsoft.com/office/drawing/2014/main" id="{F8161043-ABDA-146E-BAE9-22C9772F826B}"/>
              </a:ext>
            </a:extLst>
          </p:cNvPr>
          <p:cNvGrpSpPr/>
          <p:nvPr/>
        </p:nvGrpSpPr>
        <p:grpSpPr>
          <a:xfrm>
            <a:off x="6056244" y="1595573"/>
            <a:ext cx="1911007" cy="1819336"/>
            <a:chOff x="6096000" y="1520764"/>
            <a:chExt cx="2225663" cy="2118898"/>
          </a:xfrm>
        </p:grpSpPr>
        <p:grpSp>
          <p:nvGrpSpPr>
            <p:cNvPr id="38" name="Google Shape;1085;p54">
              <a:extLst>
                <a:ext uri="{FF2B5EF4-FFF2-40B4-BE49-F238E27FC236}">
                  <a16:creationId xmlns:a16="http://schemas.microsoft.com/office/drawing/2014/main" id="{3FD2A633-71B9-9026-035F-C081122749FC}"/>
                </a:ext>
              </a:extLst>
            </p:cNvPr>
            <p:cNvGrpSpPr/>
            <p:nvPr/>
          </p:nvGrpSpPr>
          <p:grpSpPr>
            <a:xfrm>
              <a:off x="6096000" y="1520764"/>
              <a:ext cx="2225663" cy="1908236"/>
              <a:chOff x="6753502" y="4766094"/>
              <a:chExt cx="1164705" cy="1044047"/>
            </a:xfrm>
          </p:grpSpPr>
          <p:grpSp>
            <p:nvGrpSpPr>
              <p:cNvPr id="39" name="Google Shape;1086;p54">
                <a:extLst>
                  <a:ext uri="{FF2B5EF4-FFF2-40B4-BE49-F238E27FC236}">
                    <a16:creationId xmlns:a16="http://schemas.microsoft.com/office/drawing/2014/main" id="{77C7FB76-09EE-D560-A37A-A33ECE027584}"/>
                  </a:ext>
                </a:extLst>
              </p:cNvPr>
              <p:cNvGrpSpPr/>
              <p:nvPr/>
            </p:nvGrpSpPr>
            <p:grpSpPr>
              <a:xfrm>
                <a:off x="6753502" y="5024349"/>
                <a:ext cx="500332" cy="459236"/>
                <a:chOff x="6376458" y="4851543"/>
                <a:chExt cx="774687" cy="711057"/>
              </a:xfrm>
            </p:grpSpPr>
            <p:sp>
              <p:nvSpPr>
                <p:cNvPr id="46" name="Google Shape;1087;p54">
                  <a:extLst>
                    <a:ext uri="{FF2B5EF4-FFF2-40B4-BE49-F238E27FC236}">
                      <a16:creationId xmlns:a16="http://schemas.microsoft.com/office/drawing/2014/main" id="{F92FD4F1-261C-9728-4AB2-4E392762EA66}"/>
                    </a:ext>
                  </a:extLst>
                </p:cNvPr>
                <p:cNvSpPr/>
                <p:nvPr/>
              </p:nvSpPr>
              <p:spPr>
                <a:xfrm>
                  <a:off x="6376458" y="4851543"/>
                  <a:ext cx="774687" cy="311188"/>
                </a:xfrm>
                <a:prstGeom prst="trapezoid">
                  <a:avLst>
                    <a:gd name="adj" fmla="val 25000"/>
                  </a:avLst>
                </a:prstGeom>
                <a:solidFill>
                  <a:srgbClr val="EEE7EB"/>
                </a:solidFill>
                <a:ln>
                  <a:noFill/>
                </a:ln>
              </p:spPr>
              <p:txBody>
                <a:bodyPr spcFirstLastPara="1" wrap="square" lIns="91425" tIns="45700" rIns="91425" bIns="45700" anchor="ctr" anchorCtr="0">
                  <a:noAutofit/>
                </a:bodyPr>
                <a:lstStyle/>
                <a:p>
                  <a:pPr marL="0" marR="0" lvl="0" indent="0" algn="ctr" rtl="1">
                    <a:spcBef>
                      <a:spcPts val="0"/>
                    </a:spcBef>
                    <a:spcAft>
                      <a:spcPts val="0"/>
                    </a:spcAft>
                    <a:buNone/>
                  </a:pPr>
                  <a:endParaRPr sz="1800" dirty="0">
                    <a:solidFill>
                      <a:schemeClr val="lt1"/>
                    </a:solidFill>
                    <a:latin typeface="Calibri"/>
                    <a:ea typeface="Calibri"/>
                    <a:cs typeface="Calibri"/>
                    <a:sym typeface="Calibri"/>
                  </a:endParaRPr>
                </a:p>
              </p:txBody>
            </p:sp>
            <p:sp>
              <p:nvSpPr>
                <p:cNvPr id="47" name="Google Shape;1088;p54">
                  <a:extLst>
                    <a:ext uri="{FF2B5EF4-FFF2-40B4-BE49-F238E27FC236}">
                      <a16:creationId xmlns:a16="http://schemas.microsoft.com/office/drawing/2014/main" id="{23C68D5C-AEB1-641F-72B9-04369274FCD4}"/>
                    </a:ext>
                  </a:extLst>
                </p:cNvPr>
                <p:cNvSpPr/>
                <p:nvPr/>
              </p:nvSpPr>
              <p:spPr>
                <a:xfrm>
                  <a:off x="6443558" y="5162731"/>
                  <a:ext cx="640487" cy="399869"/>
                </a:xfrm>
                <a:prstGeom prst="rect">
                  <a:avLst/>
                </a:prstGeom>
                <a:solidFill>
                  <a:srgbClr val="EEE7EB"/>
                </a:solidFill>
                <a:ln>
                  <a:noFill/>
                </a:ln>
              </p:spPr>
              <p:txBody>
                <a:bodyPr spcFirstLastPara="1" wrap="square" lIns="91425" tIns="45700" rIns="91425" bIns="45700" anchor="ctr" anchorCtr="0">
                  <a:noAutofit/>
                </a:bodyPr>
                <a:lstStyle/>
                <a:p>
                  <a:pPr marL="0" marR="0" lvl="0" indent="0" algn="ctr" rtl="1">
                    <a:spcBef>
                      <a:spcPts val="0"/>
                    </a:spcBef>
                    <a:spcAft>
                      <a:spcPts val="0"/>
                    </a:spcAft>
                    <a:buNone/>
                  </a:pPr>
                  <a:endParaRPr sz="1800" dirty="0">
                    <a:solidFill>
                      <a:schemeClr val="lt1"/>
                    </a:solidFill>
                    <a:latin typeface="Calibri"/>
                    <a:ea typeface="Calibri"/>
                    <a:cs typeface="Calibri"/>
                    <a:sym typeface="Calibri"/>
                  </a:endParaRPr>
                </a:p>
              </p:txBody>
            </p:sp>
          </p:grpSp>
          <p:grpSp>
            <p:nvGrpSpPr>
              <p:cNvPr id="40" name="Google Shape;1089;p54">
                <a:extLst>
                  <a:ext uri="{FF2B5EF4-FFF2-40B4-BE49-F238E27FC236}">
                    <a16:creationId xmlns:a16="http://schemas.microsoft.com/office/drawing/2014/main" id="{F20068DE-60C5-2781-55C5-B979DAADDE7C}"/>
                  </a:ext>
                </a:extLst>
              </p:cNvPr>
              <p:cNvGrpSpPr/>
              <p:nvPr/>
            </p:nvGrpSpPr>
            <p:grpSpPr>
              <a:xfrm>
                <a:off x="7300192" y="4766094"/>
                <a:ext cx="500332" cy="459236"/>
                <a:chOff x="6376458" y="4851543"/>
                <a:chExt cx="774687" cy="711057"/>
              </a:xfrm>
            </p:grpSpPr>
            <p:sp>
              <p:nvSpPr>
                <p:cNvPr id="44" name="Google Shape;1090;p54">
                  <a:extLst>
                    <a:ext uri="{FF2B5EF4-FFF2-40B4-BE49-F238E27FC236}">
                      <a16:creationId xmlns:a16="http://schemas.microsoft.com/office/drawing/2014/main" id="{A375FBB4-C16D-5CC7-6CD2-E08FD4F10816}"/>
                    </a:ext>
                  </a:extLst>
                </p:cNvPr>
                <p:cNvSpPr/>
                <p:nvPr/>
              </p:nvSpPr>
              <p:spPr>
                <a:xfrm>
                  <a:off x="6376458" y="4851543"/>
                  <a:ext cx="774687" cy="311188"/>
                </a:xfrm>
                <a:prstGeom prst="trapezoid">
                  <a:avLst>
                    <a:gd name="adj" fmla="val 25000"/>
                  </a:avLst>
                </a:prstGeom>
                <a:solidFill>
                  <a:srgbClr val="EEE7EB"/>
                </a:solidFill>
                <a:ln>
                  <a:noFill/>
                </a:ln>
              </p:spPr>
              <p:txBody>
                <a:bodyPr spcFirstLastPara="1" wrap="square" lIns="91425" tIns="45700" rIns="91425" bIns="45700" anchor="ctr" anchorCtr="0">
                  <a:noAutofit/>
                </a:bodyPr>
                <a:lstStyle/>
                <a:p>
                  <a:pPr marL="0" marR="0" lvl="0" indent="0" algn="ctr" rtl="1">
                    <a:spcBef>
                      <a:spcPts val="0"/>
                    </a:spcBef>
                    <a:spcAft>
                      <a:spcPts val="0"/>
                    </a:spcAft>
                    <a:buNone/>
                  </a:pPr>
                  <a:endParaRPr sz="1800" dirty="0">
                    <a:solidFill>
                      <a:schemeClr val="lt1"/>
                    </a:solidFill>
                    <a:latin typeface="Calibri"/>
                    <a:ea typeface="Calibri"/>
                    <a:cs typeface="Calibri"/>
                    <a:sym typeface="Calibri"/>
                  </a:endParaRPr>
                </a:p>
              </p:txBody>
            </p:sp>
            <p:sp>
              <p:nvSpPr>
                <p:cNvPr id="45" name="Google Shape;1091;p54">
                  <a:extLst>
                    <a:ext uri="{FF2B5EF4-FFF2-40B4-BE49-F238E27FC236}">
                      <a16:creationId xmlns:a16="http://schemas.microsoft.com/office/drawing/2014/main" id="{37D8D2BB-F42B-B915-4784-6B6DD4D7128A}"/>
                    </a:ext>
                  </a:extLst>
                </p:cNvPr>
                <p:cNvSpPr/>
                <p:nvPr/>
              </p:nvSpPr>
              <p:spPr>
                <a:xfrm>
                  <a:off x="6443558" y="5162731"/>
                  <a:ext cx="640487" cy="399869"/>
                </a:xfrm>
                <a:prstGeom prst="rect">
                  <a:avLst/>
                </a:prstGeom>
                <a:solidFill>
                  <a:srgbClr val="EEE7EB"/>
                </a:solidFill>
                <a:ln>
                  <a:noFill/>
                </a:ln>
              </p:spPr>
              <p:txBody>
                <a:bodyPr spcFirstLastPara="1" wrap="square" lIns="91425" tIns="45700" rIns="91425" bIns="45700" anchor="ctr" anchorCtr="0">
                  <a:noAutofit/>
                </a:bodyPr>
                <a:lstStyle/>
                <a:p>
                  <a:pPr marL="0" marR="0" lvl="0" indent="0" algn="ctr" rtl="1">
                    <a:spcBef>
                      <a:spcPts val="0"/>
                    </a:spcBef>
                    <a:spcAft>
                      <a:spcPts val="0"/>
                    </a:spcAft>
                    <a:buNone/>
                  </a:pPr>
                  <a:endParaRPr sz="1800" dirty="0">
                    <a:solidFill>
                      <a:schemeClr val="lt1"/>
                    </a:solidFill>
                    <a:latin typeface="Calibri"/>
                    <a:ea typeface="Calibri"/>
                    <a:cs typeface="Calibri"/>
                    <a:sym typeface="Calibri"/>
                  </a:endParaRPr>
                </a:p>
              </p:txBody>
            </p:sp>
          </p:grpSp>
          <p:grpSp>
            <p:nvGrpSpPr>
              <p:cNvPr id="41" name="Google Shape;1092;p54">
                <a:extLst>
                  <a:ext uri="{FF2B5EF4-FFF2-40B4-BE49-F238E27FC236}">
                    <a16:creationId xmlns:a16="http://schemas.microsoft.com/office/drawing/2014/main" id="{8220A908-13A7-0CFB-E6E9-660CEA87570E}"/>
                  </a:ext>
                </a:extLst>
              </p:cNvPr>
              <p:cNvGrpSpPr/>
              <p:nvPr/>
            </p:nvGrpSpPr>
            <p:grpSpPr>
              <a:xfrm>
                <a:off x="7417875" y="5350905"/>
                <a:ext cx="500332" cy="459236"/>
                <a:chOff x="6376458" y="4851543"/>
                <a:chExt cx="774687" cy="711057"/>
              </a:xfrm>
            </p:grpSpPr>
            <p:sp>
              <p:nvSpPr>
                <p:cNvPr id="42" name="Google Shape;1093;p54">
                  <a:extLst>
                    <a:ext uri="{FF2B5EF4-FFF2-40B4-BE49-F238E27FC236}">
                      <a16:creationId xmlns:a16="http://schemas.microsoft.com/office/drawing/2014/main" id="{90046721-9D1B-3904-24E1-B5760E556520}"/>
                    </a:ext>
                  </a:extLst>
                </p:cNvPr>
                <p:cNvSpPr/>
                <p:nvPr/>
              </p:nvSpPr>
              <p:spPr>
                <a:xfrm>
                  <a:off x="6376458" y="4851543"/>
                  <a:ext cx="774687" cy="311188"/>
                </a:xfrm>
                <a:prstGeom prst="trapezoid">
                  <a:avLst>
                    <a:gd name="adj" fmla="val 25000"/>
                  </a:avLst>
                </a:prstGeom>
                <a:solidFill>
                  <a:srgbClr val="EEE7EB"/>
                </a:solidFill>
                <a:ln>
                  <a:noFill/>
                </a:ln>
              </p:spPr>
              <p:txBody>
                <a:bodyPr spcFirstLastPara="1" wrap="square" lIns="91425" tIns="45700" rIns="91425" bIns="45700" anchor="ctr" anchorCtr="0">
                  <a:noAutofit/>
                </a:bodyPr>
                <a:lstStyle/>
                <a:p>
                  <a:pPr marL="0" marR="0" lvl="0" indent="0" algn="ctr" rtl="1">
                    <a:spcBef>
                      <a:spcPts val="0"/>
                    </a:spcBef>
                    <a:spcAft>
                      <a:spcPts val="0"/>
                    </a:spcAft>
                    <a:buNone/>
                  </a:pPr>
                  <a:endParaRPr sz="1800" dirty="0">
                    <a:solidFill>
                      <a:schemeClr val="lt1"/>
                    </a:solidFill>
                    <a:latin typeface="Calibri"/>
                    <a:ea typeface="Calibri"/>
                    <a:cs typeface="Calibri"/>
                    <a:sym typeface="Calibri"/>
                  </a:endParaRPr>
                </a:p>
              </p:txBody>
            </p:sp>
            <p:sp>
              <p:nvSpPr>
                <p:cNvPr id="43" name="Google Shape;1094;p54">
                  <a:extLst>
                    <a:ext uri="{FF2B5EF4-FFF2-40B4-BE49-F238E27FC236}">
                      <a16:creationId xmlns:a16="http://schemas.microsoft.com/office/drawing/2014/main" id="{89B0B782-7207-5185-9630-8180D3BAD945}"/>
                    </a:ext>
                  </a:extLst>
                </p:cNvPr>
                <p:cNvSpPr/>
                <p:nvPr/>
              </p:nvSpPr>
              <p:spPr>
                <a:xfrm>
                  <a:off x="6443558" y="5162731"/>
                  <a:ext cx="640487" cy="399869"/>
                </a:xfrm>
                <a:prstGeom prst="rect">
                  <a:avLst/>
                </a:prstGeom>
                <a:solidFill>
                  <a:srgbClr val="EEE7EB"/>
                </a:solidFill>
                <a:ln>
                  <a:noFill/>
                </a:ln>
              </p:spPr>
              <p:txBody>
                <a:bodyPr spcFirstLastPara="1" wrap="square" lIns="91425" tIns="45700" rIns="91425" bIns="45700" anchor="ctr" anchorCtr="0">
                  <a:noAutofit/>
                </a:bodyPr>
                <a:lstStyle/>
                <a:p>
                  <a:pPr marL="0" marR="0" lvl="0" indent="0" algn="ctr" rtl="1">
                    <a:spcBef>
                      <a:spcPts val="0"/>
                    </a:spcBef>
                    <a:spcAft>
                      <a:spcPts val="0"/>
                    </a:spcAft>
                    <a:buNone/>
                  </a:pPr>
                  <a:endParaRPr sz="1800" dirty="0">
                    <a:solidFill>
                      <a:schemeClr val="lt1"/>
                    </a:solidFill>
                    <a:latin typeface="Calibri"/>
                    <a:ea typeface="Calibri"/>
                    <a:cs typeface="Calibri"/>
                    <a:sym typeface="Calibri"/>
                  </a:endParaRPr>
                </a:p>
              </p:txBody>
            </p:sp>
          </p:grpSp>
        </p:grpSp>
        <p:grpSp>
          <p:nvGrpSpPr>
            <p:cNvPr id="2" name="Group 1">
              <a:extLst>
                <a:ext uri="{FF2B5EF4-FFF2-40B4-BE49-F238E27FC236}">
                  <a16:creationId xmlns:a16="http://schemas.microsoft.com/office/drawing/2014/main" id="{584756A9-C9C6-1DD2-42A1-A259B38D5C0A}"/>
                </a:ext>
              </a:extLst>
            </p:cNvPr>
            <p:cNvGrpSpPr/>
            <p:nvPr/>
          </p:nvGrpSpPr>
          <p:grpSpPr>
            <a:xfrm>
              <a:off x="7590124" y="2369662"/>
              <a:ext cx="393748" cy="1270000"/>
              <a:chOff x="4045581" y="1684320"/>
              <a:chExt cx="350098" cy="1129211"/>
            </a:xfrm>
            <a:solidFill>
              <a:schemeClr val="accent2">
                <a:lumMod val="75000"/>
              </a:schemeClr>
            </a:solidFill>
          </p:grpSpPr>
          <p:sp>
            <p:nvSpPr>
              <p:cNvPr id="3" name="Round Same Side Corner Rectangle 21">
                <a:extLst>
                  <a:ext uri="{FF2B5EF4-FFF2-40B4-BE49-F238E27FC236}">
                    <a16:creationId xmlns:a16="http://schemas.microsoft.com/office/drawing/2014/main" id="{84007ED8-CB64-3DB2-257A-5D1BF13DB260}"/>
                  </a:ext>
                </a:extLst>
              </p:cNvPr>
              <p:cNvSpPr/>
              <p:nvPr/>
            </p:nvSpPr>
            <p:spPr>
              <a:xfrm>
                <a:off x="4045581" y="2069359"/>
                <a:ext cx="350098" cy="744172"/>
              </a:xfrm>
              <a:prstGeom prst="round2SameRect">
                <a:avLst>
                  <a:gd name="adj1" fmla="val 500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4" name="Oval 3">
                <a:extLst>
                  <a:ext uri="{FF2B5EF4-FFF2-40B4-BE49-F238E27FC236}">
                    <a16:creationId xmlns:a16="http://schemas.microsoft.com/office/drawing/2014/main" id="{A5CCEBDC-68B1-043F-544F-13056B84E6B3}"/>
                  </a:ext>
                </a:extLst>
              </p:cNvPr>
              <p:cNvSpPr/>
              <p:nvPr/>
            </p:nvSpPr>
            <p:spPr>
              <a:xfrm>
                <a:off x="4064379" y="1684320"/>
                <a:ext cx="328890" cy="32889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grpSp>
        <p:grpSp>
          <p:nvGrpSpPr>
            <p:cNvPr id="5" name="Group 4">
              <a:extLst>
                <a:ext uri="{FF2B5EF4-FFF2-40B4-BE49-F238E27FC236}">
                  <a16:creationId xmlns:a16="http://schemas.microsoft.com/office/drawing/2014/main" id="{02F6F629-B0C4-21C8-8288-8076D232E272}"/>
                </a:ext>
              </a:extLst>
            </p:cNvPr>
            <p:cNvGrpSpPr/>
            <p:nvPr/>
          </p:nvGrpSpPr>
          <p:grpSpPr>
            <a:xfrm>
              <a:off x="6851254" y="2041268"/>
              <a:ext cx="564296" cy="1270000"/>
              <a:chOff x="3000654" y="1516217"/>
              <a:chExt cx="245039" cy="551483"/>
            </a:xfrm>
            <a:solidFill>
              <a:schemeClr val="accent2">
                <a:lumMod val="75000"/>
              </a:schemeClr>
            </a:solidFill>
          </p:grpSpPr>
          <p:grpSp>
            <p:nvGrpSpPr>
              <p:cNvPr id="6" name="Group 5">
                <a:extLst>
                  <a:ext uri="{FF2B5EF4-FFF2-40B4-BE49-F238E27FC236}">
                    <a16:creationId xmlns:a16="http://schemas.microsoft.com/office/drawing/2014/main" id="{298EE783-A9D6-F1AA-5517-389973EE0B6D}"/>
                  </a:ext>
                </a:extLst>
              </p:cNvPr>
              <p:cNvGrpSpPr/>
              <p:nvPr/>
            </p:nvGrpSpPr>
            <p:grpSpPr>
              <a:xfrm>
                <a:off x="3036509" y="1516217"/>
                <a:ext cx="172158" cy="551483"/>
                <a:chOff x="4043172" y="1684320"/>
                <a:chExt cx="352508" cy="1129211"/>
              </a:xfrm>
              <a:grpFill/>
            </p:grpSpPr>
            <p:sp>
              <p:nvSpPr>
                <p:cNvPr id="8" name="Round Same Side Corner Rectangle 21">
                  <a:extLst>
                    <a:ext uri="{FF2B5EF4-FFF2-40B4-BE49-F238E27FC236}">
                      <a16:creationId xmlns:a16="http://schemas.microsoft.com/office/drawing/2014/main" id="{243F4815-C277-3CD0-B8C9-34810C10598E}"/>
                    </a:ext>
                  </a:extLst>
                </p:cNvPr>
                <p:cNvSpPr/>
                <p:nvPr/>
              </p:nvSpPr>
              <p:spPr>
                <a:xfrm>
                  <a:off x="4045582" y="2069359"/>
                  <a:ext cx="350098" cy="744172"/>
                </a:xfrm>
                <a:prstGeom prst="round2SameRect">
                  <a:avLst>
                    <a:gd name="adj1" fmla="val 500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9" name="Oval 8">
                  <a:extLst>
                    <a:ext uri="{FF2B5EF4-FFF2-40B4-BE49-F238E27FC236}">
                      <a16:creationId xmlns:a16="http://schemas.microsoft.com/office/drawing/2014/main" id="{07F0B730-52C0-3C39-15FA-E330063F234E}"/>
                    </a:ext>
                  </a:extLst>
                </p:cNvPr>
                <p:cNvSpPr/>
                <p:nvPr/>
              </p:nvSpPr>
              <p:spPr>
                <a:xfrm>
                  <a:off x="4043172" y="1684320"/>
                  <a:ext cx="328891" cy="32889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grpSp>
          <p:sp>
            <p:nvSpPr>
              <p:cNvPr id="7" name="Flowchart: Manual Operation 6">
                <a:extLst>
                  <a:ext uri="{FF2B5EF4-FFF2-40B4-BE49-F238E27FC236}">
                    <a16:creationId xmlns:a16="http://schemas.microsoft.com/office/drawing/2014/main" id="{186DE96C-D15D-9EA8-EBD9-CE30CA3A4A75}"/>
                  </a:ext>
                </a:extLst>
              </p:cNvPr>
              <p:cNvSpPr/>
              <p:nvPr/>
            </p:nvSpPr>
            <p:spPr>
              <a:xfrm rot="10800000">
                <a:off x="3000654" y="1805724"/>
                <a:ext cx="245039" cy="261975"/>
              </a:xfrm>
              <a:prstGeom prst="flowChartManualOperati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grpSp>
      </p:grpSp>
      <p:sp>
        <p:nvSpPr>
          <p:cNvPr id="19" name="TextBox 18">
            <a:extLst>
              <a:ext uri="{FF2B5EF4-FFF2-40B4-BE49-F238E27FC236}">
                <a16:creationId xmlns:a16="http://schemas.microsoft.com/office/drawing/2014/main" id="{561A3540-D8A4-B9CE-549C-B9A578ACAACA}"/>
              </a:ext>
            </a:extLst>
          </p:cNvPr>
          <p:cNvSpPr txBox="1"/>
          <p:nvPr/>
        </p:nvSpPr>
        <p:spPr>
          <a:xfrm>
            <a:off x="8321663" y="1940460"/>
            <a:ext cx="3125972" cy="1107996"/>
          </a:xfrm>
          <a:prstGeom prst="rect">
            <a:avLst/>
          </a:prstGeom>
          <a:noFill/>
        </p:spPr>
        <p:txBody>
          <a:bodyPr wrap="square">
            <a:spAutoFit/>
          </a:bodyPr>
          <a:lstStyle/>
          <a:p>
            <a:pPr marL="0" marR="0" lvl="0" indent="0" algn="r" rtl="1">
              <a:spcBef>
                <a:spcPts val="0"/>
              </a:spcBef>
              <a:spcAft>
                <a:spcPts val="0"/>
              </a:spcAft>
              <a:buNone/>
            </a:pPr>
            <a:r>
              <a:rPr lang="en-US" sz="2200" b="1" dirty="0">
                <a:solidFill>
                  <a:schemeClr val="tx1"/>
                </a:solidFill>
                <a:latin typeface="+mn-lt"/>
                <a:ea typeface="Calibri"/>
                <a:cs typeface="Calibri"/>
                <a:sym typeface="Calibri"/>
              </a:rPr>
              <a:t>تتحمل المنظمة التي تضع الطفل في </a:t>
            </a:r>
            <a:r>
              <a:rPr lang="ar-SA" sz="2200" b="1" dirty="0">
                <a:solidFill>
                  <a:schemeClr val="tx1"/>
                </a:solidFill>
                <a:latin typeface="+mn-lt"/>
                <a:ea typeface="Calibri"/>
                <a:cs typeface="Calibri"/>
                <a:sym typeface="Calibri"/>
              </a:rPr>
              <a:t>ال</a:t>
            </a:r>
            <a:r>
              <a:rPr lang="en-US" sz="2200" b="1" dirty="0">
                <a:solidFill>
                  <a:schemeClr val="tx1"/>
                </a:solidFill>
                <a:latin typeface="+mn-lt"/>
                <a:ea typeface="Calibri"/>
                <a:cs typeface="Calibri"/>
                <a:sym typeface="Calibri"/>
              </a:rPr>
              <a:t>رعاية </a:t>
            </a:r>
            <a:r>
              <a:rPr lang="ar-SA" sz="2200" b="1" dirty="0">
                <a:solidFill>
                  <a:schemeClr val="tx1"/>
                </a:solidFill>
                <a:latin typeface="+mn-lt"/>
                <a:ea typeface="Calibri"/>
                <a:cs typeface="Calibri"/>
                <a:sym typeface="Calibri"/>
              </a:rPr>
              <a:t>ال</a:t>
            </a:r>
            <a:r>
              <a:rPr lang="en-US" sz="2200" b="1" dirty="0">
                <a:solidFill>
                  <a:schemeClr val="tx1"/>
                </a:solidFill>
                <a:latin typeface="+mn-lt"/>
                <a:ea typeface="Calibri"/>
                <a:cs typeface="Calibri"/>
                <a:sym typeface="Calibri"/>
              </a:rPr>
              <a:t>بديلة المسؤولية</a:t>
            </a:r>
          </a:p>
        </p:txBody>
      </p:sp>
      <p:sp>
        <p:nvSpPr>
          <p:cNvPr id="20" name="TextBox 19">
            <a:extLst>
              <a:ext uri="{FF2B5EF4-FFF2-40B4-BE49-F238E27FC236}">
                <a16:creationId xmlns:a16="http://schemas.microsoft.com/office/drawing/2014/main" id="{DE6749A4-24E9-AFBE-DFFC-5542439BA57C}"/>
              </a:ext>
            </a:extLst>
          </p:cNvPr>
          <p:cNvSpPr txBox="1"/>
          <p:nvPr/>
        </p:nvSpPr>
        <p:spPr>
          <a:xfrm>
            <a:off x="2758323" y="2119141"/>
            <a:ext cx="3125972" cy="1446550"/>
          </a:xfrm>
          <a:prstGeom prst="rect">
            <a:avLst/>
          </a:prstGeom>
          <a:noFill/>
        </p:spPr>
        <p:txBody>
          <a:bodyPr wrap="square">
            <a:spAutoFit/>
          </a:bodyPr>
          <a:lstStyle/>
          <a:p>
            <a:pPr marL="0" marR="0" lvl="0" indent="0" algn="r" rtl="1">
              <a:spcBef>
                <a:spcPts val="0"/>
              </a:spcBef>
              <a:spcAft>
                <a:spcPts val="0"/>
              </a:spcAft>
              <a:buNone/>
            </a:pPr>
            <a:r>
              <a:rPr lang="en-US" sz="2200" dirty="0">
                <a:solidFill>
                  <a:schemeClr val="tx1"/>
                </a:solidFill>
                <a:latin typeface="+mn-lt"/>
                <a:ea typeface="Calibri"/>
                <a:cs typeface="Calibri"/>
                <a:sym typeface="Calibri"/>
              </a:rPr>
              <a:t>يمكن للمتطوعين أو الم</a:t>
            </a:r>
            <a:r>
              <a:rPr lang="ar-SA" sz="2200" dirty="0">
                <a:solidFill>
                  <a:schemeClr val="tx1"/>
                </a:solidFill>
                <a:latin typeface="+mn-lt"/>
                <a:ea typeface="Calibri"/>
                <a:cs typeface="Calibri"/>
                <a:sym typeface="Calibri"/>
              </a:rPr>
              <a:t>رشدين</a:t>
            </a:r>
            <a:r>
              <a:rPr lang="en-US" sz="2200" dirty="0">
                <a:solidFill>
                  <a:schemeClr val="tx1"/>
                </a:solidFill>
                <a:latin typeface="+mn-lt"/>
                <a:ea typeface="Calibri"/>
                <a:cs typeface="Calibri"/>
                <a:sym typeface="Calibri"/>
              </a:rPr>
              <a:t> المجتمعيين المدربين أن يلعبوا أيضًا دورًا حيويًا في مراقبة الرعاية البديلة</a:t>
            </a:r>
          </a:p>
        </p:txBody>
      </p:sp>
      <p:sp>
        <p:nvSpPr>
          <p:cNvPr id="21" name="TextBox 20">
            <a:extLst>
              <a:ext uri="{FF2B5EF4-FFF2-40B4-BE49-F238E27FC236}">
                <a16:creationId xmlns:a16="http://schemas.microsoft.com/office/drawing/2014/main" id="{A88A4517-F97A-786D-806B-5671E8D503EA}"/>
              </a:ext>
            </a:extLst>
          </p:cNvPr>
          <p:cNvSpPr txBox="1"/>
          <p:nvPr/>
        </p:nvSpPr>
        <p:spPr>
          <a:xfrm>
            <a:off x="8321663" y="3954356"/>
            <a:ext cx="3125972" cy="1446550"/>
          </a:xfrm>
          <a:prstGeom prst="rect">
            <a:avLst/>
          </a:prstGeom>
          <a:noFill/>
        </p:spPr>
        <p:txBody>
          <a:bodyPr wrap="square">
            <a:spAutoFit/>
          </a:bodyPr>
          <a:lstStyle/>
          <a:p>
            <a:pPr marL="0" marR="0" lvl="0" indent="0" algn="r" rtl="1">
              <a:spcBef>
                <a:spcPts val="0"/>
              </a:spcBef>
              <a:spcAft>
                <a:spcPts val="0"/>
              </a:spcAft>
              <a:buNone/>
            </a:pPr>
            <a:r>
              <a:rPr lang="en-US" sz="2200" dirty="0">
                <a:solidFill>
                  <a:schemeClr val="tx1"/>
                </a:solidFill>
                <a:latin typeface="+mn-lt"/>
                <a:ea typeface="Calibri"/>
                <a:cs typeface="Calibri"/>
                <a:sym typeface="Calibri"/>
              </a:rPr>
              <a:t>السلطات المعينة ،</a:t>
            </a:r>
          </a:p>
          <a:p>
            <a:pPr marL="0" marR="0" lvl="0" indent="0" algn="r" rtl="1">
              <a:spcBef>
                <a:spcPts val="0"/>
              </a:spcBef>
              <a:spcAft>
                <a:spcPts val="0"/>
              </a:spcAft>
              <a:buNone/>
            </a:pPr>
            <a:r>
              <a:rPr lang="en-US" sz="2200" dirty="0">
                <a:solidFill>
                  <a:schemeClr val="tx1"/>
                </a:solidFill>
                <a:latin typeface="+mn-lt"/>
                <a:ea typeface="Calibri"/>
                <a:cs typeface="Calibri"/>
                <a:sym typeface="Calibri"/>
              </a:rPr>
              <a:t>قد يقوم أخصائيو الحالات في المنظمات غير الحكومية أو المتطوعون بإجراء المراقبة</a:t>
            </a:r>
          </a:p>
        </p:txBody>
      </p:sp>
      <p:sp>
        <p:nvSpPr>
          <p:cNvPr id="22" name="TextBox 21">
            <a:extLst>
              <a:ext uri="{FF2B5EF4-FFF2-40B4-BE49-F238E27FC236}">
                <a16:creationId xmlns:a16="http://schemas.microsoft.com/office/drawing/2014/main" id="{E3D2EF07-4356-A145-3421-F6AE45E4EE92}"/>
              </a:ext>
            </a:extLst>
          </p:cNvPr>
          <p:cNvSpPr txBox="1"/>
          <p:nvPr/>
        </p:nvSpPr>
        <p:spPr>
          <a:xfrm>
            <a:off x="2758323" y="4147375"/>
            <a:ext cx="3125972" cy="1785104"/>
          </a:xfrm>
          <a:prstGeom prst="rect">
            <a:avLst/>
          </a:prstGeom>
          <a:noFill/>
        </p:spPr>
        <p:txBody>
          <a:bodyPr wrap="square">
            <a:spAutoFit/>
          </a:bodyPr>
          <a:lstStyle/>
          <a:p>
            <a:pPr marL="0" marR="0" lvl="0" indent="0" algn="r" rtl="1">
              <a:spcBef>
                <a:spcPts val="0"/>
              </a:spcBef>
              <a:spcAft>
                <a:spcPts val="0"/>
              </a:spcAft>
              <a:buNone/>
            </a:pPr>
            <a:r>
              <a:rPr lang="en-US" sz="2200" dirty="0">
                <a:solidFill>
                  <a:schemeClr val="tx1"/>
                </a:solidFill>
                <a:latin typeface="+mn-lt"/>
                <a:ea typeface="Calibri"/>
                <a:cs typeface="Calibri"/>
                <a:sym typeface="Calibri"/>
              </a:rPr>
              <a:t>ال</a:t>
            </a:r>
            <a:r>
              <a:rPr lang="ar-SA" sz="2200" dirty="0">
                <a:solidFill>
                  <a:schemeClr val="tx1"/>
                </a:solidFill>
                <a:latin typeface="+mn-lt"/>
                <a:ea typeface="Calibri"/>
                <a:cs typeface="Calibri"/>
                <a:sym typeface="Calibri"/>
              </a:rPr>
              <a:t>ربط</a:t>
            </a:r>
            <a:r>
              <a:rPr lang="en-US" sz="2200" dirty="0">
                <a:solidFill>
                  <a:schemeClr val="tx1"/>
                </a:solidFill>
                <a:latin typeface="+mn-lt"/>
                <a:ea typeface="Calibri"/>
                <a:cs typeface="Calibri"/>
                <a:sym typeface="Calibri"/>
              </a:rPr>
              <a:t> مع مجموعات حماية الطفل المجتمعية ومجموعات الأطفال وما إلى ذلك والقطاعات الأخرى مثل التعليم والصحة والتغذية</a:t>
            </a:r>
          </a:p>
        </p:txBody>
      </p:sp>
      <p:grpSp>
        <p:nvGrpSpPr>
          <p:cNvPr id="24" name="Group 23">
            <a:extLst>
              <a:ext uri="{FF2B5EF4-FFF2-40B4-BE49-F238E27FC236}">
                <a16:creationId xmlns:a16="http://schemas.microsoft.com/office/drawing/2014/main" id="{5355F598-DAB9-2ACF-E9D3-D90A98D6A9DC}"/>
              </a:ext>
            </a:extLst>
          </p:cNvPr>
          <p:cNvGrpSpPr/>
          <p:nvPr/>
        </p:nvGrpSpPr>
        <p:grpSpPr>
          <a:xfrm>
            <a:off x="1721531" y="4264918"/>
            <a:ext cx="393748" cy="1270000"/>
            <a:chOff x="4045581" y="1684320"/>
            <a:chExt cx="350098" cy="1129211"/>
          </a:xfrm>
          <a:solidFill>
            <a:schemeClr val="accent2">
              <a:lumMod val="75000"/>
            </a:schemeClr>
          </a:solidFill>
        </p:grpSpPr>
        <p:sp>
          <p:nvSpPr>
            <p:cNvPr id="36" name="Round Same Side Corner Rectangle 21">
              <a:extLst>
                <a:ext uri="{FF2B5EF4-FFF2-40B4-BE49-F238E27FC236}">
                  <a16:creationId xmlns:a16="http://schemas.microsoft.com/office/drawing/2014/main" id="{75FFBEB0-0153-5A0C-09CC-1BAAD0C279AB}"/>
                </a:ext>
              </a:extLst>
            </p:cNvPr>
            <p:cNvSpPr/>
            <p:nvPr/>
          </p:nvSpPr>
          <p:spPr>
            <a:xfrm>
              <a:off x="4045581" y="2069359"/>
              <a:ext cx="350098" cy="744172"/>
            </a:xfrm>
            <a:prstGeom prst="round2SameRect">
              <a:avLst>
                <a:gd name="adj1" fmla="val 500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37" name="Oval 36">
              <a:extLst>
                <a:ext uri="{FF2B5EF4-FFF2-40B4-BE49-F238E27FC236}">
                  <a16:creationId xmlns:a16="http://schemas.microsoft.com/office/drawing/2014/main" id="{FAABD3DF-0774-D765-C4F8-CC902439DAB2}"/>
                </a:ext>
              </a:extLst>
            </p:cNvPr>
            <p:cNvSpPr/>
            <p:nvPr/>
          </p:nvSpPr>
          <p:spPr>
            <a:xfrm>
              <a:off x="4064379" y="1684320"/>
              <a:ext cx="328890" cy="32889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grpSp>
      <p:grpSp>
        <p:nvGrpSpPr>
          <p:cNvPr id="25" name="Group 24">
            <a:extLst>
              <a:ext uri="{FF2B5EF4-FFF2-40B4-BE49-F238E27FC236}">
                <a16:creationId xmlns:a16="http://schemas.microsoft.com/office/drawing/2014/main" id="{61A83528-2AE9-6D96-DCCE-6C83901A0D16}"/>
              </a:ext>
            </a:extLst>
          </p:cNvPr>
          <p:cNvGrpSpPr/>
          <p:nvPr/>
        </p:nvGrpSpPr>
        <p:grpSpPr>
          <a:xfrm>
            <a:off x="1015240" y="3996299"/>
            <a:ext cx="564296" cy="1270000"/>
            <a:chOff x="3000654" y="1516217"/>
            <a:chExt cx="245039" cy="551483"/>
          </a:xfrm>
          <a:solidFill>
            <a:schemeClr val="accent2">
              <a:lumMod val="75000"/>
            </a:schemeClr>
          </a:solidFill>
        </p:grpSpPr>
        <p:grpSp>
          <p:nvGrpSpPr>
            <p:cNvPr id="32" name="Group 31">
              <a:extLst>
                <a:ext uri="{FF2B5EF4-FFF2-40B4-BE49-F238E27FC236}">
                  <a16:creationId xmlns:a16="http://schemas.microsoft.com/office/drawing/2014/main" id="{C2B0AAE9-8085-D0F6-BC97-472DEAB2C765}"/>
                </a:ext>
              </a:extLst>
            </p:cNvPr>
            <p:cNvGrpSpPr/>
            <p:nvPr/>
          </p:nvGrpSpPr>
          <p:grpSpPr>
            <a:xfrm>
              <a:off x="3036509" y="1516217"/>
              <a:ext cx="172158" cy="551483"/>
              <a:chOff x="4043172" y="1684320"/>
              <a:chExt cx="352508" cy="1129211"/>
            </a:xfrm>
            <a:grpFill/>
          </p:grpSpPr>
          <p:sp>
            <p:nvSpPr>
              <p:cNvPr id="34" name="Round Same Side Corner Rectangle 21">
                <a:extLst>
                  <a:ext uri="{FF2B5EF4-FFF2-40B4-BE49-F238E27FC236}">
                    <a16:creationId xmlns:a16="http://schemas.microsoft.com/office/drawing/2014/main" id="{B627E605-7C77-D775-4828-A30801447C1A}"/>
                  </a:ext>
                </a:extLst>
              </p:cNvPr>
              <p:cNvSpPr/>
              <p:nvPr/>
            </p:nvSpPr>
            <p:spPr>
              <a:xfrm>
                <a:off x="4045582" y="2069359"/>
                <a:ext cx="350098" cy="744172"/>
              </a:xfrm>
              <a:prstGeom prst="round2SameRect">
                <a:avLst>
                  <a:gd name="adj1" fmla="val 500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35" name="Oval 34">
                <a:extLst>
                  <a:ext uri="{FF2B5EF4-FFF2-40B4-BE49-F238E27FC236}">
                    <a16:creationId xmlns:a16="http://schemas.microsoft.com/office/drawing/2014/main" id="{DD009F53-24ED-68B6-2AD5-99D9A5155590}"/>
                  </a:ext>
                </a:extLst>
              </p:cNvPr>
              <p:cNvSpPr/>
              <p:nvPr/>
            </p:nvSpPr>
            <p:spPr>
              <a:xfrm>
                <a:off x="4043172" y="1684320"/>
                <a:ext cx="328891" cy="32889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grpSp>
        <p:sp>
          <p:nvSpPr>
            <p:cNvPr id="33" name="Flowchart: Manual Operation 32">
              <a:extLst>
                <a:ext uri="{FF2B5EF4-FFF2-40B4-BE49-F238E27FC236}">
                  <a16:creationId xmlns:a16="http://schemas.microsoft.com/office/drawing/2014/main" id="{9C9B4DB1-1278-C52B-5189-048F3D7EAA40}"/>
                </a:ext>
              </a:extLst>
            </p:cNvPr>
            <p:cNvSpPr/>
            <p:nvPr/>
          </p:nvSpPr>
          <p:spPr>
            <a:xfrm rot="10800000">
              <a:off x="3000654" y="1805724"/>
              <a:ext cx="245039" cy="261975"/>
            </a:xfrm>
            <a:prstGeom prst="flowChartManualOperati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grpSp>
      <p:grpSp>
        <p:nvGrpSpPr>
          <p:cNvPr id="1044" name="Group 1043">
            <a:extLst>
              <a:ext uri="{FF2B5EF4-FFF2-40B4-BE49-F238E27FC236}">
                <a16:creationId xmlns:a16="http://schemas.microsoft.com/office/drawing/2014/main" id="{4F48FF6F-EEA8-25B6-C4AE-474D80A88B52}"/>
              </a:ext>
            </a:extLst>
          </p:cNvPr>
          <p:cNvGrpSpPr/>
          <p:nvPr/>
        </p:nvGrpSpPr>
        <p:grpSpPr>
          <a:xfrm>
            <a:off x="6167554" y="4115186"/>
            <a:ext cx="1791026" cy="1344384"/>
            <a:chOff x="6275214" y="4115186"/>
            <a:chExt cx="1791026" cy="1344384"/>
          </a:xfrm>
        </p:grpSpPr>
        <p:grpSp>
          <p:nvGrpSpPr>
            <p:cNvPr id="58" name="Group 57">
              <a:extLst>
                <a:ext uri="{FF2B5EF4-FFF2-40B4-BE49-F238E27FC236}">
                  <a16:creationId xmlns:a16="http://schemas.microsoft.com/office/drawing/2014/main" id="{D35197A7-7A3A-B62E-7868-11CF642F8874}"/>
                </a:ext>
              </a:extLst>
            </p:cNvPr>
            <p:cNvGrpSpPr/>
            <p:nvPr/>
          </p:nvGrpSpPr>
          <p:grpSpPr>
            <a:xfrm>
              <a:off x="6643518" y="4334860"/>
              <a:ext cx="254176" cy="819822"/>
              <a:chOff x="4045581" y="1684320"/>
              <a:chExt cx="350098" cy="1129211"/>
            </a:xfrm>
            <a:solidFill>
              <a:schemeClr val="accent2">
                <a:lumMod val="75000"/>
              </a:schemeClr>
            </a:solidFill>
          </p:grpSpPr>
          <p:sp>
            <p:nvSpPr>
              <p:cNvPr id="59" name="Round Same Side Corner Rectangle 21">
                <a:extLst>
                  <a:ext uri="{FF2B5EF4-FFF2-40B4-BE49-F238E27FC236}">
                    <a16:creationId xmlns:a16="http://schemas.microsoft.com/office/drawing/2014/main" id="{21C9A44A-97F8-C059-5023-FCAA48C13803}"/>
                  </a:ext>
                </a:extLst>
              </p:cNvPr>
              <p:cNvSpPr/>
              <p:nvPr/>
            </p:nvSpPr>
            <p:spPr>
              <a:xfrm>
                <a:off x="4045581" y="2069359"/>
                <a:ext cx="350098" cy="744172"/>
              </a:xfrm>
              <a:prstGeom prst="round2SameRect">
                <a:avLst>
                  <a:gd name="adj1" fmla="val 500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60" name="Oval 59">
                <a:extLst>
                  <a:ext uri="{FF2B5EF4-FFF2-40B4-BE49-F238E27FC236}">
                    <a16:creationId xmlns:a16="http://schemas.microsoft.com/office/drawing/2014/main" id="{07C83406-2E15-C50D-8928-7FA4D1B8CE98}"/>
                  </a:ext>
                </a:extLst>
              </p:cNvPr>
              <p:cNvSpPr/>
              <p:nvPr/>
            </p:nvSpPr>
            <p:spPr>
              <a:xfrm>
                <a:off x="4064379" y="1684320"/>
                <a:ext cx="328890" cy="32889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grpSp>
        <p:grpSp>
          <p:nvGrpSpPr>
            <p:cNvPr id="61" name="Group 60">
              <a:extLst>
                <a:ext uri="{FF2B5EF4-FFF2-40B4-BE49-F238E27FC236}">
                  <a16:creationId xmlns:a16="http://schemas.microsoft.com/office/drawing/2014/main" id="{D7DDBBE6-69D8-7B00-0E79-EF50A3C18BEC}"/>
                </a:ext>
              </a:extLst>
            </p:cNvPr>
            <p:cNvGrpSpPr/>
            <p:nvPr/>
          </p:nvGrpSpPr>
          <p:grpSpPr>
            <a:xfrm>
              <a:off x="7364981" y="4115186"/>
              <a:ext cx="364270" cy="819822"/>
              <a:chOff x="3000654" y="1516217"/>
              <a:chExt cx="245039" cy="551483"/>
            </a:xfrm>
            <a:solidFill>
              <a:schemeClr val="accent2">
                <a:lumMod val="75000"/>
              </a:schemeClr>
            </a:solidFill>
          </p:grpSpPr>
          <p:grpSp>
            <p:nvGrpSpPr>
              <p:cNvPr id="62" name="Group 61">
                <a:extLst>
                  <a:ext uri="{FF2B5EF4-FFF2-40B4-BE49-F238E27FC236}">
                    <a16:creationId xmlns:a16="http://schemas.microsoft.com/office/drawing/2014/main" id="{D4CEB59B-1B69-8577-0329-149204D8F14E}"/>
                  </a:ext>
                </a:extLst>
              </p:cNvPr>
              <p:cNvGrpSpPr/>
              <p:nvPr/>
            </p:nvGrpSpPr>
            <p:grpSpPr>
              <a:xfrm>
                <a:off x="3036509" y="1516217"/>
                <a:ext cx="172158" cy="551483"/>
                <a:chOff x="4043172" y="1684320"/>
                <a:chExt cx="352508" cy="1129211"/>
              </a:xfrm>
              <a:grpFill/>
            </p:grpSpPr>
            <p:sp>
              <p:nvSpPr>
                <p:cNvPr id="1024" name="Round Same Side Corner Rectangle 21">
                  <a:extLst>
                    <a:ext uri="{FF2B5EF4-FFF2-40B4-BE49-F238E27FC236}">
                      <a16:creationId xmlns:a16="http://schemas.microsoft.com/office/drawing/2014/main" id="{33729901-A612-29E5-91F6-FD4AA3DB6AFF}"/>
                    </a:ext>
                  </a:extLst>
                </p:cNvPr>
                <p:cNvSpPr/>
                <p:nvPr/>
              </p:nvSpPr>
              <p:spPr>
                <a:xfrm>
                  <a:off x="4045582" y="2069359"/>
                  <a:ext cx="350098" cy="744172"/>
                </a:xfrm>
                <a:prstGeom prst="round2SameRect">
                  <a:avLst>
                    <a:gd name="adj1" fmla="val 500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025" name="Oval 1024">
                  <a:extLst>
                    <a:ext uri="{FF2B5EF4-FFF2-40B4-BE49-F238E27FC236}">
                      <a16:creationId xmlns:a16="http://schemas.microsoft.com/office/drawing/2014/main" id="{D350F448-3D10-5C2E-C0AE-D1E692DA2315}"/>
                    </a:ext>
                  </a:extLst>
                </p:cNvPr>
                <p:cNvSpPr/>
                <p:nvPr/>
              </p:nvSpPr>
              <p:spPr>
                <a:xfrm>
                  <a:off x="4043172" y="1684320"/>
                  <a:ext cx="328891" cy="32889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grpSp>
          <p:sp>
            <p:nvSpPr>
              <p:cNvPr id="63" name="Flowchart: Manual Operation 62">
                <a:extLst>
                  <a:ext uri="{FF2B5EF4-FFF2-40B4-BE49-F238E27FC236}">
                    <a16:creationId xmlns:a16="http://schemas.microsoft.com/office/drawing/2014/main" id="{4788B297-7189-D820-4CA0-B77157C6D6E3}"/>
                  </a:ext>
                </a:extLst>
              </p:cNvPr>
              <p:cNvSpPr/>
              <p:nvPr/>
            </p:nvSpPr>
            <p:spPr>
              <a:xfrm rot="10800000">
                <a:off x="3000654" y="1805724"/>
                <a:ext cx="245039" cy="261975"/>
              </a:xfrm>
              <a:prstGeom prst="flowChartManualOperati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grpSp>
        <p:grpSp>
          <p:nvGrpSpPr>
            <p:cNvPr id="1026" name="Group 1025">
              <a:extLst>
                <a:ext uri="{FF2B5EF4-FFF2-40B4-BE49-F238E27FC236}">
                  <a16:creationId xmlns:a16="http://schemas.microsoft.com/office/drawing/2014/main" id="{954D9878-A8B4-9F20-8647-40E567F1465B}"/>
                </a:ext>
              </a:extLst>
            </p:cNvPr>
            <p:cNvGrpSpPr/>
            <p:nvPr/>
          </p:nvGrpSpPr>
          <p:grpSpPr>
            <a:xfrm>
              <a:off x="7011660" y="4551574"/>
              <a:ext cx="254176" cy="819822"/>
              <a:chOff x="4045581" y="1684320"/>
              <a:chExt cx="350098" cy="1129211"/>
            </a:xfrm>
            <a:solidFill>
              <a:schemeClr val="accent2">
                <a:lumMod val="75000"/>
              </a:schemeClr>
            </a:solidFill>
          </p:grpSpPr>
          <p:sp>
            <p:nvSpPr>
              <p:cNvPr id="1027" name="Round Same Side Corner Rectangle 21">
                <a:extLst>
                  <a:ext uri="{FF2B5EF4-FFF2-40B4-BE49-F238E27FC236}">
                    <a16:creationId xmlns:a16="http://schemas.microsoft.com/office/drawing/2014/main" id="{36BD8C9B-2066-F6E6-4754-BAFDAE3F1949}"/>
                  </a:ext>
                </a:extLst>
              </p:cNvPr>
              <p:cNvSpPr/>
              <p:nvPr/>
            </p:nvSpPr>
            <p:spPr>
              <a:xfrm>
                <a:off x="4045581" y="2069359"/>
                <a:ext cx="350098" cy="744172"/>
              </a:xfrm>
              <a:prstGeom prst="round2SameRect">
                <a:avLst>
                  <a:gd name="adj1" fmla="val 500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028" name="Oval 1027">
                <a:extLst>
                  <a:ext uri="{FF2B5EF4-FFF2-40B4-BE49-F238E27FC236}">
                    <a16:creationId xmlns:a16="http://schemas.microsoft.com/office/drawing/2014/main" id="{0A9920CF-7BB1-67B7-79D8-B36BF06F8D30}"/>
                  </a:ext>
                </a:extLst>
              </p:cNvPr>
              <p:cNvSpPr/>
              <p:nvPr/>
            </p:nvSpPr>
            <p:spPr>
              <a:xfrm>
                <a:off x="4064379" y="1684320"/>
                <a:ext cx="328890" cy="32889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grpSp>
        <p:grpSp>
          <p:nvGrpSpPr>
            <p:cNvPr id="1029" name="Group 1028">
              <a:extLst>
                <a:ext uri="{FF2B5EF4-FFF2-40B4-BE49-F238E27FC236}">
                  <a16:creationId xmlns:a16="http://schemas.microsoft.com/office/drawing/2014/main" id="{0101A92F-71CE-32E9-4B94-4E7E8DA4CC44}"/>
                </a:ext>
              </a:extLst>
            </p:cNvPr>
            <p:cNvGrpSpPr/>
            <p:nvPr/>
          </p:nvGrpSpPr>
          <p:grpSpPr>
            <a:xfrm>
              <a:off x="7812064" y="4508761"/>
              <a:ext cx="254176" cy="819822"/>
              <a:chOff x="4045581" y="1684320"/>
              <a:chExt cx="350098" cy="1129211"/>
            </a:xfrm>
            <a:solidFill>
              <a:schemeClr val="accent2">
                <a:lumMod val="75000"/>
              </a:schemeClr>
            </a:solidFill>
          </p:grpSpPr>
          <p:sp>
            <p:nvSpPr>
              <p:cNvPr id="1030" name="Round Same Side Corner Rectangle 21">
                <a:extLst>
                  <a:ext uri="{FF2B5EF4-FFF2-40B4-BE49-F238E27FC236}">
                    <a16:creationId xmlns:a16="http://schemas.microsoft.com/office/drawing/2014/main" id="{38C6609B-81A7-EB44-BAAD-C16E85E913BD}"/>
                  </a:ext>
                </a:extLst>
              </p:cNvPr>
              <p:cNvSpPr/>
              <p:nvPr/>
            </p:nvSpPr>
            <p:spPr>
              <a:xfrm>
                <a:off x="4045581" y="2069359"/>
                <a:ext cx="350098" cy="744172"/>
              </a:xfrm>
              <a:prstGeom prst="round2SameRect">
                <a:avLst>
                  <a:gd name="adj1" fmla="val 500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031" name="Oval 1030">
                <a:extLst>
                  <a:ext uri="{FF2B5EF4-FFF2-40B4-BE49-F238E27FC236}">
                    <a16:creationId xmlns:a16="http://schemas.microsoft.com/office/drawing/2014/main" id="{4A9F3504-1F83-63C4-94D0-673B54F7E369}"/>
                  </a:ext>
                </a:extLst>
              </p:cNvPr>
              <p:cNvSpPr/>
              <p:nvPr/>
            </p:nvSpPr>
            <p:spPr>
              <a:xfrm>
                <a:off x="4064379" y="1684320"/>
                <a:ext cx="328890" cy="32889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grpSp>
        <p:grpSp>
          <p:nvGrpSpPr>
            <p:cNvPr id="1032" name="Group 1031">
              <a:extLst>
                <a:ext uri="{FF2B5EF4-FFF2-40B4-BE49-F238E27FC236}">
                  <a16:creationId xmlns:a16="http://schemas.microsoft.com/office/drawing/2014/main" id="{4F8CDB85-5025-7246-63E8-8487A978498C}"/>
                </a:ext>
              </a:extLst>
            </p:cNvPr>
            <p:cNvGrpSpPr/>
            <p:nvPr/>
          </p:nvGrpSpPr>
          <p:grpSpPr>
            <a:xfrm>
              <a:off x="6275214" y="4639748"/>
              <a:ext cx="364270" cy="819822"/>
              <a:chOff x="3000654" y="1516217"/>
              <a:chExt cx="245039" cy="551483"/>
            </a:xfrm>
            <a:solidFill>
              <a:schemeClr val="accent2">
                <a:lumMod val="75000"/>
              </a:schemeClr>
            </a:solidFill>
          </p:grpSpPr>
          <p:grpSp>
            <p:nvGrpSpPr>
              <p:cNvPr id="1033" name="Group 1032">
                <a:extLst>
                  <a:ext uri="{FF2B5EF4-FFF2-40B4-BE49-F238E27FC236}">
                    <a16:creationId xmlns:a16="http://schemas.microsoft.com/office/drawing/2014/main" id="{747A2656-2AAA-A3C0-33CB-E24FFD139EAB}"/>
                  </a:ext>
                </a:extLst>
              </p:cNvPr>
              <p:cNvGrpSpPr/>
              <p:nvPr/>
            </p:nvGrpSpPr>
            <p:grpSpPr>
              <a:xfrm>
                <a:off x="3036509" y="1516217"/>
                <a:ext cx="172158" cy="551483"/>
                <a:chOff x="4043172" y="1684320"/>
                <a:chExt cx="352508" cy="1129211"/>
              </a:xfrm>
              <a:grpFill/>
            </p:grpSpPr>
            <p:sp>
              <p:nvSpPr>
                <p:cNvPr id="1035" name="Round Same Side Corner Rectangle 21">
                  <a:extLst>
                    <a:ext uri="{FF2B5EF4-FFF2-40B4-BE49-F238E27FC236}">
                      <a16:creationId xmlns:a16="http://schemas.microsoft.com/office/drawing/2014/main" id="{E2366760-A9C2-8CCF-A7D8-C18542ED6948}"/>
                    </a:ext>
                  </a:extLst>
                </p:cNvPr>
                <p:cNvSpPr/>
                <p:nvPr/>
              </p:nvSpPr>
              <p:spPr>
                <a:xfrm>
                  <a:off x="4045582" y="2069359"/>
                  <a:ext cx="350098" cy="744172"/>
                </a:xfrm>
                <a:prstGeom prst="round2SameRect">
                  <a:avLst>
                    <a:gd name="adj1" fmla="val 500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036" name="Oval 1035">
                  <a:extLst>
                    <a:ext uri="{FF2B5EF4-FFF2-40B4-BE49-F238E27FC236}">
                      <a16:creationId xmlns:a16="http://schemas.microsoft.com/office/drawing/2014/main" id="{B77BBB68-5DB7-5213-73E6-F2E173FE96B4}"/>
                    </a:ext>
                  </a:extLst>
                </p:cNvPr>
                <p:cNvSpPr/>
                <p:nvPr/>
              </p:nvSpPr>
              <p:spPr>
                <a:xfrm>
                  <a:off x="4043172" y="1684320"/>
                  <a:ext cx="328891" cy="32889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grpSp>
          <p:sp>
            <p:nvSpPr>
              <p:cNvPr id="1034" name="Flowchart: Manual Operation 1033">
                <a:extLst>
                  <a:ext uri="{FF2B5EF4-FFF2-40B4-BE49-F238E27FC236}">
                    <a16:creationId xmlns:a16="http://schemas.microsoft.com/office/drawing/2014/main" id="{AAFA3A94-E618-9D86-4125-506FF22F401E}"/>
                  </a:ext>
                </a:extLst>
              </p:cNvPr>
              <p:cNvSpPr/>
              <p:nvPr/>
            </p:nvSpPr>
            <p:spPr>
              <a:xfrm rot="10800000">
                <a:off x="3000654" y="1805724"/>
                <a:ext cx="245039" cy="261975"/>
              </a:xfrm>
              <a:prstGeom prst="flowChartManualOperati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grpSp>
      </p:grpSp>
      <p:grpSp>
        <p:nvGrpSpPr>
          <p:cNvPr id="1043" name="Group 1042">
            <a:extLst>
              <a:ext uri="{FF2B5EF4-FFF2-40B4-BE49-F238E27FC236}">
                <a16:creationId xmlns:a16="http://schemas.microsoft.com/office/drawing/2014/main" id="{FA8028D9-E51B-89E5-462F-80C9A5141413}"/>
              </a:ext>
            </a:extLst>
          </p:cNvPr>
          <p:cNvGrpSpPr/>
          <p:nvPr/>
        </p:nvGrpSpPr>
        <p:grpSpPr>
          <a:xfrm>
            <a:off x="894825" y="2025840"/>
            <a:ext cx="1353641" cy="1038296"/>
            <a:chOff x="894825" y="1893627"/>
            <a:chExt cx="1493444" cy="1145530"/>
          </a:xfrm>
        </p:grpSpPr>
        <p:sp>
          <p:nvSpPr>
            <p:cNvPr id="1038" name="Rectangle 1037">
              <a:extLst>
                <a:ext uri="{FF2B5EF4-FFF2-40B4-BE49-F238E27FC236}">
                  <a16:creationId xmlns:a16="http://schemas.microsoft.com/office/drawing/2014/main" id="{9D116943-9391-60BB-9C0E-9B9E65198ABA}"/>
                </a:ext>
              </a:extLst>
            </p:cNvPr>
            <p:cNvSpPr/>
            <p:nvPr/>
          </p:nvSpPr>
          <p:spPr>
            <a:xfrm>
              <a:off x="894825" y="1893627"/>
              <a:ext cx="1493444" cy="1135903"/>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039" name="Rectangle 1038">
              <a:extLst>
                <a:ext uri="{FF2B5EF4-FFF2-40B4-BE49-F238E27FC236}">
                  <a16:creationId xmlns:a16="http://schemas.microsoft.com/office/drawing/2014/main" id="{8A34A87A-1905-B17A-B8EE-1B2A4CDEDDD0}"/>
                </a:ext>
              </a:extLst>
            </p:cNvPr>
            <p:cNvSpPr/>
            <p:nvPr/>
          </p:nvSpPr>
          <p:spPr>
            <a:xfrm>
              <a:off x="1026705" y="2071696"/>
              <a:ext cx="317602" cy="31760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040" name="Rectangle 1039">
              <a:extLst>
                <a:ext uri="{FF2B5EF4-FFF2-40B4-BE49-F238E27FC236}">
                  <a16:creationId xmlns:a16="http://schemas.microsoft.com/office/drawing/2014/main" id="{2CE04072-9A2E-FBF1-F1AF-3E7227529E36}"/>
                </a:ext>
              </a:extLst>
            </p:cNvPr>
            <p:cNvSpPr/>
            <p:nvPr/>
          </p:nvSpPr>
          <p:spPr>
            <a:xfrm>
              <a:off x="1477162" y="2071696"/>
              <a:ext cx="317602" cy="31760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041" name="Rectangle 1040">
              <a:extLst>
                <a:ext uri="{FF2B5EF4-FFF2-40B4-BE49-F238E27FC236}">
                  <a16:creationId xmlns:a16="http://schemas.microsoft.com/office/drawing/2014/main" id="{2D547138-D1C7-BCE9-0F90-11C6DAFFEA27}"/>
                </a:ext>
              </a:extLst>
            </p:cNvPr>
            <p:cNvSpPr/>
            <p:nvPr/>
          </p:nvSpPr>
          <p:spPr>
            <a:xfrm>
              <a:off x="1923753" y="2071696"/>
              <a:ext cx="317602" cy="31760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042" name="Rectangle 1041">
              <a:extLst>
                <a:ext uri="{FF2B5EF4-FFF2-40B4-BE49-F238E27FC236}">
                  <a16:creationId xmlns:a16="http://schemas.microsoft.com/office/drawing/2014/main" id="{B3B5EF38-EF58-E79A-EECB-7359C0C1ADF2}"/>
                </a:ext>
              </a:extLst>
            </p:cNvPr>
            <p:cNvSpPr/>
            <p:nvPr/>
          </p:nvSpPr>
          <p:spPr>
            <a:xfrm>
              <a:off x="1485311" y="2593082"/>
              <a:ext cx="312472" cy="4460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grpSp>
    </p:spTree>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Shape 1083"/>
        <p:cNvGrpSpPr/>
        <p:nvPr/>
      </p:nvGrpSpPr>
      <p:grpSpPr>
        <a:xfrm>
          <a:off x="0" y="0"/>
          <a:ext cx="0" cy="0"/>
          <a:chOff x="0" y="0"/>
          <a:chExt cx="0" cy="0"/>
        </a:xfrm>
      </p:grpSpPr>
      <p:sp>
        <p:nvSpPr>
          <p:cNvPr id="1084" name="Google Shape;1084;p54"/>
          <p:cNvSpPr txBox="1">
            <a:spLocks noGrp="1"/>
          </p:cNvSpPr>
          <p:nvPr>
            <p:ph type="title"/>
          </p:nvPr>
        </p:nvSpPr>
        <p:spPr>
          <a:xfrm>
            <a:off x="838200" y="120516"/>
            <a:ext cx="10515600" cy="868968"/>
          </a:xfrm>
          <a:prstGeom prst="rect">
            <a:avLst/>
          </a:prstGeom>
          <a:noFill/>
          <a:ln>
            <a:noFill/>
          </a:ln>
        </p:spPr>
        <p:txBody>
          <a:bodyPr spcFirstLastPara="1" wrap="square" lIns="91425" tIns="45700" rIns="91425" bIns="45700" anchor="ctr" anchorCtr="0">
            <a:normAutofit/>
          </a:bodyPr>
          <a:lstStyle/>
          <a:p>
            <a:pPr marL="0" lvl="0" indent="0" algn="ctr" rtl="1">
              <a:lnSpc>
                <a:spcPct val="90000"/>
              </a:lnSpc>
              <a:spcBef>
                <a:spcPts val="0"/>
              </a:spcBef>
              <a:spcAft>
                <a:spcPts val="0"/>
              </a:spcAft>
              <a:buClr>
                <a:srgbClr val="8C5F7A"/>
              </a:buClr>
              <a:buSzPts val="3200"/>
              <a:buFont typeface="Arial"/>
              <a:buNone/>
            </a:pPr>
            <a:r>
              <a:rPr lang="en-US" dirty="0"/>
              <a:t>الغرض من زيارات المراقبة</a:t>
            </a:r>
            <a:endParaRPr dirty="0"/>
          </a:p>
        </p:txBody>
      </p:sp>
      <p:grpSp>
        <p:nvGrpSpPr>
          <p:cNvPr id="1089" name="Google Shape;1089;p54"/>
          <p:cNvGrpSpPr/>
          <p:nvPr/>
        </p:nvGrpSpPr>
        <p:grpSpPr>
          <a:xfrm>
            <a:off x="8946632" y="2259204"/>
            <a:ext cx="2153295" cy="1890383"/>
            <a:chOff x="6376458" y="4851543"/>
            <a:chExt cx="774687" cy="711057"/>
          </a:xfrm>
        </p:grpSpPr>
        <p:sp>
          <p:nvSpPr>
            <p:cNvPr id="1090" name="Google Shape;1090;p54"/>
            <p:cNvSpPr/>
            <p:nvPr/>
          </p:nvSpPr>
          <p:spPr>
            <a:xfrm>
              <a:off x="6376458" y="4851543"/>
              <a:ext cx="774687" cy="311188"/>
            </a:xfrm>
            <a:prstGeom prst="trapezoid">
              <a:avLst>
                <a:gd name="adj" fmla="val 25000"/>
              </a:avLst>
            </a:prstGeom>
            <a:solidFill>
              <a:srgbClr val="EEE7EB"/>
            </a:solidFill>
            <a:ln>
              <a:noFill/>
            </a:ln>
          </p:spPr>
          <p:txBody>
            <a:bodyPr spcFirstLastPara="1" wrap="square" lIns="91425" tIns="45700" rIns="91425" bIns="45700" anchor="ctr" anchorCtr="0">
              <a:noAutofit/>
            </a:bodyPr>
            <a:lstStyle/>
            <a:p>
              <a:pPr marL="0" marR="0" lvl="0" indent="0" algn="ctr" rtl="1">
                <a:spcBef>
                  <a:spcPts val="0"/>
                </a:spcBef>
                <a:spcAft>
                  <a:spcPts val="0"/>
                </a:spcAft>
                <a:buNone/>
              </a:pPr>
              <a:endParaRPr sz="1800" dirty="0">
                <a:solidFill>
                  <a:schemeClr val="lt1"/>
                </a:solidFill>
                <a:latin typeface="Calibri"/>
                <a:ea typeface="Calibri"/>
                <a:cs typeface="Calibri"/>
                <a:sym typeface="Calibri"/>
              </a:endParaRPr>
            </a:p>
          </p:txBody>
        </p:sp>
        <p:sp>
          <p:nvSpPr>
            <p:cNvPr id="1091" name="Google Shape;1091;p54"/>
            <p:cNvSpPr/>
            <p:nvPr/>
          </p:nvSpPr>
          <p:spPr>
            <a:xfrm>
              <a:off x="6443558" y="5162731"/>
              <a:ext cx="640487" cy="399869"/>
            </a:xfrm>
            <a:prstGeom prst="rect">
              <a:avLst/>
            </a:prstGeom>
            <a:solidFill>
              <a:srgbClr val="EEE7EB"/>
            </a:solidFill>
            <a:ln>
              <a:noFill/>
            </a:ln>
          </p:spPr>
          <p:txBody>
            <a:bodyPr spcFirstLastPara="1" wrap="square" lIns="91425" tIns="45700" rIns="91425" bIns="45700" anchor="ctr" anchorCtr="0">
              <a:noAutofit/>
            </a:bodyPr>
            <a:lstStyle/>
            <a:p>
              <a:pPr marL="0" marR="0" lvl="0" indent="0" algn="ctr" rtl="1">
                <a:spcBef>
                  <a:spcPts val="0"/>
                </a:spcBef>
                <a:spcAft>
                  <a:spcPts val="0"/>
                </a:spcAft>
                <a:buNone/>
              </a:pPr>
              <a:endParaRPr sz="1800" dirty="0">
                <a:solidFill>
                  <a:schemeClr val="lt1"/>
                </a:solidFill>
                <a:latin typeface="Calibri"/>
                <a:ea typeface="Calibri"/>
                <a:cs typeface="Calibri"/>
                <a:sym typeface="Calibri"/>
              </a:endParaRPr>
            </a:p>
          </p:txBody>
        </p:sp>
      </p:grpSp>
      <p:sp>
        <p:nvSpPr>
          <p:cNvPr id="1095" name="Google Shape;1095;p54"/>
          <p:cNvSpPr txBox="1"/>
          <p:nvPr/>
        </p:nvSpPr>
        <p:spPr>
          <a:xfrm>
            <a:off x="804529" y="1761869"/>
            <a:ext cx="3575997" cy="4106686"/>
          </a:xfrm>
          <a:prstGeom prst="rect">
            <a:avLst/>
          </a:prstGeom>
          <a:noFill/>
          <a:ln>
            <a:noFill/>
          </a:ln>
        </p:spPr>
        <p:txBody>
          <a:bodyPr spcFirstLastPara="1" wrap="square" lIns="91425" tIns="45700" rIns="91425" bIns="45700" anchor="t" anchorCtr="0">
            <a:normAutofit/>
          </a:bodyPr>
          <a:lstStyle/>
          <a:p>
            <a:pPr marR="0" lvl="1" algn="r" rtl="1">
              <a:spcBef>
                <a:spcPts val="0"/>
              </a:spcBef>
              <a:spcAft>
                <a:spcPts val="0"/>
              </a:spcAft>
              <a:buClr>
                <a:schemeClr val="dk1"/>
              </a:buClr>
              <a:buSzPts val="2400"/>
            </a:pPr>
            <a:r>
              <a:rPr lang="ar-SA" sz="2000" b="0" i="0" u="none" strike="noStrike" cap="none" dirty="0">
                <a:solidFill>
                  <a:schemeClr val="dk1"/>
                </a:solidFill>
                <a:latin typeface="Calibri" panose="020F0502020204030204" pitchFamily="34" charset="0"/>
                <a:ea typeface="Helvetica Neue"/>
                <a:cs typeface="Calibri" panose="020F0502020204030204" pitchFamily="34" charset="0"/>
                <a:sym typeface="Helvetica Neue"/>
              </a:rPr>
              <a:t>م</a:t>
            </a:r>
            <a:r>
              <a:rPr lang="en-US" sz="2000" b="0" i="0" u="none" strike="noStrike" cap="none" dirty="0">
                <a:solidFill>
                  <a:schemeClr val="dk1"/>
                </a:solidFill>
                <a:latin typeface="Calibri" panose="020F0502020204030204" pitchFamily="34" charset="0"/>
                <a:ea typeface="Helvetica Neue"/>
                <a:cs typeface="Calibri" panose="020F0502020204030204" pitchFamily="34" charset="0"/>
                <a:sym typeface="Helvetica Neue"/>
              </a:rPr>
              <a:t>راقب</a:t>
            </a:r>
            <a:r>
              <a:rPr lang="ar-SA" sz="2000" b="0" i="0" u="none" strike="noStrike" cap="none" dirty="0">
                <a:solidFill>
                  <a:schemeClr val="dk1"/>
                </a:solidFill>
                <a:latin typeface="Calibri" panose="020F0502020204030204" pitchFamily="34" charset="0"/>
                <a:ea typeface="Helvetica Neue"/>
                <a:cs typeface="Calibri" panose="020F0502020204030204" pitchFamily="34" charset="0"/>
                <a:sym typeface="Helvetica Neue"/>
              </a:rPr>
              <a:t>ة</a:t>
            </a:r>
            <a:r>
              <a:rPr lang="en-US" sz="2000" b="0" i="0" u="none" strike="noStrike" cap="none" dirty="0">
                <a:solidFill>
                  <a:schemeClr val="dk1"/>
                </a:solidFill>
                <a:latin typeface="Calibri" panose="020F0502020204030204" pitchFamily="34" charset="0"/>
                <a:ea typeface="Helvetica Neue"/>
                <a:cs typeface="Calibri" panose="020F0502020204030204" pitchFamily="34" charset="0"/>
                <a:sym typeface="Helvetica Neue"/>
              </a:rPr>
              <a:t> سلامة ورفاه الطفل وا</a:t>
            </a:r>
            <a:r>
              <a:rPr lang="ar-SA" sz="2000" b="0" i="0" u="none" strike="noStrike" cap="none" dirty="0">
                <a:solidFill>
                  <a:schemeClr val="dk1"/>
                </a:solidFill>
                <a:latin typeface="Calibri" panose="020F0502020204030204" pitchFamily="34" charset="0"/>
                <a:ea typeface="Helvetica Neue"/>
                <a:cs typeface="Calibri" panose="020F0502020204030204" pitchFamily="34" charset="0"/>
                <a:sym typeface="Helvetica Neue"/>
              </a:rPr>
              <a:t>لا</a:t>
            </a:r>
            <a:r>
              <a:rPr lang="en-US" sz="2000" b="0" i="0" u="none" strike="noStrike" cap="none" dirty="0">
                <a:solidFill>
                  <a:schemeClr val="dk1"/>
                </a:solidFill>
                <a:latin typeface="Calibri" panose="020F0502020204030204" pitchFamily="34" charset="0"/>
                <a:ea typeface="Helvetica Neue"/>
                <a:cs typeface="Calibri" panose="020F0502020204030204" pitchFamily="34" charset="0"/>
                <a:sym typeface="Helvetica Neue"/>
              </a:rPr>
              <a:t>ستم</a:t>
            </a:r>
            <a:r>
              <a:rPr lang="ar-SA" sz="2000" b="0" i="0" u="none" strike="noStrike" cap="none" dirty="0">
                <a:solidFill>
                  <a:schemeClr val="dk1"/>
                </a:solidFill>
                <a:latin typeface="Calibri" panose="020F0502020204030204" pitchFamily="34" charset="0"/>
                <a:ea typeface="Helvetica Neue"/>
                <a:cs typeface="Calibri" panose="020F0502020204030204" pitchFamily="34" charset="0"/>
                <a:sym typeface="Helvetica Neue"/>
              </a:rPr>
              <a:t>ا</a:t>
            </a:r>
            <a:r>
              <a:rPr lang="en-US" sz="2000" b="0" i="0" u="none" strike="noStrike" cap="none" dirty="0">
                <a:solidFill>
                  <a:schemeClr val="dk1"/>
                </a:solidFill>
                <a:latin typeface="Calibri" panose="020F0502020204030204" pitchFamily="34" charset="0"/>
                <a:ea typeface="Helvetica Neue"/>
                <a:cs typeface="Calibri" panose="020F0502020204030204" pitchFamily="34" charset="0"/>
                <a:sym typeface="Helvetica Neue"/>
              </a:rPr>
              <a:t>ع</a:t>
            </a:r>
            <a:r>
              <a:rPr lang="ar-SA" sz="2000" b="0" i="0" u="none" strike="noStrike" cap="none" dirty="0">
                <a:solidFill>
                  <a:schemeClr val="dk1"/>
                </a:solidFill>
                <a:latin typeface="Calibri" panose="020F0502020204030204" pitchFamily="34" charset="0"/>
                <a:ea typeface="Helvetica Neue"/>
                <a:cs typeface="Calibri" panose="020F0502020204030204" pitchFamily="34" charset="0"/>
                <a:sym typeface="Helvetica Neue"/>
              </a:rPr>
              <a:t> لو</a:t>
            </a:r>
            <a:r>
              <a:rPr lang="en-GB" sz="2000" dirty="0">
                <a:solidFill>
                  <a:schemeClr val="dk1"/>
                </a:solidFill>
                <a:latin typeface="Calibri" panose="020F0502020204030204" pitchFamily="34" charset="0"/>
                <a:cs typeface="Calibri" panose="020F0502020204030204" pitchFamily="34" charset="0"/>
                <a:sym typeface="Helvetica Neue"/>
              </a:rPr>
              <a:t>جهات نظرهم</a:t>
            </a:r>
          </a:p>
          <a:p>
            <a:pPr marR="0" lvl="1" algn="r" rtl="1">
              <a:spcBef>
                <a:spcPts val="0"/>
              </a:spcBef>
              <a:spcAft>
                <a:spcPts val="0"/>
              </a:spcAft>
              <a:buClr>
                <a:schemeClr val="dk1"/>
              </a:buClr>
              <a:buSzPts val="2400"/>
            </a:pPr>
            <a:endParaRPr lang="en-GB" sz="2000" dirty="0">
              <a:solidFill>
                <a:schemeClr val="dk1"/>
              </a:solidFill>
              <a:latin typeface="Calibri" panose="020F0502020204030204" pitchFamily="34" charset="0"/>
              <a:cs typeface="Calibri" panose="020F0502020204030204" pitchFamily="34" charset="0"/>
            </a:endParaRPr>
          </a:p>
          <a:p>
            <a:pPr marR="0" lvl="1" algn="r" rtl="1">
              <a:spcAft>
                <a:spcPts val="0"/>
              </a:spcAft>
              <a:buClr>
                <a:schemeClr val="dk1"/>
              </a:buClr>
              <a:buSzPts val="2400"/>
            </a:pPr>
            <a:r>
              <a:rPr lang="ar-SA" sz="2000" dirty="0">
                <a:solidFill>
                  <a:schemeClr val="dk1"/>
                </a:solidFill>
                <a:latin typeface="Calibri" panose="020F0502020204030204" pitchFamily="34" charset="0"/>
                <a:cs typeface="Calibri" panose="020F0502020204030204" pitchFamily="34" charset="0"/>
                <a:sym typeface="Helvetica Neue"/>
              </a:rPr>
              <a:t>بالنسبة </a:t>
            </a:r>
            <a:r>
              <a:rPr lang="en-GB" sz="2000" dirty="0">
                <a:solidFill>
                  <a:schemeClr val="dk1"/>
                </a:solidFill>
                <a:latin typeface="Calibri" panose="020F0502020204030204" pitchFamily="34" charset="0"/>
                <a:cs typeface="Calibri" panose="020F0502020204030204" pitchFamily="34" charset="0"/>
                <a:sym typeface="Helvetica Neue"/>
              </a:rPr>
              <a:t>للرعاية السكنية ؛ لتقييم ما إذا كانت معايير رعاية الجودة موجودة</a:t>
            </a:r>
          </a:p>
          <a:p>
            <a:pPr marR="0" lvl="1" algn="r" rtl="1">
              <a:spcAft>
                <a:spcPts val="0"/>
              </a:spcAft>
              <a:buClr>
                <a:schemeClr val="dk1"/>
              </a:buClr>
              <a:buSzPts val="2400"/>
            </a:pPr>
            <a:endParaRPr lang="en-GB" sz="2000" dirty="0">
              <a:solidFill>
                <a:schemeClr val="dk1"/>
              </a:solidFill>
              <a:latin typeface="Calibri" panose="020F0502020204030204" pitchFamily="34" charset="0"/>
              <a:cs typeface="Calibri" panose="020F0502020204030204" pitchFamily="34" charset="0"/>
              <a:sym typeface="Helvetica Neue"/>
            </a:endParaRPr>
          </a:p>
          <a:p>
            <a:pPr marR="0" lvl="1" algn="r" rtl="1">
              <a:spcAft>
                <a:spcPts val="0"/>
              </a:spcAft>
              <a:buClr>
                <a:schemeClr val="dk1"/>
              </a:buClr>
              <a:buSzPts val="2400"/>
            </a:pPr>
            <a:r>
              <a:rPr lang="en-GB" sz="2000" dirty="0">
                <a:solidFill>
                  <a:schemeClr val="dk1"/>
                </a:solidFill>
                <a:latin typeface="Calibri" panose="020F0502020204030204" pitchFamily="34" charset="0"/>
                <a:cs typeface="Calibri" panose="020F0502020204030204" pitchFamily="34" charset="0"/>
                <a:sym typeface="Helvetica Neue"/>
              </a:rPr>
              <a:t>تقييم جودة الرعاية بما في ذلك العلاقات بين الطفل ومقدمي الرعاية / أفراد الأسرة التي تقدم الرعاية</a:t>
            </a:r>
          </a:p>
          <a:p>
            <a:pPr marR="0" lvl="1" algn="r" rtl="1">
              <a:spcAft>
                <a:spcPts val="0"/>
              </a:spcAft>
              <a:buClr>
                <a:schemeClr val="dk1"/>
              </a:buClr>
              <a:buSzPts val="2400"/>
            </a:pPr>
            <a:endParaRPr lang="en-GB" sz="2000" dirty="0">
              <a:solidFill>
                <a:schemeClr val="dk1"/>
              </a:solidFill>
              <a:latin typeface="Calibri" panose="020F0502020204030204" pitchFamily="34" charset="0"/>
              <a:cs typeface="Calibri" panose="020F0502020204030204" pitchFamily="34" charset="0"/>
              <a:sym typeface="Helvetica Neue"/>
            </a:endParaRPr>
          </a:p>
          <a:p>
            <a:pPr lvl="1" algn="r" rtl="1">
              <a:buClr>
                <a:schemeClr val="dk1"/>
              </a:buClr>
              <a:buSzPts val="2400"/>
            </a:pPr>
            <a:r>
              <a:rPr lang="en-GB" sz="2000" dirty="0">
                <a:solidFill>
                  <a:schemeClr val="dk1"/>
                </a:solidFill>
                <a:latin typeface="Calibri" panose="020F0502020204030204" pitchFamily="34" charset="0"/>
                <a:cs typeface="Calibri" panose="020F0502020204030204" pitchFamily="34" charset="0"/>
                <a:sym typeface="Helvetica Neue"/>
              </a:rPr>
              <a:t>التواصل وتبادل المعلومات</a:t>
            </a:r>
            <a:endParaRPr lang="en-GB" sz="2000" dirty="0">
              <a:solidFill>
                <a:schemeClr val="dk1"/>
              </a:solidFill>
              <a:latin typeface="Calibri" panose="020F0502020204030204" pitchFamily="34" charset="0"/>
              <a:cs typeface="Calibri" panose="020F0502020204030204" pitchFamily="34" charset="0"/>
            </a:endParaRPr>
          </a:p>
        </p:txBody>
      </p:sp>
      <p:grpSp>
        <p:nvGrpSpPr>
          <p:cNvPr id="2" name="Group 1">
            <a:extLst>
              <a:ext uri="{FF2B5EF4-FFF2-40B4-BE49-F238E27FC236}">
                <a16:creationId xmlns:a16="http://schemas.microsoft.com/office/drawing/2014/main" id="{80E41042-9DC1-AD7C-DB59-35D642DED29E}"/>
              </a:ext>
            </a:extLst>
          </p:cNvPr>
          <p:cNvGrpSpPr/>
          <p:nvPr/>
        </p:nvGrpSpPr>
        <p:grpSpPr>
          <a:xfrm>
            <a:off x="9274631" y="3037182"/>
            <a:ext cx="2200492" cy="2161561"/>
            <a:chOff x="1290324" y="1954505"/>
            <a:chExt cx="3541269" cy="3478617"/>
          </a:xfrm>
        </p:grpSpPr>
        <p:grpSp>
          <p:nvGrpSpPr>
            <p:cNvPr id="3" name="Group 2">
              <a:extLst>
                <a:ext uri="{FF2B5EF4-FFF2-40B4-BE49-F238E27FC236}">
                  <a16:creationId xmlns:a16="http://schemas.microsoft.com/office/drawing/2014/main" id="{2D644C4D-3611-9CC6-4345-6C10F672AEC1}"/>
                </a:ext>
              </a:extLst>
            </p:cNvPr>
            <p:cNvGrpSpPr/>
            <p:nvPr/>
          </p:nvGrpSpPr>
          <p:grpSpPr>
            <a:xfrm>
              <a:off x="3194238" y="2223604"/>
              <a:ext cx="1637355" cy="3209518"/>
              <a:chOff x="5157952" y="1330093"/>
              <a:chExt cx="556221" cy="1090296"/>
            </a:xfrm>
            <a:solidFill>
              <a:schemeClr val="accent2">
                <a:lumMod val="75000"/>
              </a:schemeClr>
            </a:solidFill>
          </p:grpSpPr>
          <p:grpSp>
            <p:nvGrpSpPr>
              <p:cNvPr id="11" name="Group 10">
                <a:extLst>
                  <a:ext uri="{FF2B5EF4-FFF2-40B4-BE49-F238E27FC236}">
                    <a16:creationId xmlns:a16="http://schemas.microsoft.com/office/drawing/2014/main" id="{51F5E18F-24F3-5FCB-42F4-6B530DA00B03}"/>
                  </a:ext>
                </a:extLst>
              </p:cNvPr>
              <p:cNvGrpSpPr/>
              <p:nvPr/>
            </p:nvGrpSpPr>
            <p:grpSpPr>
              <a:xfrm>
                <a:off x="5157952" y="1808115"/>
                <a:ext cx="241654" cy="277569"/>
                <a:chOff x="2968390" y="1782471"/>
                <a:chExt cx="241654" cy="277569"/>
              </a:xfrm>
              <a:grpFill/>
            </p:grpSpPr>
            <p:sp>
              <p:nvSpPr>
                <p:cNvPr id="16" name="Round Same Side Corner Rectangle 25">
                  <a:extLst>
                    <a:ext uri="{FF2B5EF4-FFF2-40B4-BE49-F238E27FC236}">
                      <a16:creationId xmlns:a16="http://schemas.microsoft.com/office/drawing/2014/main" id="{3BDB9E1F-14FC-1937-A574-3B6A1FCA9D03}"/>
                    </a:ext>
                  </a:extLst>
                </p:cNvPr>
                <p:cNvSpPr/>
                <p:nvPr/>
              </p:nvSpPr>
              <p:spPr>
                <a:xfrm rot="12859561">
                  <a:off x="3108478" y="1782471"/>
                  <a:ext cx="101566" cy="245105"/>
                </a:xfrm>
                <a:prstGeom prst="round2SameRect">
                  <a:avLst>
                    <a:gd name="adj1" fmla="val 493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7" name="Round Same Side Corner Rectangle 26">
                  <a:extLst>
                    <a:ext uri="{FF2B5EF4-FFF2-40B4-BE49-F238E27FC236}">
                      <a16:creationId xmlns:a16="http://schemas.microsoft.com/office/drawing/2014/main" id="{8DD3DD6F-4CA7-7963-2DF2-D787DE7484B1}"/>
                    </a:ext>
                  </a:extLst>
                </p:cNvPr>
                <p:cNvSpPr/>
                <p:nvPr/>
              </p:nvSpPr>
              <p:spPr>
                <a:xfrm rot="14101202">
                  <a:off x="3000569" y="1926295"/>
                  <a:ext cx="101566" cy="165924"/>
                </a:xfrm>
                <a:prstGeom prst="round2SameRect">
                  <a:avLst>
                    <a:gd name="adj1" fmla="val 493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grpSp>
          <p:grpSp>
            <p:nvGrpSpPr>
              <p:cNvPr id="12" name="Group 11">
                <a:extLst>
                  <a:ext uri="{FF2B5EF4-FFF2-40B4-BE49-F238E27FC236}">
                    <a16:creationId xmlns:a16="http://schemas.microsoft.com/office/drawing/2014/main" id="{91DB58C1-5C7D-7E99-2FC3-8F0DF9DF99C8}"/>
                  </a:ext>
                </a:extLst>
              </p:cNvPr>
              <p:cNvGrpSpPr/>
              <p:nvPr/>
            </p:nvGrpSpPr>
            <p:grpSpPr>
              <a:xfrm>
                <a:off x="5274909" y="1330093"/>
                <a:ext cx="439264" cy="1090296"/>
                <a:chOff x="4152776" y="1302447"/>
                <a:chExt cx="365595" cy="907443"/>
              </a:xfrm>
              <a:grpFill/>
            </p:grpSpPr>
            <p:sp>
              <p:nvSpPr>
                <p:cNvPr id="13" name="Flowchart: Manual Operation 12">
                  <a:extLst>
                    <a:ext uri="{FF2B5EF4-FFF2-40B4-BE49-F238E27FC236}">
                      <a16:creationId xmlns:a16="http://schemas.microsoft.com/office/drawing/2014/main" id="{9DF682AD-A5A3-7F47-6E30-77F3378F3D3C}"/>
                    </a:ext>
                  </a:extLst>
                </p:cNvPr>
                <p:cNvSpPr/>
                <p:nvPr/>
              </p:nvSpPr>
              <p:spPr>
                <a:xfrm rot="10800000">
                  <a:off x="4152776" y="1702969"/>
                  <a:ext cx="365595" cy="506921"/>
                </a:xfrm>
                <a:prstGeom prst="flowChartManualOperati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4" name="Round Same Side Corner Rectangle 23">
                  <a:extLst>
                    <a:ext uri="{FF2B5EF4-FFF2-40B4-BE49-F238E27FC236}">
                      <a16:creationId xmlns:a16="http://schemas.microsoft.com/office/drawing/2014/main" id="{FAFAB22C-FC8D-A00C-F867-B6AB0B7ACCEF}"/>
                    </a:ext>
                  </a:extLst>
                </p:cNvPr>
                <p:cNvSpPr/>
                <p:nvPr/>
              </p:nvSpPr>
              <p:spPr>
                <a:xfrm>
                  <a:off x="4202705" y="1618460"/>
                  <a:ext cx="266665" cy="584840"/>
                </a:xfrm>
                <a:prstGeom prst="round2SameRect">
                  <a:avLst>
                    <a:gd name="adj1" fmla="val 500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5" name="Oval 14">
                  <a:extLst>
                    <a:ext uri="{FF2B5EF4-FFF2-40B4-BE49-F238E27FC236}">
                      <a16:creationId xmlns:a16="http://schemas.microsoft.com/office/drawing/2014/main" id="{7322FAF8-8928-6EAE-0344-3FC46A2BFB50}"/>
                    </a:ext>
                  </a:extLst>
                </p:cNvPr>
                <p:cNvSpPr/>
                <p:nvPr/>
              </p:nvSpPr>
              <p:spPr>
                <a:xfrm>
                  <a:off x="4200727" y="1302447"/>
                  <a:ext cx="269696" cy="26969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grpSp>
        </p:grpSp>
        <p:grpSp>
          <p:nvGrpSpPr>
            <p:cNvPr id="4" name="Google Shape;387;p9">
              <a:extLst>
                <a:ext uri="{FF2B5EF4-FFF2-40B4-BE49-F238E27FC236}">
                  <a16:creationId xmlns:a16="http://schemas.microsoft.com/office/drawing/2014/main" id="{FDB54E1B-DE8C-15F8-2603-39F853E94965}"/>
                </a:ext>
              </a:extLst>
            </p:cNvPr>
            <p:cNvGrpSpPr/>
            <p:nvPr/>
          </p:nvGrpSpPr>
          <p:grpSpPr>
            <a:xfrm>
              <a:off x="1290324" y="3429531"/>
              <a:ext cx="1293068" cy="1980284"/>
              <a:chOff x="697842" y="3315817"/>
              <a:chExt cx="514964" cy="822817"/>
            </a:xfrm>
          </p:grpSpPr>
          <p:sp>
            <p:nvSpPr>
              <p:cNvPr id="8" name="Google Shape;388;p9">
                <a:extLst>
                  <a:ext uri="{FF2B5EF4-FFF2-40B4-BE49-F238E27FC236}">
                    <a16:creationId xmlns:a16="http://schemas.microsoft.com/office/drawing/2014/main" id="{55BD8F4B-76AB-6D6F-94A6-51DD83683C53}"/>
                  </a:ext>
                </a:extLst>
              </p:cNvPr>
              <p:cNvSpPr/>
              <p:nvPr/>
            </p:nvSpPr>
            <p:spPr>
              <a:xfrm>
                <a:off x="697842" y="3877086"/>
                <a:ext cx="514964" cy="261548"/>
              </a:xfrm>
              <a:prstGeom prst="trapezoid">
                <a:avLst>
                  <a:gd name="adj" fmla="val 33947"/>
                </a:avLst>
              </a:prstGeom>
              <a:solidFill>
                <a:srgbClr val="8C5F7A"/>
              </a:solidFill>
              <a:ln>
                <a:noFill/>
              </a:ln>
            </p:spPr>
            <p:txBody>
              <a:bodyPr spcFirstLastPara="1" wrap="square" lIns="91425" tIns="45700" rIns="91425" bIns="45700" anchor="ctr" anchorCtr="0">
                <a:noAutofit/>
              </a:bodyPr>
              <a:lstStyle/>
              <a:p>
                <a:pPr marL="0" marR="0" lvl="0" indent="0" algn="ctr" rtl="1">
                  <a:lnSpc>
                    <a:spcPct val="100000"/>
                  </a:lnSpc>
                  <a:spcBef>
                    <a:spcPts val="0"/>
                  </a:spcBef>
                  <a:spcAft>
                    <a:spcPts val="0"/>
                  </a:spcAft>
                  <a:buClr>
                    <a:schemeClr val="lt1"/>
                  </a:buClr>
                  <a:buSzPts val="1800"/>
                  <a:buFont typeface="Calibri"/>
                  <a:buNone/>
                </a:pPr>
                <a:endParaRPr sz="1800" b="0" i="0" u="none" strike="noStrike" cap="none" dirty="0">
                  <a:solidFill>
                    <a:srgbClr val="FFFFFF"/>
                  </a:solidFill>
                  <a:latin typeface="Calibri"/>
                  <a:ea typeface="Calibri"/>
                  <a:cs typeface="Calibri"/>
                  <a:sym typeface="Calibri"/>
                </a:endParaRPr>
              </a:p>
            </p:txBody>
          </p:sp>
          <p:sp>
            <p:nvSpPr>
              <p:cNvPr id="9" name="Google Shape;389;p9">
                <a:extLst>
                  <a:ext uri="{FF2B5EF4-FFF2-40B4-BE49-F238E27FC236}">
                    <a16:creationId xmlns:a16="http://schemas.microsoft.com/office/drawing/2014/main" id="{29C6BF96-EE4B-C7C5-DE16-96A325D79E6F}"/>
                  </a:ext>
                </a:extLst>
              </p:cNvPr>
              <p:cNvSpPr/>
              <p:nvPr/>
            </p:nvSpPr>
            <p:spPr>
              <a:xfrm>
                <a:off x="776140" y="3745391"/>
                <a:ext cx="362490" cy="393243"/>
              </a:xfrm>
              <a:prstGeom prst="round2SameRect">
                <a:avLst>
                  <a:gd name="adj1" fmla="val 50000"/>
                  <a:gd name="adj2" fmla="val 0"/>
                </a:avLst>
              </a:prstGeom>
              <a:solidFill>
                <a:srgbClr val="8C5F7A"/>
              </a:solidFill>
              <a:ln>
                <a:noFill/>
              </a:ln>
            </p:spPr>
            <p:txBody>
              <a:bodyPr spcFirstLastPara="1" wrap="square" lIns="91425" tIns="45700" rIns="91425" bIns="45700" anchor="ctr" anchorCtr="0">
                <a:noAutofit/>
              </a:bodyPr>
              <a:lstStyle/>
              <a:p>
                <a:pPr marL="0" marR="0" lvl="0" indent="0" algn="ctr" rtl="1">
                  <a:lnSpc>
                    <a:spcPct val="100000"/>
                  </a:lnSpc>
                  <a:spcBef>
                    <a:spcPts val="0"/>
                  </a:spcBef>
                  <a:spcAft>
                    <a:spcPts val="0"/>
                  </a:spcAft>
                  <a:buClr>
                    <a:schemeClr val="lt1"/>
                  </a:buClr>
                  <a:buSzPts val="1800"/>
                  <a:buFont typeface="Calibri"/>
                  <a:buNone/>
                </a:pPr>
                <a:endParaRPr sz="1800" b="0" i="0" u="none" strike="noStrike" cap="none" dirty="0">
                  <a:solidFill>
                    <a:srgbClr val="FFFFFF"/>
                  </a:solidFill>
                  <a:latin typeface="Calibri"/>
                  <a:ea typeface="Calibri"/>
                  <a:cs typeface="Calibri"/>
                  <a:sym typeface="Calibri"/>
                </a:endParaRPr>
              </a:p>
            </p:txBody>
          </p:sp>
          <p:sp>
            <p:nvSpPr>
              <p:cNvPr id="10" name="Google Shape;390;p9">
                <a:extLst>
                  <a:ext uri="{FF2B5EF4-FFF2-40B4-BE49-F238E27FC236}">
                    <a16:creationId xmlns:a16="http://schemas.microsoft.com/office/drawing/2014/main" id="{94412CF8-E25F-0FFF-CDDD-38E467FF3CB8}"/>
                  </a:ext>
                </a:extLst>
              </p:cNvPr>
              <p:cNvSpPr/>
              <p:nvPr/>
            </p:nvSpPr>
            <p:spPr>
              <a:xfrm>
                <a:off x="772020" y="3315817"/>
                <a:ext cx="366610" cy="366610"/>
              </a:xfrm>
              <a:prstGeom prst="ellipse">
                <a:avLst/>
              </a:prstGeom>
              <a:solidFill>
                <a:srgbClr val="8C5F7A"/>
              </a:solidFill>
              <a:ln>
                <a:noFill/>
              </a:ln>
            </p:spPr>
            <p:txBody>
              <a:bodyPr spcFirstLastPara="1" wrap="square" lIns="91425" tIns="45700" rIns="91425" bIns="45700" anchor="ctr" anchorCtr="0">
                <a:noAutofit/>
              </a:bodyPr>
              <a:lstStyle/>
              <a:p>
                <a:pPr marL="0" marR="0" lvl="0" indent="0" algn="ctr" rtl="1">
                  <a:lnSpc>
                    <a:spcPct val="100000"/>
                  </a:lnSpc>
                  <a:spcBef>
                    <a:spcPts val="0"/>
                  </a:spcBef>
                  <a:spcAft>
                    <a:spcPts val="0"/>
                  </a:spcAft>
                  <a:buClr>
                    <a:schemeClr val="lt1"/>
                  </a:buClr>
                  <a:buSzPts val="1800"/>
                  <a:buFont typeface="Calibri"/>
                  <a:buNone/>
                </a:pPr>
                <a:endParaRPr sz="1800" b="1" i="0" u="none" strike="noStrike" cap="none" dirty="0">
                  <a:solidFill>
                    <a:srgbClr val="FFFFFF"/>
                  </a:solidFill>
                  <a:latin typeface="Arial"/>
                  <a:ea typeface="Arial"/>
                  <a:cs typeface="Arial"/>
                  <a:sym typeface="Arial"/>
                </a:endParaRPr>
              </a:p>
            </p:txBody>
          </p:sp>
        </p:grpSp>
        <p:grpSp>
          <p:nvGrpSpPr>
            <p:cNvPr id="5" name="Group 4">
              <a:extLst>
                <a:ext uri="{FF2B5EF4-FFF2-40B4-BE49-F238E27FC236}">
                  <a16:creationId xmlns:a16="http://schemas.microsoft.com/office/drawing/2014/main" id="{C683C676-D47F-781E-EF00-113D07D527CD}"/>
                </a:ext>
              </a:extLst>
            </p:cNvPr>
            <p:cNvGrpSpPr/>
            <p:nvPr/>
          </p:nvGrpSpPr>
          <p:grpSpPr>
            <a:xfrm>
              <a:off x="1783673" y="1954505"/>
              <a:ext cx="1703282" cy="1123278"/>
              <a:chOff x="8546278" y="1267538"/>
              <a:chExt cx="646012" cy="426031"/>
            </a:xfrm>
            <a:solidFill>
              <a:schemeClr val="accent2">
                <a:lumMod val="75000"/>
              </a:schemeClr>
            </a:solidFill>
          </p:grpSpPr>
          <p:sp>
            <p:nvSpPr>
              <p:cNvPr id="6" name="Google Shape;321;p4">
                <a:extLst>
                  <a:ext uri="{FF2B5EF4-FFF2-40B4-BE49-F238E27FC236}">
                    <a16:creationId xmlns:a16="http://schemas.microsoft.com/office/drawing/2014/main" id="{C2535763-378B-3356-B0B2-80892F0C82F8}"/>
                  </a:ext>
                </a:extLst>
              </p:cNvPr>
              <p:cNvSpPr/>
              <p:nvPr/>
            </p:nvSpPr>
            <p:spPr>
              <a:xfrm>
                <a:off x="8546278" y="1396648"/>
                <a:ext cx="385053" cy="296921"/>
              </a:xfrm>
              <a:prstGeom prst="wedgeRoundRectCallout">
                <a:avLst/>
              </a:prstGeom>
              <a:grpFill/>
              <a:ln>
                <a:noFill/>
              </a:ln>
            </p:spPr>
            <p:txBody>
              <a:bodyPr spcFirstLastPara="1" wrap="square" lIns="91425" tIns="45700" rIns="91425" bIns="45700" anchor="ctr" anchorCtr="0">
                <a:noAutofit/>
              </a:bodyPr>
              <a:lstStyle/>
              <a:p>
                <a:pPr marL="0" marR="0" lvl="0" indent="0" algn="ctr" rtl="1">
                  <a:spcBef>
                    <a:spcPts val="0"/>
                  </a:spcBef>
                  <a:spcAft>
                    <a:spcPts val="0"/>
                  </a:spcAft>
                  <a:buNone/>
                </a:pPr>
                <a:endParaRPr sz="1800" dirty="0">
                  <a:solidFill>
                    <a:schemeClr val="lt1"/>
                  </a:solidFill>
                  <a:latin typeface="Calibri"/>
                  <a:ea typeface="Calibri"/>
                  <a:cs typeface="Calibri"/>
                  <a:sym typeface="Calibri"/>
                </a:endParaRPr>
              </a:p>
            </p:txBody>
          </p:sp>
          <p:sp>
            <p:nvSpPr>
              <p:cNvPr id="7" name="Google Shape;322;p4">
                <a:extLst>
                  <a:ext uri="{FF2B5EF4-FFF2-40B4-BE49-F238E27FC236}">
                    <a16:creationId xmlns:a16="http://schemas.microsoft.com/office/drawing/2014/main" id="{BEA7EC8B-2201-C88C-6832-E4371FAA1EEF}"/>
                  </a:ext>
                </a:extLst>
              </p:cNvPr>
              <p:cNvSpPr/>
              <p:nvPr/>
            </p:nvSpPr>
            <p:spPr>
              <a:xfrm>
                <a:off x="8807237" y="1267538"/>
                <a:ext cx="385053" cy="296921"/>
              </a:xfrm>
              <a:prstGeom prst="wedgeRoundRectCallout">
                <a:avLst>
                  <a:gd name="adj1" fmla="val 59833"/>
                  <a:gd name="adj2" fmla="val 21866"/>
                  <a:gd name="adj3" fmla="val 16667"/>
                </a:avLst>
              </a:prstGeom>
              <a:grpFill/>
              <a:ln w="57150" cap="flat" cmpd="sng">
                <a:solidFill>
                  <a:schemeClr val="accent2">
                    <a:lumMod val="20000"/>
                    <a:lumOff val="80000"/>
                  </a:schemeClr>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1">
                  <a:spcBef>
                    <a:spcPts val="0"/>
                  </a:spcBef>
                  <a:spcAft>
                    <a:spcPts val="0"/>
                  </a:spcAft>
                  <a:buNone/>
                </a:pPr>
                <a:endParaRPr sz="1800" dirty="0">
                  <a:solidFill>
                    <a:schemeClr val="lt1"/>
                  </a:solidFill>
                  <a:latin typeface="Calibri"/>
                  <a:ea typeface="Calibri"/>
                  <a:cs typeface="Calibri"/>
                  <a:sym typeface="Calibri"/>
                </a:endParaRPr>
              </a:p>
            </p:txBody>
          </p:sp>
        </p:grpSp>
      </p:grpSp>
      <p:sp>
        <p:nvSpPr>
          <p:cNvPr id="18" name="Google Shape;1095;p54">
            <a:extLst>
              <a:ext uri="{FF2B5EF4-FFF2-40B4-BE49-F238E27FC236}">
                <a16:creationId xmlns:a16="http://schemas.microsoft.com/office/drawing/2014/main" id="{F8EEFDF8-EF55-4B6E-CBBB-939428403BD1}"/>
              </a:ext>
            </a:extLst>
          </p:cNvPr>
          <p:cNvSpPr txBox="1"/>
          <p:nvPr/>
        </p:nvSpPr>
        <p:spPr>
          <a:xfrm>
            <a:off x="4777129" y="1761870"/>
            <a:ext cx="3575997" cy="3903486"/>
          </a:xfrm>
          <a:prstGeom prst="rect">
            <a:avLst/>
          </a:prstGeom>
          <a:noFill/>
          <a:ln>
            <a:noFill/>
          </a:ln>
        </p:spPr>
        <p:txBody>
          <a:bodyPr spcFirstLastPara="1" wrap="square" lIns="91425" tIns="45700" rIns="91425" bIns="45700" anchor="t" anchorCtr="0">
            <a:normAutofit/>
          </a:bodyPr>
          <a:lstStyle/>
          <a:p>
            <a:pPr marR="0" lvl="1" algn="r" rtl="1">
              <a:spcAft>
                <a:spcPts val="0"/>
              </a:spcAft>
              <a:buClr>
                <a:schemeClr val="dk1"/>
              </a:buClr>
              <a:buSzPts val="2400"/>
            </a:pPr>
            <a:r>
              <a:rPr lang="ar-SA" sz="2000" dirty="0">
                <a:solidFill>
                  <a:schemeClr val="dk1"/>
                </a:solidFill>
                <a:latin typeface="Calibri" panose="020F0502020204030204" pitchFamily="34" charset="0"/>
                <a:cs typeface="Calibri" panose="020F0502020204030204" pitchFamily="34" charset="0"/>
                <a:sym typeface="Helvetica Neue"/>
              </a:rPr>
              <a:t>ال</a:t>
            </a:r>
            <a:r>
              <a:rPr lang="en-GB" sz="2000" dirty="0">
                <a:solidFill>
                  <a:schemeClr val="dk1"/>
                </a:solidFill>
                <a:latin typeface="Calibri" panose="020F0502020204030204" pitchFamily="34" charset="0"/>
                <a:cs typeface="Calibri" panose="020F0502020204030204" pitchFamily="34" charset="0"/>
                <a:sym typeface="Helvetica Neue"/>
              </a:rPr>
              <a:t>تحقق من التقدم المحرز في الإجراءات المتفق عليها في خطة الحالة</a:t>
            </a:r>
            <a:endParaRPr lang="en-GB" sz="2000" dirty="0">
              <a:solidFill>
                <a:schemeClr val="dk1"/>
              </a:solidFill>
              <a:latin typeface="Calibri" panose="020F0502020204030204" pitchFamily="34" charset="0"/>
              <a:cs typeface="Calibri" panose="020F0502020204030204" pitchFamily="34" charset="0"/>
            </a:endParaRPr>
          </a:p>
          <a:p>
            <a:pPr marR="0" lvl="1" algn="r" rtl="1">
              <a:spcAft>
                <a:spcPts val="0"/>
              </a:spcAft>
              <a:buClr>
                <a:schemeClr val="dk1"/>
              </a:buClr>
              <a:buSzPts val="2400"/>
            </a:pPr>
            <a:endParaRPr lang="en-GB" sz="2000" dirty="0">
              <a:solidFill>
                <a:schemeClr val="dk1"/>
              </a:solidFill>
              <a:latin typeface="Calibri" panose="020F0502020204030204" pitchFamily="34" charset="0"/>
              <a:cs typeface="Calibri" panose="020F0502020204030204" pitchFamily="34" charset="0"/>
              <a:sym typeface="Helvetica Neue"/>
            </a:endParaRPr>
          </a:p>
          <a:p>
            <a:pPr marR="0" lvl="1" algn="r" rtl="1">
              <a:spcAft>
                <a:spcPts val="0"/>
              </a:spcAft>
              <a:buClr>
                <a:schemeClr val="dk1"/>
              </a:buClr>
              <a:buSzPts val="2400"/>
            </a:pPr>
            <a:r>
              <a:rPr lang="en-GB" sz="2000" dirty="0">
                <a:solidFill>
                  <a:schemeClr val="dk1"/>
                </a:solidFill>
                <a:latin typeface="Calibri" panose="020F0502020204030204" pitchFamily="34" charset="0"/>
                <a:cs typeface="Calibri" panose="020F0502020204030204" pitchFamily="34" charset="0"/>
                <a:sym typeface="Helvetica Neue"/>
              </a:rPr>
              <a:t>الدعم المباشر للطفل ومقدم الرعاية</a:t>
            </a:r>
            <a:endParaRPr lang="en-GB" sz="2000" dirty="0">
              <a:solidFill>
                <a:schemeClr val="dk1"/>
              </a:solidFill>
              <a:latin typeface="Calibri" panose="020F0502020204030204" pitchFamily="34" charset="0"/>
              <a:cs typeface="Calibri" panose="020F0502020204030204" pitchFamily="34" charset="0"/>
            </a:endParaRPr>
          </a:p>
          <a:p>
            <a:pPr marR="0" lvl="1" algn="r" rtl="1">
              <a:spcAft>
                <a:spcPts val="0"/>
              </a:spcAft>
              <a:buClr>
                <a:schemeClr val="dk1"/>
              </a:buClr>
              <a:buSzPts val="2400"/>
            </a:pPr>
            <a:endParaRPr lang="en-GB" sz="2000" dirty="0">
              <a:solidFill>
                <a:schemeClr val="dk1"/>
              </a:solidFill>
              <a:latin typeface="Calibri" panose="020F0502020204030204" pitchFamily="34" charset="0"/>
              <a:cs typeface="Calibri" panose="020F0502020204030204" pitchFamily="34" charset="0"/>
              <a:sym typeface="Helvetica Neue"/>
            </a:endParaRPr>
          </a:p>
          <a:p>
            <a:pPr marR="0" lvl="1" algn="r" rtl="1">
              <a:spcAft>
                <a:spcPts val="0"/>
              </a:spcAft>
              <a:buClr>
                <a:schemeClr val="dk1"/>
              </a:buClr>
              <a:buSzPts val="2400"/>
            </a:pPr>
            <a:r>
              <a:rPr lang="en-GB" sz="2000" dirty="0">
                <a:solidFill>
                  <a:schemeClr val="dk1"/>
                </a:solidFill>
                <a:latin typeface="Calibri" panose="020F0502020204030204" pitchFamily="34" charset="0"/>
                <a:cs typeface="Calibri" panose="020F0502020204030204" pitchFamily="34" charset="0"/>
                <a:sym typeface="Helvetica Neue"/>
              </a:rPr>
              <a:t>الوساطة بين الطفل ومقدمي الرعاية إذا لزم الأمر</a:t>
            </a:r>
            <a:endParaRPr lang="en-GB" sz="2000" dirty="0">
              <a:solidFill>
                <a:schemeClr val="dk1"/>
              </a:solidFill>
              <a:latin typeface="Calibri" panose="020F0502020204030204" pitchFamily="34" charset="0"/>
              <a:cs typeface="Calibri" panose="020F0502020204030204" pitchFamily="34" charset="0"/>
            </a:endParaRPr>
          </a:p>
          <a:p>
            <a:pPr marR="0" lvl="1" algn="r" rtl="1">
              <a:spcAft>
                <a:spcPts val="0"/>
              </a:spcAft>
              <a:buClr>
                <a:schemeClr val="dk1"/>
              </a:buClr>
              <a:buSzPts val="2400"/>
            </a:pPr>
            <a:endParaRPr lang="en-GB" sz="2000" dirty="0">
              <a:solidFill>
                <a:schemeClr val="dk1"/>
              </a:solidFill>
              <a:latin typeface="Calibri" panose="020F0502020204030204" pitchFamily="34" charset="0"/>
              <a:cs typeface="Calibri" panose="020F0502020204030204" pitchFamily="34" charset="0"/>
              <a:sym typeface="Helvetica Neue"/>
            </a:endParaRPr>
          </a:p>
          <a:p>
            <a:pPr marR="0" lvl="1" algn="r" rtl="1">
              <a:spcAft>
                <a:spcPts val="0"/>
              </a:spcAft>
              <a:buClr>
                <a:schemeClr val="dk1"/>
              </a:buClr>
              <a:buSzPts val="2400"/>
            </a:pPr>
            <a:r>
              <a:rPr lang="en-GB" sz="2000" dirty="0">
                <a:solidFill>
                  <a:schemeClr val="dk1"/>
                </a:solidFill>
                <a:latin typeface="Calibri" panose="020F0502020204030204" pitchFamily="34" charset="0"/>
                <a:cs typeface="Calibri" panose="020F0502020204030204" pitchFamily="34" charset="0"/>
                <a:sym typeface="Helvetica Neue"/>
              </a:rPr>
              <a:t>تحديد ومعالجة ال</a:t>
            </a:r>
            <a:r>
              <a:rPr lang="ar-SA" sz="2000" dirty="0">
                <a:solidFill>
                  <a:schemeClr val="dk1"/>
                </a:solidFill>
                <a:latin typeface="Calibri" panose="020F0502020204030204" pitchFamily="34" charset="0"/>
                <a:cs typeface="Calibri" panose="020F0502020204030204" pitchFamily="34" charset="0"/>
                <a:sym typeface="Helvetica Neue"/>
              </a:rPr>
              <a:t>مخاوف</a:t>
            </a:r>
            <a:r>
              <a:rPr lang="en-GB" sz="2000" dirty="0">
                <a:solidFill>
                  <a:schemeClr val="dk1"/>
                </a:solidFill>
                <a:latin typeface="Calibri" panose="020F0502020204030204" pitchFamily="34" charset="0"/>
                <a:cs typeface="Calibri" panose="020F0502020204030204" pitchFamily="34" charset="0"/>
                <a:sym typeface="Helvetica Neue"/>
              </a:rPr>
              <a:t> الجديدة</a:t>
            </a:r>
            <a:endParaRPr lang="en-GB" sz="2000" dirty="0">
              <a:solidFill>
                <a:schemeClr val="dk1"/>
              </a:solidFill>
              <a:latin typeface="Calibri" panose="020F0502020204030204" pitchFamily="34" charset="0"/>
              <a:cs typeface="Calibri" panose="020F0502020204030204" pitchFamily="34" charset="0"/>
            </a:endParaRPr>
          </a:p>
          <a:p>
            <a:pPr marR="0" lvl="1" algn="r" rtl="1">
              <a:spcAft>
                <a:spcPts val="0"/>
              </a:spcAft>
              <a:buClr>
                <a:schemeClr val="dk1"/>
              </a:buClr>
              <a:buSzPts val="2400"/>
            </a:pPr>
            <a:endParaRPr lang="en-GB" sz="2000" dirty="0">
              <a:solidFill>
                <a:schemeClr val="dk1"/>
              </a:solidFill>
              <a:latin typeface="Calibri" panose="020F0502020204030204" pitchFamily="34" charset="0"/>
              <a:cs typeface="Calibri" panose="020F0502020204030204" pitchFamily="34" charset="0"/>
              <a:sym typeface="Helvetica Neue"/>
            </a:endParaRPr>
          </a:p>
          <a:p>
            <a:pPr marR="0" lvl="1" algn="r" rtl="1">
              <a:spcAft>
                <a:spcPts val="0"/>
              </a:spcAft>
              <a:buClr>
                <a:schemeClr val="dk1"/>
              </a:buClr>
              <a:buSzPts val="2400"/>
            </a:pPr>
            <a:r>
              <a:rPr lang="en-GB" sz="2000" dirty="0">
                <a:solidFill>
                  <a:schemeClr val="dk1"/>
                </a:solidFill>
                <a:latin typeface="Calibri" panose="020F0502020204030204" pitchFamily="34" charset="0"/>
                <a:cs typeface="Calibri" panose="020F0502020204030204" pitchFamily="34" charset="0"/>
                <a:sym typeface="Helvetica Neue"/>
              </a:rPr>
              <a:t>منع عمليات الفصل الثانوية</a:t>
            </a:r>
          </a:p>
        </p:txBody>
      </p:sp>
    </p:spTree>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Shape 1108"/>
        <p:cNvGrpSpPr/>
        <p:nvPr/>
      </p:nvGrpSpPr>
      <p:grpSpPr>
        <a:xfrm>
          <a:off x="0" y="0"/>
          <a:ext cx="0" cy="0"/>
          <a:chOff x="0" y="0"/>
          <a:chExt cx="0" cy="0"/>
        </a:xfrm>
      </p:grpSpPr>
      <p:sp>
        <p:nvSpPr>
          <p:cNvPr id="1109" name="Google Shape;1109;p55"/>
          <p:cNvSpPr txBox="1">
            <a:spLocks noGrp="1"/>
          </p:cNvSpPr>
          <p:nvPr>
            <p:ph type="title"/>
          </p:nvPr>
        </p:nvSpPr>
        <p:spPr>
          <a:xfrm>
            <a:off x="838200" y="120516"/>
            <a:ext cx="10515600" cy="868968"/>
          </a:xfrm>
          <a:prstGeom prst="rect">
            <a:avLst/>
          </a:prstGeom>
          <a:noFill/>
          <a:ln>
            <a:noFill/>
          </a:ln>
        </p:spPr>
        <p:txBody>
          <a:bodyPr spcFirstLastPara="1" wrap="square" lIns="91425" tIns="45700" rIns="91425" bIns="45700" anchor="ctr" anchorCtr="0">
            <a:normAutofit/>
          </a:bodyPr>
          <a:lstStyle/>
          <a:p>
            <a:pPr marL="0" lvl="0" indent="0" algn="ctr" rtl="1">
              <a:lnSpc>
                <a:spcPct val="90000"/>
              </a:lnSpc>
              <a:spcBef>
                <a:spcPts val="0"/>
              </a:spcBef>
              <a:spcAft>
                <a:spcPts val="0"/>
              </a:spcAft>
              <a:buClr>
                <a:srgbClr val="8C5F7A"/>
              </a:buClr>
              <a:buSzPts val="3200"/>
              <a:buFont typeface="Arial"/>
              <a:buNone/>
            </a:pPr>
            <a:r>
              <a:rPr lang="en-US" dirty="0">
                <a:latin typeface="Calibri" panose="020F0502020204030204" pitchFamily="34" charset="0"/>
                <a:cs typeface="Calibri" panose="020F0502020204030204" pitchFamily="34" charset="0"/>
              </a:rPr>
              <a:t>كيف تجري زيارات المراقبة؟</a:t>
            </a:r>
            <a:endParaRPr dirty="0">
              <a:latin typeface="Calibri" panose="020F0502020204030204" pitchFamily="34" charset="0"/>
              <a:cs typeface="Calibri" panose="020F0502020204030204" pitchFamily="34" charset="0"/>
            </a:endParaRPr>
          </a:p>
        </p:txBody>
      </p:sp>
      <p:sp>
        <p:nvSpPr>
          <p:cNvPr id="22" name="L-Shape 21">
            <a:extLst>
              <a:ext uri="{FF2B5EF4-FFF2-40B4-BE49-F238E27FC236}">
                <a16:creationId xmlns:a16="http://schemas.microsoft.com/office/drawing/2014/main" id="{416A6656-F8E6-B5AD-E8C4-E34B7DC365B9}"/>
              </a:ext>
            </a:extLst>
          </p:cNvPr>
          <p:cNvSpPr/>
          <p:nvPr/>
        </p:nvSpPr>
        <p:spPr>
          <a:xfrm rot="18361091">
            <a:off x="5017846" y="1815513"/>
            <a:ext cx="334720" cy="170347"/>
          </a:xfrm>
          <a:prstGeom prst="corner">
            <a:avLst>
              <a:gd name="adj1" fmla="val 42208"/>
              <a:gd name="adj2" fmla="val 43350"/>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grpSp>
        <p:nvGrpSpPr>
          <p:cNvPr id="23" name="Group 22">
            <a:extLst>
              <a:ext uri="{FF2B5EF4-FFF2-40B4-BE49-F238E27FC236}">
                <a16:creationId xmlns:a16="http://schemas.microsoft.com/office/drawing/2014/main" id="{BB969725-44B9-000B-FDAA-07BC789648B6}"/>
              </a:ext>
            </a:extLst>
          </p:cNvPr>
          <p:cNvGrpSpPr/>
          <p:nvPr/>
        </p:nvGrpSpPr>
        <p:grpSpPr>
          <a:xfrm>
            <a:off x="1790230" y="1900686"/>
            <a:ext cx="1877555" cy="3349351"/>
            <a:chOff x="5102983" y="1330093"/>
            <a:chExt cx="611190" cy="1090296"/>
          </a:xfrm>
          <a:solidFill>
            <a:schemeClr val="accent2">
              <a:lumMod val="75000"/>
            </a:schemeClr>
          </a:solidFill>
        </p:grpSpPr>
        <p:grpSp>
          <p:nvGrpSpPr>
            <p:cNvPr id="24" name="Group 23">
              <a:extLst>
                <a:ext uri="{FF2B5EF4-FFF2-40B4-BE49-F238E27FC236}">
                  <a16:creationId xmlns:a16="http://schemas.microsoft.com/office/drawing/2014/main" id="{B4D002F7-8BC7-C7FE-AD0E-A51D76C6632B}"/>
                </a:ext>
              </a:extLst>
            </p:cNvPr>
            <p:cNvGrpSpPr/>
            <p:nvPr/>
          </p:nvGrpSpPr>
          <p:grpSpPr>
            <a:xfrm>
              <a:off x="5157952" y="1808115"/>
              <a:ext cx="241654" cy="277569"/>
              <a:chOff x="2968390" y="1782471"/>
              <a:chExt cx="241654" cy="277569"/>
            </a:xfrm>
            <a:grpFill/>
          </p:grpSpPr>
          <p:sp>
            <p:nvSpPr>
              <p:cNvPr id="32" name="Round Same Side Corner Rectangle 25">
                <a:extLst>
                  <a:ext uri="{FF2B5EF4-FFF2-40B4-BE49-F238E27FC236}">
                    <a16:creationId xmlns:a16="http://schemas.microsoft.com/office/drawing/2014/main" id="{D5A9B7FC-BD00-E70E-6F25-24BC732A5A94}"/>
                  </a:ext>
                </a:extLst>
              </p:cNvPr>
              <p:cNvSpPr/>
              <p:nvPr/>
            </p:nvSpPr>
            <p:spPr>
              <a:xfrm rot="12859561">
                <a:off x="3108478" y="1782471"/>
                <a:ext cx="101566" cy="245105"/>
              </a:xfrm>
              <a:prstGeom prst="round2SameRect">
                <a:avLst>
                  <a:gd name="adj1" fmla="val 493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33" name="Round Same Side Corner Rectangle 26">
                <a:extLst>
                  <a:ext uri="{FF2B5EF4-FFF2-40B4-BE49-F238E27FC236}">
                    <a16:creationId xmlns:a16="http://schemas.microsoft.com/office/drawing/2014/main" id="{1F313C63-2183-D076-19A2-04FF0C1A5D97}"/>
                  </a:ext>
                </a:extLst>
              </p:cNvPr>
              <p:cNvSpPr/>
              <p:nvPr/>
            </p:nvSpPr>
            <p:spPr>
              <a:xfrm rot="14101202">
                <a:off x="3000569" y="1926295"/>
                <a:ext cx="101566" cy="165924"/>
              </a:xfrm>
              <a:prstGeom prst="round2SameRect">
                <a:avLst>
                  <a:gd name="adj1" fmla="val 493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grpSp>
        <p:sp>
          <p:nvSpPr>
            <p:cNvPr id="25" name="Rectangle 24">
              <a:extLst>
                <a:ext uri="{FF2B5EF4-FFF2-40B4-BE49-F238E27FC236}">
                  <a16:creationId xmlns:a16="http://schemas.microsoft.com/office/drawing/2014/main" id="{0285183E-CA32-AA66-5AFA-20AE1FC2D763}"/>
                </a:ext>
              </a:extLst>
            </p:cNvPr>
            <p:cNvSpPr/>
            <p:nvPr/>
          </p:nvSpPr>
          <p:spPr>
            <a:xfrm rot="20505316">
              <a:off x="5102983" y="1656859"/>
              <a:ext cx="45719" cy="35487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6" name="Round Same Side Corner Rectangle 26">
              <a:extLst>
                <a:ext uri="{FF2B5EF4-FFF2-40B4-BE49-F238E27FC236}">
                  <a16:creationId xmlns:a16="http://schemas.microsoft.com/office/drawing/2014/main" id="{6146149F-E776-CFA4-91BB-18B73B27AE52}"/>
                </a:ext>
              </a:extLst>
            </p:cNvPr>
            <p:cNvSpPr/>
            <p:nvPr/>
          </p:nvSpPr>
          <p:spPr>
            <a:xfrm rot="16535945">
              <a:off x="5265161" y="1680146"/>
              <a:ext cx="101003" cy="279895"/>
            </a:xfrm>
            <a:prstGeom prst="round2SameRect">
              <a:avLst>
                <a:gd name="adj1" fmla="val 493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cxnSp>
          <p:nvCxnSpPr>
            <p:cNvPr id="27" name="Straight Arrow Connector 26">
              <a:extLst>
                <a:ext uri="{FF2B5EF4-FFF2-40B4-BE49-F238E27FC236}">
                  <a16:creationId xmlns:a16="http://schemas.microsoft.com/office/drawing/2014/main" id="{46C388C3-E681-0C30-6E20-BE6EF5FA38E4}"/>
                </a:ext>
              </a:extLst>
            </p:cNvPr>
            <p:cNvCxnSpPr>
              <a:cxnSpLocks/>
            </p:cNvCxnSpPr>
            <p:nvPr/>
          </p:nvCxnSpPr>
          <p:spPr>
            <a:xfrm flipH="1">
              <a:off x="5175388" y="1694718"/>
              <a:ext cx="74812" cy="109302"/>
            </a:xfrm>
            <a:prstGeom prst="straightConnector1">
              <a:avLst/>
            </a:prstGeom>
            <a:grpFill/>
            <a:ln w="28575">
              <a:solidFill>
                <a:schemeClr val="accent2">
                  <a:lumMod val="75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grpSp>
          <p:nvGrpSpPr>
            <p:cNvPr id="28" name="Group 27">
              <a:extLst>
                <a:ext uri="{FF2B5EF4-FFF2-40B4-BE49-F238E27FC236}">
                  <a16:creationId xmlns:a16="http://schemas.microsoft.com/office/drawing/2014/main" id="{065F93DE-7D70-FDC7-CE7A-ACEB0205D77F}"/>
                </a:ext>
              </a:extLst>
            </p:cNvPr>
            <p:cNvGrpSpPr/>
            <p:nvPr/>
          </p:nvGrpSpPr>
          <p:grpSpPr>
            <a:xfrm>
              <a:off x="5274909" y="1330093"/>
              <a:ext cx="439264" cy="1090296"/>
              <a:chOff x="4152776" y="1302447"/>
              <a:chExt cx="365595" cy="907443"/>
            </a:xfrm>
            <a:grpFill/>
          </p:grpSpPr>
          <p:sp>
            <p:nvSpPr>
              <p:cNvPr id="29" name="Flowchart: Manual Operation 28">
                <a:extLst>
                  <a:ext uri="{FF2B5EF4-FFF2-40B4-BE49-F238E27FC236}">
                    <a16:creationId xmlns:a16="http://schemas.microsoft.com/office/drawing/2014/main" id="{0F198D62-F605-0519-B067-153FA70F4191}"/>
                  </a:ext>
                </a:extLst>
              </p:cNvPr>
              <p:cNvSpPr/>
              <p:nvPr/>
            </p:nvSpPr>
            <p:spPr>
              <a:xfrm rot="10800000">
                <a:off x="4152776" y="1702969"/>
                <a:ext cx="365595" cy="506921"/>
              </a:xfrm>
              <a:prstGeom prst="flowChartManualOperati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30" name="Round Same Side Corner Rectangle 23">
                <a:extLst>
                  <a:ext uri="{FF2B5EF4-FFF2-40B4-BE49-F238E27FC236}">
                    <a16:creationId xmlns:a16="http://schemas.microsoft.com/office/drawing/2014/main" id="{10717D19-52D1-2476-A034-51D29F44221F}"/>
                  </a:ext>
                </a:extLst>
              </p:cNvPr>
              <p:cNvSpPr/>
              <p:nvPr/>
            </p:nvSpPr>
            <p:spPr>
              <a:xfrm>
                <a:off x="4202705" y="1618460"/>
                <a:ext cx="266665" cy="584840"/>
              </a:xfrm>
              <a:prstGeom prst="round2SameRect">
                <a:avLst>
                  <a:gd name="adj1" fmla="val 500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31" name="Oval 30">
                <a:extLst>
                  <a:ext uri="{FF2B5EF4-FFF2-40B4-BE49-F238E27FC236}">
                    <a16:creationId xmlns:a16="http://schemas.microsoft.com/office/drawing/2014/main" id="{92A03758-6F67-FCE0-AB34-2F7E7E8F1EB3}"/>
                  </a:ext>
                </a:extLst>
              </p:cNvPr>
              <p:cNvSpPr/>
              <p:nvPr/>
            </p:nvSpPr>
            <p:spPr>
              <a:xfrm>
                <a:off x="4200727" y="1302447"/>
                <a:ext cx="269696" cy="26969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grpSp>
      </p:grpSp>
      <p:sp>
        <p:nvSpPr>
          <p:cNvPr id="34" name="L-Shape 33">
            <a:extLst>
              <a:ext uri="{FF2B5EF4-FFF2-40B4-BE49-F238E27FC236}">
                <a16:creationId xmlns:a16="http://schemas.microsoft.com/office/drawing/2014/main" id="{29B04BE4-653A-C239-5299-D92DFD90B468}"/>
              </a:ext>
            </a:extLst>
          </p:cNvPr>
          <p:cNvSpPr/>
          <p:nvPr/>
        </p:nvSpPr>
        <p:spPr>
          <a:xfrm rot="18361091">
            <a:off x="5017846" y="2674331"/>
            <a:ext cx="334720" cy="170347"/>
          </a:xfrm>
          <a:prstGeom prst="corner">
            <a:avLst>
              <a:gd name="adj1" fmla="val 42208"/>
              <a:gd name="adj2" fmla="val 43350"/>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36" name="TextBox 35">
            <a:extLst>
              <a:ext uri="{FF2B5EF4-FFF2-40B4-BE49-F238E27FC236}">
                <a16:creationId xmlns:a16="http://schemas.microsoft.com/office/drawing/2014/main" id="{3C00F9E0-8041-910B-2B1D-711E0277FC3C}"/>
              </a:ext>
            </a:extLst>
          </p:cNvPr>
          <p:cNvSpPr txBox="1"/>
          <p:nvPr/>
        </p:nvSpPr>
        <p:spPr>
          <a:xfrm>
            <a:off x="5638382" y="1808781"/>
            <a:ext cx="5143199" cy="3693319"/>
          </a:xfrm>
          <a:prstGeom prst="rect">
            <a:avLst/>
          </a:prstGeom>
          <a:noFill/>
        </p:spPr>
        <p:txBody>
          <a:bodyPr wrap="square">
            <a:spAutoFit/>
          </a:bodyPr>
          <a:lstStyle/>
          <a:p>
            <a:pPr marL="0" marR="0" lvl="0" indent="0" algn="r" rtl="1">
              <a:lnSpc>
                <a:spcPct val="90000"/>
              </a:lnSpc>
              <a:spcBef>
                <a:spcPts val="0"/>
              </a:spcBef>
              <a:spcAft>
                <a:spcPts val="0"/>
              </a:spcAft>
              <a:buClr>
                <a:schemeClr val="lt1"/>
              </a:buClr>
              <a:buSzPts val="2400"/>
              <a:buFont typeface="Calibri"/>
              <a:buNone/>
            </a:pPr>
            <a:r>
              <a:rPr lang="en-US" sz="2000" dirty="0">
                <a:solidFill>
                  <a:schemeClr val="tx1"/>
                </a:solidFill>
                <a:latin typeface="+mn-lt"/>
                <a:ea typeface="Calibri"/>
                <a:cs typeface="Calibri"/>
                <a:sym typeface="Calibri"/>
              </a:rPr>
              <a:t>زيارات غير معلنة من وقت لآخر بالإضافة إلى الزيارات المخطط لها</a:t>
            </a:r>
          </a:p>
          <a:p>
            <a:pPr marL="0" marR="0" lvl="0" indent="0" algn="r" rtl="1">
              <a:lnSpc>
                <a:spcPct val="90000"/>
              </a:lnSpc>
              <a:spcBef>
                <a:spcPts val="0"/>
              </a:spcBef>
              <a:spcAft>
                <a:spcPts val="0"/>
              </a:spcAft>
              <a:buClr>
                <a:schemeClr val="lt1"/>
              </a:buClr>
              <a:buSzPts val="2400"/>
              <a:buFont typeface="Calibri"/>
              <a:buNone/>
            </a:pPr>
            <a:endParaRPr lang="en-US" sz="2000" dirty="0">
              <a:solidFill>
                <a:schemeClr val="tx1"/>
              </a:solidFill>
              <a:latin typeface="+mn-lt"/>
              <a:ea typeface="Calibri"/>
              <a:cs typeface="Calibri"/>
              <a:sym typeface="Calibri"/>
            </a:endParaRPr>
          </a:p>
          <a:p>
            <a:pPr marL="0" marR="0" lvl="0" indent="0" algn="r" rtl="1">
              <a:lnSpc>
                <a:spcPct val="90000"/>
              </a:lnSpc>
              <a:spcBef>
                <a:spcPts val="0"/>
              </a:spcBef>
              <a:spcAft>
                <a:spcPts val="0"/>
              </a:spcAft>
              <a:buClr>
                <a:schemeClr val="lt1"/>
              </a:buClr>
              <a:buSzPts val="2400"/>
              <a:buFont typeface="Calibri"/>
              <a:buNone/>
            </a:pPr>
            <a:r>
              <a:rPr lang="en-US" sz="2000" dirty="0">
                <a:solidFill>
                  <a:schemeClr val="tx1"/>
                </a:solidFill>
                <a:latin typeface="+mn-lt"/>
                <a:ea typeface="Calibri"/>
                <a:cs typeface="Calibri"/>
                <a:sym typeface="Calibri"/>
              </a:rPr>
              <a:t>شاهد كل طفل بمفرده وفي مكان خاص ، على الأقل لجزء من كل زيارة</a:t>
            </a:r>
          </a:p>
          <a:p>
            <a:pPr marL="0" marR="0" lvl="0" indent="0" algn="r" rtl="1">
              <a:lnSpc>
                <a:spcPct val="90000"/>
              </a:lnSpc>
              <a:spcBef>
                <a:spcPts val="0"/>
              </a:spcBef>
              <a:spcAft>
                <a:spcPts val="0"/>
              </a:spcAft>
              <a:buClr>
                <a:schemeClr val="lt1"/>
              </a:buClr>
              <a:buSzPts val="2400"/>
              <a:buFont typeface="Calibri"/>
              <a:buNone/>
            </a:pPr>
            <a:endParaRPr lang="en-US" sz="2000" dirty="0">
              <a:solidFill>
                <a:schemeClr val="tx1"/>
              </a:solidFill>
              <a:latin typeface="+mn-lt"/>
              <a:ea typeface="Calibri"/>
              <a:cs typeface="Calibri"/>
              <a:sym typeface="Calibri"/>
            </a:endParaRPr>
          </a:p>
          <a:p>
            <a:pPr marL="0" marR="0" lvl="0" indent="0" algn="r" rtl="1">
              <a:lnSpc>
                <a:spcPct val="90000"/>
              </a:lnSpc>
              <a:spcBef>
                <a:spcPts val="0"/>
              </a:spcBef>
              <a:spcAft>
                <a:spcPts val="0"/>
              </a:spcAft>
              <a:buClr>
                <a:schemeClr val="lt1"/>
              </a:buClr>
              <a:buSzPts val="2400"/>
              <a:buFont typeface="Calibri"/>
              <a:buNone/>
            </a:pPr>
            <a:r>
              <a:rPr lang="en-US" sz="2000" dirty="0">
                <a:solidFill>
                  <a:schemeClr val="tx1"/>
                </a:solidFill>
                <a:latin typeface="+mn-lt"/>
                <a:ea typeface="Calibri"/>
                <a:cs typeface="Calibri"/>
                <a:sym typeface="Calibri"/>
              </a:rPr>
              <a:t>اقضِ وقتًا كافيًا في مراقبة الطفل وتفاعلاته</a:t>
            </a:r>
          </a:p>
          <a:p>
            <a:pPr marL="0" marR="0" lvl="0" indent="0" algn="r" rtl="1">
              <a:lnSpc>
                <a:spcPct val="90000"/>
              </a:lnSpc>
              <a:spcBef>
                <a:spcPts val="0"/>
              </a:spcBef>
              <a:spcAft>
                <a:spcPts val="0"/>
              </a:spcAft>
              <a:buClr>
                <a:schemeClr val="lt1"/>
              </a:buClr>
              <a:buSzPts val="2400"/>
              <a:buFont typeface="Calibri"/>
              <a:buNone/>
            </a:pPr>
            <a:endParaRPr lang="en-US" sz="2000" dirty="0">
              <a:solidFill>
                <a:schemeClr val="tx1"/>
              </a:solidFill>
              <a:latin typeface="+mn-lt"/>
              <a:ea typeface="Calibri"/>
              <a:cs typeface="Calibri"/>
              <a:sym typeface="Calibri"/>
            </a:endParaRPr>
          </a:p>
          <a:p>
            <a:pPr marL="0" marR="0" lvl="0" indent="0" algn="r" rtl="1">
              <a:lnSpc>
                <a:spcPct val="90000"/>
              </a:lnSpc>
              <a:spcBef>
                <a:spcPts val="0"/>
              </a:spcBef>
              <a:spcAft>
                <a:spcPts val="0"/>
              </a:spcAft>
              <a:buClr>
                <a:schemeClr val="lt1"/>
              </a:buClr>
              <a:buSzPts val="2400"/>
              <a:buFont typeface="Calibri"/>
              <a:buNone/>
            </a:pPr>
            <a:r>
              <a:rPr lang="en-US" sz="2000" dirty="0">
                <a:solidFill>
                  <a:schemeClr val="tx1"/>
                </a:solidFill>
                <a:latin typeface="+mn-lt"/>
                <a:ea typeface="Calibri"/>
                <a:cs typeface="Calibri"/>
                <a:sym typeface="Calibri"/>
              </a:rPr>
              <a:t>معالجة المخاوف العاجلة فورًا وفقًا للإجراءات المتفق عليها</a:t>
            </a:r>
          </a:p>
          <a:p>
            <a:pPr marL="0" marR="0" lvl="0" indent="0" algn="r" rtl="1">
              <a:lnSpc>
                <a:spcPct val="90000"/>
              </a:lnSpc>
              <a:spcBef>
                <a:spcPts val="0"/>
              </a:spcBef>
              <a:spcAft>
                <a:spcPts val="0"/>
              </a:spcAft>
              <a:buClr>
                <a:schemeClr val="lt1"/>
              </a:buClr>
              <a:buSzPts val="2400"/>
              <a:buFont typeface="Calibri"/>
              <a:buNone/>
            </a:pPr>
            <a:endParaRPr lang="en-US" sz="2000" dirty="0">
              <a:solidFill>
                <a:schemeClr val="tx1"/>
              </a:solidFill>
              <a:latin typeface="+mn-lt"/>
              <a:ea typeface="Calibri"/>
              <a:cs typeface="Calibri"/>
              <a:sym typeface="Calibri"/>
            </a:endParaRPr>
          </a:p>
          <a:p>
            <a:pPr marL="0" marR="0" lvl="0" indent="0" algn="r" rtl="1">
              <a:lnSpc>
                <a:spcPct val="90000"/>
              </a:lnSpc>
              <a:spcBef>
                <a:spcPts val="0"/>
              </a:spcBef>
              <a:spcAft>
                <a:spcPts val="0"/>
              </a:spcAft>
              <a:buClr>
                <a:schemeClr val="lt1"/>
              </a:buClr>
              <a:buSzPts val="2400"/>
              <a:buFont typeface="Calibri"/>
              <a:buNone/>
            </a:pPr>
            <a:r>
              <a:rPr lang="en-US" sz="2000" dirty="0">
                <a:solidFill>
                  <a:schemeClr val="tx1"/>
                </a:solidFill>
                <a:latin typeface="+mn-lt"/>
                <a:ea typeface="Calibri"/>
                <a:cs typeface="Calibri"/>
                <a:sym typeface="Calibri"/>
              </a:rPr>
              <a:t>وثق كل زيارة في ملف حالة الطفل</a:t>
            </a:r>
          </a:p>
        </p:txBody>
      </p:sp>
      <p:sp>
        <p:nvSpPr>
          <p:cNvPr id="37" name="L-Shape 36">
            <a:extLst>
              <a:ext uri="{FF2B5EF4-FFF2-40B4-BE49-F238E27FC236}">
                <a16:creationId xmlns:a16="http://schemas.microsoft.com/office/drawing/2014/main" id="{8FB3D44C-3A6B-2EF5-D42B-AD7931C26B86}"/>
              </a:ext>
            </a:extLst>
          </p:cNvPr>
          <p:cNvSpPr/>
          <p:nvPr/>
        </p:nvSpPr>
        <p:spPr>
          <a:xfrm rot="18361091">
            <a:off x="5017847" y="3483553"/>
            <a:ext cx="334720" cy="170347"/>
          </a:xfrm>
          <a:prstGeom prst="corner">
            <a:avLst>
              <a:gd name="adj1" fmla="val 42208"/>
              <a:gd name="adj2" fmla="val 43350"/>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38" name="L-Shape 37">
            <a:extLst>
              <a:ext uri="{FF2B5EF4-FFF2-40B4-BE49-F238E27FC236}">
                <a16:creationId xmlns:a16="http://schemas.microsoft.com/office/drawing/2014/main" id="{1567B452-1FCE-C0C6-0898-F820AFD9F3B4}"/>
              </a:ext>
            </a:extLst>
          </p:cNvPr>
          <p:cNvSpPr/>
          <p:nvPr/>
        </p:nvSpPr>
        <p:spPr>
          <a:xfrm rot="18361091">
            <a:off x="5017847" y="4292775"/>
            <a:ext cx="334720" cy="170347"/>
          </a:xfrm>
          <a:prstGeom prst="corner">
            <a:avLst>
              <a:gd name="adj1" fmla="val 42208"/>
              <a:gd name="adj2" fmla="val 43350"/>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39" name="L-Shape 38">
            <a:extLst>
              <a:ext uri="{FF2B5EF4-FFF2-40B4-BE49-F238E27FC236}">
                <a16:creationId xmlns:a16="http://schemas.microsoft.com/office/drawing/2014/main" id="{FA644E66-0647-CA4E-2601-32412462C679}"/>
              </a:ext>
            </a:extLst>
          </p:cNvPr>
          <p:cNvSpPr/>
          <p:nvPr/>
        </p:nvSpPr>
        <p:spPr>
          <a:xfrm rot="18361091">
            <a:off x="5017847" y="5101997"/>
            <a:ext cx="334720" cy="170347"/>
          </a:xfrm>
          <a:prstGeom prst="corner">
            <a:avLst>
              <a:gd name="adj1" fmla="val 42208"/>
              <a:gd name="adj2" fmla="val 43350"/>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Tree>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Shape 1128"/>
        <p:cNvGrpSpPr/>
        <p:nvPr/>
      </p:nvGrpSpPr>
      <p:grpSpPr>
        <a:xfrm>
          <a:off x="0" y="0"/>
          <a:ext cx="0" cy="0"/>
          <a:chOff x="0" y="0"/>
          <a:chExt cx="0" cy="0"/>
        </a:xfrm>
      </p:grpSpPr>
      <p:sp>
        <p:nvSpPr>
          <p:cNvPr id="22" name="Rectangle: Top Corners Rounded 21">
            <a:extLst>
              <a:ext uri="{FF2B5EF4-FFF2-40B4-BE49-F238E27FC236}">
                <a16:creationId xmlns:a16="http://schemas.microsoft.com/office/drawing/2014/main" id="{645152FE-84FE-E8F9-D00C-37074A153AF1}"/>
              </a:ext>
            </a:extLst>
          </p:cNvPr>
          <p:cNvSpPr/>
          <p:nvPr/>
        </p:nvSpPr>
        <p:spPr>
          <a:xfrm rot="5400000">
            <a:off x="4142894" y="-1569520"/>
            <a:ext cx="3313854" cy="11599653"/>
          </a:xfrm>
          <a:prstGeom prst="round2SameRect">
            <a:avLst>
              <a:gd name="adj1" fmla="val 25924"/>
              <a:gd name="adj2" fmla="val 0"/>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129" name="Google Shape;1129;p56"/>
          <p:cNvSpPr txBox="1">
            <a:spLocks noGrp="1"/>
          </p:cNvSpPr>
          <p:nvPr>
            <p:ph type="title"/>
          </p:nvPr>
        </p:nvSpPr>
        <p:spPr>
          <a:xfrm>
            <a:off x="838200" y="120516"/>
            <a:ext cx="10515600" cy="868968"/>
          </a:xfrm>
          <a:prstGeom prst="rect">
            <a:avLst/>
          </a:prstGeom>
          <a:noFill/>
          <a:ln>
            <a:noFill/>
          </a:ln>
        </p:spPr>
        <p:txBody>
          <a:bodyPr spcFirstLastPara="1" wrap="square" lIns="91425" tIns="45700" rIns="91425" bIns="45700" anchor="ctr" anchorCtr="0">
            <a:normAutofit/>
          </a:bodyPr>
          <a:lstStyle/>
          <a:p>
            <a:pPr marL="0" lvl="0" indent="0" algn="ctr" rtl="1">
              <a:lnSpc>
                <a:spcPct val="90000"/>
              </a:lnSpc>
              <a:spcBef>
                <a:spcPts val="0"/>
              </a:spcBef>
              <a:spcAft>
                <a:spcPts val="0"/>
              </a:spcAft>
              <a:buClr>
                <a:srgbClr val="8C5F7A"/>
              </a:buClr>
              <a:buSzPts val="3200"/>
              <a:buFont typeface="Arial"/>
              <a:buNone/>
            </a:pPr>
            <a:r>
              <a:rPr lang="en-US" dirty="0">
                <a:latin typeface="Calibri" panose="020F0502020204030204" pitchFamily="34" charset="0"/>
                <a:cs typeface="Calibri" panose="020F0502020204030204" pitchFamily="34" charset="0"/>
              </a:rPr>
              <a:t>ممارسة زيارات المراقبة</a:t>
            </a:r>
            <a:endParaRPr dirty="0">
              <a:latin typeface="Calibri" panose="020F0502020204030204" pitchFamily="34" charset="0"/>
              <a:cs typeface="Calibri" panose="020F0502020204030204" pitchFamily="34" charset="0"/>
            </a:endParaRPr>
          </a:p>
        </p:txBody>
      </p:sp>
      <p:sp>
        <p:nvSpPr>
          <p:cNvPr id="1133" name="Google Shape;1133;p56"/>
          <p:cNvSpPr txBox="1"/>
          <p:nvPr/>
        </p:nvSpPr>
        <p:spPr>
          <a:xfrm>
            <a:off x="5727830" y="1961366"/>
            <a:ext cx="5268872" cy="369291"/>
          </a:xfrm>
          <a:prstGeom prst="rect">
            <a:avLst/>
          </a:prstGeom>
          <a:noFill/>
          <a:ln>
            <a:noFill/>
          </a:ln>
        </p:spPr>
        <p:txBody>
          <a:bodyPr spcFirstLastPara="1" wrap="square" lIns="91425" tIns="45700" rIns="91425" bIns="45700" anchor="t" anchorCtr="0">
            <a:spAutoFit/>
          </a:bodyPr>
          <a:lstStyle/>
          <a:p>
            <a:pPr marL="0" marR="0" lvl="0" indent="0" algn="r" rtl="1">
              <a:spcBef>
                <a:spcPts val="0"/>
              </a:spcBef>
              <a:spcAft>
                <a:spcPts val="0"/>
              </a:spcAft>
              <a:buNone/>
            </a:pPr>
            <a:r>
              <a:rPr lang="en-US" sz="1800" b="1" dirty="0">
                <a:solidFill>
                  <a:schemeClr val="dk1"/>
                </a:solidFill>
                <a:latin typeface="+mn-lt"/>
                <a:ea typeface="Calibri"/>
                <a:cs typeface="Calibri"/>
                <a:sym typeface="Calibri"/>
              </a:rPr>
              <a:t>لعب الأدوار في مجموعات من أربعة:</a:t>
            </a:r>
            <a:endParaRPr lang="en-US" sz="1800" b="1" dirty="0">
              <a:latin typeface="+mn-lt"/>
            </a:endParaRPr>
          </a:p>
        </p:txBody>
      </p:sp>
      <p:sp>
        <p:nvSpPr>
          <p:cNvPr id="2" name="Google Shape;114;p9">
            <a:extLst>
              <a:ext uri="{FF2B5EF4-FFF2-40B4-BE49-F238E27FC236}">
                <a16:creationId xmlns:a16="http://schemas.microsoft.com/office/drawing/2014/main" id="{2BF1889C-21C7-72F4-E56F-07BBC21E22CC}"/>
              </a:ext>
            </a:extLst>
          </p:cNvPr>
          <p:cNvSpPr txBox="1"/>
          <p:nvPr/>
        </p:nvSpPr>
        <p:spPr>
          <a:xfrm>
            <a:off x="794079" y="1219596"/>
            <a:ext cx="1559124" cy="369332"/>
          </a:xfrm>
          <a:prstGeom prst="rect">
            <a:avLst/>
          </a:prstGeom>
          <a:noFill/>
          <a:ln>
            <a:noFill/>
          </a:ln>
        </p:spPr>
        <p:txBody>
          <a:bodyPr spcFirstLastPara="1" wrap="square" lIns="91425" tIns="45700" rIns="91425" bIns="45700" anchor="t" anchorCtr="0">
            <a:spAutoFit/>
          </a:bodyPr>
          <a:lstStyle/>
          <a:p>
            <a:pPr marL="0" marR="0" lvl="0" indent="0" algn="r" rtl="1">
              <a:lnSpc>
                <a:spcPct val="100000"/>
              </a:lnSpc>
              <a:spcBef>
                <a:spcPts val="0"/>
              </a:spcBef>
              <a:spcAft>
                <a:spcPts val="0"/>
              </a:spcAft>
              <a:buClr>
                <a:srgbClr val="000000"/>
              </a:buClr>
              <a:buSzPts val="1800"/>
              <a:buFont typeface="Arial"/>
              <a:buNone/>
            </a:pPr>
            <a:r>
              <a:rPr lang="ar-SA" sz="1800" b="1" i="0" u="none" strike="noStrike" cap="none" dirty="0">
                <a:solidFill>
                  <a:schemeClr val="accent2">
                    <a:lumMod val="75000"/>
                  </a:schemeClr>
                </a:solidFill>
                <a:latin typeface="Arial"/>
                <a:ea typeface="Arial"/>
                <a:cs typeface="Arial"/>
                <a:sym typeface="Arial"/>
              </a:rPr>
              <a:t>١٥</a:t>
            </a:r>
            <a:r>
              <a:rPr lang="en-US" sz="1800" b="1" i="0" u="none" strike="noStrike" cap="none" dirty="0">
                <a:solidFill>
                  <a:schemeClr val="accent2">
                    <a:lumMod val="75000"/>
                  </a:schemeClr>
                </a:solidFill>
                <a:latin typeface="Arial"/>
                <a:ea typeface="Arial"/>
                <a:cs typeface="Arial"/>
                <a:sym typeface="Arial"/>
              </a:rPr>
              <a:t>دقيقة</a:t>
            </a:r>
            <a:endParaRPr b="1" dirty="0">
              <a:solidFill>
                <a:schemeClr val="accent2">
                  <a:lumMod val="75000"/>
                </a:schemeClr>
              </a:solidFill>
            </a:endParaRPr>
          </a:p>
        </p:txBody>
      </p:sp>
      <p:grpSp>
        <p:nvGrpSpPr>
          <p:cNvPr id="3" name="Group 2">
            <a:extLst>
              <a:ext uri="{FF2B5EF4-FFF2-40B4-BE49-F238E27FC236}">
                <a16:creationId xmlns:a16="http://schemas.microsoft.com/office/drawing/2014/main" id="{F865D2FD-361A-E350-AB86-EB1A74B16C76}"/>
              </a:ext>
            </a:extLst>
          </p:cNvPr>
          <p:cNvGrpSpPr/>
          <p:nvPr/>
        </p:nvGrpSpPr>
        <p:grpSpPr>
          <a:xfrm>
            <a:off x="357066" y="1224523"/>
            <a:ext cx="369332" cy="369332"/>
            <a:chOff x="6784825" y="4717805"/>
            <a:chExt cx="1170980" cy="1170980"/>
          </a:xfrm>
        </p:grpSpPr>
        <p:sp>
          <p:nvSpPr>
            <p:cNvPr id="4" name="Oval 3">
              <a:extLst>
                <a:ext uri="{FF2B5EF4-FFF2-40B4-BE49-F238E27FC236}">
                  <a16:creationId xmlns:a16="http://schemas.microsoft.com/office/drawing/2014/main" id="{8158405B-76D9-9C57-3474-99B80F68DF03}"/>
                </a:ext>
              </a:extLst>
            </p:cNvPr>
            <p:cNvSpPr/>
            <p:nvPr/>
          </p:nvSpPr>
          <p:spPr>
            <a:xfrm>
              <a:off x="6784825" y="4717805"/>
              <a:ext cx="1170980" cy="1170980"/>
            </a:xfrm>
            <a:prstGeom prst="ellipse">
              <a:avLst/>
            </a:prstGeom>
            <a:solidFill>
              <a:schemeClr val="accent2">
                <a:lumMod val="75000"/>
              </a:schemeClr>
            </a:solidFill>
            <a:ln w="1270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5" name="Oval 4">
              <a:extLst>
                <a:ext uri="{FF2B5EF4-FFF2-40B4-BE49-F238E27FC236}">
                  <a16:creationId xmlns:a16="http://schemas.microsoft.com/office/drawing/2014/main" id="{C98EAFEA-8C78-0FE0-9117-758824A4D6FE}"/>
                </a:ext>
              </a:extLst>
            </p:cNvPr>
            <p:cNvSpPr/>
            <p:nvPr/>
          </p:nvSpPr>
          <p:spPr>
            <a:xfrm>
              <a:off x="7276868" y="5237982"/>
              <a:ext cx="189079" cy="18907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6" name="Rectangle 5">
              <a:extLst>
                <a:ext uri="{FF2B5EF4-FFF2-40B4-BE49-F238E27FC236}">
                  <a16:creationId xmlns:a16="http://schemas.microsoft.com/office/drawing/2014/main" id="{A96D4EDE-73AC-F096-9E75-F95FD8494A47}"/>
                </a:ext>
              </a:extLst>
            </p:cNvPr>
            <p:cNvSpPr/>
            <p:nvPr/>
          </p:nvSpPr>
          <p:spPr>
            <a:xfrm rot="16200000">
              <a:off x="7134823" y="5040376"/>
              <a:ext cx="464812" cy="11315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7" name="Rectangle 6">
              <a:extLst>
                <a:ext uri="{FF2B5EF4-FFF2-40B4-BE49-F238E27FC236}">
                  <a16:creationId xmlns:a16="http://schemas.microsoft.com/office/drawing/2014/main" id="{4E631B9A-2307-39A1-553B-1369A0E6D483}"/>
                </a:ext>
              </a:extLst>
            </p:cNvPr>
            <p:cNvSpPr/>
            <p:nvPr/>
          </p:nvSpPr>
          <p:spPr>
            <a:xfrm rot="13453060">
              <a:off x="7365088" y="5440995"/>
              <a:ext cx="331413" cy="10918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grpSp>
      <p:grpSp>
        <p:nvGrpSpPr>
          <p:cNvPr id="8" name="Group 7">
            <a:extLst>
              <a:ext uri="{FF2B5EF4-FFF2-40B4-BE49-F238E27FC236}">
                <a16:creationId xmlns:a16="http://schemas.microsoft.com/office/drawing/2014/main" id="{1008A1F9-607C-D02F-68F2-CC92D5A7FA96}"/>
              </a:ext>
            </a:extLst>
          </p:cNvPr>
          <p:cNvGrpSpPr/>
          <p:nvPr/>
        </p:nvGrpSpPr>
        <p:grpSpPr>
          <a:xfrm>
            <a:off x="794079" y="2297268"/>
            <a:ext cx="4470096" cy="3201658"/>
            <a:chOff x="8868435" y="2986610"/>
            <a:chExt cx="1667397" cy="1194255"/>
          </a:xfrm>
          <a:solidFill>
            <a:schemeClr val="accent2">
              <a:lumMod val="75000"/>
            </a:schemeClr>
          </a:solidFill>
        </p:grpSpPr>
        <p:grpSp>
          <p:nvGrpSpPr>
            <p:cNvPr id="9" name="Group 8">
              <a:extLst>
                <a:ext uri="{FF2B5EF4-FFF2-40B4-BE49-F238E27FC236}">
                  <a16:creationId xmlns:a16="http://schemas.microsoft.com/office/drawing/2014/main" id="{223FC5B7-DDC6-8887-6C5E-3BC49C133EF6}"/>
                </a:ext>
              </a:extLst>
            </p:cNvPr>
            <p:cNvGrpSpPr/>
            <p:nvPr/>
          </p:nvGrpSpPr>
          <p:grpSpPr>
            <a:xfrm>
              <a:off x="8868435" y="2986610"/>
              <a:ext cx="755220" cy="884779"/>
              <a:chOff x="6846848" y="1141103"/>
              <a:chExt cx="999203" cy="1170617"/>
            </a:xfrm>
            <a:grpFill/>
          </p:grpSpPr>
          <p:sp>
            <p:nvSpPr>
              <p:cNvPr id="16" name="Rectangle: Rounded Corners 15">
                <a:extLst>
                  <a:ext uri="{FF2B5EF4-FFF2-40B4-BE49-F238E27FC236}">
                    <a16:creationId xmlns:a16="http://schemas.microsoft.com/office/drawing/2014/main" id="{21BA3A35-B30F-AD47-4744-5B6879BD6B5C}"/>
                  </a:ext>
                </a:extLst>
              </p:cNvPr>
              <p:cNvSpPr/>
              <p:nvPr/>
            </p:nvSpPr>
            <p:spPr>
              <a:xfrm rot="1100420">
                <a:off x="7141985" y="1874813"/>
                <a:ext cx="152400" cy="436907"/>
              </a:xfrm>
              <a:prstGeom prst="roundRect">
                <a:avLst/>
              </a:prstGeom>
              <a:grp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7" name="Oval 16">
                <a:extLst>
                  <a:ext uri="{FF2B5EF4-FFF2-40B4-BE49-F238E27FC236}">
                    <a16:creationId xmlns:a16="http://schemas.microsoft.com/office/drawing/2014/main" id="{F45BF84A-E4C9-9D8F-2038-72AFBBC20234}"/>
                  </a:ext>
                </a:extLst>
              </p:cNvPr>
              <p:cNvSpPr/>
              <p:nvPr/>
            </p:nvSpPr>
            <p:spPr>
              <a:xfrm rot="826591">
                <a:off x="6902427" y="1141103"/>
                <a:ext cx="904241" cy="92241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8" name="Oval 17">
                <a:extLst>
                  <a:ext uri="{FF2B5EF4-FFF2-40B4-BE49-F238E27FC236}">
                    <a16:creationId xmlns:a16="http://schemas.microsoft.com/office/drawing/2014/main" id="{D5908404-6F0A-72FE-9D37-26C15D7433E3}"/>
                  </a:ext>
                </a:extLst>
              </p:cNvPr>
              <p:cNvSpPr/>
              <p:nvPr/>
            </p:nvSpPr>
            <p:spPr>
              <a:xfrm rot="826591">
                <a:off x="6846848" y="1323092"/>
                <a:ext cx="197662" cy="32612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9" name="Oval 18">
                <a:extLst>
                  <a:ext uri="{FF2B5EF4-FFF2-40B4-BE49-F238E27FC236}">
                    <a16:creationId xmlns:a16="http://schemas.microsoft.com/office/drawing/2014/main" id="{7360D545-E799-88D8-55F0-6A067539B08F}"/>
                  </a:ext>
                </a:extLst>
              </p:cNvPr>
              <p:cNvSpPr/>
              <p:nvPr/>
            </p:nvSpPr>
            <p:spPr>
              <a:xfrm rot="826591">
                <a:off x="7648389" y="1519621"/>
                <a:ext cx="197662" cy="32612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0" name="Block Arc 19">
                <a:extLst>
                  <a:ext uri="{FF2B5EF4-FFF2-40B4-BE49-F238E27FC236}">
                    <a16:creationId xmlns:a16="http://schemas.microsoft.com/office/drawing/2014/main" id="{06E12873-51C5-45CA-686D-4F3A0F064048}"/>
                  </a:ext>
                </a:extLst>
              </p:cNvPr>
              <p:cNvSpPr/>
              <p:nvPr/>
            </p:nvSpPr>
            <p:spPr>
              <a:xfrm rot="11719641">
                <a:off x="7178956" y="1637818"/>
                <a:ext cx="306872" cy="247075"/>
              </a:xfrm>
              <a:prstGeom prst="blockArc">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solidFill>
                    <a:schemeClr val="tx1"/>
                  </a:solidFill>
                </a:endParaRPr>
              </a:p>
            </p:txBody>
          </p:sp>
        </p:grpSp>
        <p:grpSp>
          <p:nvGrpSpPr>
            <p:cNvPr id="10" name="Group 9">
              <a:extLst>
                <a:ext uri="{FF2B5EF4-FFF2-40B4-BE49-F238E27FC236}">
                  <a16:creationId xmlns:a16="http://schemas.microsoft.com/office/drawing/2014/main" id="{215F0CFD-7BEA-EB16-1C45-CA1C8DF636AE}"/>
                </a:ext>
              </a:extLst>
            </p:cNvPr>
            <p:cNvGrpSpPr/>
            <p:nvPr/>
          </p:nvGrpSpPr>
          <p:grpSpPr>
            <a:xfrm rot="19632759">
              <a:off x="9780613" y="3282371"/>
              <a:ext cx="755219" cy="898494"/>
              <a:chOff x="6846848" y="1141103"/>
              <a:chExt cx="999203" cy="1188766"/>
            </a:xfrm>
            <a:grpFill/>
          </p:grpSpPr>
          <p:sp>
            <p:nvSpPr>
              <p:cNvPr id="11" name="Rectangle: Rounded Corners 10">
                <a:extLst>
                  <a:ext uri="{FF2B5EF4-FFF2-40B4-BE49-F238E27FC236}">
                    <a16:creationId xmlns:a16="http://schemas.microsoft.com/office/drawing/2014/main" id="{6ECD1CB0-0340-409C-AE62-FDD1F280973D}"/>
                  </a:ext>
                </a:extLst>
              </p:cNvPr>
              <p:cNvSpPr/>
              <p:nvPr/>
            </p:nvSpPr>
            <p:spPr>
              <a:xfrm rot="582262">
                <a:off x="7185878" y="1892961"/>
                <a:ext cx="152400" cy="436908"/>
              </a:xfrm>
              <a:prstGeom prst="roundRect">
                <a:avLst/>
              </a:prstGeom>
              <a:grp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2" name="Oval 11">
                <a:extLst>
                  <a:ext uri="{FF2B5EF4-FFF2-40B4-BE49-F238E27FC236}">
                    <a16:creationId xmlns:a16="http://schemas.microsoft.com/office/drawing/2014/main" id="{984963A5-B520-9D42-3EF2-1B99AEFA7094}"/>
                  </a:ext>
                </a:extLst>
              </p:cNvPr>
              <p:cNvSpPr/>
              <p:nvPr/>
            </p:nvSpPr>
            <p:spPr>
              <a:xfrm rot="826591">
                <a:off x="6902428" y="1141103"/>
                <a:ext cx="904241" cy="92241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3" name="Oval 12">
                <a:extLst>
                  <a:ext uri="{FF2B5EF4-FFF2-40B4-BE49-F238E27FC236}">
                    <a16:creationId xmlns:a16="http://schemas.microsoft.com/office/drawing/2014/main" id="{117FB701-2840-7222-9BC5-905985D3A108}"/>
                  </a:ext>
                </a:extLst>
              </p:cNvPr>
              <p:cNvSpPr/>
              <p:nvPr/>
            </p:nvSpPr>
            <p:spPr>
              <a:xfrm rot="826591">
                <a:off x="6846848" y="1323092"/>
                <a:ext cx="197662" cy="32612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4" name="Oval 13">
                <a:extLst>
                  <a:ext uri="{FF2B5EF4-FFF2-40B4-BE49-F238E27FC236}">
                    <a16:creationId xmlns:a16="http://schemas.microsoft.com/office/drawing/2014/main" id="{508EB533-4EDB-5905-2D90-35EF8BA12E8B}"/>
                  </a:ext>
                </a:extLst>
              </p:cNvPr>
              <p:cNvSpPr/>
              <p:nvPr/>
            </p:nvSpPr>
            <p:spPr>
              <a:xfrm rot="826591">
                <a:off x="7648389" y="1519621"/>
                <a:ext cx="197662" cy="32612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5" name="Block Arc 14">
                <a:extLst>
                  <a:ext uri="{FF2B5EF4-FFF2-40B4-BE49-F238E27FC236}">
                    <a16:creationId xmlns:a16="http://schemas.microsoft.com/office/drawing/2014/main" id="{B0F495E4-C429-2037-9C14-D14C40E153BE}"/>
                  </a:ext>
                </a:extLst>
              </p:cNvPr>
              <p:cNvSpPr/>
              <p:nvPr/>
            </p:nvSpPr>
            <p:spPr>
              <a:xfrm rot="726908">
                <a:off x="7119521" y="1730088"/>
                <a:ext cx="306872" cy="247075"/>
              </a:xfrm>
              <a:prstGeom prst="blockArc">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solidFill>
                    <a:schemeClr val="tx1"/>
                  </a:solidFill>
                </a:endParaRPr>
              </a:p>
            </p:txBody>
          </p:sp>
        </p:grpSp>
      </p:grpSp>
      <p:sp>
        <p:nvSpPr>
          <p:cNvPr id="21" name="Google Shape;1133;p56">
            <a:extLst>
              <a:ext uri="{FF2B5EF4-FFF2-40B4-BE49-F238E27FC236}">
                <a16:creationId xmlns:a16="http://schemas.microsoft.com/office/drawing/2014/main" id="{9605A862-2B85-5342-C5F5-02B820451E19}"/>
              </a:ext>
            </a:extLst>
          </p:cNvPr>
          <p:cNvSpPr txBox="1"/>
          <p:nvPr/>
        </p:nvSpPr>
        <p:spPr>
          <a:xfrm>
            <a:off x="5000682" y="2798044"/>
            <a:ext cx="6033161" cy="3062336"/>
          </a:xfrm>
          <a:prstGeom prst="rect">
            <a:avLst/>
          </a:prstGeom>
          <a:noFill/>
          <a:ln>
            <a:noFill/>
          </a:ln>
        </p:spPr>
        <p:txBody>
          <a:bodyPr spcFirstLastPara="1" wrap="square" lIns="91425" tIns="45700" rIns="91425" bIns="45700" anchor="t" anchorCtr="0">
            <a:spAutoFit/>
          </a:bodyPr>
          <a:lstStyle/>
          <a:p>
            <a:pPr marL="285750" marR="0" lvl="0" indent="-285750" algn="r" rtl="1">
              <a:spcBef>
                <a:spcPts val="0"/>
              </a:spcBef>
              <a:spcAft>
                <a:spcPts val="1000"/>
              </a:spcAft>
              <a:buClr>
                <a:schemeClr val="dk1"/>
              </a:buClr>
              <a:buSzPts val="2400"/>
              <a:buFont typeface="Arial"/>
              <a:buChar char="•"/>
            </a:pPr>
            <a:r>
              <a:rPr lang="ar-SA" sz="2400" dirty="0">
                <a:solidFill>
                  <a:schemeClr val="dk1"/>
                </a:solidFill>
                <a:latin typeface="+mn-lt"/>
                <a:ea typeface="Calibri"/>
                <a:cs typeface="Calibri"/>
                <a:sym typeface="Calibri"/>
              </a:rPr>
              <a:t>تن</a:t>
            </a:r>
            <a:r>
              <a:rPr lang="en-US" sz="2400" dirty="0">
                <a:solidFill>
                  <a:schemeClr val="dk1"/>
                </a:solidFill>
                <a:latin typeface="+mn-lt"/>
                <a:ea typeface="Calibri"/>
                <a:cs typeface="Calibri"/>
                <a:sym typeface="Calibri"/>
              </a:rPr>
              <a:t>ف</a:t>
            </a:r>
            <a:r>
              <a:rPr lang="ar-SA" sz="2400" dirty="0">
                <a:solidFill>
                  <a:schemeClr val="dk1"/>
                </a:solidFill>
                <a:latin typeface="+mn-lt"/>
                <a:ea typeface="Calibri"/>
                <a:cs typeface="Calibri"/>
                <a:sym typeface="Calibri"/>
              </a:rPr>
              <a:t>ي</a:t>
            </a:r>
            <a:r>
              <a:rPr lang="en-US" sz="2400" dirty="0">
                <a:solidFill>
                  <a:schemeClr val="dk1"/>
                </a:solidFill>
                <a:latin typeface="+mn-lt"/>
                <a:ea typeface="Calibri"/>
                <a:cs typeface="Calibri"/>
                <a:sym typeface="Calibri"/>
              </a:rPr>
              <a:t>ذ السيناريوهات </a:t>
            </a:r>
            <a:r>
              <a:rPr lang="ar-SA" sz="2400" dirty="0">
                <a:solidFill>
                  <a:schemeClr val="dk1"/>
                </a:solidFill>
                <a:latin typeface="+mn-lt"/>
                <a:ea typeface="Calibri"/>
                <a:cs typeface="Calibri"/>
                <a:sym typeface="Calibri"/>
              </a:rPr>
              <a:t>من دليل العمل </a:t>
            </a:r>
            <a:r>
              <a:rPr lang="en-US" sz="2400" dirty="0">
                <a:solidFill>
                  <a:schemeClr val="dk1"/>
                </a:solidFill>
                <a:latin typeface="+mn-lt"/>
                <a:ea typeface="Calibri"/>
                <a:cs typeface="Calibri"/>
                <a:sym typeface="Calibri"/>
              </a:rPr>
              <a:t>الخاصة بك</a:t>
            </a:r>
            <a:r>
              <a:rPr lang="ar-SA" sz="2400" dirty="0">
                <a:solidFill>
                  <a:schemeClr val="dk1"/>
                </a:solidFill>
                <a:latin typeface="+mn-lt"/>
                <a:ea typeface="Calibri"/>
                <a:cs typeface="Calibri"/>
                <a:sym typeface="Calibri"/>
              </a:rPr>
              <a:t>م</a:t>
            </a:r>
            <a:endParaRPr lang="en-US" sz="2400" dirty="0">
              <a:solidFill>
                <a:schemeClr val="dk1"/>
              </a:solidFill>
              <a:latin typeface="+mn-lt"/>
              <a:ea typeface="Calibri"/>
              <a:cs typeface="Calibri"/>
              <a:sym typeface="Calibri"/>
            </a:endParaRPr>
          </a:p>
          <a:p>
            <a:pPr marL="285750" marR="0" lvl="0" indent="-285750" algn="r" rtl="1">
              <a:spcBef>
                <a:spcPts val="0"/>
              </a:spcBef>
              <a:spcAft>
                <a:spcPts val="1000"/>
              </a:spcAft>
              <a:buClr>
                <a:schemeClr val="dk1"/>
              </a:buClr>
              <a:buSzPts val="2400"/>
              <a:buFont typeface="Arial"/>
              <a:buChar char="•"/>
            </a:pPr>
            <a:r>
              <a:rPr lang="en-US" sz="2400" dirty="0">
                <a:solidFill>
                  <a:schemeClr val="dk1"/>
                </a:solidFill>
                <a:latin typeface="+mn-lt"/>
                <a:ea typeface="Calibri"/>
                <a:cs typeface="Calibri"/>
                <a:sym typeface="Calibri"/>
              </a:rPr>
              <a:t>سيكون أحد الأشخاص هو أخصائي الحالة والآخر السيدة عبدي وسيقوم الشخص</a:t>
            </a:r>
            <a:r>
              <a:rPr lang="ar-SA" sz="2400" dirty="0">
                <a:solidFill>
                  <a:schemeClr val="dk1"/>
                </a:solidFill>
                <a:latin typeface="+mn-lt"/>
                <a:ea typeface="Calibri"/>
                <a:cs typeface="Calibri"/>
                <a:sym typeface="Calibri"/>
              </a:rPr>
              <a:t>ي</a:t>
            </a:r>
            <a:r>
              <a:rPr lang="en-US" sz="2400" dirty="0">
                <a:solidFill>
                  <a:schemeClr val="dk1"/>
                </a:solidFill>
                <a:latin typeface="+mn-lt"/>
                <a:ea typeface="Calibri"/>
                <a:cs typeface="Calibri"/>
                <a:sym typeface="Calibri"/>
              </a:rPr>
              <a:t>ن الآخر</a:t>
            </a:r>
            <a:r>
              <a:rPr lang="ar-SA" sz="2400" dirty="0">
                <a:solidFill>
                  <a:schemeClr val="dk1"/>
                </a:solidFill>
                <a:latin typeface="+mn-lt"/>
                <a:ea typeface="Calibri"/>
                <a:cs typeface="Calibri"/>
                <a:sym typeface="Calibri"/>
              </a:rPr>
              <a:t>ي</a:t>
            </a:r>
            <a:r>
              <a:rPr lang="en-US" sz="2400" dirty="0">
                <a:solidFill>
                  <a:schemeClr val="dk1"/>
                </a:solidFill>
                <a:latin typeface="+mn-lt"/>
                <a:ea typeface="Calibri"/>
                <a:cs typeface="Calibri"/>
                <a:sym typeface="Calibri"/>
              </a:rPr>
              <a:t>ن بالمراقبة وتقديم الملاحظات.</a:t>
            </a:r>
          </a:p>
          <a:p>
            <a:pPr marL="285750" marR="0" lvl="0" indent="-285750" algn="r" rtl="1">
              <a:spcBef>
                <a:spcPts val="0"/>
              </a:spcBef>
              <a:spcAft>
                <a:spcPts val="1000"/>
              </a:spcAft>
              <a:buClr>
                <a:schemeClr val="dk1"/>
              </a:buClr>
              <a:buSzPts val="2400"/>
              <a:buFont typeface="Arial"/>
              <a:buChar char="•"/>
            </a:pPr>
            <a:r>
              <a:rPr lang="en-US" sz="2400" dirty="0">
                <a:solidFill>
                  <a:schemeClr val="dk1"/>
                </a:solidFill>
                <a:latin typeface="+mn-lt"/>
                <a:ea typeface="Calibri"/>
                <a:cs typeface="Calibri"/>
                <a:sym typeface="Calibri"/>
              </a:rPr>
              <a:t>ثم </a:t>
            </a:r>
            <a:r>
              <a:rPr lang="ar-SA" sz="2400" dirty="0">
                <a:solidFill>
                  <a:schemeClr val="dk1"/>
                </a:solidFill>
                <a:latin typeface="+mn-lt"/>
                <a:ea typeface="Calibri"/>
                <a:cs typeface="Calibri"/>
                <a:sym typeface="Calibri"/>
              </a:rPr>
              <a:t>القيام</a:t>
            </a:r>
            <a:r>
              <a:rPr lang="en-US" sz="2400" dirty="0">
                <a:solidFill>
                  <a:schemeClr val="dk1"/>
                </a:solidFill>
                <a:latin typeface="+mn-lt"/>
                <a:ea typeface="Calibri"/>
                <a:cs typeface="Calibri"/>
                <a:sym typeface="Calibri"/>
              </a:rPr>
              <a:t> بالتبديل بحيث يصبح المراقب</a:t>
            </a:r>
            <a:r>
              <a:rPr lang="ar-SA" sz="2400" dirty="0">
                <a:solidFill>
                  <a:schemeClr val="dk1"/>
                </a:solidFill>
                <a:latin typeface="+mn-lt"/>
                <a:ea typeface="Calibri"/>
                <a:cs typeface="Calibri"/>
                <a:sym typeface="Calibri"/>
              </a:rPr>
              <a:t>ي</a:t>
            </a:r>
            <a:r>
              <a:rPr lang="en-US" sz="2400" dirty="0">
                <a:solidFill>
                  <a:schemeClr val="dk1"/>
                </a:solidFill>
                <a:latin typeface="+mn-lt"/>
                <a:ea typeface="Calibri"/>
                <a:cs typeface="Calibri"/>
                <a:sym typeface="Calibri"/>
              </a:rPr>
              <a:t>ن ه</a:t>
            </a:r>
            <a:r>
              <a:rPr lang="ar-SA" sz="2400" dirty="0">
                <a:solidFill>
                  <a:schemeClr val="dk1"/>
                </a:solidFill>
                <a:latin typeface="+mn-lt"/>
                <a:ea typeface="Calibri"/>
                <a:cs typeface="Calibri"/>
                <a:sym typeface="Calibri"/>
              </a:rPr>
              <a:t>م</a:t>
            </a:r>
            <a:r>
              <a:rPr lang="en-US" sz="2400" dirty="0">
                <a:solidFill>
                  <a:schemeClr val="dk1"/>
                </a:solidFill>
                <a:latin typeface="+mn-lt"/>
                <a:ea typeface="Calibri"/>
                <a:cs typeface="Calibri"/>
                <a:sym typeface="Calibri"/>
              </a:rPr>
              <a:t> أخصائي الحالة وس</a:t>
            </a:r>
            <a:r>
              <a:rPr lang="ar-SA" sz="2400" dirty="0">
                <a:solidFill>
                  <a:schemeClr val="dk1"/>
                </a:solidFill>
                <a:latin typeface="+mn-lt"/>
                <a:ea typeface="Calibri"/>
                <a:cs typeface="Calibri"/>
                <a:sym typeface="Calibri"/>
              </a:rPr>
              <a:t>ما</a:t>
            </a:r>
            <a:r>
              <a:rPr lang="en-US" sz="2400" dirty="0">
                <a:solidFill>
                  <a:schemeClr val="dk1"/>
                </a:solidFill>
                <a:latin typeface="+mn-lt"/>
                <a:ea typeface="Calibri"/>
                <a:cs typeface="Calibri"/>
                <a:sym typeface="Calibri"/>
              </a:rPr>
              <a:t> ، ويصبح الاثنان الآخر</a:t>
            </a:r>
            <a:r>
              <a:rPr lang="ar-SA" sz="2400" dirty="0">
                <a:solidFill>
                  <a:schemeClr val="dk1"/>
                </a:solidFill>
                <a:latin typeface="+mn-lt"/>
                <a:ea typeface="Calibri"/>
                <a:cs typeface="Calibri"/>
                <a:sym typeface="Calibri"/>
              </a:rPr>
              <a:t>ي</a:t>
            </a:r>
            <a:r>
              <a:rPr lang="en-US" sz="2400" dirty="0">
                <a:solidFill>
                  <a:schemeClr val="dk1"/>
                </a:solidFill>
                <a:latin typeface="+mn-lt"/>
                <a:ea typeface="Calibri"/>
                <a:cs typeface="Calibri"/>
                <a:sym typeface="Calibri"/>
              </a:rPr>
              <a:t>ن </a:t>
            </a:r>
            <a:r>
              <a:rPr lang="ar-SA" sz="2400" dirty="0">
                <a:solidFill>
                  <a:schemeClr val="dk1"/>
                </a:solidFill>
                <a:latin typeface="+mn-lt"/>
                <a:ea typeface="Calibri"/>
                <a:cs typeface="Calibri"/>
                <a:sym typeface="Calibri"/>
              </a:rPr>
              <a:t>هم من يقومون بالمراقبة</a:t>
            </a:r>
            <a:r>
              <a:rPr lang="en-US" sz="2400" dirty="0">
                <a:solidFill>
                  <a:schemeClr val="dk1"/>
                </a:solidFill>
                <a:latin typeface="+mn-lt"/>
                <a:ea typeface="Calibri"/>
                <a:cs typeface="Calibri"/>
                <a:sym typeface="Calibri"/>
              </a:rPr>
              <a:t>.</a:t>
            </a:r>
          </a:p>
        </p:txBody>
      </p:sp>
      <p:grpSp>
        <p:nvGrpSpPr>
          <p:cNvPr id="23" name="Group 22">
            <a:extLst>
              <a:ext uri="{FF2B5EF4-FFF2-40B4-BE49-F238E27FC236}">
                <a16:creationId xmlns:a16="http://schemas.microsoft.com/office/drawing/2014/main" id="{F4D3AF4A-2BF1-D1ED-923B-5C8CE4BFD56A}"/>
              </a:ext>
            </a:extLst>
          </p:cNvPr>
          <p:cNvGrpSpPr/>
          <p:nvPr/>
        </p:nvGrpSpPr>
        <p:grpSpPr>
          <a:xfrm>
            <a:off x="10228983" y="337468"/>
            <a:ext cx="1587872" cy="1368854"/>
            <a:chOff x="10228983" y="337468"/>
            <a:chExt cx="1587872" cy="1368854"/>
          </a:xfrm>
        </p:grpSpPr>
        <p:sp>
          <p:nvSpPr>
            <p:cNvPr id="24" name="Hexagon 23">
              <a:extLst>
                <a:ext uri="{FF2B5EF4-FFF2-40B4-BE49-F238E27FC236}">
                  <a16:creationId xmlns:a16="http://schemas.microsoft.com/office/drawing/2014/main" id="{4A78598A-7F96-8840-3B4C-401F4C17155E}"/>
                </a:ext>
              </a:extLst>
            </p:cNvPr>
            <p:cNvSpPr/>
            <p:nvPr/>
          </p:nvSpPr>
          <p:spPr>
            <a:xfrm rot="1782986">
              <a:off x="10228983" y="337468"/>
              <a:ext cx="1587872" cy="1368854"/>
            </a:xfrm>
            <a:prstGeom prst="hexagon">
              <a:avLst>
                <a:gd name="adj" fmla="val 28965"/>
                <a:gd name="vf" fmla="val 115470"/>
              </a:avLst>
            </a:prstGeom>
            <a:solidFill>
              <a:schemeClr val="bg1"/>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grpSp>
          <p:nvGrpSpPr>
            <p:cNvPr id="25" name="Group 24">
              <a:extLst>
                <a:ext uri="{FF2B5EF4-FFF2-40B4-BE49-F238E27FC236}">
                  <a16:creationId xmlns:a16="http://schemas.microsoft.com/office/drawing/2014/main" id="{B71F4CB2-64B1-4B95-A273-243702BF926C}"/>
                </a:ext>
              </a:extLst>
            </p:cNvPr>
            <p:cNvGrpSpPr/>
            <p:nvPr/>
          </p:nvGrpSpPr>
          <p:grpSpPr>
            <a:xfrm>
              <a:off x="10621771" y="762700"/>
              <a:ext cx="562136" cy="634675"/>
              <a:chOff x="760175" y="830142"/>
              <a:chExt cx="867619" cy="979579"/>
            </a:xfrm>
          </p:grpSpPr>
          <p:sp>
            <p:nvSpPr>
              <p:cNvPr id="29" name="Rectangle 28">
                <a:extLst>
                  <a:ext uri="{FF2B5EF4-FFF2-40B4-BE49-F238E27FC236}">
                    <a16:creationId xmlns:a16="http://schemas.microsoft.com/office/drawing/2014/main" id="{ACA8A372-CC53-E3E1-376B-3A940F7C2243}"/>
                  </a:ext>
                </a:extLst>
              </p:cNvPr>
              <p:cNvSpPr/>
              <p:nvPr/>
            </p:nvSpPr>
            <p:spPr>
              <a:xfrm>
                <a:off x="864636" y="830142"/>
                <a:ext cx="763158" cy="979577"/>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r>
                  <a:rPr lang="ar-SA" b="1" dirty="0">
                    <a:latin typeface="Arial" panose="020B0604020202020204" pitchFamily="34" charset="0"/>
                    <a:cs typeface="Arial" panose="020B0604020202020204" pitchFamily="34" charset="0"/>
                  </a:rPr>
                  <a:t>٥٧</a:t>
                </a:r>
                <a:endParaRPr lang="en-CA" b="1" dirty="0">
                  <a:latin typeface="Arial" panose="020B0604020202020204" pitchFamily="34" charset="0"/>
                  <a:cs typeface="Arial" panose="020B0604020202020204" pitchFamily="34" charset="0"/>
                </a:endParaRPr>
              </a:p>
            </p:txBody>
          </p:sp>
          <p:sp>
            <p:nvSpPr>
              <p:cNvPr id="30" name="Rectangle 29">
                <a:extLst>
                  <a:ext uri="{FF2B5EF4-FFF2-40B4-BE49-F238E27FC236}">
                    <a16:creationId xmlns:a16="http://schemas.microsoft.com/office/drawing/2014/main" id="{3B30BA4B-46C7-616C-3B2B-CDB74FDC09B5}"/>
                  </a:ext>
                </a:extLst>
              </p:cNvPr>
              <p:cNvSpPr/>
              <p:nvPr/>
            </p:nvSpPr>
            <p:spPr>
              <a:xfrm>
                <a:off x="760175" y="830144"/>
                <a:ext cx="149292" cy="979577"/>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grpSp>
        <p:grpSp>
          <p:nvGrpSpPr>
            <p:cNvPr id="26" name="Group 25">
              <a:extLst>
                <a:ext uri="{FF2B5EF4-FFF2-40B4-BE49-F238E27FC236}">
                  <a16:creationId xmlns:a16="http://schemas.microsoft.com/office/drawing/2014/main" id="{A067AA74-EF55-3077-E6D6-FEFD4BC0A965}"/>
                </a:ext>
              </a:extLst>
            </p:cNvPr>
            <p:cNvGrpSpPr/>
            <p:nvPr/>
          </p:nvGrpSpPr>
          <p:grpSpPr>
            <a:xfrm>
              <a:off x="11325415" y="762701"/>
              <a:ext cx="182192" cy="634674"/>
              <a:chOff x="2121762" y="2323619"/>
              <a:chExt cx="200378" cy="825210"/>
            </a:xfrm>
          </p:grpSpPr>
          <p:sp>
            <p:nvSpPr>
              <p:cNvPr id="27" name="Isosceles Triangle 26">
                <a:extLst>
                  <a:ext uri="{FF2B5EF4-FFF2-40B4-BE49-F238E27FC236}">
                    <a16:creationId xmlns:a16="http://schemas.microsoft.com/office/drawing/2014/main" id="{89B788E8-729C-7D95-6E60-6EF82BBDBD89}"/>
                  </a:ext>
                </a:extLst>
              </p:cNvPr>
              <p:cNvSpPr/>
              <p:nvPr/>
            </p:nvSpPr>
            <p:spPr>
              <a:xfrm>
                <a:off x="2121763" y="2323619"/>
                <a:ext cx="200377" cy="172739"/>
              </a:xfrm>
              <a:prstGeom prst="triangle">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8" name="Rectangle 27">
                <a:extLst>
                  <a:ext uri="{FF2B5EF4-FFF2-40B4-BE49-F238E27FC236}">
                    <a16:creationId xmlns:a16="http://schemas.microsoft.com/office/drawing/2014/main" id="{2E0A2A9C-E8A9-96EB-5419-6AF8AFEF13E0}"/>
                  </a:ext>
                </a:extLst>
              </p:cNvPr>
              <p:cNvSpPr/>
              <p:nvPr/>
            </p:nvSpPr>
            <p:spPr>
              <a:xfrm>
                <a:off x="2121762" y="2496169"/>
                <a:ext cx="200377" cy="65266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grpSp>
      </p:grpSp>
    </p:spTree>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Shape 1138"/>
        <p:cNvGrpSpPr/>
        <p:nvPr/>
      </p:nvGrpSpPr>
      <p:grpSpPr>
        <a:xfrm>
          <a:off x="0" y="0"/>
          <a:ext cx="0" cy="0"/>
          <a:chOff x="0" y="0"/>
          <a:chExt cx="0" cy="0"/>
        </a:xfrm>
      </p:grpSpPr>
      <p:sp>
        <p:nvSpPr>
          <p:cNvPr id="1139" name="Google Shape;1139;p57"/>
          <p:cNvSpPr/>
          <p:nvPr/>
        </p:nvSpPr>
        <p:spPr>
          <a:xfrm>
            <a:off x="0" y="-1"/>
            <a:ext cx="12192000" cy="985520"/>
          </a:xfrm>
          <a:prstGeom prst="rect">
            <a:avLst/>
          </a:prstGeom>
          <a:solidFill>
            <a:srgbClr val="EEE7EB"/>
          </a:solidFill>
          <a:ln>
            <a:noFill/>
          </a:ln>
        </p:spPr>
        <p:txBody>
          <a:bodyPr spcFirstLastPara="1" wrap="square" lIns="91425" tIns="45700" rIns="91425" bIns="45700" anchor="ctr" anchorCtr="0">
            <a:noAutofit/>
          </a:bodyPr>
          <a:lstStyle/>
          <a:p>
            <a:pPr marL="0" marR="0" lvl="0" indent="0" algn="ctr" rtl="1">
              <a:lnSpc>
                <a:spcPct val="100000"/>
              </a:lnSpc>
              <a:spcBef>
                <a:spcPts val="0"/>
              </a:spcBef>
              <a:spcAft>
                <a:spcPts val="0"/>
              </a:spcAft>
              <a:buClr>
                <a:schemeClr val="lt1"/>
              </a:buClr>
              <a:buSzPts val="1800"/>
              <a:buFont typeface="Calibri"/>
              <a:buNone/>
            </a:pPr>
            <a:endParaRPr sz="1800" b="0" i="0" u="none" strike="noStrike" cap="none" dirty="0">
              <a:solidFill>
                <a:srgbClr val="FFFFFF"/>
              </a:solidFill>
              <a:latin typeface="Calibri"/>
              <a:ea typeface="Calibri"/>
              <a:cs typeface="Calibri"/>
              <a:sym typeface="Calibri"/>
            </a:endParaRPr>
          </a:p>
        </p:txBody>
      </p:sp>
      <p:sp>
        <p:nvSpPr>
          <p:cNvPr id="1140" name="Google Shape;1140;p57"/>
          <p:cNvSpPr txBox="1">
            <a:spLocks noGrp="1"/>
          </p:cNvSpPr>
          <p:nvPr>
            <p:ph type="title"/>
          </p:nvPr>
        </p:nvSpPr>
        <p:spPr>
          <a:xfrm>
            <a:off x="838200" y="120516"/>
            <a:ext cx="10515600" cy="868968"/>
          </a:xfrm>
          <a:prstGeom prst="rect">
            <a:avLst/>
          </a:prstGeom>
          <a:noFill/>
          <a:ln>
            <a:noFill/>
          </a:ln>
        </p:spPr>
        <p:txBody>
          <a:bodyPr spcFirstLastPara="1" wrap="square" lIns="91425" tIns="45700" rIns="91425" bIns="45700" anchor="ctr" anchorCtr="0">
            <a:normAutofit/>
          </a:bodyPr>
          <a:lstStyle/>
          <a:p>
            <a:pPr marL="0" lvl="0" indent="0" algn="ctr" rtl="1">
              <a:lnSpc>
                <a:spcPct val="90000"/>
              </a:lnSpc>
              <a:spcBef>
                <a:spcPts val="0"/>
              </a:spcBef>
              <a:spcAft>
                <a:spcPts val="0"/>
              </a:spcAft>
              <a:buClr>
                <a:srgbClr val="8C5F7A"/>
              </a:buClr>
              <a:buSzPts val="3200"/>
              <a:buFont typeface="Arial"/>
              <a:buNone/>
            </a:pPr>
            <a:r>
              <a:rPr lang="en-US" dirty="0">
                <a:latin typeface="Calibri" panose="020F0502020204030204" pitchFamily="34" charset="0"/>
                <a:cs typeface="Calibri" panose="020F0502020204030204" pitchFamily="34" charset="0"/>
                <a:sym typeface="Arial"/>
              </a:rPr>
              <a:t>نقاط التعلم الأساسية</a:t>
            </a:r>
            <a:endParaRPr dirty="0">
              <a:latin typeface="Calibri" panose="020F0502020204030204" pitchFamily="34" charset="0"/>
              <a:cs typeface="Calibri" panose="020F0502020204030204" pitchFamily="34" charset="0"/>
            </a:endParaRPr>
          </a:p>
        </p:txBody>
      </p:sp>
      <p:sp>
        <p:nvSpPr>
          <p:cNvPr id="1141" name="Google Shape;1141;p57"/>
          <p:cNvSpPr/>
          <p:nvPr/>
        </p:nvSpPr>
        <p:spPr>
          <a:xfrm>
            <a:off x="2524480" y="1996544"/>
            <a:ext cx="1051560" cy="1051560"/>
          </a:xfrm>
          <a:prstGeom prst="star5">
            <a:avLst>
              <a:gd name="adj" fmla="val 28143"/>
              <a:gd name="hf" fmla="val 105146"/>
              <a:gd name="vf" fmla="val 110557"/>
            </a:avLst>
          </a:prstGeom>
          <a:solidFill>
            <a:srgbClr val="8C5F7A"/>
          </a:solidFill>
          <a:ln>
            <a:noFill/>
          </a:ln>
        </p:spPr>
        <p:txBody>
          <a:bodyPr spcFirstLastPara="1" wrap="square" lIns="91425" tIns="45700" rIns="91425" bIns="45700" anchor="ctr" anchorCtr="0">
            <a:noAutofit/>
          </a:bodyPr>
          <a:lstStyle/>
          <a:p>
            <a:pPr marL="0" marR="0" lvl="0" indent="0" algn="ctr" rtl="1">
              <a:lnSpc>
                <a:spcPct val="100000"/>
              </a:lnSpc>
              <a:spcBef>
                <a:spcPts val="0"/>
              </a:spcBef>
              <a:spcAft>
                <a:spcPts val="0"/>
              </a:spcAft>
              <a:buClr>
                <a:schemeClr val="lt1"/>
              </a:buClr>
              <a:buSzPts val="1800"/>
              <a:buFont typeface="Calibri"/>
              <a:buNone/>
            </a:pPr>
            <a:endParaRPr sz="1800" b="0" i="0" u="none" strike="noStrike" cap="none" dirty="0">
              <a:solidFill>
                <a:srgbClr val="FFFFFF"/>
              </a:solidFill>
              <a:latin typeface="Calibri"/>
              <a:ea typeface="Calibri"/>
              <a:cs typeface="Calibri"/>
              <a:sym typeface="Calibri"/>
            </a:endParaRPr>
          </a:p>
        </p:txBody>
      </p:sp>
      <p:sp>
        <p:nvSpPr>
          <p:cNvPr id="1142" name="Google Shape;1142;p57"/>
          <p:cNvSpPr txBox="1"/>
          <p:nvPr/>
        </p:nvSpPr>
        <p:spPr>
          <a:xfrm>
            <a:off x="1248217" y="3573573"/>
            <a:ext cx="3604086" cy="2123618"/>
          </a:xfrm>
          <a:prstGeom prst="rect">
            <a:avLst/>
          </a:prstGeom>
          <a:noFill/>
          <a:ln>
            <a:noFill/>
          </a:ln>
        </p:spPr>
        <p:txBody>
          <a:bodyPr spcFirstLastPara="1" wrap="square" lIns="91425" tIns="45700" rIns="91425" bIns="45700" anchor="t" anchorCtr="0">
            <a:spAutoFit/>
          </a:bodyPr>
          <a:lstStyle/>
          <a:p>
            <a:pPr marL="0" marR="0" lvl="0" indent="0" algn="ctr" rtl="1">
              <a:lnSpc>
                <a:spcPct val="100000"/>
              </a:lnSpc>
              <a:spcBef>
                <a:spcPts val="0"/>
              </a:spcBef>
              <a:spcAft>
                <a:spcPts val="0"/>
              </a:spcAft>
              <a:buClr>
                <a:srgbClr val="000000"/>
              </a:buClr>
              <a:buSzPts val="2400"/>
              <a:buFont typeface="Helvetica Neue"/>
              <a:buNone/>
            </a:pPr>
            <a:r>
              <a:rPr lang="en-US" sz="2200" b="0" i="0" u="none" strike="noStrike" cap="none" dirty="0">
                <a:solidFill>
                  <a:srgbClr val="000000"/>
                </a:solidFill>
                <a:latin typeface="Calibri" panose="020F0502020204030204" pitchFamily="34" charset="0"/>
                <a:ea typeface="Helvetica Neue"/>
                <a:cs typeface="Calibri" panose="020F0502020204030204" pitchFamily="34" charset="0"/>
                <a:sym typeface="Helvetica Neue"/>
              </a:rPr>
              <a:t>يتطلب تنفيذ خطة الحالة الخاصة </a:t>
            </a:r>
            <a:r>
              <a:rPr lang="ar-SA" sz="2200" b="0" i="0" u="none" strike="noStrike" cap="none" dirty="0">
                <a:solidFill>
                  <a:srgbClr val="000000"/>
                </a:solidFill>
                <a:latin typeface="Calibri" panose="020F0502020204030204" pitchFamily="34" charset="0"/>
                <a:ea typeface="Helvetica Neue"/>
                <a:cs typeface="Calibri" panose="020F0502020204030204" pitchFamily="34" charset="0"/>
                <a:sym typeface="Helvetica Neue"/>
              </a:rPr>
              <a:t>ب</a:t>
            </a:r>
            <a:r>
              <a:rPr lang="en-US" sz="2200" b="0" i="0" u="none" strike="noStrike" cap="none" dirty="0">
                <a:solidFill>
                  <a:srgbClr val="000000"/>
                </a:solidFill>
                <a:latin typeface="Calibri" panose="020F0502020204030204" pitchFamily="34" charset="0"/>
                <a:ea typeface="Helvetica Neue"/>
                <a:cs typeface="Calibri" panose="020F0502020204030204" pitchFamily="34" charset="0"/>
                <a:sym typeface="Helvetica Neue"/>
              </a:rPr>
              <a:t>الأطفال</a:t>
            </a:r>
            <a:r>
              <a:rPr lang="ar-SA" sz="2200" b="0" i="0" u="none" strike="noStrike" cap="none" dirty="0">
                <a:solidFill>
                  <a:srgbClr val="000000"/>
                </a:solidFill>
                <a:latin typeface="Calibri" panose="020F0502020204030204" pitchFamily="34" charset="0"/>
                <a:ea typeface="Helvetica Neue"/>
                <a:cs typeface="Calibri" panose="020F0502020204030204" pitchFamily="34" charset="0"/>
                <a:sym typeface="Helvetica Neue"/>
              </a:rPr>
              <a:t> المنفصلين و</a:t>
            </a:r>
            <a:r>
              <a:rPr lang="en-US" sz="2200" b="0" i="0" u="none" strike="noStrike" cap="none" dirty="0">
                <a:solidFill>
                  <a:srgbClr val="000000"/>
                </a:solidFill>
                <a:latin typeface="Calibri" panose="020F0502020204030204" pitchFamily="34" charset="0"/>
                <a:ea typeface="Helvetica Neue"/>
                <a:cs typeface="Calibri" panose="020F0502020204030204" pitchFamily="34" charset="0"/>
                <a:sym typeface="Helvetica Neue"/>
              </a:rPr>
              <a:t> غير المصحوبين متابعة عن كثب لأنشطة ت</a:t>
            </a:r>
            <a:r>
              <a:rPr lang="ar-SA" sz="2200" b="0" i="0" u="none" strike="noStrike" cap="none" dirty="0">
                <a:solidFill>
                  <a:srgbClr val="000000"/>
                </a:solidFill>
                <a:latin typeface="Calibri" panose="020F0502020204030204" pitchFamily="34" charset="0"/>
                <a:ea typeface="Helvetica Neue"/>
                <a:cs typeface="Calibri" panose="020F0502020204030204" pitchFamily="34" charset="0"/>
                <a:sym typeface="Helvetica Neue"/>
              </a:rPr>
              <a:t>عقب</a:t>
            </a:r>
            <a:r>
              <a:rPr lang="en-US" sz="2200" b="0" i="0" u="none" strike="noStrike" cap="none" dirty="0">
                <a:solidFill>
                  <a:srgbClr val="000000"/>
                </a:solidFill>
                <a:latin typeface="Calibri" panose="020F0502020204030204" pitchFamily="34" charset="0"/>
                <a:ea typeface="Helvetica Neue"/>
                <a:cs typeface="Calibri" panose="020F0502020204030204" pitchFamily="34" charset="0"/>
                <a:sym typeface="Helvetica Neue"/>
              </a:rPr>
              <a:t> الأسرة ولم </a:t>
            </a:r>
            <a:r>
              <a:rPr lang="ar-SA" sz="2200" b="0" i="0" u="none" strike="noStrike" cap="none" dirty="0">
                <a:solidFill>
                  <a:srgbClr val="000000"/>
                </a:solidFill>
                <a:latin typeface="Calibri" panose="020F0502020204030204" pitchFamily="34" charset="0"/>
                <a:ea typeface="Helvetica Neue"/>
                <a:cs typeface="Calibri" panose="020F0502020204030204" pitchFamily="34" charset="0"/>
                <a:sym typeface="Helvetica Neue"/>
              </a:rPr>
              <a:t>ال</a:t>
            </a:r>
            <a:r>
              <a:rPr lang="en-US" sz="2200" b="0" i="0" u="none" strike="noStrike" cap="none" dirty="0">
                <a:solidFill>
                  <a:srgbClr val="000000"/>
                </a:solidFill>
                <a:latin typeface="Calibri" panose="020F0502020204030204" pitchFamily="34" charset="0"/>
                <a:ea typeface="Helvetica Neue"/>
                <a:cs typeface="Calibri" panose="020F0502020204030204" pitchFamily="34" charset="0"/>
                <a:sym typeface="Helvetica Neue"/>
              </a:rPr>
              <a:t>شمل والتحديث المنتظم للطفل والأسرة فيما يتعلق بنتائج </a:t>
            </a:r>
            <a:r>
              <a:rPr lang="ar-SA" sz="2200" b="0" i="0" u="none" strike="noStrike" cap="none" dirty="0">
                <a:solidFill>
                  <a:srgbClr val="000000"/>
                </a:solidFill>
                <a:latin typeface="Calibri" panose="020F0502020204030204" pitchFamily="34" charset="0"/>
                <a:ea typeface="Helvetica Neue"/>
                <a:cs typeface="Calibri" panose="020F0502020204030204" pitchFamily="34" charset="0"/>
                <a:sym typeface="Helvetica Neue"/>
              </a:rPr>
              <a:t>التعقب</a:t>
            </a:r>
            <a:endParaRPr lang="en-ZA" sz="2200" dirty="0">
              <a:latin typeface="Calibri" panose="020F0502020204030204" pitchFamily="34" charset="0"/>
              <a:cs typeface="Calibri" panose="020F0502020204030204" pitchFamily="34" charset="0"/>
            </a:endParaRPr>
          </a:p>
        </p:txBody>
      </p:sp>
      <p:sp>
        <p:nvSpPr>
          <p:cNvPr id="1143" name="Google Shape;1143;p57"/>
          <p:cNvSpPr/>
          <p:nvPr/>
        </p:nvSpPr>
        <p:spPr>
          <a:xfrm>
            <a:off x="5887375" y="1978868"/>
            <a:ext cx="1051560" cy="1051560"/>
          </a:xfrm>
          <a:prstGeom prst="star5">
            <a:avLst>
              <a:gd name="adj" fmla="val 28143"/>
              <a:gd name="hf" fmla="val 105146"/>
              <a:gd name="vf" fmla="val 110557"/>
            </a:avLst>
          </a:prstGeom>
          <a:solidFill>
            <a:srgbClr val="8C5F7A"/>
          </a:solidFill>
          <a:ln>
            <a:noFill/>
          </a:ln>
        </p:spPr>
        <p:txBody>
          <a:bodyPr spcFirstLastPara="1" wrap="square" lIns="91425" tIns="45700" rIns="91425" bIns="45700" anchor="ctr" anchorCtr="0">
            <a:noAutofit/>
          </a:bodyPr>
          <a:lstStyle/>
          <a:p>
            <a:pPr marL="0" marR="0" lvl="0" indent="0" algn="ctr" rtl="1">
              <a:lnSpc>
                <a:spcPct val="100000"/>
              </a:lnSpc>
              <a:spcBef>
                <a:spcPts val="0"/>
              </a:spcBef>
              <a:spcAft>
                <a:spcPts val="0"/>
              </a:spcAft>
              <a:buClr>
                <a:schemeClr val="lt1"/>
              </a:buClr>
              <a:buSzPts val="1800"/>
              <a:buFont typeface="Calibri"/>
              <a:buNone/>
            </a:pPr>
            <a:endParaRPr sz="1800" b="0" i="0" u="none" strike="noStrike" cap="none" dirty="0">
              <a:solidFill>
                <a:srgbClr val="FFFFFF"/>
              </a:solidFill>
              <a:latin typeface="Calibri"/>
              <a:ea typeface="Calibri"/>
              <a:cs typeface="Calibri"/>
              <a:sym typeface="Calibri"/>
            </a:endParaRPr>
          </a:p>
        </p:txBody>
      </p:sp>
      <p:sp>
        <p:nvSpPr>
          <p:cNvPr id="1144" name="Google Shape;1144;p57"/>
          <p:cNvSpPr txBox="1"/>
          <p:nvPr/>
        </p:nvSpPr>
        <p:spPr>
          <a:xfrm>
            <a:off x="5248668" y="3573573"/>
            <a:ext cx="2328974" cy="1446509"/>
          </a:xfrm>
          <a:prstGeom prst="rect">
            <a:avLst/>
          </a:prstGeom>
          <a:noFill/>
          <a:ln>
            <a:noFill/>
          </a:ln>
        </p:spPr>
        <p:txBody>
          <a:bodyPr spcFirstLastPara="1" wrap="square" lIns="91425" tIns="45700" rIns="91425" bIns="45700" anchor="t" anchorCtr="0">
            <a:spAutoFit/>
          </a:bodyPr>
          <a:lstStyle/>
          <a:p>
            <a:pPr marL="0" marR="0" lvl="0" indent="0" algn="ctr" rtl="1">
              <a:spcBef>
                <a:spcPts val="0"/>
              </a:spcBef>
              <a:spcAft>
                <a:spcPts val="0"/>
              </a:spcAft>
              <a:buNone/>
            </a:pPr>
            <a:r>
              <a:rPr lang="en-US" sz="2200" dirty="0">
                <a:solidFill>
                  <a:schemeClr val="dk1"/>
                </a:solidFill>
                <a:latin typeface="Calibri" panose="020F0502020204030204" pitchFamily="34" charset="0"/>
                <a:ea typeface="Helvetica Neue"/>
                <a:cs typeface="Calibri" panose="020F0502020204030204" pitchFamily="34" charset="0"/>
                <a:sym typeface="Helvetica Neue"/>
              </a:rPr>
              <a:t>هناك مخاطر مرتبطة بجميع ترتيبات الرعاية ، لذا فإن المراقبة عنصر أساسي في إدارة الحالة</a:t>
            </a:r>
            <a:endParaRPr lang="en-ZA" sz="2200" dirty="0">
              <a:latin typeface="Calibri" panose="020F0502020204030204" pitchFamily="34" charset="0"/>
              <a:cs typeface="Calibri" panose="020F0502020204030204" pitchFamily="34" charset="0"/>
            </a:endParaRPr>
          </a:p>
        </p:txBody>
      </p:sp>
      <p:sp>
        <p:nvSpPr>
          <p:cNvPr id="1145" name="Google Shape;1145;p57"/>
          <p:cNvSpPr/>
          <p:nvPr/>
        </p:nvSpPr>
        <p:spPr>
          <a:xfrm>
            <a:off x="8893994" y="1978868"/>
            <a:ext cx="1051560" cy="1051560"/>
          </a:xfrm>
          <a:prstGeom prst="star5">
            <a:avLst>
              <a:gd name="adj" fmla="val 28143"/>
              <a:gd name="hf" fmla="val 105146"/>
              <a:gd name="vf" fmla="val 110557"/>
            </a:avLst>
          </a:prstGeom>
          <a:solidFill>
            <a:srgbClr val="8C5F7A"/>
          </a:solidFill>
          <a:ln>
            <a:noFill/>
          </a:ln>
        </p:spPr>
        <p:txBody>
          <a:bodyPr spcFirstLastPara="1" wrap="square" lIns="91425" tIns="45700" rIns="91425" bIns="45700" anchor="ctr" anchorCtr="0">
            <a:noAutofit/>
          </a:bodyPr>
          <a:lstStyle/>
          <a:p>
            <a:pPr marL="0" marR="0" lvl="0" indent="0" algn="ctr" rtl="1">
              <a:lnSpc>
                <a:spcPct val="100000"/>
              </a:lnSpc>
              <a:spcBef>
                <a:spcPts val="0"/>
              </a:spcBef>
              <a:spcAft>
                <a:spcPts val="0"/>
              </a:spcAft>
              <a:buClr>
                <a:schemeClr val="lt1"/>
              </a:buClr>
              <a:buSzPts val="1800"/>
              <a:buFont typeface="Calibri"/>
              <a:buNone/>
            </a:pPr>
            <a:endParaRPr sz="1800" b="0" i="0" u="none" strike="noStrike" cap="none" dirty="0">
              <a:solidFill>
                <a:srgbClr val="FFFFFF"/>
              </a:solidFill>
              <a:latin typeface="Calibri"/>
              <a:ea typeface="Calibri"/>
              <a:cs typeface="Calibri"/>
              <a:sym typeface="Calibri"/>
            </a:endParaRPr>
          </a:p>
        </p:txBody>
      </p:sp>
      <p:sp>
        <p:nvSpPr>
          <p:cNvPr id="1146" name="Google Shape;1146;p57"/>
          <p:cNvSpPr txBox="1"/>
          <p:nvPr/>
        </p:nvSpPr>
        <p:spPr>
          <a:xfrm>
            <a:off x="7975600" y="3573573"/>
            <a:ext cx="2888349" cy="1477287"/>
          </a:xfrm>
          <a:prstGeom prst="rect">
            <a:avLst/>
          </a:prstGeom>
          <a:noFill/>
          <a:ln>
            <a:noFill/>
          </a:ln>
        </p:spPr>
        <p:txBody>
          <a:bodyPr spcFirstLastPara="1" wrap="square" lIns="91425" tIns="45700" rIns="91425" bIns="45700" anchor="t" anchorCtr="0">
            <a:noAutofit/>
          </a:bodyPr>
          <a:lstStyle/>
          <a:p>
            <a:pPr marL="0" marR="0" lvl="0" indent="0" algn="ctr" rtl="1">
              <a:lnSpc>
                <a:spcPct val="90000"/>
              </a:lnSpc>
              <a:spcBef>
                <a:spcPts val="0"/>
              </a:spcBef>
              <a:spcAft>
                <a:spcPts val="0"/>
              </a:spcAft>
              <a:buClr>
                <a:schemeClr val="dk1"/>
              </a:buClr>
              <a:buSzPts val="2400"/>
              <a:buFont typeface="Arial"/>
              <a:buNone/>
            </a:pPr>
            <a:r>
              <a:rPr lang="en-US" sz="2200" dirty="0">
                <a:solidFill>
                  <a:schemeClr val="dk1"/>
                </a:solidFill>
                <a:latin typeface="Calibri" panose="020F0502020204030204" pitchFamily="34" charset="0"/>
                <a:ea typeface="Helvetica Neue"/>
                <a:cs typeface="Calibri" panose="020F0502020204030204" pitchFamily="34" charset="0"/>
                <a:sym typeface="Helvetica Neue"/>
              </a:rPr>
              <a:t>يجب الاحتفاظ بسجل لجميع زيارات المراقبة وجميع / أي مخاوف يتم الإبلاغ عنها للمشرف / مد</a:t>
            </a:r>
            <a:r>
              <a:rPr lang="ar-SA" sz="2200" dirty="0">
                <a:solidFill>
                  <a:schemeClr val="dk1"/>
                </a:solidFill>
                <a:latin typeface="Calibri" panose="020F0502020204030204" pitchFamily="34" charset="0"/>
                <a:ea typeface="Helvetica Neue"/>
                <a:cs typeface="Calibri" panose="020F0502020204030204" pitchFamily="34" charset="0"/>
                <a:sym typeface="Helvetica Neue"/>
              </a:rPr>
              <a:t>راء حماية الطفل </a:t>
            </a:r>
            <a:r>
              <a:rPr lang="en-US" sz="2200" dirty="0">
                <a:solidFill>
                  <a:schemeClr val="dk1"/>
                </a:solidFill>
                <a:latin typeface="Calibri" panose="020F0502020204030204" pitchFamily="34" charset="0"/>
                <a:ea typeface="Helvetica Neue"/>
                <a:cs typeface="Calibri" panose="020F0502020204030204" pitchFamily="34" charset="0"/>
                <a:sym typeface="Helvetica Neue"/>
              </a:rPr>
              <a:t>وفقًا للإجراءات المتفق عليها</a:t>
            </a:r>
            <a:endParaRPr lang="en-ZA" sz="2200" dirty="0">
              <a:latin typeface="Calibri" panose="020F0502020204030204" pitchFamily="34" charset="0"/>
              <a:cs typeface="Calibri" panose="020F0502020204030204" pitchFamily="34" charset="0"/>
            </a:endParaRPr>
          </a:p>
        </p:txBody>
      </p:sp>
    </p:spTree>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Shape 1151"/>
        <p:cNvGrpSpPr/>
        <p:nvPr/>
      </p:nvGrpSpPr>
      <p:grpSpPr>
        <a:xfrm>
          <a:off x="0" y="0"/>
          <a:ext cx="0" cy="0"/>
          <a:chOff x="0" y="0"/>
          <a:chExt cx="0" cy="0"/>
        </a:xfrm>
      </p:grpSpPr>
      <p:sp>
        <p:nvSpPr>
          <p:cNvPr id="1152" name="Google Shape;1152;p58"/>
          <p:cNvSpPr txBox="1">
            <a:spLocks noGrp="1"/>
          </p:cNvSpPr>
          <p:nvPr>
            <p:ph type="title"/>
          </p:nvPr>
        </p:nvSpPr>
        <p:spPr>
          <a:xfrm>
            <a:off x="796385" y="3099692"/>
            <a:ext cx="4015311" cy="562168"/>
          </a:xfrm>
          <a:prstGeom prst="rect">
            <a:avLst/>
          </a:prstGeom>
          <a:noFill/>
          <a:ln>
            <a:noFill/>
          </a:ln>
        </p:spPr>
        <p:txBody>
          <a:bodyPr spcFirstLastPara="1" wrap="square" lIns="91425" tIns="45700" rIns="91425" bIns="45700" anchor="ctr" anchorCtr="0">
            <a:noAutofit/>
          </a:bodyPr>
          <a:lstStyle/>
          <a:p>
            <a:pPr marL="0" lvl="0" indent="0" algn="r" rtl="1">
              <a:lnSpc>
                <a:spcPct val="90000"/>
              </a:lnSpc>
              <a:spcBef>
                <a:spcPts val="0"/>
              </a:spcBef>
              <a:spcAft>
                <a:spcPts val="0"/>
              </a:spcAft>
              <a:buClr>
                <a:schemeClr val="lt1"/>
              </a:buClr>
              <a:buSzPts val="4800"/>
              <a:buFont typeface="Garamond"/>
              <a:buNone/>
            </a:pPr>
            <a:r>
              <a:rPr lang="ar-SA" sz="2400" b="1" dirty="0">
                <a:solidFill>
                  <a:schemeClr val="accent2">
                    <a:lumMod val="75000"/>
                  </a:schemeClr>
                </a:solidFill>
                <a:highlight>
                  <a:srgbClr val="FFFF00"/>
                </a:highlight>
                <a:latin typeface="Garamond"/>
              </a:rPr>
              <a:t>تكييف بحسب السياق</a:t>
            </a:r>
            <a:br>
              <a:rPr lang="ar-SA" sz="2400" b="1" dirty="0">
                <a:solidFill>
                  <a:schemeClr val="accent2">
                    <a:lumMod val="75000"/>
                  </a:schemeClr>
                </a:solidFill>
                <a:highlight>
                  <a:srgbClr val="FFFF00"/>
                </a:highlight>
                <a:latin typeface="Garamond"/>
              </a:rPr>
            </a:br>
            <a:br>
              <a:rPr lang="en-US" sz="2400" dirty="0"/>
            </a:br>
            <a:r>
              <a:rPr lang="en-US" sz="2400" dirty="0">
                <a:latin typeface="Calibri" panose="020F0502020204030204" pitchFamily="34" charset="0"/>
                <a:cs typeface="Calibri" panose="020F0502020204030204" pitchFamily="34" charset="0"/>
              </a:rPr>
              <a:t>الجلسة </a:t>
            </a:r>
            <a:r>
              <a:rPr lang="ar-SA" sz="2400" dirty="0">
                <a:latin typeface="Calibri" panose="020F0502020204030204" pitchFamily="34" charset="0"/>
                <a:cs typeface="Calibri" panose="020F0502020204030204" pitchFamily="34" charset="0"/>
              </a:rPr>
              <a:t>٥.١</a:t>
            </a:r>
            <a:br>
              <a:rPr lang="en-US" sz="2400" dirty="0">
                <a:latin typeface="Calibri" panose="020F0502020204030204" pitchFamily="34" charset="0"/>
                <a:cs typeface="Calibri" panose="020F0502020204030204" pitchFamily="34" charset="0"/>
              </a:rPr>
            </a:br>
            <a:r>
              <a:rPr lang="en-US" sz="2400" dirty="0">
                <a:latin typeface="Calibri" panose="020F0502020204030204" pitchFamily="34" charset="0"/>
                <a:cs typeface="Calibri" panose="020F0502020204030204" pitchFamily="34" charset="0"/>
              </a:rPr>
              <a:t> </a:t>
            </a:r>
            <a:br>
              <a:rPr lang="en-US" dirty="0">
                <a:latin typeface="Calibri" panose="020F0502020204030204" pitchFamily="34" charset="0"/>
                <a:cs typeface="Calibri" panose="020F0502020204030204" pitchFamily="34" charset="0"/>
              </a:rPr>
            </a:br>
            <a:r>
              <a:rPr lang="ar-SA" dirty="0">
                <a:latin typeface="Calibri" panose="020F0502020204030204" pitchFamily="34" charset="0"/>
                <a:cs typeface="Calibri" panose="020F0502020204030204" pitchFamily="34" charset="0"/>
              </a:rPr>
              <a:t>تعقب </a:t>
            </a:r>
            <a:r>
              <a:rPr lang="en-US" dirty="0">
                <a:latin typeface="Calibri" panose="020F0502020204030204" pitchFamily="34" charset="0"/>
                <a:cs typeface="Calibri" panose="020F0502020204030204" pitchFamily="34" charset="0"/>
              </a:rPr>
              <a:t>الأسرة ولم </a:t>
            </a:r>
            <a:r>
              <a:rPr lang="ar-SA" dirty="0">
                <a:latin typeface="Calibri" panose="020F0502020204030204" pitchFamily="34" charset="0"/>
                <a:cs typeface="Calibri" panose="020F0502020204030204" pitchFamily="34" charset="0"/>
              </a:rPr>
              <a:t>ال</a:t>
            </a:r>
            <a:r>
              <a:rPr lang="en-US" dirty="0">
                <a:latin typeface="Calibri" panose="020F0502020204030204" pitchFamily="34" charset="0"/>
                <a:cs typeface="Calibri" panose="020F0502020204030204" pitchFamily="34" charset="0"/>
              </a:rPr>
              <a:t>شمل</a:t>
            </a:r>
            <a:endParaRPr dirty="0">
              <a:latin typeface="Calibri" panose="020F0502020204030204" pitchFamily="34" charset="0"/>
              <a:cs typeface="Calibri" panose="020F0502020204030204" pitchFamily="34" charset="0"/>
            </a:endParaRPr>
          </a:p>
        </p:txBody>
      </p:sp>
      <p:sp>
        <p:nvSpPr>
          <p:cNvPr id="3" name="Google Shape;191;p14">
            <a:extLst>
              <a:ext uri="{FF2B5EF4-FFF2-40B4-BE49-F238E27FC236}">
                <a16:creationId xmlns:a16="http://schemas.microsoft.com/office/drawing/2014/main" id="{6B65DB2E-BCA7-F931-4EF4-E0EB5226DA84}"/>
              </a:ext>
            </a:extLst>
          </p:cNvPr>
          <p:cNvSpPr txBox="1"/>
          <p:nvPr/>
        </p:nvSpPr>
        <p:spPr>
          <a:xfrm>
            <a:off x="6744806" y="2074469"/>
            <a:ext cx="4479265" cy="461624"/>
          </a:xfrm>
          <a:prstGeom prst="rect">
            <a:avLst/>
          </a:prstGeom>
          <a:noFill/>
          <a:ln>
            <a:noFill/>
          </a:ln>
        </p:spPr>
        <p:txBody>
          <a:bodyPr spcFirstLastPara="1" wrap="square" lIns="91425" tIns="45700" rIns="91425" bIns="45700" anchor="t" anchorCtr="0">
            <a:spAutoFit/>
          </a:bodyPr>
          <a:lstStyle/>
          <a:p>
            <a:pPr marL="0" marR="0" lvl="0" indent="0" algn="ctr" rtl="1">
              <a:lnSpc>
                <a:spcPct val="100000"/>
              </a:lnSpc>
              <a:spcBef>
                <a:spcPts val="0"/>
              </a:spcBef>
              <a:spcAft>
                <a:spcPts val="0"/>
              </a:spcAft>
              <a:buClr>
                <a:srgbClr val="1D8CC8"/>
              </a:buClr>
              <a:buSzPts val="2400"/>
              <a:buFont typeface="Arial"/>
              <a:buNone/>
            </a:pPr>
            <a:r>
              <a:rPr lang="en-US" sz="2400" b="1" i="0" u="none" strike="noStrike" cap="none" spc="300" dirty="0">
                <a:solidFill>
                  <a:schemeClr val="accent2">
                    <a:lumMod val="75000"/>
                  </a:schemeClr>
                </a:solidFill>
                <a:latin typeface="Calibri" panose="020F0502020204030204" pitchFamily="34" charset="0"/>
                <a:cs typeface="Calibri" panose="020F0502020204030204" pitchFamily="34" charset="0"/>
                <a:sym typeface="Arial"/>
              </a:rPr>
              <a:t>أهداف التعلم</a:t>
            </a:r>
            <a:endParaRPr lang="en-US" sz="2400" spc="300" dirty="0">
              <a:solidFill>
                <a:schemeClr val="accent2">
                  <a:lumMod val="75000"/>
                </a:schemeClr>
              </a:solidFill>
              <a:latin typeface="Calibri" panose="020F0502020204030204" pitchFamily="34" charset="0"/>
              <a:cs typeface="Calibri" panose="020F0502020204030204" pitchFamily="34" charset="0"/>
            </a:endParaRPr>
          </a:p>
        </p:txBody>
      </p:sp>
      <p:sp>
        <p:nvSpPr>
          <p:cNvPr id="4" name="Google Shape;193;p14">
            <a:extLst>
              <a:ext uri="{FF2B5EF4-FFF2-40B4-BE49-F238E27FC236}">
                <a16:creationId xmlns:a16="http://schemas.microsoft.com/office/drawing/2014/main" id="{27525E83-05F6-CF33-F44B-4D0CB1671463}"/>
              </a:ext>
            </a:extLst>
          </p:cNvPr>
          <p:cNvSpPr txBox="1"/>
          <p:nvPr/>
        </p:nvSpPr>
        <p:spPr>
          <a:xfrm>
            <a:off x="7614834" y="3112150"/>
            <a:ext cx="3780781" cy="1179129"/>
          </a:xfrm>
          <a:prstGeom prst="rect">
            <a:avLst/>
          </a:prstGeom>
          <a:noFill/>
          <a:ln>
            <a:noFill/>
          </a:ln>
        </p:spPr>
        <p:txBody>
          <a:bodyPr spcFirstLastPara="1" wrap="square" lIns="91425" tIns="45700" rIns="91425" bIns="45700" anchor="t" anchorCtr="0">
            <a:spAutoFit/>
          </a:bodyPr>
          <a:lstStyle/>
          <a:p>
            <a:pPr marL="0" marR="0" lvl="0" indent="0" algn="r" rtl="1">
              <a:lnSpc>
                <a:spcPct val="107000"/>
              </a:lnSpc>
              <a:spcBef>
                <a:spcPts val="0"/>
              </a:spcBef>
              <a:spcAft>
                <a:spcPts val="0"/>
              </a:spcAft>
              <a:buClr>
                <a:srgbClr val="000000"/>
              </a:buClr>
              <a:buSzPts val="2400"/>
              <a:buFont typeface="Arial"/>
              <a:buNone/>
            </a:pPr>
            <a:r>
              <a:rPr lang="ar-SA" sz="2200" b="0" i="0" u="none" strike="noStrike" cap="none" dirty="0">
                <a:solidFill>
                  <a:srgbClr val="000000"/>
                </a:solidFill>
                <a:latin typeface="Calibri" panose="020F0502020204030204" pitchFamily="34" charset="0"/>
                <a:cs typeface="Calibri" panose="020F0502020204030204" pitchFamily="34" charset="0"/>
                <a:sym typeface="Arial"/>
              </a:rPr>
              <a:t>و</a:t>
            </a:r>
            <a:r>
              <a:rPr lang="en-US" sz="2200" b="0" i="0" u="none" strike="noStrike" cap="none" dirty="0">
                <a:solidFill>
                  <a:srgbClr val="000000"/>
                </a:solidFill>
                <a:latin typeface="Calibri" panose="020F0502020204030204" pitchFamily="34" charset="0"/>
                <a:cs typeface="Calibri" panose="020F0502020204030204" pitchFamily="34" charset="0"/>
                <a:sym typeface="Arial"/>
              </a:rPr>
              <a:t>ضع قائمة بالمبادئ الأساسية لت</a:t>
            </a:r>
            <a:r>
              <a:rPr lang="ar-SA" sz="2200" b="0" i="0" u="none" strike="noStrike" cap="none" dirty="0">
                <a:solidFill>
                  <a:srgbClr val="000000"/>
                </a:solidFill>
                <a:latin typeface="Calibri" panose="020F0502020204030204" pitchFamily="34" charset="0"/>
                <a:cs typeface="Calibri" panose="020F0502020204030204" pitchFamily="34" charset="0"/>
                <a:sym typeface="Arial"/>
              </a:rPr>
              <a:t>عقب</a:t>
            </a:r>
            <a:r>
              <a:rPr lang="en-US" sz="2200" b="0" i="0" u="none" strike="noStrike" cap="none" dirty="0">
                <a:solidFill>
                  <a:srgbClr val="000000"/>
                </a:solidFill>
                <a:latin typeface="Calibri" panose="020F0502020204030204" pitchFamily="34" charset="0"/>
                <a:cs typeface="Calibri" panose="020F0502020204030204" pitchFamily="34" charset="0"/>
                <a:sym typeface="Arial"/>
              </a:rPr>
              <a:t> الأسرة وشرح الطرق المختلفة لت</a:t>
            </a:r>
            <a:r>
              <a:rPr lang="ar-SA" sz="2200" b="0" i="0" u="none" strike="noStrike" cap="none" dirty="0">
                <a:solidFill>
                  <a:srgbClr val="000000"/>
                </a:solidFill>
                <a:latin typeface="Calibri" panose="020F0502020204030204" pitchFamily="34" charset="0"/>
                <a:cs typeface="Calibri" panose="020F0502020204030204" pitchFamily="34" charset="0"/>
                <a:sym typeface="Arial"/>
              </a:rPr>
              <a:t>عقب</a:t>
            </a:r>
            <a:r>
              <a:rPr lang="en-US" sz="2200" b="0" i="0" u="none" strike="noStrike" cap="none" dirty="0">
                <a:solidFill>
                  <a:srgbClr val="000000"/>
                </a:solidFill>
                <a:latin typeface="Calibri" panose="020F0502020204030204" pitchFamily="34" charset="0"/>
                <a:cs typeface="Calibri" panose="020F0502020204030204" pitchFamily="34" charset="0"/>
                <a:sym typeface="Arial"/>
              </a:rPr>
              <a:t> الأسرة.</a:t>
            </a:r>
          </a:p>
        </p:txBody>
      </p:sp>
      <p:grpSp>
        <p:nvGrpSpPr>
          <p:cNvPr id="5" name="Google Shape;194;p14">
            <a:extLst>
              <a:ext uri="{FF2B5EF4-FFF2-40B4-BE49-F238E27FC236}">
                <a16:creationId xmlns:a16="http://schemas.microsoft.com/office/drawing/2014/main" id="{652C304F-C3D9-0F84-2B04-CDCB61BAC8B2}"/>
              </a:ext>
            </a:extLst>
          </p:cNvPr>
          <p:cNvGrpSpPr/>
          <p:nvPr/>
        </p:nvGrpSpPr>
        <p:grpSpPr>
          <a:xfrm>
            <a:off x="6744806" y="3206687"/>
            <a:ext cx="560331" cy="592814"/>
            <a:chOff x="243840" y="1676400"/>
            <a:chExt cx="701040" cy="741680"/>
          </a:xfrm>
          <a:solidFill>
            <a:schemeClr val="accent2">
              <a:lumMod val="75000"/>
            </a:schemeClr>
          </a:solidFill>
        </p:grpSpPr>
        <p:sp>
          <p:nvSpPr>
            <p:cNvPr id="6" name="Google Shape;195;p14">
              <a:extLst>
                <a:ext uri="{FF2B5EF4-FFF2-40B4-BE49-F238E27FC236}">
                  <a16:creationId xmlns:a16="http://schemas.microsoft.com/office/drawing/2014/main" id="{73A4572F-66D5-0A40-2845-8BCA9270F5C1}"/>
                </a:ext>
              </a:extLst>
            </p:cNvPr>
            <p:cNvSpPr/>
            <p:nvPr/>
          </p:nvSpPr>
          <p:spPr>
            <a:xfrm>
              <a:off x="243840" y="1676400"/>
              <a:ext cx="116839" cy="741680"/>
            </a:xfrm>
            <a:prstGeom prst="rect">
              <a:avLst/>
            </a:prstGeom>
            <a:grpFill/>
            <a:ln>
              <a:noFill/>
            </a:ln>
          </p:spPr>
          <p:txBody>
            <a:bodyPr spcFirstLastPara="1" wrap="square" lIns="91425" tIns="45700" rIns="91425" bIns="45700" anchor="ctr" anchorCtr="0">
              <a:noAutofit/>
            </a:bodyPr>
            <a:lstStyle/>
            <a:p>
              <a:pPr marL="0" marR="0" lvl="0" indent="0" algn="ctr" rtl="1">
                <a:spcBef>
                  <a:spcPts val="0"/>
                </a:spcBef>
                <a:spcAft>
                  <a:spcPts val="0"/>
                </a:spcAft>
                <a:buClr>
                  <a:schemeClr val="dk1"/>
                </a:buClr>
                <a:buSzPts val="1800"/>
                <a:buFont typeface="Calibri"/>
                <a:buNone/>
              </a:pPr>
              <a:endParaRPr sz="1800" dirty="0">
                <a:solidFill>
                  <a:schemeClr val="lt1"/>
                </a:solidFill>
                <a:latin typeface="Calibri"/>
                <a:ea typeface="Calibri"/>
                <a:cs typeface="Calibri"/>
                <a:sym typeface="Calibri"/>
              </a:endParaRPr>
            </a:p>
          </p:txBody>
        </p:sp>
        <p:sp>
          <p:nvSpPr>
            <p:cNvPr id="7" name="Google Shape;196;p14">
              <a:extLst>
                <a:ext uri="{FF2B5EF4-FFF2-40B4-BE49-F238E27FC236}">
                  <a16:creationId xmlns:a16="http://schemas.microsoft.com/office/drawing/2014/main" id="{E7296CC0-B83E-4DC4-6EAE-914FF94F4172}"/>
                </a:ext>
              </a:extLst>
            </p:cNvPr>
            <p:cNvSpPr/>
            <p:nvPr/>
          </p:nvSpPr>
          <p:spPr>
            <a:xfrm>
              <a:off x="314960" y="1676400"/>
              <a:ext cx="629920" cy="436880"/>
            </a:xfrm>
            <a:prstGeom prst="rect">
              <a:avLst/>
            </a:prstGeom>
            <a:grpFill/>
            <a:ln>
              <a:noFill/>
            </a:ln>
          </p:spPr>
          <p:txBody>
            <a:bodyPr spcFirstLastPara="1" wrap="square" lIns="91425" tIns="45700" rIns="91425" bIns="45700" anchor="ctr" anchorCtr="0">
              <a:noAutofit/>
            </a:bodyPr>
            <a:lstStyle/>
            <a:p>
              <a:pPr marL="0" marR="0" lvl="0" indent="0" algn="ctr" rtl="1">
                <a:spcBef>
                  <a:spcPts val="0"/>
                </a:spcBef>
                <a:spcAft>
                  <a:spcPts val="0"/>
                </a:spcAft>
                <a:buClr>
                  <a:schemeClr val="dk1"/>
                </a:buClr>
                <a:buSzPts val="1800"/>
                <a:buFont typeface="Calibri"/>
                <a:buNone/>
              </a:pPr>
              <a:endParaRPr sz="1800" dirty="0">
                <a:solidFill>
                  <a:schemeClr val="lt1"/>
                </a:solidFill>
                <a:latin typeface="Calibri"/>
                <a:ea typeface="Calibri"/>
                <a:cs typeface="Calibri"/>
                <a:sym typeface="Calibri"/>
              </a:endParaRPr>
            </a:p>
          </p:txBody>
        </p:sp>
      </p:grpSp>
    </p:spTree>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Shape 1162"/>
        <p:cNvGrpSpPr/>
        <p:nvPr/>
      </p:nvGrpSpPr>
      <p:grpSpPr>
        <a:xfrm>
          <a:off x="0" y="0"/>
          <a:ext cx="0" cy="0"/>
          <a:chOff x="0" y="0"/>
          <a:chExt cx="0" cy="0"/>
        </a:xfrm>
      </p:grpSpPr>
      <p:sp>
        <p:nvSpPr>
          <p:cNvPr id="1163" name="Google Shape;1163;p59"/>
          <p:cNvSpPr txBox="1">
            <a:spLocks noGrp="1"/>
          </p:cNvSpPr>
          <p:nvPr>
            <p:ph type="title"/>
          </p:nvPr>
        </p:nvSpPr>
        <p:spPr>
          <a:xfrm>
            <a:off x="838200" y="120516"/>
            <a:ext cx="10515600" cy="868968"/>
          </a:xfrm>
          <a:prstGeom prst="rect">
            <a:avLst/>
          </a:prstGeom>
          <a:noFill/>
          <a:ln>
            <a:noFill/>
          </a:ln>
        </p:spPr>
        <p:txBody>
          <a:bodyPr spcFirstLastPara="1" wrap="square" lIns="91425" tIns="45700" rIns="91425" bIns="45700" anchor="ctr" anchorCtr="0">
            <a:normAutofit/>
          </a:bodyPr>
          <a:lstStyle/>
          <a:p>
            <a:pPr marL="0" lvl="0" indent="0" algn="ctr" rtl="1">
              <a:lnSpc>
                <a:spcPct val="90000"/>
              </a:lnSpc>
              <a:spcBef>
                <a:spcPts val="0"/>
              </a:spcBef>
              <a:spcAft>
                <a:spcPts val="0"/>
              </a:spcAft>
              <a:buClr>
                <a:srgbClr val="8C5F7A"/>
              </a:buClr>
              <a:buSzPts val="3200"/>
              <a:buFont typeface="Arial"/>
              <a:buNone/>
            </a:pPr>
            <a:r>
              <a:rPr lang="ar-SA" dirty="0">
                <a:latin typeface="Calibri" panose="020F0502020204030204" pitchFamily="34" charset="0"/>
                <a:cs typeface="Calibri" panose="020F0502020204030204" pitchFamily="34" charset="0"/>
              </a:rPr>
              <a:t>تعقب </a:t>
            </a:r>
            <a:r>
              <a:rPr lang="en-US" dirty="0">
                <a:latin typeface="Calibri" panose="020F0502020204030204" pitchFamily="34" charset="0"/>
                <a:cs typeface="Calibri" panose="020F0502020204030204" pitchFamily="34" charset="0"/>
              </a:rPr>
              <a:t>الأسرة ولم </a:t>
            </a:r>
            <a:r>
              <a:rPr lang="ar-SA" dirty="0">
                <a:latin typeface="Calibri" panose="020F0502020204030204" pitchFamily="34" charset="0"/>
                <a:cs typeface="Calibri" panose="020F0502020204030204" pitchFamily="34" charset="0"/>
              </a:rPr>
              <a:t>ال</a:t>
            </a:r>
            <a:r>
              <a:rPr lang="en-US" dirty="0">
                <a:latin typeface="Calibri" panose="020F0502020204030204" pitchFamily="34" charset="0"/>
                <a:cs typeface="Calibri" panose="020F0502020204030204" pitchFamily="34" charset="0"/>
              </a:rPr>
              <a:t>شمل - صح أ</a:t>
            </a:r>
            <a:r>
              <a:rPr lang="ar-SA" dirty="0">
                <a:latin typeface="Calibri" panose="020F0502020204030204" pitchFamily="34" charset="0"/>
                <a:cs typeface="Calibri" panose="020F0502020204030204" pitchFamily="34" charset="0"/>
              </a:rPr>
              <a:t>و</a:t>
            </a:r>
            <a:r>
              <a:rPr lang="en-US" dirty="0">
                <a:latin typeface="Calibri" panose="020F0502020204030204" pitchFamily="34" charset="0"/>
                <a:cs typeface="Calibri" panose="020F0502020204030204" pitchFamily="34" charset="0"/>
              </a:rPr>
              <a:t> خطأ</a:t>
            </a:r>
            <a:endParaRPr dirty="0">
              <a:latin typeface="Calibri" panose="020F0502020204030204" pitchFamily="34" charset="0"/>
              <a:cs typeface="Calibri" panose="020F0502020204030204" pitchFamily="34" charset="0"/>
            </a:endParaRPr>
          </a:p>
        </p:txBody>
      </p:sp>
      <p:grpSp>
        <p:nvGrpSpPr>
          <p:cNvPr id="2" name="Group 1">
            <a:extLst>
              <a:ext uri="{FF2B5EF4-FFF2-40B4-BE49-F238E27FC236}">
                <a16:creationId xmlns:a16="http://schemas.microsoft.com/office/drawing/2014/main" id="{CD4F04E5-4017-F145-0093-0F73122CB14F}"/>
              </a:ext>
            </a:extLst>
          </p:cNvPr>
          <p:cNvGrpSpPr/>
          <p:nvPr/>
        </p:nvGrpSpPr>
        <p:grpSpPr>
          <a:xfrm>
            <a:off x="3063169" y="2270760"/>
            <a:ext cx="2433183" cy="2542540"/>
            <a:chOff x="7345680" y="2484120"/>
            <a:chExt cx="904240" cy="944880"/>
          </a:xfrm>
        </p:grpSpPr>
        <p:sp>
          <p:nvSpPr>
            <p:cNvPr id="3" name="Oval 2">
              <a:extLst>
                <a:ext uri="{FF2B5EF4-FFF2-40B4-BE49-F238E27FC236}">
                  <a16:creationId xmlns:a16="http://schemas.microsoft.com/office/drawing/2014/main" id="{E5A125EB-AA29-89D7-80F2-BDC626489783}"/>
                </a:ext>
              </a:extLst>
            </p:cNvPr>
            <p:cNvSpPr/>
            <p:nvPr/>
          </p:nvSpPr>
          <p:spPr>
            <a:xfrm>
              <a:off x="7345680" y="2484120"/>
              <a:ext cx="904240" cy="944880"/>
            </a:xfrm>
            <a:prstGeom prst="ellipse">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4" name="L-Shape 3">
              <a:extLst>
                <a:ext uri="{FF2B5EF4-FFF2-40B4-BE49-F238E27FC236}">
                  <a16:creationId xmlns:a16="http://schemas.microsoft.com/office/drawing/2014/main" id="{476C3179-DFC2-0724-24B4-F59134DA3B30}"/>
                </a:ext>
              </a:extLst>
            </p:cNvPr>
            <p:cNvSpPr/>
            <p:nvPr/>
          </p:nvSpPr>
          <p:spPr>
            <a:xfrm rot="18361091">
              <a:off x="7500809" y="2772426"/>
              <a:ext cx="630274" cy="320762"/>
            </a:xfrm>
            <a:prstGeom prst="corner">
              <a:avLst>
                <a:gd name="adj1" fmla="val 42208"/>
                <a:gd name="adj2" fmla="val 4335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grpSp>
      <p:grpSp>
        <p:nvGrpSpPr>
          <p:cNvPr id="5" name="Group 4">
            <a:extLst>
              <a:ext uri="{FF2B5EF4-FFF2-40B4-BE49-F238E27FC236}">
                <a16:creationId xmlns:a16="http://schemas.microsoft.com/office/drawing/2014/main" id="{E01A91F0-DDFC-9A22-6833-62CED7678ECB}"/>
              </a:ext>
            </a:extLst>
          </p:cNvPr>
          <p:cNvGrpSpPr/>
          <p:nvPr/>
        </p:nvGrpSpPr>
        <p:grpSpPr>
          <a:xfrm>
            <a:off x="6871134" y="2270760"/>
            <a:ext cx="2433183" cy="2542540"/>
            <a:chOff x="7090831" y="3731241"/>
            <a:chExt cx="904240" cy="944880"/>
          </a:xfrm>
        </p:grpSpPr>
        <p:sp>
          <p:nvSpPr>
            <p:cNvPr id="6" name="Oval 5">
              <a:extLst>
                <a:ext uri="{FF2B5EF4-FFF2-40B4-BE49-F238E27FC236}">
                  <a16:creationId xmlns:a16="http://schemas.microsoft.com/office/drawing/2014/main" id="{79C95480-809B-55BF-71EF-E8A82F1803BD}"/>
                </a:ext>
              </a:extLst>
            </p:cNvPr>
            <p:cNvSpPr/>
            <p:nvPr/>
          </p:nvSpPr>
          <p:spPr>
            <a:xfrm>
              <a:off x="7090831" y="3731241"/>
              <a:ext cx="904240" cy="944880"/>
            </a:xfrm>
            <a:prstGeom prst="ellipse">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7" name="Plus Sign 6">
              <a:extLst>
                <a:ext uri="{FF2B5EF4-FFF2-40B4-BE49-F238E27FC236}">
                  <a16:creationId xmlns:a16="http://schemas.microsoft.com/office/drawing/2014/main" id="{2BD2D07C-0871-57F3-9CC8-C35A030D4441}"/>
                </a:ext>
              </a:extLst>
            </p:cNvPr>
            <p:cNvSpPr/>
            <p:nvPr/>
          </p:nvSpPr>
          <p:spPr>
            <a:xfrm rot="2700000">
              <a:off x="7223315" y="3868494"/>
              <a:ext cx="655187" cy="670373"/>
            </a:xfrm>
            <a:prstGeom prst="mathPlus">
              <a:avLst>
                <a:gd name="adj1" fmla="val 20406"/>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gr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317"/>
        <p:cNvGrpSpPr/>
        <p:nvPr/>
      </p:nvGrpSpPr>
      <p:grpSpPr>
        <a:xfrm>
          <a:off x="0" y="0"/>
          <a:ext cx="0" cy="0"/>
          <a:chOff x="0" y="0"/>
          <a:chExt cx="0" cy="0"/>
        </a:xfrm>
      </p:grpSpPr>
      <p:cxnSp>
        <p:nvCxnSpPr>
          <p:cNvPr id="318" name="Google Shape;318;p6"/>
          <p:cNvCxnSpPr/>
          <p:nvPr/>
        </p:nvCxnSpPr>
        <p:spPr>
          <a:xfrm>
            <a:off x="7611129" y="659172"/>
            <a:ext cx="0" cy="5685241"/>
          </a:xfrm>
          <a:prstGeom prst="straightConnector1">
            <a:avLst/>
          </a:prstGeom>
          <a:noFill/>
          <a:ln w="28575" cap="flat" cmpd="sng">
            <a:solidFill>
              <a:schemeClr val="lt1"/>
            </a:solidFill>
            <a:prstDash val="solid"/>
            <a:miter lim="800000"/>
            <a:headEnd type="none" w="sm" len="sm"/>
            <a:tailEnd type="none" w="sm" len="sm"/>
          </a:ln>
        </p:spPr>
      </p:cxnSp>
      <p:sp>
        <p:nvSpPr>
          <p:cNvPr id="319" name="Google Shape;319;p6"/>
          <p:cNvSpPr txBox="1"/>
          <p:nvPr/>
        </p:nvSpPr>
        <p:spPr>
          <a:xfrm>
            <a:off x="7856912" y="498718"/>
            <a:ext cx="3585788" cy="400069"/>
          </a:xfrm>
          <a:prstGeom prst="rect">
            <a:avLst/>
          </a:prstGeom>
          <a:noFill/>
          <a:ln>
            <a:noFill/>
          </a:ln>
        </p:spPr>
        <p:txBody>
          <a:bodyPr spcFirstLastPara="1" wrap="square" lIns="91425" tIns="45700" rIns="91425" bIns="45700" anchor="t" anchorCtr="0">
            <a:spAutoFit/>
          </a:bodyPr>
          <a:lstStyle/>
          <a:p>
            <a:pPr marL="0" marR="0" lvl="0" indent="0" algn="r" rtl="1">
              <a:lnSpc>
                <a:spcPct val="100000"/>
              </a:lnSpc>
              <a:spcBef>
                <a:spcPts val="0"/>
              </a:spcBef>
              <a:spcAft>
                <a:spcPts val="0"/>
              </a:spcAft>
              <a:buClr>
                <a:srgbClr val="FFFFFF"/>
              </a:buClr>
              <a:buSzPts val="2000"/>
              <a:buFont typeface="Helvetica Neue"/>
              <a:buNone/>
            </a:pPr>
            <a:r>
              <a:rPr lang="en-US" sz="2000" b="1" i="0" u="none" strike="noStrike" cap="none" dirty="0">
                <a:solidFill>
                  <a:srgbClr val="FFFFFF"/>
                </a:solidFill>
                <a:latin typeface="Calibri" panose="020F0502020204030204" pitchFamily="34" charset="0"/>
                <a:ea typeface="Helvetica Neue"/>
                <a:cs typeface="Calibri" panose="020F0502020204030204" pitchFamily="34" charset="0"/>
                <a:sym typeface="Helvetica Neue"/>
              </a:rPr>
              <a:t>مقدمة</a:t>
            </a:r>
            <a:r>
              <a:rPr lang="ar-SA" sz="2000" b="1" i="0" u="none" strike="noStrike" cap="none" dirty="0">
                <a:solidFill>
                  <a:srgbClr val="FFFFFF"/>
                </a:solidFill>
                <a:latin typeface="Calibri" panose="020F0502020204030204" pitchFamily="34" charset="0"/>
                <a:ea typeface="Helvetica Neue"/>
                <a:cs typeface="Calibri" panose="020F0502020204030204" pitchFamily="34" charset="0"/>
                <a:sym typeface="Helvetica Neue"/>
              </a:rPr>
              <a:t> عن</a:t>
            </a:r>
            <a:r>
              <a:rPr lang="en-US" sz="2000" b="1" i="0" u="none" strike="noStrike" cap="none" dirty="0">
                <a:solidFill>
                  <a:srgbClr val="FFFFFF"/>
                </a:solidFill>
                <a:latin typeface="Calibri" panose="020F0502020204030204" pitchFamily="34" charset="0"/>
                <a:ea typeface="Helvetica Neue"/>
                <a:cs typeface="Calibri" panose="020F0502020204030204" pitchFamily="34" charset="0"/>
                <a:sym typeface="Helvetica Neue"/>
              </a:rPr>
              <a:t> الوحدة</a:t>
            </a:r>
            <a:endParaRPr sz="2000" dirty="0">
              <a:latin typeface="Calibri" panose="020F0502020204030204" pitchFamily="34" charset="0"/>
              <a:cs typeface="Calibri" panose="020F0502020204030204" pitchFamily="34" charset="0"/>
            </a:endParaRPr>
          </a:p>
        </p:txBody>
      </p:sp>
      <p:sp>
        <p:nvSpPr>
          <p:cNvPr id="320" name="Google Shape;320;p6"/>
          <p:cNvSpPr txBox="1"/>
          <p:nvPr/>
        </p:nvSpPr>
        <p:spPr>
          <a:xfrm>
            <a:off x="7856912" y="1227681"/>
            <a:ext cx="3585788" cy="400069"/>
          </a:xfrm>
          <a:prstGeom prst="rect">
            <a:avLst/>
          </a:prstGeom>
          <a:noFill/>
          <a:ln>
            <a:noFill/>
          </a:ln>
        </p:spPr>
        <p:txBody>
          <a:bodyPr spcFirstLastPara="1" wrap="square" lIns="91425" tIns="45700" rIns="91425" bIns="45700" anchor="t" anchorCtr="0">
            <a:spAutoFit/>
          </a:bodyPr>
          <a:lstStyle/>
          <a:p>
            <a:pPr marL="0" marR="0" lvl="0" indent="0" algn="r" rtl="1">
              <a:lnSpc>
                <a:spcPct val="100000"/>
              </a:lnSpc>
              <a:spcBef>
                <a:spcPts val="0"/>
              </a:spcBef>
              <a:spcAft>
                <a:spcPts val="0"/>
              </a:spcAft>
              <a:buClr>
                <a:srgbClr val="FFFFFF"/>
              </a:buClr>
              <a:buSzPts val="2000"/>
              <a:buFont typeface="Helvetica Neue"/>
              <a:buNone/>
            </a:pPr>
            <a:r>
              <a:rPr lang="en-US" sz="2000" b="1" i="0" u="none" strike="noStrike" cap="none" dirty="0">
                <a:solidFill>
                  <a:srgbClr val="FFFFFF"/>
                </a:solidFill>
                <a:latin typeface="Calibri" panose="020F0502020204030204" pitchFamily="34" charset="0"/>
                <a:ea typeface="Helvetica Neue"/>
                <a:cs typeface="Calibri" panose="020F0502020204030204" pitchFamily="34" charset="0"/>
                <a:sym typeface="Helvetica Neue"/>
              </a:rPr>
              <a:t>الت</a:t>
            </a:r>
            <a:r>
              <a:rPr lang="ar-SA" sz="2000" b="1" i="0" u="none" strike="noStrike" cap="none" dirty="0">
                <a:solidFill>
                  <a:srgbClr val="FFFFFF"/>
                </a:solidFill>
                <a:latin typeface="Calibri" panose="020F0502020204030204" pitchFamily="34" charset="0"/>
                <a:ea typeface="Helvetica Neue"/>
                <a:cs typeface="Calibri" panose="020F0502020204030204" pitchFamily="34" charset="0"/>
                <a:sym typeface="Helvetica Neue"/>
              </a:rPr>
              <a:t>حديد</a:t>
            </a:r>
            <a:r>
              <a:rPr lang="en-US" sz="2000" b="1" i="0" u="none" strike="noStrike" cap="none" dirty="0">
                <a:solidFill>
                  <a:srgbClr val="FFFFFF"/>
                </a:solidFill>
                <a:latin typeface="Calibri" panose="020F0502020204030204" pitchFamily="34" charset="0"/>
                <a:ea typeface="Helvetica Neue"/>
                <a:cs typeface="Calibri" panose="020F0502020204030204" pitchFamily="34" charset="0"/>
                <a:sym typeface="Helvetica Neue"/>
              </a:rPr>
              <a:t> والتسجيل</a:t>
            </a:r>
            <a:endParaRPr sz="2000" dirty="0">
              <a:latin typeface="Calibri" panose="020F0502020204030204" pitchFamily="34" charset="0"/>
              <a:cs typeface="Calibri" panose="020F0502020204030204" pitchFamily="34" charset="0"/>
            </a:endParaRPr>
          </a:p>
        </p:txBody>
      </p:sp>
      <p:sp>
        <p:nvSpPr>
          <p:cNvPr id="321" name="Google Shape;321;p6"/>
          <p:cNvSpPr txBox="1"/>
          <p:nvPr/>
        </p:nvSpPr>
        <p:spPr>
          <a:xfrm>
            <a:off x="5965427" y="2610188"/>
            <a:ext cx="1349407" cy="400069"/>
          </a:xfrm>
          <a:prstGeom prst="rect">
            <a:avLst/>
          </a:prstGeom>
          <a:noFill/>
          <a:ln>
            <a:noFill/>
          </a:ln>
        </p:spPr>
        <p:txBody>
          <a:bodyPr spcFirstLastPara="1" wrap="square" lIns="91425" tIns="45700" rIns="91425" bIns="45700" anchor="t" anchorCtr="0">
            <a:spAutoFit/>
          </a:bodyPr>
          <a:lstStyle/>
          <a:p>
            <a:pPr marL="0" marR="0" lvl="0" indent="0" algn="r" rtl="1">
              <a:lnSpc>
                <a:spcPct val="100000"/>
              </a:lnSpc>
              <a:spcBef>
                <a:spcPts val="0"/>
              </a:spcBef>
              <a:spcAft>
                <a:spcPts val="0"/>
              </a:spcAft>
              <a:buClr>
                <a:srgbClr val="FFFFFF"/>
              </a:buClr>
              <a:buSzPts val="2000"/>
              <a:buFont typeface="Helvetica Neue"/>
              <a:buNone/>
            </a:pPr>
            <a:r>
              <a:rPr lang="en-US" sz="2000" b="1" i="0" u="none" strike="noStrike" cap="none" dirty="0">
                <a:solidFill>
                  <a:srgbClr val="FFFFFF"/>
                </a:solidFill>
                <a:latin typeface="Calibri" panose="020F0502020204030204" pitchFamily="34" charset="0"/>
                <a:ea typeface="Calibri" panose="020F0502020204030204" pitchFamily="34" charset="0"/>
                <a:cs typeface="Calibri" panose="020F0502020204030204" pitchFamily="34" charset="0"/>
                <a:sym typeface="Helvetica Neue"/>
              </a:rPr>
              <a:t>استراحة</a:t>
            </a:r>
            <a:endParaRPr sz="2000" b="1" i="1" u="none" strike="noStrike" cap="none" dirty="0">
              <a:solidFill>
                <a:srgbClr val="FFFFFF"/>
              </a:solidFill>
              <a:latin typeface="Calibri" panose="020F0502020204030204" pitchFamily="34" charset="0"/>
              <a:ea typeface="Calibri" panose="020F0502020204030204" pitchFamily="34" charset="0"/>
              <a:cs typeface="Calibri" panose="020F0502020204030204" pitchFamily="34" charset="0"/>
              <a:sym typeface="Calibri"/>
            </a:endParaRPr>
          </a:p>
        </p:txBody>
      </p:sp>
      <p:sp>
        <p:nvSpPr>
          <p:cNvPr id="322" name="Google Shape;322;p6"/>
          <p:cNvSpPr txBox="1"/>
          <p:nvPr/>
        </p:nvSpPr>
        <p:spPr>
          <a:xfrm>
            <a:off x="7856912" y="1912136"/>
            <a:ext cx="3585788" cy="400069"/>
          </a:xfrm>
          <a:prstGeom prst="rect">
            <a:avLst/>
          </a:prstGeom>
          <a:noFill/>
          <a:ln>
            <a:noFill/>
          </a:ln>
        </p:spPr>
        <p:txBody>
          <a:bodyPr spcFirstLastPara="1" wrap="square" lIns="91425" tIns="45700" rIns="91425" bIns="45700" anchor="t" anchorCtr="0">
            <a:spAutoFit/>
          </a:bodyPr>
          <a:lstStyle/>
          <a:p>
            <a:pPr marL="0" marR="0" lvl="0" indent="0" algn="r" rtl="1">
              <a:lnSpc>
                <a:spcPct val="100000"/>
              </a:lnSpc>
              <a:spcBef>
                <a:spcPts val="0"/>
              </a:spcBef>
              <a:spcAft>
                <a:spcPts val="0"/>
              </a:spcAft>
              <a:buClr>
                <a:srgbClr val="FFFFFF"/>
              </a:buClr>
              <a:buSzPts val="2000"/>
              <a:buFont typeface="Helvetica Neue"/>
              <a:buNone/>
            </a:pPr>
            <a:r>
              <a:rPr lang="ar-SA" sz="2000" b="1" i="0" u="none" strike="noStrike" cap="none" dirty="0">
                <a:solidFill>
                  <a:srgbClr val="FFFFFF"/>
                </a:solidFill>
                <a:latin typeface="Calibri" panose="020F0502020204030204" pitchFamily="34" charset="0"/>
                <a:ea typeface="Helvetica Neue"/>
                <a:cs typeface="Calibri" panose="020F0502020204030204" pitchFamily="34" charset="0"/>
                <a:sym typeface="Helvetica Neue"/>
              </a:rPr>
              <a:t>ال</a:t>
            </a:r>
            <a:r>
              <a:rPr lang="en-US" sz="2000" b="1" i="0" u="none" strike="noStrike" cap="none" dirty="0">
                <a:solidFill>
                  <a:srgbClr val="FFFFFF"/>
                </a:solidFill>
                <a:latin typeface="Calibri" panose="020F0502020204030204" pitchFamily="34" charset="0"/>
                <a:ea typeface="Helvetica Neue"/>
                <a:cs typeface="Calibri" panose="020F0502020204030204" pitchFamily="34" charset="0"/>
                <a:sym typeface="Helvetica Neue"/>
              </a:rPr>
              <a:t>دعم </a:t>
            </a:r>
            <a:r>
              <a:rPr lang="ar-SA" sz="2000" b="1" i="0" u="none" strike="noStrike" cap="none" dirty="0">
                <a:solidFill>
                  <a:srgbClr val="FFFFFF"/>
                </a:solidFill>
                <a:latin typeface="Calibri" panose="020F0502020204030204" pitchFamily="34" charset="0"/>
                <a:ea typeface="Helvetica Neue"/>
                <a:cs typeface="Calibri" panose="020F0502020204030204" pitchFamily="34" charset="0"/>
                <a:sym typeface="Helvetica Neue"/>
              </a:rPr>
              <a:t>ال</a:t>
            </a:r>
            <a:r>
              <a:rPr lang="en-US" sz="2000" b="1" i="0" u="none" strike="noStrike" cap="none" dirty="0">
                <a:solidFill>
                  <a:srgbClr val="FFFFFF"/>
                </a:solidFill>
                <a:latin typeface="Calibri" panose="020F0502020204030204" pitchFamily="34" charset="0"/>
                <a:ea typeface="Helvetica Neue"/>
                <a:cs typeface="Calibri" panose="020F0502020204030204" pitchFamily="34" charset="0"/>
                <a:sym typeface="Helvetica Neue"/>
              </a:rPr>
              <a:t>فوري</a:t>
            </a:r>
            <a:endParaRPr sz="2000" dirty="0">
              <a:latin typeface="Calibri" panose="020F0502020204030204" pitchFamily="34" charset="0"/>
              <a:cs typeface="Calibri" panose="020F0502020204030204" pitchFamily="34" charset="0"/>
            </a:endParaRPr>
          </a:p>
        </p:txBody>
      </p:sp>
      <p:sp>
        <p:nvSpPr>
          <p:cNvPr id="323" name="Google Shape;323;p6"/>
          <p:cNvSpPr txBox="1"/>
          <p:nvPr/>
        </p:nvSpPr>
        <p:spPr>
          <a:xfrm>
            <a:off x="5933496" y="4636244"/>
            <a:ext cx="1349407" cy="400069"/>
          </a:xfrm>
          <a:prstGeom prst="rect">
            <a:avLst/>
          </a:prstGeom>
          <a:noFill/>
          <a:ln>
            <a:noFill/>
          </a:ln>
        </p:spPr>
        <p:txBody>
          <a:bodyPr spcFirstLastPara="1" wrap="square" lIns="91425" tIns="45700" rIns="91425" bIns="45700" anchor="t" anchorCtr="0">
            <a:spAutoFit/>
          </a:bodyPr>
          <a:lstStyle/>
          <a:p>
            <a:pPr marL="0" marR="0" lvl="0" indent="0" algn="r" rtl="1">
              <a:lnSpc>
                <a:spcPct val="100000"/>
              </a:lnSpc>
              <a:spcBef>
                <a:spcPts val="0"/>
              </a:spcBef>
              <a:spcAft>
                <a:spcPts val="0"/>
              </a:spcAft>
              <a:buClr>
                <a:srgbClr val="FFFFFF"/>
              </a:buClr>
              <a:buSzPts val="2000"/>
              <a:buFont typeface="Helvetica Neue"/>
              <a:buNone/>
            </a:pPr>
            <a:r>
              <a:rPr lang="ar-SA" sz="2000" b="1" i="0" u="none" strike="noStrike" cap="none" dirty="0">
                <a:solidFill>
                  <a:srgbClr val="FFFFFF"/>
                </a:solidFill>
                <a:latin typeface="Calibri" panose="020F0502020204030204" pitchFamily="34" charset="0"/>
                <a:ea typeface="Calibri" panose="020F0502020204030204" pitchFamily="34" charset="0"/>
                <a:cs typeface="Calibri" panose="020F0502020204030204" pitchFamily="34" charset="0"/>
                <a:sym typeface="Helvetica Neue"/>
              </a:rPr>
              <a:t>ال</a:t>
            </a:r>
            <a:r>
              <a:rPr lang="en-US" sz="2000" b="1" i="0" u="none" strike="noStrike" cap="none" dirty="0">
                <a:solidFill>
                  <a:srgbClr val="FFFFFF"/>
                </a:solidFill>
                <a:latin typeface="Calibri" panose="020F0502020204030204" pitchFamily="34" charset="0"/>
                <a:ea typeface="Calibri" panose="020F0502020204030204" pitchFamily="34" charset="0"/>
                <a:cs typeface="Calibri" panose="020F0502020204030204" pitchFamily="34" charset="0"/>
                <a:sym typeface="Helvetica Neue"/>
              </a:rPr>
              <a:t>غداء</a:t>
            </a:r>
            <a:endParaRPr sz="2000" b="1" i="1" u="none" strike="noStrike" cap="none" dirty="0">
              <a:solidFill>
                <a:srgbClr val="FFFFFF"/>
              </a:solidFill>
              <a:latin typeface="Calibri" panose="020F0502020204030204" pitchFamily="34" charset="0"/>
              <a:ea typeface="Calibri" panose="020F0502020204030204" pitchFamily="34" charset="0"/>
              <a:cs typeface="Calibri" panose="020F0502020204030204" pitchFamily="34" charset="0"/>
              <a:sym typeface="Calibri"/>
            </a:endParaRPr>
          </a:p>
        </p:txBody>
      </p:sp>
      <p:sp>
        <p:nvSpPr>
          <p:cNvPr id="325" name="Google Shape;325;p6"/>
          <p:cNvSpPr txBox="1"/>
          <p:nvPr/>
        </p:nvSpPr>
        <p:spPr>
          <a:xfrm>
            <a:off x="7856912" y="3965216"/>
            <a:ext cx="3585788" cy="400069"/>
          </a:xfrm>
          <a:prstGeom prst="rect">
            <a:avLst/>
          </a:prstGeom>
          <a:noFill/>
          <a:ln>
            <a:noFill/>
          </a:ln>
        </p:spPr>
        <p:txBody>
          <a:bodyPr spcFirstLastPara="1" wrap="square" lIns="91425" tIns="45700" rIns="91425" bIns="45700" anchor="t" anchorCtr="0">
            <a:spAutoFit/>
          </a:bodyPr>
          <a:lstStyle/>
          <a:p>
            <a:pPr marL="0" marR="0" lvl="0" indent="0" algn="r" rtl="1">
              <a:lnSpc>
                <a:spcPct val="100000"/>
              </a:lnSpc>
              <a:spcBef>
                <a:spcPts val="0"/>
              </a:spcBef>
              <a:spcAft>
                <a:spcPts val="0"/>
              </a:spcAft>
              <a:buClr>
                <a:srgbClr val="FFFFFF"/>
              </a:buClr>
              <a:buSzPts val="2000"/>
              <a:buFont typeface="Helvetica Neue"/>
              <a:buNone/>
            </a:pPr>
            <a:r>
              <a:rPr lang="ar-SA" sz="2000" b="1" i="0" u="none" strike="noStrike" cap="none" dirty="0">
                <a:solidFill>
                  <a:srgbClr val="FFFFFF"/>
                </a:solidFill>
                <a:latin typeface="Calibri" panose="020F0502020204030204" pitchFamily="34" charset="0"/>
                <a:ea typeface="Helvetica Neue"/>
                <a:cs typeface="Calibri" panose="020F0502020204030204" pitchFamily="34" charset="0"/>
                <a:sym typeface="Helvetica Neue"/>
              </a:rPr>
              <a:t>خطة</a:t>
            </a:r>
            <a:r>
              <a:rPr lang="en-US" sz="2000" b="1" i="0" u="none" strike="noStrike" cap="none" dirty="0">
                <a:solidFill>
                  <a:srgbClr val="FFFFFF"/>
                </a:solidFill>
                <a:latin typeface="Calibri" panose="020F0502020204030204" pitchFamily="34" charset="0"/>
                <a:ea typeface="Helvetica Neue"/>
                <a:cs typeface="Calibri" panose="020F0502020204030204" pitchFamily="34" charset="0"/>
                <a:sym typeface="Helvetica Neue"/>
              </a:rPr>
              <a:t> الحالة</a:t>
            </a:r>
            <a:endParaRPr sz="2000" b="1" i="0" u="none" strike="noStrike" cap="none" dirty="0">
              <a:solidFill>
                <a:srgbClr val="FFFFFF"/>
              </a:solidFill>
              <a:latin typeface="Calibri" panose="020F0502020204030204" pitchFamily="34" charset="0"/>
              <a:ea typeface="Helvetica Neue"/>
              <a:cs typeface="Calibri" panose="020F0502020204030204" pitchFamily="34" charset="0"/>
              <a:sym typeface="Helvetica Neue"/>
            </a:endParaRPr>
          </a:p>
        </p:txBody>
      </p:sp>
      <p:sp>
        <p:nvSpPr>
          <p:cNvPr id="326" name="Google Shape;326;p6"/>
          <p:cNvSpPr/>
          <p:nvPr/>
        </p:nvSpPr>
        <p:spPr>
          <a:xfrm rot="1782986">
            <a:off x="7443332" y="569184"/>
            <a:ext cx="335595" cy="289306"/>
          </a:xfrm>
          <a:prstGeom prst="hexagon">
            <a:avLst>
              <a:gd name="adj" fmla="val 28965"/>
              <a:gd name="vf" fmla="val 115470"/>
            </a:avLst>
          </a:prstGeom>
          <a:solidFill>
            <a:schemeClr val="lt1"/>
          </a:solidFill>
          <a:ln>
            <a:noFill/>
          </a:ln>
        </p:spPr>
        <p:txBody>
          <a:bodyPr spcFirstLastPara="1" wrap="square" lIns="91425" tIns="45700" rIns="91425" bIns="45700" anchor="ctr" anchorCtr="0">
            <a:noAutofit/>
          </a:bodyPr>
          <a:lstStyle/>
          <a:p>
            <a:pPr marL="0" marR="0" lvl="0" indent="0" algn="ctr" rtl="1">
              <a:lnSpc>
                <a:spcPct val="100000"/>
              </a:lnSpc>
              <a:spcBef>
                <a:spcPts val="0"/>
              </a:spcBef>
              <a:spcAft>
                <a:spcPts val="0"/>
              </a:spcAft>
              <a:buClr>
                <a:schemeClr val="lt1"/>
              </a:buClr>
              <a:buSzPts val="1800"/>
              <a:buFont typeface="Calibri"/>
              <a:buNone/>
            </a:pPr>
            <a:endParaRPr sz="1800" b="0" i="0" u="none" strike="noStrike" cap="none" dirty="0">
              <a:solidFill>
                <a:srgbClr val="FFFFFF"/>
              </a:solidFill>
              <a:latin typeface="Calibri"/>
              <a:ea typeface="Calibri"/>
              <a:cs typeface="Calibri"/>
              <a:sym typeface="Calibri"/>
            </a:endParaRPr>
          </a:p>
        </p:txBody>
      </p:sp>
      <p:sp>
        <p:nvSpPr>
          <p:cNvPr id="327" name="Google Shape;327;p6"/>
          <p:cNvSpPr/>
          <p:nvPr/>
        </p:nvSpPr>
        <p:spPr>
          <a:xfrm rot="1782986">
            <a:off x="7427916" y="1946256"/>
            <a:ext cx="335595" cy="289306"/>
          </a:xfrm>
          <a:prstGeom prst="hexagon">
            <a:avLst>
              <a:gd name="adj" fmla="val 28965"/>
              <a:gd name="vf" fmla="val 115470"/>
            </a:avLst>
          </a:prstGeom>
          <a:solidFill>
            <a:schemeClr val="lt1"/>
          </a:solidFill>
          <a:ln>
            <a:noFill/>
          </a:ln>
        </p:spPr>
        <p:txBody>
          <a:bodyPr spcFirstLastPara="1" wrap="square" lIns="91425" tIns="45700" rIns="91425" bIns="45700" anchor="ctr" anchorCtr="0">
            <a:noAutofit/>
          </a:bodyPr>
          <a:lstStyle/>
          <a:p>
            <a:pPr marL="0" marR="0" lvl="0" indent="0" algn="ctr" rtl="1">
              <a:lnSpc>
                <a:spcPct val="100000"/>
              </a:lnSpc>
              <a:spcBef>
                <a:spcPts val="0"/>
              </a:spcBef>
              <a:spcAft>
                <a:spcPts val="0"/>
              </a:spcAft>
              <a:buClr>
                <a:schemeClr val="lt1"/>
              </a:buClr>
              <a:buSzPts val="1800"/>
              <a:buFont typeface="Calibri"/>
              <a:buNone/>
            </a:pPr>
            <a:endParaRPr sz="1800" b="0" i="0" u="none" strike="noStrike" cap="none" dirty="0">
              <a:solidFill>
                <a:srgbClr val="FFFFFF"/>
              </a:solidFill>
              <a:latin typeface="Calibri"/>
              <a:ea typeface="Calibri"/>
              <a:cs typeface="Calibri"/>
              <a:sym typeface="Calibri"/>
            </a:endParaRPr>
          </a:p>
        </p:txBody>
      </p:sp>
      <p:sp>
        <p:nvSpPr>
          <p:cNvPr id="328" name="Google Shape;328;p6"/>
          <p:cNvSpPr/>
          <p:nvPr/>
        </p:nvSpPr>
        <p:spPr>
          <a:xfrm rot="1782986">
            <a:off x="7425200" y="2634792"/>
            <a:ext cx="335595" cy="289306"/>
          </a:xfrm>
          <a:prstGeom prst="hexagon">
            <a:avLst>
              <a:gd name="adj" fmla="val 28965"/>
              <a:gd name="vf" fmla="val 115470"/>
            </a:avLst>
          </a:prstGeom>
          <a:solidFill>
            <a:schemeClr val="accent2"/>
          </a:solidFill>
          <a:ln>
            <a:noFill/>
          </a:ln>
        </p:spPr>
        <p:txBody>
          <a:bodyPr spcFirstLastPara="1" wrap="square" lIns="91425" tIns="45700" rIns="91425" bIns="45700" anchor="ctr" anchorCtr="0">
            <a:noAutofit/>
          </a:bodyPr>
          <a:lstStyle/>
          <a:p>
            <a:pPr marL="0" marR="0" lvl="0" indent="0" algn="ctr" rtl="1">
              <a:lnSpc>
                <a:spcPct val="100000"/>
              </a:lnSpc>
              <a:spcBef>
                <a:spcPts val="0"/>
              </a:spcBef>
              <a:spcAft>
                <a:spcPts val="0"/>
              </a:spcAft>
              <a:buClr>
                <a:schemeClr val="lt1"/>
              </a:buClr>
              <a:buSzPts val="1800"/>
              <a:buFont typeface="Calibri"/>
              <a:buNone/>
            </a:pPr>
            <a:endParaRPr sz="1800" b="0" i="0" u="none" strike="noStrike" cap="none" dirty="0">
              <a:solidFill>
                <a:srgbClr val="FFFFFF"/>
              </a:solidFill>
              <a:latin typeface="Calibri"/>
              <a:ea typeface="Calibri"/>
              <a:cs typeface="Calibri"/>
              <a:sym typeface="Calibri"/>
            </a:endParaRPr>
          </a:p>
        </p:txBody>
      </p:sp>
      <p:sp>
        <p:nvSpPr>
          <p:cNvPr id="329" name="Google Shape;329;p6"/>
          <p:cNvSpPr/>
          <p:nvPr/>
        </p:nvSpPr>
        <p:spPr>
          <a:xfrm rot="1782986">
            <a:off x="7418955" y="1257720"/>
            <a:ext cx="335595" cy="289306"/>
          </a:xfrm>
          <a:prstGeom prst="hexagon">
            <a:avLst>
              <a:gd name="adj" fmla="val 28965"/>
              <a:gd name="vf" fmla="val 115470"/>
            </a:avLst>
          </a:prstGeom>
          <a:solidFill>
            <a:schemeClr val="lt1"/>
          </a:solidFill>
          <a:ln>
            <a:noFill/>
          </a:ln>
        </p:spPr>
        <p:txBody>
          <a:bodyPr spcFirstLastPara="1" wrap="square" lIns="91425" tIns="45700" rIns="91425" bIns="45700" anchor="ctr" anchorCtr="0">
            <a:noAutofit/>
          </a:bodyPr>
          <a:lstStyle/>
          <a:p>
            <a:pPr marL="0" marR="0" lvl="0" indent="0" algn="ctr" rtl="1">
              <a:lnSpc>
                <a:spcPct val="100000"/>
              </a:lnSpc>
              <a:spcBef>
                <a:spcPts val="0"/>
              </a:spcBef>
              <a:spcAft>
                <a:spcPts val="0"/>
              </a:spcAft>
              <a:buClr>
                <a:schemeClr val="lt1"/>
              </a:buClr>
              <a:buSzPts val="1800"/>
              <a:buFont typeface="Calibri"/>
              <a:buNone/>
            </a:pPr>
            <a:endParaRPr sz="1800" b="0" i="0" u="none" strike="noStrike" cap="none" dirty="0">
              <a:solidFill>
                <a:srgbClr val="FFFFFF"/>
              </a:solidFill>
              <a:latin typeface="Calibri"/>
              <a:ea typeface="Calibri"/>
              <a:cs typeface="Calibri"/>
              <a:sym typeface="Calibri"/>
            </a:endParaRPr>
          </a:p>
        </p:txBody>
      </p:sp>
      <p:sp>
        <p:nvSpPr>
          <p:cNvPr id="330" name="Google Shape;330;p6"/>
          <p:cNvSpPr/>
          <p:nvPr/>
        </p:nvSpPr>
        <p:spPr>
          <a:xfrm rot="1782986">
            <a:off x="7447546" y="4700400"/>
            <a:ext cx="335595" cy="289306"/>
          </a:xfrm>
          <a:prstGeom prst="hexagon">
            <a:avLst>
              <a:gd name="adj" fmla="val 28965"/>
              <a:gd name="vf" fmla="val 115470"/>
            </a:avLst>
          </a:prstGeom>
          <a:solidFill>
            <a:schemeClr val="accent2"/>
          </a:solidFill>
          <a:ln>
            <a:noFill/>
          </a:ln>
        </p:spPr>
        <p:txBody>
          <a:bodyPr spcFirstLastPara="1" wrap="square" lIns="91425" tIns="45700" rIns="91425" bIns="45700" anchor="ctr" anchorCtr="0">
            <a:noAutofit/>
          </a:bodyPr>
          <a:lstStyle/>
          <a:p>
            <a:pPr marL="0" marR="0" lvl="0" indent="0" algn="ctr" rtl="1">
              <a:lnSpc>
                <a:spcPct val="100000"/>
              </a:lnSpc>
              <a:spcBef>
                <a:spcPts val="0"/>
              </a:spcBef>
              <a:spcAft>
                <a:spcPts val="0"/>
              </a:spcAft>
              <a:buClr>
                <a:schemeClr val="lt1"/>
              </a:buClr>
              <a:buSzPts val="1800"/>
              <a:buFont typeface="Calibri"/>
              <a:buNone/>
            </a:pPr>
            <a:endParaRPr sz="1800" b="0" i="0" u="none" strike="noStrike" cap="none" dirty="0">
              <a:solidFill>
                <a:srgbClr val="FFFFFF"/>
              </a:solidFill>
              <a:latin typeface="Calibri"/>
              <a:ea typeface="Calibri"/>
              <a:cs typeface="Calibri"/>
              <a:sym typeface="Calibri"/>
            </a:endParaRPr>
          </a:p>
        </p:txBody>
      </p:sp>
      <p:sp>
        <p:nvSpPr>
          <p:cNvPr id="331" name="Google Shape;331;p6"/>
          <p:cNvSpPr/>
          <p:nvPr/>
        </p:nvSpPr>
        <p:spPr>
          <a:xfrm rot="1782986">
            <a:off x="7440386" y="3323328"/>
            <a:ext cx="335595" cy="289306"/>
          </a:xfrm>
          <a:prstGeom prst="hexagon">
            <a:avLst>
              <a:gd name="adj" fmla="val 28965"/>
              <a:gd name="vf" fmla="val 115470"/>
            </a:avLst>
          </a:prstGeom>
          <a:solidFill>
            <a:schemeClr val="lt1"/>
          </a:solidFill>
          <a:ln>
            <a:noFill/>
          </a:ln>
        </p:spPr>
        <p:txBody>
          <a:bodyPr spcFirstLastPara="1" wrap="square" lIns="91425" tIns="45700" rIns="91425" bIns="45700" anchor="ctr" anchorCtr="0">
            <a:noAutofit/>
          </a:bodyPr>
          <a:lstStyle/>
          <a:p>
            <a:pPr marL="0" marR="0" lvl="0" indent="0" algn="ctr" rtl="1">
              <a:lnSpc>
                <a:spcPct val="100000"/>
              </a:lnSpc>
              <a:spcBef>
                <a:spcPts val="0"/>
              </a:spcBef>
              <a:spcAft>
                <a:spcPts val="0"/>
              </a:spcAft>
              <a:buClr>
                <a:schemeClr val="lt1"/>
              </a:buClr>
              <a:buSzPts val="1800"/>
              <a:buFont typeface="Calibri"/>
              <a:buNone/>
            </a:pPr>
            <a:endParaRPr sz="1800" b="0" i="0" u="none" strike="noStrike" cap="none" dirty="0">
              <a:solidFill>
                <a:srgbClr val="FFFFFF"/>
              </a:solidFill>
              <a:latin typeface="Calibri"/>
              <a:ea typeface="Calibri"/>
              <a:cs typeface="Calibri"/>
              <a:sym typeface="Calibri"/>
            </a:endParaRPr>
          </a:p>
        </p:txBody>
      </p:sp>
      <p:sp>
        <p:nvSpPr>
          <p:cNvPr id="333" name="Google Shape;333;p6"/>
          <p:cNvSpPr/>
          <p:nvPr/>
        </p:nvSpPr>
        <p:spPr>
          <a:xfrm rot="1782986">
            <a:off x="7439118" y="4011864"/>
            <a:ext cx="335595" cy="289306"/>
          </a:xfrm>
          <a:prstGeom prst="hexagon">
            <a:avLst>
              <a:gd name="adj" fmla="val 28965"/>
              <a:gd name="vf" fmla="val 115470"/>
            </a:avLst>
          </a:prstGeom>
          <a:solidFill>
            <a:schemeClr val="lt1"/>
          </a:solidFill>
          <a:ln>
            <a:noFill/>
          </a:ln>
        </p:spPr>
        <p:txBody>
          <a:bodyPr spcFirstLastPara="1" wrap="square" lIns="91425" tIns="45700" rIns="91425" bIns="45700" anchor="ctr" anchorCtr="0">
            <a:noAutofit/>
          </a:bodyPr>
          <a:lstStyle/>
          <a:p>
            <a:pPr marL="0" marR="0" lvl="0" indent="0" algn="ctr" rtl="1">
              <a:lnSpc>
                <a:spcPct val="100000"/>
              </a:lnSpc>
              <a:spcBef>
                <a:spcPts val="0"/>
              </a:spcBef>
              <a:spcAft>
                <a:spcPts val="0"/>
              </a:spcAft>
              <a:buClr>
                <a:schemeClr val="lt1"/>
              </a:buClr>
              <a:buSzPts val="1800"/>
              <a:buFont typeface="Calibri"/>
              <a:buNone/>
            </a:pPr>
            <a:endParaRPr sz="1800" b="0" i="0" u="none" strike="noStrike" cap="none" dirty="0">
              <a:solidFill>
                <a:srgbClr val="FFFFFF"/>
              </a:solidFill>
              <a:latin typeface="Calibri"/>
              <a:ea typeface="Calibri"/>
              <a:cs typeface="Calibri"/>
              <a:sym typeface="Calibri"/>
            </a:endParaRPr>
          </a:p>
        </p:txBody>
      </p:sp>
      <p:sp>
        <p:nvSpPr>
          <p:cNvPr id="335" name="Google Shape;335;p6"/>
          <p:cNvSpPr txBox="1"/>
          <p:nvPr/>
        </p:nvSpPr>
        <p:spPr>
          <a:xfrm>
            <a:off x="7856912" y="3301737"/>
            <a:ext cx="3585788" cy="400069"/>
          </a:xfrm>
          <a:prstGeom prst="rect">
            <a:avLst/>
          </a:prstGeom>
          <a:noFill/>
          <a:ln>
            <a:noFill/>
          </a:ln>
        </p:spPr>
        <p:txBody>
          <a:bodyPr spcFirstLastPara="1" wrap="square" lIns="91425" tIns="45700" rIns="91425" bIns="45700" anchor="t" anchorCtr="0">
            <a:spAutoFit/>
          </a:bodyPr>
          <a:lstStyle/>
          <a:p>
            <a:pPr marL="0" marR="0" lvl="0" indent="0" algn="r" rtl="1">
              <a:lnSpc>
                <a:spcPct val="100000"/>
              </a:lnSpc>
              <a:spcBef>
                <a:spcPts val="0"/>
              </a:spcBef>
              <a:spcAft>
                <a:spcPts val="0"/>
              </a:spcAft>
              <a:buClr>
                <a:srgbClr val="FFFFFF"/>
              </a:buClr>
              <a:buSzPts val="2000"/>
              <a:buFont typeface="Helvetica Neue"/>
              <a:buNone/>
            </a:pPr>
            <a:r>
              <a:rPr lang="ar-SA" sz="2000" b="1" i="0" u="none" strike="noStrike" cap="none" dirty="0">
                <a:solidFill>
                  <a:srgbClr val="FFFFFF"/>
                </a:solidFill>
                <a:latin typeface="Calibri" panose="020F0502020204030204" pitchFamily="34" charset="0"/>
                <a:ea typeface="Helvetica Neue"/>
                <a:cs typeface="Calibri" panose="020F0502020204030204" pitchFamily="34" charset="0"/>
                <a:sym typeface="Helvetica Neue"/>
              </a:rPr>
              <a:t>التقييم</a:t>
            </a:r>
            <a:endParaRPr sz="2000" dirty="0">
              <a:latin typeface="Calibri" panose="020F0502020204030204" pitchFamily="34" charset="0"/>
              <a:cs typeface="Calibri" panose="020F0502020204030204" pitchFamily="34" charset="0"/>
            </a:endParaRPr>
          </a:p>
        </p:txBody>
      </p:sp>
      <p:sp>
        <p:nvSpPr>
          <p:cNvPr id="336" name="Google Shape;336;p6"/>
          <p:cNvSpPr/>
          <p:nvPr/>
        </p:nvSpPr>
        <p:spPr>
          <a:xfrm rot="1782986">
            <a:off x="7462929" y="5388936"/>
            <a:ext cx="335595" cy="289306"/>
          </a:xfrm>
          <a:prstGeom prst="hexagon">
            <a:avLst>
              <a:gd name="adj" fmla="val 28965"/>
              <a:gd name="vf" fmla="val 115470"/>
            </a:avLst>
          </a:prstGeom>
          <a:solidFill>
            <a:schemeClr val="lt1"/>
          </a:solidFill>
          <a:ln>
            <a:noFill/>
          </a:ln>
        </p:spPr>
        <p:txBody>
          <a:bodyPr spcFirstLastPara="1" wrap="square" lIns="91425" tIns="45700" rIns="91425" bIns="45700" anchor="ctr" anchorCtr="0">
            <a:noAutofit/>
          </a:bodyPr>
          <a:lstStyle/>
          <a:p>
            <a:pPr marL="0" marR="0" lvl="0" indent="0" algn="ctr" rtl="1">
              <a:lnSpc>
                <a:spcPct val="100000"/>
              </a:lnSpc>
              <a:spcBef>
                <a:spcPts val="0"/>
              </a:spcBef>
              <a:spcAft>
                <a:spcPts val="0"/>
              </a:spcAft>
              <a:buClr>
                <a:schemeClr val="lt1"/>
              </a:buClr>
              <a:buSzPts val="1800"/>
              <a:buFont typeface="Calibri"/>
              <a:buNone/>
            </a:pPr>
            <a:endParaRPr sz="1800" b="0" i="0" u="none" strike="noStrike" cap="none" dirty="0">
              <a:solidFill>
                <a:srgbClr val="FFFFFF"/>
              </a:solidFill>
              <a:latin typeface="Calibri"/>
              <a:ea typeface="Calibri"/>
              <a:cs typeface="Calibri"/>
              <a:sym typeface="Calibri"/>
            </a:endParaRPr>
          </a:p>
        </p:txBody>
      </p:sp>
      <p:sp>
        <p:nvSpPr>
          <p:cNvPr id="337" name="Google Shape;337;p6"/>
          <p:cNvSpPr txBox="1"/>
          <p:nvPr/>
        </p:nvSpPr>
        <p:spPr>
          <a:xfrm>
            <a:off x="7856912" y="5241221"/>
            <a:ext cx="3585787" cy="707846"/>
          </a:xfrm>
          <a:prstGeom prst="rect">
            <a:avLst/>
          </a:prstGeom>
          <a:noFill/>
          <a:ln>
            <a:noFill/>
          </a:ln>
        </p:spPr>
        <p:txBody>
          <a:bodyPr spcFirstLastPara="1" wrap="square" lIns="91425" tIns="45700" rIns="91425" bIns="45700" anchor="t" anchorCtr="0">
            <a:spAutoFit/>
          </a:bodyPr>
          <a:lstStyle/>
          <a:p>
            <a:pPr marL="0" marR="0" lvl="0" indent="0" algn="r" rtl="1">
              <a:lnSpc>
                <a:spcPct val="100000"/>
              </a:lnSpc>
              <a:spcBef>
                <a:spcPts val="0"/>
              </a:spcBef>
              <a:spcAft>
                <a:spcPts val="0"/>
              </a:spcAft>
              <a:buClr>
                <a:srgbClr val="FFFFFF"/>
              </a:buClr>
              <a:buSzPts val="2000"/>
              <a:buFont typeface="Helvetica Neue"/>
              <a:buNone/>
            </a:pPr>
            <a:r>
              <a:rPr lang="en-US" sz="2000" b="1" i="0" u="none" strike="noStrike" cap="none" dirty="0">
                <a:solidFill>
                  <a:srgbClr val="FFFFFF"/>
                </a:solidFill>
                <a:latin typeface="Calibri" panose="020F0502020204030204" pitchFamily="34" charset="0"/>
                <a:ea typeface="Helvetica Neue"/>
                <a:cs typeface="Calibri" panose="020F0502020204030204" pitchFamily="34" charset="0"/>
                <a:sym typeface="Helvetica Neue"/>
              </a:rPr>
              <a:t>تعريفات الرعاية البديلة والمبادئ التوجيهية</a:t>
            </a:r>
            <a:endParaRPr sz="2000" b="1" i="0" u="none" strike="noStrike" cap="none" dirty="0">
              <a:solidFill>
                <a:srgbClr val="FFFFFF"/>
              </a:solidFill>
              <a:latin typeface="Calibri" panose="020F0502020204030204" pitchFamily="34" charset="0"/>
              <a:ea typeface="Helvetica Neue"/>
              <a:cs typeface="Calibri" panose="020F0502020204030204" pitchFamily="34" charset="0"/>
              <a:sym typeface="Helvetica Neue"/>
            </a:endParaRPr>
          </a:p>
        </p:txBody>
      </p:sp>
      <p:sp>
        <p:nvSpPr>
          <p:cNvPr id="2" name="Google Shape;344;p7">
            <a:extLst>
              <a:ext uri="{FF2B5EF4-FFF2-40B4-BE49-F238E27FC236}">
                <a16:creationId xmlns:a16="http://schemas.microsoft.com/office/drawing/2014/main" id="{A8976109-F60D-8402-6A60-2BBA306A2ED1}"/>
              </a:ext>
            </a:extLst>
          </p:cNvPr>
          <p:cNvSpPr txBox="1"/>
          <p:nvPr/>
        </p:nvSpPr>
        <p:spPr>
          <a:xfrm>
            <a:off x="7856912" y="6055538"/>
            <a:ext cx="3585787" cy="400069"/>
          </a:xfrm>
          <a:prstGeom prst="rect">
            <a:avLst/>
          </a:prstGeom>
          <a:noFill/>
          <a:ln>
            <a:noFill/>
          </a:ln>
        </p:spPr>
        <p:txBody>
          <a:bodyPr spcFirstLastPara="1" wrap="square" lIns="91425" tIns="45700" rIns="91425" bIns="45700" anchor="t" anchorCtr="0">
            <a:spAutoFit/>
          </a:bodyPr>
          <a:lstStyle/>
          <a:p>
            <a:pPr marL="0" marR="0" lvl="0" indent="0" algn="r" rtl="1">
              <a:lnSpc>
                <a:spcPct val="100000"/>
              </a:lnSpc>
              <a:spcBef>
                <a:spcPts val="0"/>
              </a:spcBef>
              <a:spcAft>
                <a:spcPts val="0"/>
              </a:spcAft>
              <a:buClr>
                <a:srgbClr val="FFFFFF"/>
              </a:buClr>
              <a:buSzPts val="2000"/>
              <a:buFont typeface="Helvetica Neue"/>
              <a:buNone/>
            </a:pPr>
            <a:r>
              <a:rPr lang="en-US" sz="2000" b="1" i="0" u="none" strike="noStrike" cap="none" dirty="0">
                <a:solidFill>
                  <a:srgbClr val="FFFFFF"/>
                </a:solidFill>
                <a:latin typeface="Calibri" panose="020F0502020204030204" pitchFamily="34" charset="0"/>
                <a:ea typeface="Helvetica Neue"/>
                <a:cs typeface="Calibri" panose="020F0502020204030204" pitchFamily="34" charset="0"/>
                <a:sym typeface="Helvetica Neue"/>
              </a:rPr>
              <a:t>أشكال مختلفة من الرعاية البديلة</a:t>
            </a:r>
            <a:endParaRPr sz="2000" dirty="0">
              <a:latin typeface="Calibri" panose="020F0502020204030204" pitchFamily="34" charset="0"/>
              <a:cs typeface="Calibri" panose="020F0502020204030204" pitchFamily="34" charset="0"/>
            </a:endParaRPr>
          </a:p>
        </p:txBody>
      </p:sp>
      <p:sp>
        <p:nvSpPr>
          <p:cNvPr id="3" name="Google Shape;350;p7">
            <a:extLst>
              <a:ext uri="{FF2B5EF4-FFF2-40B4-BE49-F238E27FC236}">
                <a16:creationId xmlns:a16="http://schemas.microsoft.com/office/drawing/2014/main" id="{210EEFBC-97AE-DFC6-9D96-EBCFB8780926}"/>
              </a:ext>
            </a:extLst>
          </p:cNvPr>
          <p:cNvSpPr/>
          <p:nvPr/>
        </p:nvSpPr>
        <p:spPr>
          <a:xfrm rot="1782986">
            <a:off x="7440385" y="6077471"/>
            <a:ext cx="335595" cy="289306"/>
          </a:xfrm>
          <a:prstGeom prst="hexagon">
            <a:avLst>
              <a:gd name="adj" fmla="val 28965"/>
              <a:gd name="vf" fmla="val 115470"/>
            </a:avLst>
          </a:prstGeom>
          <a:solidFill>
            <a:schemeClr val="lt1"/>
          </a:solidFill>
          <a:ln>
            <a:noFill/>
          </a:ln>
        </p:spPr>
        <p:txBody>
          <a:bodyPr spcFirstLastPara="1" wrap="square" lIns="91425" tIns="45700" rIns="91425" bIns="45700" anchor="ctr" anchorCtr="0">
            <a:noAutofit/>
          </a:bodyPr>
          <a:lstStyle/>
          <a:p>
            <a:pPr marL="0" marR="0" lvl="0" indent="0" algn="ctr" rtl="1">
              <a:lnSpc>
                <a:spcPct val="100000"/>
              </a:lnSpc>
              <a:spcBef>
                <a:spcPts val="0"/>
              </a:spcBef>
              <a:spcAft>
                <a:spcPts val="0"/>
              </a:spcAft>
              <a:buClr>
                <a:schemeClr val="lt1"/>
              </a:buClr>
              <a:buSzPts val="1800"/>
              <a:buFont typeface="Calibri"/>
              <a:buNone/>
            </a:pPr>
            <a:endParaRPr sz="1800" b="0" i="0" u="none" strike="noStrike" cap="none" dirty="0">
              <a:solidFill>
                <a:srgbClr val="FFFFFF"/>
              </a:solidFill>
              <a:latin typeface="Calibri"/>
              <a:ea typeface="Calibri"/>
              <a:cs typeface="Calibri"/>
              <a:sym typeface="Calibri"/>
            </a:endParaRPr>
          </a:p>
        </p:txBody>
      </p:sp>
      <p:sp>
        <p:nvSpPr>
          <p:cNvPr id="6" name="Google Shape;358;p7">
            <a:extLst>
              <a:ext uri="{FF2B5EF4-FFF2-40B4-BE49-F238E27FC236}">
                <a16:creationId xmlns:a16="http://schemas.microsoft.com/office/drawing/2014/main" id="{E4159082-A938-1CEB-E665-AA55410DED84}"/>
              </a:ext>
            </a:extLst>
          </p:cNvPr>
          <p:cNvSpPr txBox="1">
            <a:spLocks noGrp="1"/>
          </p:cNvSpPr>
          <p:nvPr>
            <p:ph type="title"/>
          </p:nvPr>
        </p:nvSpPr>
        <p:spPr>
          <a:xfrm>
            <a:off x="1023264" y="3099692"/>
            <a:ext cx="4015311" cy="562168"/>
          </a:xfrm>
          <a:prstGeom prst="rect">
            <a:avLst/>
          </a:prstGeom>
          <a:noFill/>
          <a:ln>
            <a:noFill/>
          </a:ln>
        </p:spPr>
        <p:txBody>
          <a:bodyPr spcFirstLastPara="1" wrap="square" lIns="91425" tIns="45700" rIns="91425" bIns="45700" anchor="ctr" anchorCtr="0">
            <a:noAutofit/>
          </a:bodyPr>
          <a:lstStyle/>
          <a:p>
            <a:pPr marL="0" lvl="0" indent="0" algn="ctr" rtl="1">
              <a:lnSpc>
                <a:spcPct val="90000"/>
              </a:lnSpc>
              <a:spcBef>
                <a:spcPts val="0"/>
              </a:spcBef>
              <a:spcAft>
                <a:spcPts val="0"/>
              </a:spcAft>
              <a:buClr>
                <a:schemeClr val="lt1"/>
              </a:buClr>
              <a:buSzPts val="4800"/>
              <a:buFont typeface="Garamond"/>
              <a:buNone/>
            </a:pPr>
            <a:r>
              <a:rPr lang="ar-SA" dirty="0"/>
              <a:t>الأجندة</a:t>
            </a:r>
            <a:br>
              <a:rPr lang="en-US" dirty="0"/>
            </a:br>
            <a:br>
              <a:rPr lang="en-US" sz="1600" dirty="0"/>
            </a:br>
            <a:r>
              <a:rPr lang="en-US" sz="2400" dirty="0"/>
              <a:t>اليوم </a:t>
            </a:r>
            <a:r>
              <a:rPr lang="ar-SA" sz="2400" dirty="0"/>
              <a:t>١</a:t>
            </a:r>
            <a:endParaRPr dirty="0"/>
          </a:p>
        </p:txBody>
      </p:sp>
    </p:spTree>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show="0">
  <p:cSld>
    <p:spTree>
      <p:nvGrpSpPr>
        <p:cNvPr id="1" name="Shape 812"/>
        <p:cNvGrpSpPr/>
        <p:nvPr/>
      </p:nvGrpSpPr>
      <p:grpSpPr>
        <a:xfrm>
          <a:off x="0" y="0"/>
          <a:ext cx="0" cy="0"/>
          <a:chOff x="0" y="0"/>
          <a:chExt cx="0" cy="0"/>
        </a:xfrm>
      </p:grpSpPr>
      <p:sp>
        <p:nvSpPr>
          <p:cNvPr id="6" name="Title 72">
            <a:extLst>
              <a:ext uri="{FF2B5EF4-FFF2-40B4-BE49-F238E27FC236}">
                <a16:creationId xmlns:a16="http://schemas.microsoft.com/office/drawing/2014/main" id="{651A139C-7752-FE82-6B84-B69CFCBA8AE1}"/>
              </a:ext>
            </a:extLst>
          </p:cNvPr>
          <p:cNvSpPr txBox="1">
            <a:spLocks/>
          </p:cNvSpPr>
          <p:nvPr/>
        </p:nvSpPr>
        <p:spPr>
          <a:xfrm>
            <a:off x="4577973" y="2030309"/>
            <a:ext cx="5915913" cy="562168"/>
          </a:xfrm>
          <a:prstGeom prst="rect">
            <a:avLst/>
          </a:prstGeom>
        </p:spPr>
        <p:txBody>
          <a:bodyPr anchor="ctr" anchorCtr="0"/>
          <a:lstStyle>
            <a:lvl1pPr algn="l" defTabSz="914400" rtl="0" eaLnBrk="1" latinLnBrk="0" hangingPunct="1">
              <a:lnSpc>
                <a:spcPct val="90000"/>
              </a:lnSpc>
              <a:spcBef>
                <a:spcPct val="0"/>
              </a:spcBef>
              <a:buNone/>
              <a:defRPr sz="4400" kern="1200">
                <a:solidFill>
                  <a:schemeClr val="tx1"/>
                </a:solidFill>
                <a:latin typeface="Helvetica Neue" charset="0"/>
                <a:ea typeface="Helvetica Neue" charset="0"/>
                <a:cs typeface="Helvetica Neue" charset="0"/>
              </a:defRPr>
            </a:lvl1pPr>
          </a:lstStyle>
          <a:p>
            <a:pPr algn="r" rtl="1"/>
            <a:r>
              <a:rPr lang="en-CA" sz="5400" b="1" dirty="0">
                <a:solidFill>
                  <a:schemeClr val="bg1">
                    <a:lumMod val="75000"/>
                  </a:schemeClr>
                </a:solidFill>
                <a:latin typeface="Calibri" panose="020F0502020204030204" pitchFamily="34" charset="0"/>
                <a:cs typeface="Calibri" panose="020F0502020204030204" pitchFamily="34" charset="0"/>
              </a:rPr>
              <a:t>شريحة إضافية لملاحظات الميسر</a:t>
            </a:r>
          </a:p>
        </p:txBody>
      </p:sp>
    </p:spTree>
    <p:extLst>
      <p:ext uri="{BB962C8B-B14F-4D97-AF65-F5344CB8AC3E}">
        <p14:creationId xmlns:p14="http://schemas.microsoft.com/office/powerpoint/2010/main" val="2851307541"/>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Shape 1170"/>
        <p:cNvGrpSpPr/>
        <p:nvPr/>
      </p:nvGrpSpPr>
      <p:grpSpPr>
        <a:xfrm>
          <a:off x="0" y="0"/>
          <a:ext cx="0" cy="0"/>
          <a:chOff x="0" y="0"/>
          <a:chExt cx="0" cy="0"/>
        </a:xfrm>
      </p:grpSpPr>
      <p:sp>
        <p:nvSpPr>
          <p:cNvPr id="7" name="Rectangle: Rounded Corners 6">
            <a:extLst>
              <a:ext uri="{FF2B5EF4-FFF2-40B4-BE49-F238E27FC236}">
                <a16:creationId xmlns:a16="http://schemas.microsoft.com/office/drawing/2014/main" id="{9EE304A7-979E-7607-15D6-A50BE1C9552A}"/>
              </a:ext>
            </a:extLst>
          </p:cNvPr>
          <p:cNvSpPr/>
          <p:nvPr/>
        </p:nvSpPr>
        <p:spPr>
          <a:xfrm>
            <a:off x="5811392" y="1993491"/>
            <a:ext cx="5674290" cy="3857796"/>
          </a:xfrm>
          <a:prstGeom prst="round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171" name="Google Shape;1171;p60"/>
          <p:cNvSpPr txBox="1">
            <a:spLocks noGrp="1"/>
          </p:cNvSpPr>
          <p:nvPr>
            <p:ph type="title"/>
          </p:nvPr>
        </p:nvSpPr>
        <p:spPr>
          <a:xfrm>
            <a:off x="838200" y="120516"/>
            <a:ext cx="10515600" cy="868968"/>
          </a:xfrm>
          <a:prstGeom prst="rect">
            <a:avLst/>
          </a:prstGeom>
          <a:noFill/>
          <a:ln>
            <a:noFill/>
          </a:ln>
        </p:spPr>
        <p:txBody>
          <a:bodyPr spcFirstLastPara="1" wrap="square" lIns="91425" tIns="45700" rIns="91425" bIns="45700" anchor="ctr" anchorCtr="0">
            <a:normAutofit/>
          </a:bodyPr>
          <a:lstStyle/>
          <a:p>
            <a:pPr marL="0" lvl="0" indent="0" algn="ctr" rtl="1">
              <a:lnSpc>
                <a:spcPct val="90000"/>
              </a:lnSpc>
              <a:spcBef>
                <a:spcPts val="0"/>
              </a:spcBef>
              <a:spcAft>
                <a:spcPts val="0"/>
              </a:spcAft>
              <a:buClr>
                <a:srgbClr val="8C5F7A"/>
              </a:buClr>
              <a:buSzPts val="3200"/>
              <a:buFont typeface="Arial"/>
              <a:buNone/>
            </a:pPr>
            <a:r>
              <a:rPr lang="en-US" dirty="0">
                <a:latin typeface="Calibri" panose="020F0502020204030204" pitchFamily="34" charset="0"/>
                <a:cs typeface="Calibri" panose="020F0502020204030204" pitchFamily="34" charset="0"/>
              </a:rPr>
              <a:t>كيف يتم </a:t>
            </a:r>
            <a:r>
              <a:rPr lang="ar-SA" dirty="0">
                <a:latin typeface="Calibri" panose="020F0502020204030204" pitchFamily="34" charset="0"/>
                <a:cs typeface="Calibri" panose="020F0502020204030204" pitchFamily="34" charset="0"/>
              </a:rPr>
              <a:t>تعقب </a:t>
            </a:r>
            <a:r>
              <a:rPr lang="en-US" dirty="0">
                <a:latin typeface="Calibri" panose="020F0502020204030204" pitchFamily="34" charset="0"/>
                <a:cs typeface="Calibri" panose="020F0502020204030204" pitchFamily="34" charset="0"/>
              </a:rPr>
              <a:t>الأسرة؟</a:t>
            </a:r>
            <a:endParaRPr dirty="0">
              <a:latin typeface="Calibri" panose="020F0502020204030204" pitchFamily="34" charset="0"/>
              <a:cs typeface="Calibri" panose="020F0502020204030204" pitchFamily="34" charset="0"/>
            </a:endParaRPr>
          </a:p>
        </p:txBody>
      </p:sp>
      <p:sp>
        <p:nvSpPr>
          <p:cNvPr id="1172" name="Google Shape;1172;p60"/>
          <p:cNvSpPr txBox="1"/>
          <p:nvPr/>
        </p:nvSpPr>
        <p:spPr>
          <a:xfrm>
            <a:off x="702119" y="1635233"/>
            <a:ext cx="4725740" cy="4072869"/>
          </a:xfrm>
          <a:prstGeom prst="rect">
            <a:avLst/>
          </a:prstGeom>
          <a:noFill/>
          <a:ln>
            <a:noFill/>
          </a:ln>
        </p:spPr>
        <p:txBody>
          <a:bodyPr spcFirstLastPara="1" wrap="square" lIns="91425" tIns="45700" rIns="91425" bIns="45700" anchor="t" anchorCtr="0">
            <a:spAutoFit/>
          </a:bodyPr>
          <a:lstStyle/>
          <a:p>
            <a:pPr marR="0" lvl="0" algn="r" rtl="1">
              <a:spcBef>
                <a:spcPts val="0"/>
              </a:spcBef>
              <a:spcAft>
                <a:spcPts val="0"/>
              </a:spcAft>
              <a:buClr>
                <a:schemeClr val="dk1"/>
              </a:buClr>
              <a:buSzPts val="2400"/>
            </a:pPr>
            <a:r>
              <a:rPr lang="en-US" sz="2200" b="1" i="0" u="none" strike="noStrike" cap="none" dirty="0">
                <a:solidFill>
                  <a:schemeClr val="dk1"/>
                </a:solidFill>
                <a:latin typeface="Calibri" panose="020F0502020204030204" pitchFamily="34" charset="0"/>
                <a:cs typeface="Calibri" panose="020F0502020204030204" pitchFamily="34" charset="0"/>
                <a:sym typeface="Arial"/>
              </a:rPr>
              <a:t>إذا كان الطفل يرغب في تعقب الأسرة ويصب في مصلحته الفضلى:</a:t>
            </a:r>
          </a:p>
          <a:p>
            <a:pPr marL="228600" marR="0" lvl="0" indent="-228600" algn="r" rtl="1">
              <a:spcBef>
                <a:spcPts val="0"/>
              </a:spcBef>
              <a:spcAft>
                <a:spcPts val="0"/>
              </a:spcAft>
              <a:buClr>
                <a:schemeClr val="dk1"/>
              </a:buClr>
              <a:buSzPts val="2400"/>
              <a:buFont typeface="Arial"/>
              <a:buChar char="•"/>
            </a:pPr>
            <a:endParaRPr lang="en-US" sz="2200" b="1" dirty="0">
              <a:solidFill>
                <a:schemeClr val="dk1"/>
              </a:solidFill>
              <a:latin typeface="Calibri" panose="020F0502020204030204" pitchFamily="34" charset="0"/>
              <a:cs typeface="Calibri" panose="020F0502020204030204" pitchFamily="34" charset="0"/>
            </a:endParaRPr>
          </a:p>
          <a:p>
            <a:pPr marL="228600" marR="0" lvl="0" indent="-228600" algn="r" rtl="1">
              <a:spcBef>
                <a:spcPts val="0"/>
              </a:spcBef>
              <a:spcAft>
                <a:spcPts val="0"/>
              </a:spcAft>
              <a:buClr>
                <a:schemeClr val="dk1"/>
              </a:buClr>
              <a:buSzPts val="2400"/>
              <a:buFont typeface="Arial"/>
              <a:buChar char="•"/>
            </a:pPr>
            <a:r>
              <a:rPr lang="en-US" sz="2200" i="0" u="none" strike="noStrike" cap="none" dirty="0">
                <a:solidFill>
                  <a:schemeClr val="dk1"/>
                </a:solidFill>
                <a:latin typeface="Calibri" panose="020F0502020204030204" pitchFamily="34" charset="0"/>
                <a:cs typeface="Calibri" panose="020F0502020204030204" pitchFamily="34" charset="0"/>
                <a:sym typeface="Arial"/>
              </a:rPr>
              <a:t>اشرح للطفل</a:t>
            </a:r>
            <a:r>
              <a:rPr lang="ar-SA" sz="2200" i="0" u="none" strike="noStrike" cap="none" dirty="0">
                <a:solidFill>
                  <a:schemeClr val="dk1"/>
                </a:solidFill>
                <a:latin typeface="Calibri" panose="020F0502020204030204" pitchFamily="34" charset="0"/>
                <a:cs typeface="Calibri" panose="020F0502020204030204" pitchFamily="34" charset="0"/>
                <a:sym typeface="Arial"/>
              </a:rPr>
              <a:t> </a:t>
            </a:r>
            <a:r>
              <a:rPr lang="en-US" sz="2200" i="0" u="none" strike="noStrike" cap="none" dirty="0">
                <a:solidFill>
                  <a:schemeClr val="dk1"/>
                </a:solidFill>
                <a:latin typeface="Calibri" panose="020F0502020204030204" pitchFamily="34" charset="0"/>
                <a:cs typeface="Calibri" panose="020F0502020204030204" pitchFamily="34" charset="0"/>
                <a:sym typeface="Arial"/>
                <a:extLst>
                  <a:ext uri="http://customooxmlschemas.google.com/">
                    <go:slidesCustomData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xmlns="" textRoundtripDataId="5"/>
                  </a:ext>
                </a:extLst>
              </a:rPr>
              <a:t>لماذا</a:t>
            </a:r>
            <a:r>
              <a:rPr lang="ar-SA" sz="2200" i="0" u="none" strike="noStrike" cap="none" dirty="0">
                <a:solidFill>
                  <a:schemeClr val="dk1"/>
                </a:solidFill>
                <a:latin typeface="Calibri" panose="020F0502020204030204" pitchFamily="34" charset="0"/>
                <a:cs typeface="Calibri" panose="020F0502020204030204" pitchFamily="34" charset="0"/>
                <a:sym typeface="Arial"/>
                <a:extLst>
                  <a:ext uri="http://customooxmlschemas.google.com/">
                    <go:slidesCustomData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xmlns="" textRoundtripDataId="5"/>
                  </a:ext>
                </a:extLst>
              </a:rPr>
              <a:t> </a:t>
            </a:r>
            <a:r>
              <a:rPr lang="en-US" sz="2200" i="0" u="none" strike="noStrike" cap="none" dirty="0">
                <a:solidFill>
                  <a:schemeClr val="dk1"/>
                </a:solidFill>
                <a:latin typeface="Calibri" panose="020F0502020204030204" pitchFamily="34" charset="0"/>
                <a:cs typeface="Calibri" panose="020F0502020204030204" pitchFamily="34" charset="0"/>
                <a:sym typeface="Arial"/>
              </a:rPr>
              <a:t>هناك حاجة إلى معلومات التعقب وكيف سيتم استخدامها.</a:t>
            </a:r>
          </a:p>
          <a:p>
            <a:pPr marL="228600" marR="0" lvl="0" indent="-228600" algn="r" rtl="1">
              <a:spcBef>
                <a:spcPts val="1000"/>
              </a:spcBef>
              <a:spcAft>
                <a:spcPts val="0"/>
              </a:spcAft>
              <a:buClr>
                <a:schemeClr val="dk1"/>
              </a:buClr>
              <a:buSzPts val="2400"/>
              <a:buFont typeface="Arial"/>
              <a:buChar char="•"/>
            </a:pPr>
            <a:r>
              <a:rPr lang="en-US" sz="2200" i="0" u="none" strike="noStrike" cap="none" dirty="0">
                <a:solidFill>
                  <a:schemeClr val="dk1"/>
                </a:solidFill>
                <a:latin typeface="Calibri" panose="020F0502020204030204" pitchFamily="34" charset="0"/>
                <a:cs typeface="Calibri" panose="020F0502020204030204" pitchFamily="34" charset="0"/>
                <a:sym typeface="Arial"/>
              </a:rPr>
              <a:t>ا</a:t>
            </a:r>
            <a:r>
              <a:rPr lang="ar-SA" sz="2200" i="0" u="none" strike="noStrike" cap="none" dirty="0">
                <a:solidFill>
                  <a:schemeClr val="dk1"/>
                </a:solidFill>
                <a:latin typeface="Calibri" panose="020F0502020204030204" pitchFamily="34" charset="0"/>
                <a:cs typeface="Calibri" panose="020F0502020204030204" pitchFamily="34" charset="0"/>
                <a:sym typeface="Arial"/>
              </a:rPr>
              <a:t>منح</a:t>
            </a:r>
            <a:r>
              <a:rPr lang="en-US" sz="2200" i="0" u="none" strike="noStrike" cap="none" dirty="0">
                <a:solidFill>
                  <a:schemeClr val="dk1"/>
                </a:solidFill>
                <a:latin typeface="Calibri" panose="020F0502020204030204" pitchFamily="34" charset="0"/>
                <a:cs typeface="Calibri" panose="020F0502020204030204" pitchFamily="34" charset="0"/>
                <a:sym typeface="Arial"/>
              </a:rPr>
              <a:t> الوقت لبناء علاقة ثقة (عدة مقابلات / زيارات) ، فقد يحجم بعض الأطفال عن تقديم معلومات ال</a:t>
            </a:r>
            <a:r>
              <a:rPr lang="ar-SA" sz="2200" i="0" u="none" strike="noStrike" cap="none" dirty="0">
                <a:solidFill>
                  <a:schemeClr val="dk1"/>
                </a:solidFill>
                <a:latin typeface="Calibri" panose="020F0502020204030204" pitchFamily="34" charset="0"/>
                <a:cs typeface="Calibri" panose="020F0502020204030204" pitchFamily="34" charset="0"/>
                <a:sym typeface="Arial"/>
              </a:rPr>
              <a:t>تعقب</a:t>
            </a:r>
            <a:r>
              <a:rPr lang="en-US" sz="2200" i="0" u="none" strike="noStrike" cap="none" dirty="0">
                <a:solidFill>
                  <a:schemeClr val="dk1"/>
                </a:solidFill>
                <a:latin typeface="Calibri" panose="020F0502020204030204" pitchFamily="34" charset="0"/>
                <a:cs typeface="Calibri" panose="020F0502020204030204" pitchFamily="34" charset="0"/>
                <a:sym typeface="Arial"/>
              </a:rPr>
              <a:t> في البداية.</a:t>
            </a:r>
          </a:p>
          <a:p>
            <a:pPr marL="228600" marR="0" lvl="0" indent="-228600" algn="r" rtl="1">
              <a:spcBef>
                <a:spcPts val="1000"/>
              </a:spcBef>
              <a:spcAft>
                <a:spcPts val="0"/>
              </a:spcAft>
              <a:buClr>
                <a:schemeClr val="dk1"/>
              </a:buClr>
              <a:buSzPts val="2400"/>
              <a:buFont typeface="Arial"/>
              <a:buChar char="•"/>
            </a:pPr>
            <a:r>
              <a:rPr lang="en-US" sz="2200" i="0" u="none" strike="noStrike" cap="none" dirty="0">
                <a:solidFill>
                  <a:schemeClr val="dk1"/>
                </a:solidFill>
                <a:latin typeface="Calibri" panose="020F0502020204030204" pitchFamily="34" charset="0"/>
                <a:cs typeface="Calibri" panose="020F0502020204030204" pitchFamily="34" charset="0"/>
                <a:sym typeface="Arial"/>
              </a:rPr>
              <a:t>استمر في تحديث معلومات الت</a:t>
            </a:r>
            <a:r>
              <a:rPr lang="ar-SA" sz="2200" i="0" u="none" strike="noStrike" cap="none" dirty="0">
                <a:solidFill>
                  <a:schemeClr val="dk1"/>
                </a:solidFill>
                <a:latin typeface="Calibri" panose="020F0502020204030204" pitchFamily="34" charset="0"/>
                <a:cs typeface="Calibri" panose="020F0502020204030204" pitchFamily="34" charset="0"/>
                <a:sym typeface="Arial"/>
              </a:rPr>
              <a:t>عقب</a:t>
            </a:r>
            <a:r>
              <a:rPr lang="en-US" sz="2200" i="0" u="none" strike="noStrike" cap="none" dirty="0">
                <a:solidFill>
                  <a:schemeClr val="dk1"/>
                </a:solidFill>
                <a:latin typeface="Calibri" panose="020F0502020204030204" pitchFamily="34" charset="0"/>
                <a:cs typeface="Calibri" panose="020F0502020204030204" pitchFamily="34" charset="0"/>
                <a:sym typeface="Arial"/>
              </a:rPr>
              <a:t> والتخطيط لأنشطة التعقب الإضافية كلما ظهرت معلومات جديدة.</a:t>
            </a:r>
            <a:endParaRPr lang="en-US" sz="2200" dirty="0">
              <a:latin typeface="Calibri" panose="020F0502020204030204" pitchFamily="34" charset="0"/>
              <a:cs typeface="Calibri" panose="020F0502020204030204" pitchFamily="34" charset="0"/>
            </a:endParaRPr>
          </a:p>
        </p:txBody>
      </p:sp>
      <p:sp>
        <p:nvSpPr>
          <p:cNvPr id="3" name="Google Shape;1172;p60">
            <a:extLst>
              <a:ext uri="{FF2B5EF4-FFF2-40B4-BE49-F238E27FC236}">
                <a16:creationId xmlns:a16="http://schemas.microsoft.com/office/drawing/2014/main" id="{8C00B00D-CEC6-B0E8-2D86-5CDBE47BBEF1}"/>
              </a:ext>
            </a:extLst>
          </p:cNvPr>
          <p:cNvSpPr txBox="1"/>
          <p:nvPr/>
        </p:nvSpPr>
        <p:spPr>
          <a:xfrm>
            <a:off x="5879926" y="2503086"/>
            <a:ext cx="5473874" cy="2631449"/>
          </a:xfrm>
          <a:prstGeom prst="rect">
            <a:avLst/>
          </a:prstGeom>
          <a:noFill/>
          <a:ln>
            <a:noFill/>
          </a:ln>
        </p:spPr>
        <p:txBody>
          <a:bodyPr spcFirstLastPara="1" wrap="square" lIns="91425" tIns="45700" rIns="91425" bIns="45700" anchor="t" anchorCtr="0">
            <a:spAutoFit/>
          </a:bodyPr>
          <a:lstStyle/>
          <a:p>
            <a:pPr marR="0" lvl="0" algn="r" rtl="1">
              <a:spcBef>
                <a:spcPts val="0"/>
              </a:spcBef>
              <a:spcAft>
                <a:spcPts val="0"/>
              </a:spcAft>
              <a:buClr>
                <a:schemeClr val="dk1"/>
              </a:buClr>
              <a:buSzPts val="2400"/>
            </a:pPr>
            <a:r>
              <a:rPr lang="en-US" sz="2000" b="1" i="0" u="none" strike="noStrike" cap="none" dirty="0">
                <a:solidFill>
                  <a:schemeClr val="dk1"/>
                </a:solidFill>
                <a:latin typeface="Calibri" panose="020F0502020204030204" pitchFamily="34" charset="0"/>
                <a:cs typeface="Calibri" panose="020F0502020204030204" pitchFamily="34" charset="0"/>
                <a:sym typeface="Arial"/>
              </a:rPr>
              <a:t>تقنيات مختلفة</a:t>
            </a:r>
            <a:r>
              <a:rPr lang="ar-SA" sz="2000" b="1" i="0" u="none" strike="noStrike" cap="none" dirty="0">
                <a:solidFill>
                  <a:schemeClr val="dk1"/>
                </a:solidFill>
                <a:latin typeface="Calibri" panose="020F0502020204030204" pitchFamily="34" charset="0"/>
                <a:cs typeface="Calibri" panose="020F0502020204030204" pitchFamily="34" charset="0"/>
                <a:sym typeface="Arial"/>
              </a:rPr>
              <a:t> </a:t>
            </a:r>
            <a:r>
              <a:rPr lang="en-US" sz="2000" i="0" u="none" strike="noStrike" cap="none" dirty="0">
                <a:solidFill>
                  <a:schemeClr val="dk1"/>
                </a:solidFill>
                <a:latin typeface="Calibri" panose="020F0502020204030204" pitchFamily="34" charset="0"/>
                <a:cs typeface="Calibri" panose="020F0502020204030204" pitchFamily="34" charset="0"/>
                <a:sym typeface="Arial"/>
              </a:rPr>
              <a:t>(حسب العمر / مستوى النضج والفهم) تشمل:</a:t>
            </a:r>
          </a:p>
          <a:p>
            <a:pPr marL="285750" marR="0" lvl="0" indent="-285750" algn="r" rtl="1">
              <a:spcBef>
                <a:spcPts val="0"/>
              </a:spcBef>
              <a:spcAft>
                <a:spcPts val="0"/>
              </a:spcAft>
              <a:buClr>
                <a:schemeClr val="dk1"/>
              </a:buClr>
              <a:buSzPts val="2400"/>
              <a:buFont typeface="Arial" panose="020B0604020202020204" pitchFamily="34" charset="0"/>
              <a:buChar char="•"/>
            </a:pPr>
            <a:endParaRPr lang="en-US" sz="2000" i="0" u="none" strike="noStrike" cap="none" dirty="0">
              <a:solidFill>
                <a:schemeClr val="dk1"/>
              </a:solidFill>
              <a:latin typeface="Calibri" panose="020F0502020204030204" pitchFamily="34" charset="0"/>
              <a:cs typeface="Calibri" panose="020F0502020204030204" pitchFamily="34" charset="0"/>
              <a:sym typeface="Arial"/>
            </a:endParaRPr>
          </a:p>
          <a:p>
            <a:pPr marL="285750" marR="0" lvl="0" indent="-285750" algn="r" rtl="1">
              <a:spcBef>
                <a:spcPts val="0"/>
              </a:spcBef>
              <a:spcAft>
                <a:spcPts val="0"/>
              </a:spcAft>
              <a:buClr>
                <a:schemeClr val="dk1"/>
              </a:buClr>
              <a:buSzPts val="2400"/>
              <a:buFont typeface="Arial" panose="020B0604020202020204" pitchFamily="34" charset="0"/>
              <a:buChar char="•"/>
            </a:pPr>
            <a:r>
              <a:rPr lang="en-US" sz="2000" i="0" u="none" strike="noStrike" cap="none" dirty="0">
                <a:solidFill>
                  <a:schemeClr val="dk1"/>
                </a:solidFill>
                <a:latin typeface="Calibri" panose="020F0502020204030204" pitchFamily="34" charset="0"/>
                <a:cs typeface="Calibri" panose="020F0502020204030204" pitchFamily="34" charset="0"/>
                <a:sym typeface="Arial"/>
              </a:rPr>
              <a:t>الحصول على معلومات حول الأسرة ومكان وجودها ومراجعتها</a:t>
            </a:r>
          </a:p>
          <a:p>
            <a:pPr marL="285750" marR="0" lvl="0" indent="-285750" algn="r" rtl="1">
              <a:spcBef>
                <a:spcPts val="1000"/>
              </a:spcBef>
              <a:spcAft>
                <a:spcPts val="0"/>
              </a:spcAft>
              <a:buClr>
                <a:schemeClr val="dk1"/>
              </a:buClr>
              <a:buSzPts val="2400"/>
              <a:buFont typeface="Arial" panose="020B0604020202020204" pitchFamily="34" charset="0"/>
              <a:buChar char="•"/>
            </a:pPr>
            <a:r>
              <a:rPr lang="en-US" sz="2000" i="0" u="none" strike="noStrike" cap="none" dirty="0">
                <a:solidFill>
                  <a:schemeClr val="dk1"/>
                </a:solidFill>
                <a:latin typeface="Calibri" panose="020F0502020204030204" pitchFamily="34" charset="0"/>
                <a:cs typeface="Calibri" panose="020F0502020204030204" pitchFamily="34" charset="0"/>
                <a:sym typeface="Arial"/>
              </a:rPr>
              <a:t>تتبع الصور</a:t>
            </a:r>
          </a:p>
          <a:p>
            <a:pPr marL="285750" marR="0" lvl="0" indent="-285750" algn="r" rtl="1">
              <a:spcBef>
                <a:spcPts val="1000"/>
              </a:spcBef>
              <a:spcAft>
                <a:spcPts val="0"/>
              </a:spcAft>
              <a:buClr>
                <a:schemeClr val="dk1"/>
              </a:buClr>
              <a:buSzPts val="2400"/>
              <a:buFont typeface="Arial" panose="020B0604020202020204" pitchFamily="34" charset="0"/>
              <a:buChar char="•"/>
            </a:pPr>
            <a:r>
              <a:rPr lang="en-US" sz="2000" i="0" u="none" strike="noStrike" cap="none" dirty="0">
                <a:solidFill>
                  <a:schemeClr val="dk1"/>
                </a:solidFill>
                <a:latin typeface="Calibri" panose="020F0502020204030204" pitchFamily="34" charset="0"/>
                <a:cs typeface="Calibri" panose="020F0502020204030204" pitchFamily="34" charset="0"/>
                <a:sym typeface="Arial"/>
              </a:rPr>
              <a:t>زيارات "ا</a:t>
            </a:r>
            <a:r>
              <a:rPr lang="ar-SA" sz="2000" dirty="0">
                <a:solidFill>
                  <a:schemeClr val="dk1"/>
                </a:solidFill>
                <a:latin typeface="Calibri" panose="020F0502020204030204" pitchFamily="34" charset="0"/>
                <a:cs typeface="Calibri" panose="020F0502020204030204" pitchFamily="34" charset="0"/>
              </a:rPr>
              <a:t>لذهاب</a:t>
            </a:r>
            <a:r>
              <a:rPr lang="en-US" sz="2000" i="0" u="none" strike="noStrike" cap="none" dirty="0">
                <a:solidFill>
                  <a:schemeClr val="dk1"/>
                </a:solidFill>
                <a:latin typeface="Calibri" panose="020F0502020204030204" pitchFamily="34" charset="0"/>
                <a:cs typeface="Calibri" panose="020F0502020204030204" pitchFamily="34" charset="0"/>
                <a:sym typeface="Arial"/>
              </a:rPr>
              <a:t> و</a:t>
            </a:r>
            <a:r>
              <a:rPr lang="ar-SA" sz="2000" i="0" u="none" strike="noStrike" cap="none" dirty="0">
                <a:solidFill>
                  <a:schemeClr val="dk1"/>
                </a:solidFill>
                <a:latin typeface="Calibri" panose="020F0502020204030204" pitchFamily="34" charset="0"/>
                <a:cs typeface="Calibri" panose="020F0502020204030204" pitchFamily="34" charset="0"/>
                <a:sym typeface="Arial"/>
              </a:rPr>
              <a:t>الم</a:t>
            </a:r>
            <a:r>
              <a:rPr lang="en-US" sz="2000" i="0" u="none" strike="noStrike" cap="none" dirty="0">
                <a:solidFill>
                  <a:schemeClr val="dk1"/>
                </a:solidFill>
                <a:latin typeface="Calibri" panose="020F0502020204030204" pitchFamily="34" charset="0"/>
                <a:cs typeface="Calibri" panose="020F0502020204030204" pitchFamily="34" charset="0"/>
                <a:sym typeface="Arial"/>
              </a:rPr>
              <a:t>شاهد</a:t>
            </a:r>
            <a:r>
              <a:rPr lang="ar-SA" sz="2000" i="0" u="none" strike="noStrike" cap="none" dirty="0">
                <a:solidFill>
                  <a:schemeClr val="dk1"/>
                </a:solidFill>
                <a:latin typeface="Calibri" panose="020F0502020204030204" pitchFamily="34" charset="0"/>
                <a:cs typeface="Calibri" panose="020F0502020204030204" pitchFamily="34" charset="0"/>
                <a:sym typeface="Arial"/>
              </a:rPr>
              <a:t>ة</a:t>
            </a:r>
            <a:r>
              <a:rPr lang="en-US" sz="2000" i="0" u="none" strike="noStrike" cap="none" dirty="0">
                <a:solidFill>
                  <a:schemeClr val="dk1"/>
                </a:solidFill>
                <a:latin typeface="Calibri" panose="020F0502020204030204" pitchFamily="34" charset="0"/>
                <a:cs typeface="Calibri" panose="020F0502020204030204" pitchFamily="34" charset="0"/>
                <a:sym typeface="Arial"/>
              </a:rPr>
              <a:t>" عندما يكون ذلك ممكنًا / في مصلحة الطفل</a:t>
            </a:r>
          </a:p>
          <a:p>
            <a:pPr marL="285750" marR="0" lvl="0" indent="-285750" algn="r" rtl="1">
              <a:spcBef>
                <a:spcPts val="1000"/>
              </a:spcBef>
              <a:spcAft>
                <a:spcPts val="0"/>
              </a:spcAft>
              <a:buClr>
                <a:schemeClr val="dk1"/>
              </a:buClr>
              <a:buSzPts val="2400"/>
              <a:buFont typeface="Arial" panose="020B0604020202020204" pitchFamily="34" charset="0"/>
              <a:buChar char="•"/>
            </a:pPr>
            <a:r>
              <a:rPr lang="en-US" sz="2000" i="0" u="none" strike="noStrike" cap="none" dirty="0">
                <a:solidFill>
                  <a:schemeClr val="dk1"/>
                </a:solidFill>
                <a:latin typeface="Calibri" panose="020F0502020204030204" pitchFamily="34" charset="0"/>
                <a:cs typeface="Calibri" panose="020F0502020204030204" pitchFamily="34" charset="0"/>
                <a:sym typeface="Arial"/>
              </a:rPr>
              <a:t>مقابلات مع أفراد الأسرة و / أو المجتمع الآخرين</a:t>
            </a:r>
          </a:p>
        </p:txBody>
      </p:sp>
      <p:pic>
        <p:nvPicPr>
          <p:cNvPr id="4" name="Graphic 3" descr="Single gear with solid fill">
            <a:extLst>
              <a:ext uri="{FF2B5EF4-FFF2-40B4-BE49-F238E27FC236}">
                <a16:creationId xmlns:a16="http://schemas.microsoft.com/office/drawing/2014/main" id="{91B6D199-6B50-081E-BCD2-158A7D25DE6C}"/>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6326628" y="1499079"/>
            <a:ext cx="875030" cy="875030"/>
          </a:xfrm>
          <a:prstGeom prst="rect">
            <a:avLst/>
          </a:prstGeom>
        </p:spPr>
      </p:pic>
      <p:pic>
        <p:nvPicPr>
          <p:cNvPr id="5" name="Graphic 4" descr="Single gear with solid fill">
            <a:extLst>
              <a:ext uri="{FF2B5EF4-FFF2-40B4-BE49-F238E27FC236}">
                <a16:creationId xmlns:a16="http://schemas.microsoft.com/office/drawing/2014/main" id="{38F3CCC4-C7B7-CEB9-3A34-EC93ADD77B3A}"/>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7051557" y="1298882"/>
            <a:ext cx="694609" cy="694609"/>
          </a:xfrm>
          <a:prstGeom prst="rect">
            <a:avLst/>
          </a:prstGeom>
        </p:spPr>
      </p:pic>
      <p:pic>
        <p:nvPicPr>
          <p:cNvPr id="6" name="Graphic 5" descr="Single gear with solid fill">
            <a:extLst>
              <a:ext uri="{FF2B5EF4-FFF2-40B4-BE49-F238E27FC236}">
                <a16:creationId xmlns:a16="http://schemas.microsoft.com/office/drawing/2014/main" id="{43EAAC2B-FBD0-264C-B693-A4862F83068D}"/>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7589222" y="1362925"/>
            <a:ext cx="1011184" cy="1011184"/>
          </a:xfrm>
          <a:prstGeom prst="rect">
            <a:avLst/>
          </a:prstGeom>
        </p:spPr>
      </p:pic>
    </p:spTree>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Shape 1177"/>
        <p:cNvGrpSpPr/>
        <p:nvPr/>
      </p:nvGrpSpPr>
      <p:grpSpPr>
        <a:xfrm>
          <a:off x="0" y="0"/>
          <a:ext cx="0" cy="0"/>
          <a:chOff x="0" y="0"/>
          <a:chExt cx="0" cy="0"/>
        </a:xfrm>
      </p:grpSpPr>
      <p:sp>
        <p:nvSpPr>
          <p:cNvPr id="1178" name="Google Shape;1178;p61"/>
          <p:cNvSpPr txBox="1">
            <a:spLocks noGrp="1"/>
          </p:cNvSpPr>
          <p:nvPr>
            <p:ph type="title"/>
          </p:nvPr>
        </p:nvSpPr>
        <p:spPr>
          <a:xfrm>
            <a:off x="838200" y="120516"/>
            <a:ext cx="9642062" cy="868968"/>
          </a:xfrm>
          <a:prstGeom prst="rect">
            <a:avLst/>
          </a:prstGeom>
          <a:noFill/>
          <a:ln>
            <a:noFill/>
          </a:ln>
        </p:spPr>
        <p:txBody>
          <a:bodyPr spcFirstLastPara="1" wrap="square" lIns="91425" tIns="45700" rIns="91425" bIns="45700" anchor="ctr" anchorCtr="0">
            <a:normAutofit/>
          </a:bodyPr>
          <a:lstStyle/>
          <a:p>
            <a:pPr marL="0" lvl="0" indent="0" algn="ctr" rtl="1">
              <a:lnSpc>
                <a:spcPct val="90000"/>
              </a:lnSpc>
              <a:spcBef>
                <a:spcPts val="0"/>
              </a:spcBef>
              <a:spcAft>
                <a:spcPts val="0"/>
              </a:spcAft>
              <a:buClr>
                <a:srgbClr val="8C5F7A"/>
              </a:buClr>
              <a:buSzPts val="3200"/>
              <a:buFont typeface="Arial"/>
              <a:buNone/>
            </a:pPr>
            <a:r>
              <a:rPr lang="en-US" dirty="0">
                <a:highlight>
                  <a:srgbClr val="FFFF00"/>
                </a:highlight>
                <a:latin typeface="Calibri" panose="020F0502020204030204" pitchFamily="34" charset="0"/>
                <a:cs typeface="Calibri" panose="020F0502020204030204" pitchFamily="34" charset="0"/>
              </a:rPr>
              <a:t>دور أخصائي الحالة وت</a:t>
            </a:r>
            <a:r>
              <a:rPr lang="ar-SA" dirty="0">
                <a:highlight>
                  <a:srgbClr val="FFFF00"/>
                </a:highlight>
                <a:latin typeface="Calibri" panose="020F0502020204030204" pitchFamily="34" charset="0"/>
                <a:cs typeface="Calibri" panose="020F0502020204030204" pitchFamily="34" charset="0"/>
              </a:rPr>
              <a:t>عقب</a:t>
            </a:r>
            <a:r>
              <a:rPr lang="en-US" dirty="0">
                <a:highlight>
                  <a:srgbClr val="FFFF00"/>
                </a:highlight>
                <a:latin typeface="Calibri" panose="020F0502020204030204" pitchFamily="34" charset="0"/>
                <a:cs typeface="Calibri" panose="020F0502020204030204" pitchFamily="34" charset="0"/>
              </a:rPr>
              <a:t> الأسرة</a:t>
            </a:r>
            <a:endParaRPr dirty="0">
              <a:highlight>
                <a:srgbClr val="FFFF00"/>
              </a:highlight>
              <a:latin typeface="Calibri" panose="020F0502020204030204" pitchFamily="34" charset="0"/>
              <a:cs typeface="Calibri" panose="020F0502020204030204" pitchFamily="34" charset="0"/>
            </a:endParaRPr>
          </a:p>
        </p:txBody>
      </p:sp>
      <p:grpSp>
        <p:nvGrpSpPr>
          <p:cNvPr id="19" name="Group 18">
            <a:extLst>
              <a:ext uri="{FF2B5EF4-FFF2-40B4-BE49-F238E27FC236}">
                <a16:creationId xmlns:a16="http://schemas.microsoft.com/office/drawing/2014/main" id="{CE337CC6-F435-202F-6536-1B5DA3F2906F}"/>
              </a:ext>
            </a:extLst>
          </p:cNvPr>
          <p:cNvGrpSpPr/>
          <p:nvPr/>
        </p:nvGrpSpPr>
        <p:grpSpPr>
          <a:xfrm>
            <a:off x="8659478" y="3778852"/>
            <a:ext cx="2593819" cy="1604885"/>
            <a:chOff x="2730502" y="3370322"/>
            <a:chExt cx="2844327" cy="1759883"/>
          </a:xfrm>
        </p:grpSpPr>
        <p:grpSp>
          <p:nvGrpSpPr>
            <p:cNvPr id="2" name="Google Shape;573;p19">
              <a:extLst>
                <a:ext uri="{FF2B5EF4-FFF2-40B4-BE49-F238E27FC236}">
                  <a16:creationId xmlns:a16="http://schemas.microsoft.com/office/drawing/2014/main" id="{FC525CC8-05E6-2F89-0234-CFAA791B0ACF}"/>
                </a:ext>
              </a:extLst>
            </p:cNvPr>
            <p:cNvGrpSpPr/>
            <p:nvPr/>
          </p:nvGrpSpPr>
          <p:grpSpPr>
            <a:xfrm>
              <a:off x="2730502" y="4519147"/>
              <a:ext cx="328579" cy="611056"/>
              <a:chOff x="3524508" y="2679091"/>
              <a:chExt cx="327409" cy="608880"/>
            </a:xfrm>
          </p:grpSpPr>
          <p:sp>
            <p:nvSpPr>
              <p:cNvPr id="3" name="Google Shape;574;p19">
                <a:extLst>
                  <a:ext uri="{FF2B5EF4-FFF2-40B4-BE49-F238E27FC236}">
                    <a16:creationId xmlns:a16="http://schemas.microsoft.com/office/drawing/2014/main" id="{A462EF3A-D364-C370-5948-D4C9AD030265}"/>
                  </a:ext>
                </a:extLst>
              </p:cNvPr>
              <p:cNvSpPr/>
              <p:nvPr/>
            </p:nvSpPr>
            <p:spPr>
              <a:xfrm>
                <a:off x="3526909" y="3062732"/>
                <a:ext cx="323729" cy="225239"/>
              </a:xfrm>
              <a:prstGeom prst="round2SameRect">
                <a:avLst>
                  <a:gd name="adj1" fmla="val 50000"/>
                  <a:gd name="adj2" fmla="val 0"/>
                </a:avLst>
              </a:prstGeom>
              <a:solidFill>
                <a:srgbClr val="8C5F7A"/>
              </a:solidFill>
              <a:ln>
                <a:noFill/>
              </a:ln>
            </p:spPr>
            <p:txBody>
              <a:bodyPr spcFirstLastPara="1" wrap="square" lIns="91425" tIns="45700" rIns="91425" bIns="45700" anchor="ctr" anchorCtr="0">
                <a:noAutofit/>
              </a:bodyPr>
              <a:lstStyle/>
              <a:p>
                <a:pPr marL="0" marR="0" lvl="0" indent="0" algn="ctr" rtl="1">
                  <a:spcBef>
                    <a:spcPts val="0"/>
                  </a:spcBef>
                  <a:spcAft>
                    <a:spcPts val="0"/>
                  </a:spcAft>
                  <a:buNone/>
                </a:pPr>
                <a:endParaRPr sz="1800" dirty="0">
                  <a:solidFill>
                    <a:schemeClr val="lt1"/>
                  </a:solidFill>
                  <a:latin typeface="Calibri"/>
                  <a:ea typeface="Calibri"/>
                  <a:cs typeface="Calibri"/>
                  <a:sym typeface="Calibri"/>
                </a:endParaRPr>
              </a:p>
            </p:txBody>
          </p:sp>
          <p:sp>
            <p:nvSpPr>
              <p:cNvPr id="4" name="Google Shape;575;p19">
                <a:extLst>
                  <a:ext uri="{FF2B5EF4-FFF2-40B4-BE49-F238E27FC236}">
                    <a16:creationId xmlns:a16="http://schemas.microsoft.com/office/drawing/2014/main" id="{D18AC811-D621-780C-8412-EC5D71F725D8}"/>
                  </a:ext>
                </a:extLst>
              </p:cNvPr>
              <p:cNvSpPr/>
              <p:nvPr/>
            </p:nvSpPr>
            <p:spPr>
              <a:xfrm>
                <a:off x="3524508" y="2679091"/>
                <a:ext cx="327409" cy="327409"/>
              </a:xfrm>
              <a:prstGeom prst="ellipse">
                <a:avLst/>
              </a:prstGeom>
              <a:solidFill>
                <a:srgbClr val="8C5F7A"/>
              </a:solidFill>
              <a:ln>
                <a:noFill/>
              </a:ln>
            </p:spPr>
            <p:txBody>
              <a:bodyPr spcFirstLastPara="1" wrap="square" lIns="91425" tIns="45700" rIns="91425" bIns="45700" anchor="ctr" anchorCtr="0">
                <a:noAutofit/>
              </a:bodyPr>
              <a:lstStyle/>
              <a:p>
                <a:pPr marL="0" marR="0" lvl="0" indent="0" algn="ctr" rtl="1">
                  <a:spcBef>
                    <a:spcPts val="0"/>
                  </a:spcBef>
                  <a:spcAft>
                    <a:spcPts val="0"/>
                  </a:spcAft>
                  <a:buNone/>
                </a:pPr>
                <a:endParaRPr sz="1800" b="1" dirty="0">
                  <a:solidFill>
                    <a:schemeClr val="lt1"/>
                  </a:solidFill>
                  <a:latin typeface="Arial"/>
                  <a:ea typeface="Arial"/>
                  <a:cs typeface="Arial"/>
                  <a:sym typeface="Arial"/>
                </a:endParaRPr>
              </a:p>
            </p:txBody>
          </p:sp>
        </p:grpSp>
        <p:sp>
          <p:nvSpPr>
            <p:cNvPr id="5" name="Google Shape;579;p19">
              <a:extLst>
                <a:ext uri="{FF2B5EF4-FFF2-40B4-BE49-F238E27FC236}">
                  <a16:creationId xmlns:a16="http://schemas.microsoft.com/office/drawing/2014/main" id="{F04D2342-BB89-154D-EE9B-F8498C312FD0}"/>
                </a:ext>
              </a:extLst>
            </p:cNvPr>
            <p:cNvSpPr/>
            <p:nvPr/>
          </p:nvSpPr>
          <p:spPr>
            <a:xfrm>
              <a:off x="3654737" y="4527442"/>
              <a:ext cx="328579" cy="602761"/>
            </a:xfrm>
            <a:prstGeom prst="round2SameRect">
              <a:avLst>
                <a:gd name="adj1" fmla="val 50000"/>
                <a:gd name="adj2" fmla="val 0"/>
              </a:avLst>
            </a:prstGeom>
            <a:solidFill>
              <a:schemeClr val="accent2">
                <a:lumMod val="40000"/>
                <a:lumOff val="60000"/>
              </a:schemeClr>
            </a:solidFill>
            <a:ln>
              <a:noFill/>
            </a:ln>
          </p:spPr>
          <p:txBody>
            <a:bodyPr spcFirstLastPara="1" wrap="square" lIns="91425" tIns="45700" rIns="91425" bIns="45700" anchor="ctr" anchorCtr="0">
              <a:noAutofit/>
            </a:bodyPr>
            <a:lstStyle/>
            <a:p>
              <a:pPr marL="0" marR="0" lvl="0" indent="0" algn="ctr" rtl="1">
                <a:spcBef>
                  <a:spcPts val="0"/>
                </a:spcBef>
                <a:spcAft>
                  <a:spcPts val="0"/>
                </a:spcAft>
                <a:buNone/>
              </a:pPr>
              <a:endParaRPr sz="1800" dirty="0">
                <a:solidFill>
                  <a:schemeClr val="lt1"/>
                </a:solidFill>
                <a:latin typeface="Calibri"/>
                <a:ea typeface="Calibri"/>
                <a:cs typeface="Calibri"/>
                <a:sym typeface="Calibri"/>
              </a:endParaRPr>
            </a:p>
          </p:txBody>
        </p:sp>
        <p:sp>
          <p:nvSpPr>
            <p:cNvPr id="6" name="Google Shape;580;p19">
              <a:extLst>
                <a:ext uri="{FF2B5EF4-FFF2-40B4-BE49-F238E27FC236}">
                  <a16:creationId xmlns:a16="http://schemas.microsoft.com/office/drawing/2014/main" id="{AF783A11-403F-5688-5C83-730B4177FDBC}"/>
                </a:ext>
              </a:extLst>
            </p:cNvPr>
            <p:cNvSpPr/>
            <p:nvPr/>
          </p:nvSpPr>
          <p:spPr>
            <a:xfrm>
              <a:off x="3652328" y="4142431"/>
              <a:ext cx="328579" cy="328579"/>
            </a:xfrm>
            <a:prstGeom prst="ellipse">
              <a:avLst/>
            </a:prstGeom>
            <a:solidFill>
              <a:schemeClr val="accent2">
                <a:lumMod val="40000"/>
                <a:lumOff val="60000"/>
              </a:schemeClr>
            </a:solidFill>
            <a:ln>
              <a:noFill/>
            </a:ln>
          </p:spPr>
          <p:txBody>
            <a:bodyPr spcFirstLastPara="1" wrap="square" lIns="91425" tIns="45700" rIns="91425" bIns="45700" anchor="ctr" anchorCtr="0">
              <a:noAutofit/>
            </a:bodyPr>
            <a:lstStyle/>
            <a:p>
              <a:pPr marL="0" marR="0" lvl="0" indent="0" algn="ctr" rtl="1">
                <a:spcBef>
                  <a:spcPts val="0"/>
                </a:spcBef>
                <a:spcAft>
                  <a:spcPts val="0"/>
                </a:spcAft>
                <a:buNone/>
              </a:pPr>
              <a:endParaRPr sz="1800" b="1" dirty="0">
                <a:solidFill>
                  <a:schemeClr val="lt1"/>
                </a:solidFill>
                <a:latin typeface="Arial"/>
                <a:ea typeface="Arial"/>
                <a:cs typeface="Arial"/>
                <a:sym typeface="Arial"/>
              </a:endParaRPr>
            </a:p>
          </p:txBody>
        </p:sp>
        <p:grpSp>
          <p:nvGrpSpPr>
            <p:cNvPr id="7" name="Google Shape;581;p19">
              <a:extLst>
                <a:ext uri="{FF2B5EF4-FFF2-40B4-BE49-F238E27FC236}">
                  <a16:creationId xmlns:a16="http://schemas.microsoft.com/office/drawing/2014/main" id="{C31F0D21-9AB6-BB38-E12D-D1AA0A8A5559}"/>
                </a:ext>
              </a:extLst>
            </p:cNvPr>
            <p:cNvGrpSpPr/>
            <p:nvPr/>
          </p:nvGrpSpPr>
          <p:grpSpPr>
            <a:xfrm>
              <a:off x="3191744" y="3992689"/>
              <a:ext cx="328579" cy="1137514"/>
              <a:chOff x="3524508" y="2679091"/>
              <a:chExt cx="327409" cy="1133463"/>
            </a:xfrm>
          </p:grpSpPr>
          <p:sp>
            <p:nvSpPr>
              <p:cNvPr id="8" name="Google Shape;582;p19">
                <a:extLst>
                  <a:ext uri="{FF2B5EF4-FFF2-40B4-BE49-F238E27FC236}">
                    <a16:creationId xmlns:a16="http://schemas.microsoft.com/office/drawing/2014/main" id="{7199BDC3-9C0C-8DBA-6E02-6654A74AFC35}"/>
                  </a:ext>
                </a:extLst>
              </p:cNvPr>
              <p:cNvSpPr/>
              <p:nvPr/>
            </p:nvSpPr>
            <p:spPr>
              <a:xfrm>
                <a:off x="3526909" y="3062730"/>
                <a:ext cx="323729" cy="749824"/>
              </a:xfrm>
              <a:prstGeom prst="round2SameRect">
                <a:avLst>
                  <a:gd name="adj1" fmla="val 50000"/>
                  <a:gd name="adj2" fmla="val 0"/>
                </a:avLst>
              </a:prstGeom>
              <a:solidFill>
                <a:srgbClr val="8C5F7A"/>
              </a:solidFill>
              <a:ln>
                <a:noFill/>
              </a:ln>
            </p:spPr>
            <p:txBody>
              <a:bodyPr spcFirstLastPara="1" wrap="square" lIns="91425" tIns="45700" rIns="91425" bIns="45700" anchor="ctr" anchorCtr="0">
                <a:noAutofit/>
              </a:bodyPr>
              <a:lstStyle/>
              <a:p>
                <a:pPr marL="0" marR="0" lvl="0" indent="0" algn="ctr" rtl="1">
                  <a:spcBef>
                    <a:spcPts val="0"/>
                  </a:spcBef>
                  <a:spcAft>
                    <a:spcPts val="0"/>
                  </a:spcAft>
                  <a:buNone/>
                </a:pPr>
                <a:endParaRPr sz="1800" dirty="0">
                  <a:solidFill>
                    <a:schemeClr val="lt1"/>
                  </a:solidFill>
                  <a:latin typeface="Calibri"/>
                  <a:ea typeface="Calibri"/>
                  <a:cs typeface="Calibri"/>
                  <a:sym typeface="Calibri"/>
                </a:endParaRPr>
              </a:p>
            </p:txBody>
          </p:sp>
          <p:sp>
            <p:nvSpPr>
              <p:cNvPr id="9" name="Google Shape;583;p19">
                <a:extLst>
                  <a:ext uri="{FF2B5EF4-FFF2-40B4-BE49-F238E27FC236}">
                    <a16:creationId xmlns:a16="http://schemas.microsoft.com/office/drawing/2014/main" id="{1F207B8E-A2B2-0EC0-0782-7B4827AC42B5}"/>
                  </a:ext>
                </a:extLst>
              </p:cNvPr>
              <p:cNvSpPr/>
              <p:nvPr/>
            </p:nvSpPr>
            <p:spPr>
              <a:xfrm>
                <a:off x="3524508" y="2679091"/>
                <a:ext cx="327409" cy="327409"/>
              </a:xfrm>
              <a:prstGeom prst="ellipse">
                <a:avLst/>
              </a:prstGeom>
              <a:solidFill>
                <a:srgbClr val="8C5F7A"/>
              </a:solidFill>
              <a:ln>
                <a:noFill/>
              </a:ln>
            </p:spPr>
            <p:txBody>
              <a:bodyPr spcFirstLastPara="1" wrap="square" lIns="91425" tIns="45700" rIns="91425" bIns="45700" anchor="ctr" anchorCtr="0">
                <a:noAutofit/>
              </a:bodyPr>
              <a:lstStyle/>
              <a:p>
                <a:pPr marL="0" marR="0" lvl="0" indent="0" algn="ctr" rtl="1">
                  <a:spcBef>
                    <a:spcPts val="0"/>
                  </a:spcBef>
                  <a:spcAft>
                    <a:spcPts val="0"/>
                  </a:spcAft>
                  <a:buNone/>
                </a:pPr>
                <a:endParaRPr sz="1800" b="1" dirty="0">
                  <a:solidFill>
                    <a:schemeClr val="lt1"/>
                  </a:solidFill>
                  <a:latin typeface="Arial"/>
                  <a:ea typeface="Arial"/>
                  <a:cs typeface="Arial"/>
                  <a:sym typeface="Arial"/>
                </a:endParaRPr>
              </a:p>
            </p:txBody>
          </p:sp>
        </p:grpSp>
        <p:grpSp>
          <p:nvGrpSpPr>
            <p:cNvPr id="10" name="Group 9">
              <a:extLst>
                <a:ext uri="{FF2B5EF4-FFF2-40B4-BE49-F238E27FC236}">
                  <a16:creationId xmlns:a16="http://schemas.microsoft.com/office/drawing/2014/main" id="{1124C196-D983-CD93-ED01-7186B45A0812}"/>
                </a:ext>
              </a:extLst>
            </p:cNvPr>
            <p:cNvGrpSpPr/>
            <p:nvPr/>
          </p:nvGrpSpPr>
          <p:grpSpPr>
            <a:xfrm>
              <a:off x="4179248" y="3370322"/>
              <a:ext cx="1395581" cy="1759883"/>
              <a:chOff x="3969442" y="4105390"/>
              <a:chExt cx="648257" cy="817478"/>
            </a:xfrm>
            <a:solidFill>
              <a:schemeClr val="accent2">
                <a:lumMod val="75000"/>
              </a:schemeClr>
            </a:solidFill>
          </p:grpSpPr>
          <p:grpSp>
            <p:nvGrpSpPr>
              <p:cNvPr id="11" name="Group 10">
                <a:extLst>
                  <a:ext uri="{FF2B5EF4-FFF2-40B4-BE49-F238E27FC236}">
                    <a16:creationId xmlns:a16="http://schemas.microsoft.com/office/drawing/2014/main" id="{AB9EF6E6-518A-209D-5287-1C65A0C0B64D}"/>
                  </a:ext>
                </a:extLst>
              </p:cNvPr>
              <p:cNvGrpSpPr/>
              <p:nvPr/>
            </p:nvGrpSpPr>
            <p:grpSpPr>
              <a:xfrm>
                <a:off x="4364250" y="4105390"/>
                <a:ext cx="253449" cy="817478"/>
                <a:chOff x="4045582" y="1684320"/>
                <a:chExt cx="350098" cy="1129211"/>
              </a:xfrm>
              <a:grpFill/>
            </p:grpSpPr>
            <p:sp>
              <p:nvSpPr>
                <p:cNvPr id="17" name="Round Same Side Corner Rectangle 21">
                  <a:extLst>
                    <a:ext uri="{FF2B5EF4-FFF2-40B4-BE49-F238E27FC236}">
                      <a16:creationId xmlns:a16="http://schemas.microsoft.com/office/drawing/2014/main" id="{6DDD26B0-75E7-B7A5-B70B-1AA9E5BB9DE3}"/>
                    </a:ext>
                  </a:extLst>
                </p:cNvPr>
                <p:cNvSpPr/>
                <p:nvPr/>
              </p:nvSpPr>
              <p:spPr>
                <a:xfrm>
                  <a:off x="4045582" y="2069359"/>
                  <a:ext cx="350098" cy="744172"/>
                </a:xfrm>
                <a:prstGeom prst="round2SameRect">
                  <a:avLst>
                    <a:gd name="adj1" fmla="val 500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8" name="Oval 17">
                  <a:extLst>
                    <a:ext uri="{FF2B5EF4-FFF2-40B4-BE49-F238E27FC236}">
                      <a16:creationId xmlns:a16="http://schemas.microsoft.com/office/drawing/2014/main" id="{5C8C2512-E607-6ED1-EA66-6404614C60DC}"/>
                    </a:ext>
                  </a:extLst>
                </p:cNvPr>
                <p:cNvSpPr/>
                <p:nvPr/>
              </p:nvSpPr>
              <p:spPr>
                <a:xfrm>
                  <a:off x="4064379" y="1684320"/>
                  <a:ext cx="328890" cy="32889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grpSp>
          <p:grpSp>
            <p:nvGrpSpPr>
              <p:cNvPr id="12" name="Group 11">
                <a:extLst>
                  <a:ext uri="{FF2B5EF4-FFF2-40B4-BE49-F238E27FC236}">
                    <a16:creationId xmlns:a16="http://schemas.microsoft.com/office/drawing/2014/main" id="{A6B5B5EC-32C3-3424-4120-A7C220292014}"/>
                  </a:ext>
                </a:extLst>
              </p:cNvPr>
              <p:cNvGrpSpPr/>
              <p:nvPr/>
            </p:nvGrpSpPr>
            <p:grpSpPr>
              <a:xfrm>
                <a:off x="3969442" y="4105390"/>
                <a:ext cx="363228" cy="817478"/>
                <a:chOff x="3000654" y="1516217"/>
                <a:chExt cx="245039" cy="551483"/>
              </a:xfrm>
              <a:grpFill/>
            </p:grpSpPr>
            <p:grpSp>
              <p:nvGrpSpPr>
                <p:cNvPr id="13" name="Group 12">
                  <a:extLst>
                    <a:ext uri="{FF2B5EF4-FFF2-40B4-BE49-F238E27FC236}">
                      <a16:creationId xmlns:a16="http://schemas.microsoft.com/office/drawing/2014/main" id="{9FB5348D-D6C8-6ACB-7378-C1107A31E2C0}"/>
                    </a:ext>
                  </a:extLst>
                </p:cNvPr>
                <p:cNvGrpSpPr/>
                <p:nvPr/>
              </p:nvGrpSpPr>
              <p:grpSpPr>
                <a:xfrm>
                  <a:off x="3036509" y="1516217"/>
                  <a:ext cx="172158" cy="551483"/>
                  <a:chOff x="4043172" y="1684320"/>
                  <a:chExt cx="352508" cy="1129211"/>
                </a:xfrm>
                <a:grpFill/>
              </p:grpSpPr>
              <p:sp>
                <p:nvSpPr>
                  <p:cNvPr id="15" name="Round Same Side Corner Rectangle 21">
                    <a:extLst>
                      <a:ext uri="{FF2B5EF4-FFF2-40B4-BE49-F238E27FC236}">
                        <a16:creationId xmlns:a16="http://schemas.microsoft.com/office/drawing/2014/main" id="{7351C23C-6F88-8F5C-08C1-972571D67CEE}"/>
                      </a:ext>
                    </a:extLst>
                  </p:cNvPr>
                  <p:cNvSpPr/>
                  <p:nvPr/>
                </p:nvSpPr>
                <p:spPr>
                  <a:xfrm>
                    <a:off x="4045582" y="2069359"/>
                    <a:ext cx="350098" cy="744172"/>
                  </a:xfrm>
                  <a:prstGeom prst="round2SameRect">
                    <a:avLst>
                      <a:gd name="adj1" fmla="val 500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6" name="Oval 15">
                    <a:extLst>
                      <a:ext uri="{FF2B5EF4-FFF2-40B4-BE49-F238E27FC236}">
                        <a16:creationId xmlns:a16="http://schemas.microsoft.com/office/drawing/2014/main" id="{37768E73-BB55-EBC0-7840-F18E2746ABCB}"/>
                      </a:ext>
                    </a:extLst>
                  </p:cNvPr>
                  <p:cNvSpPr/>
                  <p:nvPr/>
                </p:nvSpPr>
                <p:spPr>
                  <a:xfrm>
                    <a:off x="4043172" y="1684320"/>
                    <a:ext cx="328891" cy="32889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grpSp>
            <p:sp>
              <p:nvSpPr>
                <p:cNvPr id="14" name="Flowchart: Manual Operation 13">
                  <a:extLst>
                    <a:ext uri="{FF2B5EF4-FFF2-40B4-BE49-F238E27FC236}">
                      <a16:creationId xmlns:a16="http://schemas.microsoft.com/office/drawing/2014/main" id="{37997972-B813-F455-0078-72E121E9C4A7}"/>
                    </a:ext>
                  </a:extLst>
                </p:cNvPr>
                <p:cNvSpPr/>
                <p:nvPr/>
              </p:nvSpPr>
              <p:spPr>
                <a:xfrm rot="10800000">
                  <a:off x="3000654" y="1805724"/>
                  <a:ext cx="245039" cy="261975"/>
                </a:xfrm>
                <a:prstGeom prst="flowChartManualOperati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grpSp>
        </p:grpSp>
      </p:grpSp>
      <p:grpSp>
        <p:nvGrpSpPr>
          <p:cNvPr id="25" name="Group 24">
            <a:extLst>
              <a:ext uri="{FF2B5EF4-FFF2-40B4-BE49-F238E27FC236}">
                <a16:creationId xmlns:a16="http://schemas.microsoft.com/office/drawing/2014/main" id="{2424389E-43F8-88EA-87AB-C1C578157046}"/>
              </a:ext>
            </a:extLst>
          </p:cNvPr>
          <p:cNvGrpSpPr/>
          <p:nvPr/>
        </p:nvGrpSpPr>
        <p:grpSpPr>
          <a:xfrm>
            <a:off x="9980629" y="1660471"/>
            <a:ext cx="301837" cy="900776"/>
            <a:chOff x="9652516" y="4828436"/>
            <a:chExt cx="301837" cy="900776"/>
          </a:xfrm>
        </p:grpSpPr>
        <p:sp>
          <p:nvSpPr>
            <p:cNvPr id="23" name="Google Shape;579;p19">
              <a:extLst>
                <a:ext uri="{FF2B5EF4-FFF2-40B4-BE49-F238E27FC236}">
                  <a16:creationId xmlns:a16="http://schemas.microsoft.com/office/drawing/2014/main" id="{79A0EE11-1977-3D09-A1A7-662DC84FBA7D}"/>
                </a:ext>
              </a:extLst>
            </p:cNvPr>
            <p:cNvSpPr/>
            <p:nvPr/>
          </p:nvSpPr>
          <p:spPr>
            <a:xfrm>
              <a:off x="9654713" y="5179538"/>
              <a:ext cx="299640" cy="549674"/>
            </a:xfrm>
            <a:prstGeom prst="round2SameRect">
              <a:avLst>
                <a:gd name="adj1" fmla="val 50000"/>
                <a:gd name="adj2" fmla="val 0"/>
              </a:avLst>
            </a:prstGeom>
            <a:solidFill>
              <a:srgbClr val="8C5F7A"/>
            </a:solidFill>
            <a:ln>
              <a:noFill/>
            </a:ln>
          </p:spPr>
          <p:txBody>
            <a:bodyPr spcFirstLastPara="1" wrap="square" lIns="91425" tIns="45700" rIns="91425" bIns="45700" anchor="ctr" anchorCtr="0">
              <a:noAutofit/>
            </a:bodyPr>
            <a:lstStyle/>
            <a:p>
              <a:pPr marL="0" marR="0" lvl="0" indent="0" algn="ctr" rtl="1">
                <a:spcBef>
                  <a:spcPts val="0"/>
                </a:spcBef>
                <a:spcAft>
                  <a:spcPts val="0"/>
                </a:spcAft>
                <a:buNone/>
              </a:pPr>
              <a:endParaRPr sz="1800" dirty="0">
                <a:solidFill>
                  <a:schemeClr val="lt1"/>
                </a:solidFill>
                <a:latin typeface="Calibri"/>
                <a:ea typeface="Calibri"/>
                <a:cs typeface="Calibri"/>
                <a:sym typeface="Calibri"/>
              </a:endParaRPr>
            </a:p>
          </p:txBody>
        </p:sp>
        <p:sp>
          <p:nvSpPr>
            <p:cNvPr id="24" name="Google Shape;580;p19">
              <a:extLst>
                <a:ext uri="{FF2B5EF4-FFF2-40B4-BE49-F238E27FC236}">
                  <a16:creationId xmlns:a16="http://schemas.microsoft.com/office/drawing/2014/main" id="{A7551F01-A3E2-7B9A-26FA-E3EB54AE509F}"/>
                </a:ext>
              </a:extLst>
            </p:cNvPr>
            <p:cNvSpPr/>
            <p:nvPr/>
          </p:nvSpPr>
          <p:spPr>
            <a:xfrm>
              <a:off x="9652516" y="4828436"/>
              <a:ext cx="299640" cy="299640"/>
            </a:xfrm>
            <a:prstGeom prst="ellipse">
              <a:avLst/>
            </a:prstGeom>
            <a:solidFill>
              <a:srgbClr val="8C5F7A"/>
            </a:solidFill>
            <a:ln>
              <a:noFill/>
            </a:ln>
          </p:spPr>
          <p:txBody>
            <a:bodyPr spcFirstLastPara="1" wrap="square" lIns="91425" tIns="45700" rIns="91425" bIns="45700" anchor="ctr" anchorCtr="0">
              <a:noAutofit/>
            </a:bodyPr>
            <a:lstStyle/>
            <a:p>
              <a:pPr marL="0" marR="0" lvl="0" indent="0" algn="ctr" rtl="1">
                <a:spcBef>
                  <a:spcPts val="0"/>
                </a:spcBef>
                <a:spcAft>
                  <a:spcPts val="0"/>
                </a:spcAft>
                <a:buNone/>
              </a:pPr>
              <a:endParaRPr sz="1800" b="1" dirty="0">
                <a:solidFill>
                  <a:schemeClr val="lt1"/>
                </a:solidFill>
                <a:latin typeface="Arial"/>
                <a:ea typeface="Arial"/>
                <a:cs typeface="Arial"/>
                <a:sym typeface="Arial"/>
              </a:endParaRPr>
            </a:p>
          </p:txBody>
        </p:sp>
      </p:grpSp>
      <p:sp>
        <p:nvSpPr>
          <p:cNvPr id="27" name="Freeform: Shape 26">
            <a:extLst>
              <a:ext uri="{FF2B5EF4-FFF2-40B4-BE49-F238E27FC236}">
                <a16:creationId xmlns:a16="http://schemas.microsoft.com/office/drawing/2014/main" id="{6D4893CD-3259-6B53-CBC8-8CDE8CAF6283}"/>
              </a:ext>
            </a:extLst>
          </p:cNvPr>
          <p:cNvSpPr/>
          <p:nvPr/>
        </p:nvSpPr>
        <p:spPr>
          <a:xfrm>
            <a:off x="9356384" y="2424863"/>
            <a:ext cx="478206" cy="1916482"/>
          </a:xfrm>
          <a:custGeom>
            <a:avLst/>
            <a:gdLst>
              <a:gd name="connsiteX0" fmla="*/ 388865 w 478206"/>
              <a:gd name="connsiteY0" fmla="*/ 0 h 1916482"/>
              <a:gd name="connsiteX1" fmla="*/ 558 w 478206"/>
              <a:gd name="connsiteY1" fmla="*/ 288098 h 1916482"/>
              <a:gd name="connsiteX2" fmla="*/ 464021 w 478206"/>
              <a:gd name="connsiteY2" fmla="*/ 1340285 h 1916482"/>
              <a:gd name="connsiteX3" fmla="*/ 313709 w 478206"/>
              <a:gd name="connsiteY3" fmla="*/ 1916482 h 1916482"/>
            </a:gdLst>
            <a:ahLst/>
            <a:cxnLst>
              <a:cxn ang="0">
                <a:pos x="connsiteX0" y="connsiteY0"/>
              </a:cxn>
              <a:cxn ang="0">
                <a:pos x="connsiteX1" y="connsiteY1"/>
              </a:cxn>
              <a:cxn ang="0">
                <a:pos x="connsiteX2" y="connsiteY2"/>
              </a:cxn>
              <a:cxn ang="0">
                <a:pos x="connsiteX3" y="connsiteY3"/>
              </a:cxn>
            </a:cxnLst>
            <a:rect l="l" t="t" r="r" b="b"/>
            <a:pathLst>
              <a:path w="478206" h="1916482">
                <a:moveTo>
                  <a:pt x="388865" y="0"/>
                </a:moveTo>
                <a:cubicBezTo>
                  <a:pt x="188448" y="32358"/>
                  <a:pt x="-11968" y="64717"/>
                  <a:pt x="558" y="288098"/>
                </a:cubicBezTo>
                <a:cubicBezTo>
                  <a:pt x="13084" y="511479"/>
                  <a:pt x="411829" y="1068888"/>
                  <a:pt x="464021" y="1340285"/>
                </a:cubicBezTo>
                <a:cubicBezTo>
                  <a:pt x="516213" y="1611682"/>
                  <a:pt x="414961" y="1764082"/>
                  <a:pt x="313709" y="1916482"/>
                </a:cubicBezTo>
              </a:path>
            </a:pathLst>
          </a:custGeom>
          <a:noFill/>
          <a:ln>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grpSp>
        <p:nvGrpSpPr>
          <p:cNvPr id="28" name="Group 27">
            <a:extLst>
              <a:ext uri="{FF2B5EF4-FFF2-40B4-BE49-F238E27FC236}">
                <a16:creationId xmlns:a16="http://schemas.microsoft.com/office/drawing/2014/main" id="{644E32FB-6036-CCB3-14D2-DFF9CF65AFF2}"/>
              </a:ext>
            </a:extLst>
          </p:cNvPr>
          <p:cNvGrpSpPr/>
          <p:nvPr/>
        </p:nvGrpSpPr>
        <p:grpSpPr>
          <a:xfrm>
            <a:off x="986363" y="2060969"/>
            <a:ext cx="1877555" cy="3349351"/>
            <a:chOff x="5102983" y="1330093"/>
            <a:chExt cx="611190" cy="1090296"/>
          </a:xfrm>
          <a:solidFill>
            <a:schemeClr val="accent2">
              <a:lumMod val="75000"/>
            </a:schemeClr>
          </a:solidFill>
        </p:grpSpPr>
        <p:grpSp>
          <p:nvGrpSpPr>
            <p:cNvPr id="29" name="Group 28">
              <a:extLst>
                <a:ext uri="{FF2B5EF4-FFF2-40B4-BE49-F238E27FC236}">
                  <a16:creationId xmlns:a16="http://schemas.microsoft.com/office/drawing/2014/main" id="{29A1EE2B-3B13-6DD6-5439-FAB242C5AB81}"/>
                </a:ext>
              </a:extLst>
            </p:cNvPr>
            <p:cNvGrpSpPr/>
            <p:nvPr/>
          </p:nvGrpSpPr>
          <p:grpSpPr>
            <a:xfrm>
              <a:off x="5157952" y="1808115"/>
              <a:ext cx="241654" cy="277569"/>
              <a:chOff x="2968390" y="1782471"/>
              <a:chExt cx="241654" cy="277569"/>
            </a:xfrm>
            <a:grpFill/>
          </p:grpSpPr>
          <p:sp>
            <p:nvSpPr>
              <p:cNvPr id="37" name="Round Same Side Corner Rectangle 25">
                <a:extLst>
                  <a:ext uri="{FF2B5EF4-FFF2-40B4-BE49-F238E27FC236}">
                    <a16:creationId xmlns:a16="http://schemas.microsoft.com/office/drawing/2014/main" id="{B02B9696-ECFB-589D-01C4-41494A7174F3}"/>
                  </a:ext>
                </a:extLst>
              </p:cNvPr>
              <p:cNvSpPr/>
              <p:nvPr/>
            </p:nvSpPr>
            <p:spPr>
              <a:xfrm rot="12859561">
                <a:off x="3108478" y="1782471"/>
                <a:ext cx="101566" cy="245105"/>
              </a:xfrm>
              <a:prstGeom prst="round2SameRect">
                <a:avLst>
                  <a:gd name="adj1" fmla="val 493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38" name="Round Same Side Corner Rectangle 26">
                <a:extLst>
                  <a:ext uri="{FF2B5EF4-FFF2-40B4-BE49-F238E27FC236}">
                    <a16:creationId xmlns:a16="http://schemas.microsoft.com/office/drawing/2014/main" id="{9A52A8B9-295E-3DC8-F544-4674A4E1CAC2}"/>
                  </a:ext>
                </a:extLst>
              </p:cNvPr>
              <p:cNvSpPr/>
              <p:nvPr/>
            </p:nvSpPr>
            <p:spPr>
              <a:xfrm rot="14101202">
                <a:off x="3000569" y="1926295"/>
                <a:ext cx="101566" cy="165924"/>
              </a:xfrm>
              <a:prstGeom prst="round2SameRect">
                <a:avLst>
                  <a:gd name="adj1" fmla="val 493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grpSp>
        <p:sp>
          <p:nvSpPr>
            <p:cNvPr id="30" name="Rectangle 29">
              <a:extLst>
                <a:ext uri="{FF2B5EF4-FFF2-40B4-BE49-F238E27FC236}">
                  <a16:creationId xmlns:a16="http://schemas.microsoft.com/office/drawing/2014/main" id="{FE764120-86AD-F887-6BFF-B3188B90FBFD}"/>
                </a:ext>
              </a:extLst>
            </p:cNvPr>
            <p:cNvSpPr/>
            <p:nvPr/>
          </p:nvSpPr>
          <p:spPr>
            <a:xfrm rot="20505316">
              <a:off x="5102983" y="1656859"/>
              <a:ext cx="45719" cy="35487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31" name="Round Same Side Corner Rectangle 26">
              <a:extLst>
                <a:ext uri="{FF2B5EF4-FFF2-40B4-BE49-F238E27FC236}">
                  <a16:creationId xmlns:a16="http://schemas.microsoft.com/office/drawing/2014/main" id="{37A83B7B-BF8F-B4BB-41D9-FD2424E69566}"/>
                </a:ext>
              </a:extLst>
            </p:cNvPr>
            <p:cNvSpPr/>
            <p:nvPr/>
          </p:nvSpPr>
          <p:spPr>
            <a:xfrm rot="16535945">
              <a:off x="5265161" y="1680146"/>
              <a:ext cx="101003" cy="279895"/>
            </a:xfrm>
            <a:prstGeom prst="round2SameRect">
              <a:avLst>
                <a:gd name="adj1" fmla="val 493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cxnSp>
          <p:nvCxnSpPr>
            <p:cNvPr id="32" name="Straight Arrow Connector 31">
              <a:extLst>
                <a:ext uri="{FF2B5EF4-FFF2-40B4-BE49-F238E27FC236}">
                  <a16:creationId xmlns:a16="http://schemas.microsoft.com/office/drawing/2014/main" id="{C8E0BC8A-ED82-B842-6D69-C321BC8FC34A}"/>
                </a:ext>
              </a:extLst>
            </p:cNvPr>
            <p:cNvCxnSpPr>
              <a:cxnSpLocks/>
            </p:cNvCxnSpPr>
            <p:nvPr/>
          </p:nvCxnSpPr>
          <p:spPr>
            <a:xfrm flipH="1">
              <a:off x="5175388" y="1694718"/>
              <a:ext cx="74812" cy="109302"/>
            </a:xfrm>
            <a:prstGeom prst="straightConnector1">
              <a:avLst/>
            </a:prstGeom>
            <a:grpFill/>
            <a:ln w="28575">
              <a:solidFill>
                <a:schemeClr val="accent2">
                  <a:lumMod val="75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grpSp>
          <p:nvGrpSpPr>
            <p:cNvPr id="33" name="Group 32">
              <a:extLst>
                <a:ext uri="{FF2B5EF4-FFF2-40B4-BE49-F238E27FC236}">
                  <a16:creationId xmlns:a16="http://schemas.microsoft.com/office/drawing/2014/main" id="{C84699BC-0734-0858-1F30-31340587B938}"/>
                </a:ext>
              </a:extLst>
            </p:cNvPr>
            <p:cNvGrpSpPr/>
            <p:nvPr/>
          </p:nvGrpSpPr>
          <p:grpSpPr>
            <a:xfrm>
              <a:off x="5274909" y="1330093"/>
              <a:ext cx="439264" cy="1090296"/>
              <a:chOff x="4152776" y="1302447"/>
              <a:chExt cx="365595" cy="907443"/>
            </a:xfrm>
            <a:grpFill/>
          </p:grpSpPr>
          <p:sp>
            <p:nvSpPr>
              <p:cNvPr id="34" name="Flowchart: Manual Operation 33">
                <a:extLst>
                  <a:ext uri="{FF2B5EF4-FFF2-40B4-BE49-F238E27FC236}">
                    <a16:creationId xmlns:a16="http://schemas.microsoft.com/office/drawing/2014/main" id="{C14A7EC0-18D3-15CE-4F39-6419E6F2F7F1}"/>
                  </a:ext>
                </a:extLst>
              </p:cNvPr>
              <p:cNvSpPr/>
              <p:nvPr/>
            </p:nvSpPr>
            <p:spPr>
              <a:xfrm rot="10800000">
                <a:off x="4152776" y="1702969"/>
                <a:ext cx="365595" cy="506921"/>
              </a:xfrm>
              <a:prstGeom prst="flowChartManualOperati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35" name="Round Same Side Corner Rectangle 23">
                <a:extLst>
                  <a:ext uri="{FF2B5EF4-FFF2-40B4-BE49-F238E27FC236}">
                    <a16:creationId xmlns:a16="http://schemas.microsoft.com/office/drawing/2014/main" id="{9A17BE20-7B22-BDF6-6E10-F71FFBA458DE}"/>
                  </a:ext>
                </a:extLst>
              </p:cNvPr>
              <p:cNvSpPr/>
              <p:nvPr/>
            </p:nvSpPr>
            <p:spPr>
              <a:xfrm>
                <a:off x="4202705" y="1618460"/>
                <a:ext cx="266665" cy="584840"/>
              </a:xfrm>
              <a:prstGeom prst="round2SameRect">
                <a:avLst>
                  <a:gd name="adj1" fmla="val 500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36" name="Oval 35">
                <a:extLst>
                  <a:ext uri="{FF2B5EF4-FFF2-40B4-BE49-F238E27FC236}">
                    <a16:creationId xmlns:a16="http://schemas.microsoft.com/office/drawing/2014/main" id="{3F0472F2-9F02-012D-E6CA-B1507BB520B4}"/>
                  </a:ext>
                </a:extLst>
              </p:cNvPr>
              <p:cNvSpPr/>
              <p:nvPr/>
            </p:nvSpPr>
            <p:spPr>
              <a:xfrm>
                <a:off x="4200727" y="1302447"/>
                <a:ext cx="269696" cy="26969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grpSp>
      </p:grpSp>
      <p:sp>
        <p:nvSpPr>
          <p:cNvPr id="40" name="TextBox 39">
            <a:extLst>
              <a:ext uri="{FF2B5EF4-FFF2-40B4-BE49-F238E27FC236}">
                <a16:creationId xmlns:a16="http://schemas.microsoft.com/office/drawing/2014/main" id="{E2AFE14E-B174-6672-5745-AE2A53D592E7}"/>
              </a:ext>
            </a:extLst>
          </p:cNvPr>
          <p:cNvSpPr txBox="1"/>
          <p:nvPr/>
        </p:nvSpPr>
        <p:spPr>
          <a:xfrm>
            <a:off x="3705091" y="1660471"/>
            <a:ext cx="4051113" cy="4154984"/>
          </a:xfrm>
          <a:prstGeom prst="rect">
            <a:avLst/>
          </a:prstGeom>
          <a:noFill/>
        </p:spPr>
        <p:txBody>
          <a:bodyPr wrap="square">
            <a:spAutoFit/>
          </a:bodyPr>
          <a:lstStyle/>
          <a:p>
            <a:pPr marL="0" marR="0" lvl="0" indent="0" algn="r" rtl="1">
              <a:spcBef>
                <a:spcPts val="0"/>
              </a:spcBef>
              <a:spcAft>
                <a:spcPts val="0"/>
              </a:spcAft>
              <a:buNone/>
            </a:pPr>
            <a:r>
              <a:rPr lang="en-US" sz="2200" dirty="0">
                <a:solidFill>
                  <a:schemeClr val="tx1"/>
                </a:solidFill>
                <a:latin typeface="+mn-lt"/>
                <a:ea typeface="Calibri"/>
                <a:cs typeface="Calibri"/>
                <a:sym typeface="Calibri"/>
              </a:rPr>
              <a:t>حشد المجتمعات للمشاركة في جهود </a:t>
            </a:r>
            <a:r>
              <a:rPr lang="ar-SA" sz="2200" dirty="0">
                <a:solidFill>
                  <a:schemeClr val="tx1"/>
                </a:solidFill>
                <a:latin typeface="+mn-lt"/>
                <a:ea typeface="Calibri"/>
                <a:cs typeface="Calibri"/>
                <a:sym typeface="Calibri"/>
              </a:rPr>
              <a:t>التعقب</a:t>
            </a:r>
            <a:endParaRPr lang="en-US" sz="2200" dirty="0">
              <a:solidFill>
                <a:schemeClr val="tx1"/>
              </a:solidFill>
              <a:latin typeface="+mn-lt"/>
              <a:ea typeface="Calibri"/>
              <a:cs typeface="Calibri"/>
              <a:sym typeface="Calibri"/>
            </a:endParaRPr>
          </a:p>
          <a:p>
            <a:pPr marL="0" marR="0" lvl="0" indent="0" algn="r" rtl="1">
              <a:spcBef>
                <a:spcPts val="0"/>
              </a:spcBef>
              <a:spcAft>
                <a:spcPts val="0"/>
              </a:spcAft>
              <a:buNone/>
            </a:pPr>
            <a:endParaRPr lang="en-US" sz="2200" dirty="0">
              <a:solidFill>
                <a:schemeClr val="tx1"/>
              </a:solidFill>
              <a:latin typeface="+mn-lt"/>
              <a:cs typeface="Calibri"/>
              <a:sym typeface="Calibri"/>
            </a:endParaRPr>
          </a:p>
          <a:p>
            <a:pPr algn="r" rtl="1"/>
            <a:r>
              <a:rPr lang="ar-SA" sz="2200" dirty="0">
                <a:solidFill>
                  <a:schemeClr val="tx1"/>
                </a:solidFill>
                <a:latin typeface="+mn-lt"/>
                <a:ea typeface="Calibri"/>
                <a:cs typeface="Calibri"/>
                <a:sym typeface="Calibri"/>
              </a:rPr>
              <a:t>ال</a:t>
            </a:r>
            <a:r>
              <a:rPr lang="en-US" sz="2200" dirty="0">
                <a:solidFill>
                  <a:schemeClr val="tx1"/>
                </a:solidFill>
                <a:latin typeface="+mn-lt"/>
                <a:ea typeface="Calibri"/>
                <a:cs typeface="Calibri"/>
                <a:sym typeface="Calibri"/>
              </a:rPr>
              <a:t>تأكد من دمج أنشطة التعقب في خطط الحالة</a:t>
            </a:r>
          </a:p>
          <a:p>
            <a:pPr algn="r" rtl="1"/>
            <a:endParaRPr lang="en-US" sz="2200" dirty="0">
              <a:solidFill>
                <a:schemeClr val="tx1"/>
              </a:solidFill>
              <a:latin typeface="+mn-lt"/>
            </a:endParaRPr>
          </a:p>
          <a:p>
            <a:pPr algn="r" rtl="1"/>
            <a:r>
              <a:rPr lang="ar-SA" sz="2200" dirty="0">
                <a:solidFill>
                  <a:schemeClr val="tx1"/>
                </a:solidFill>
                <a:latin typeface="+mn-lt"/>
                <a:ea typeface="Calibri"/>
                <a:cs typeface="Calibri"/>
                <a:sym typeface="Calibri"/>
              </a:rPr>
              <a:t>الم</a:t>
            </a:r>
            <a:r>
              <a:rPr lang="en-US" sz="2200" dirty="0">
                <a:solidFill>
                  <a:schemeClr val="tx1"/>
                </a:solidFill>
                <a:latin typeface="+mn-lt"/>
                <a:ea typeface="Calibri"/>
                <a:cs typeface="Calibri"/>
                <a:sym typeface="Calibri"/>
              </a:rPr>
              <a:t>ساعد</a:t>
            </a:r>
            <a:r>
              <a:rPr lang="ar-SA" sz="2200" dirty="0">
                <a:solidFill>
                  <a:schemeClr val="tx1"/>
                </a:solidFill>
                <a:latin typeface="+mn-lt"/>
                <a:ea typeface="Calibri"/>
                <a:cs typeface="Calibri"/>
                <a:sym typeface="Calibri"/>
              </a:rPr>
              <a:t>ة</a:t>
            </a:r>
            <a:r>
              <a:rPr lang="en-US" sz="2200" dirty="0">
                <a:solidFill>
                  <a:schemeClr val="tx1"/>
                </a:solidFill>
                <a:latin typeface="+mn-lt"/>
                <a:ea typeface="Calibri"/>
                <a:cs typeface="Calibri"/>
                <a:sym typeface="Calibri"/>
              </a:rPr>
              <a:t> في إعلام المجتمعات وال</a:t>
            </a:r>
            <a:r>
              <a:rPr lang="ar-SA" sz="2200" dirty="0">
                <a:solidFill>
                  <a:schemeClr val="tx1"/>
                </a:solidFill>
                <a:latin typeface="+mn-lt"/>
                <a:ea typeface="Calibri"/>
                <a:cs typeface="Calibri"/>
                <a:sym typeface="Calibri"/>
              </a:rPr>
              <a:t>والدين </a:t>
            </a:r>
            <a:r>
              <a:rPr lang="en-US" sz="2200" dirty="0">
                <a:solidFill>
                  <a:schemeClr val="tx1"/>
                </a:solidFill>
                <a:latin typeface="+mn-lt"/>
                <a:ea typeface="Calibri"/>
                <a:cs typeface="Calibri"/>
                <a:sym typeface="Calibri"/>
              </a:rPr>
              <a:t>والأطفال عن خدمات </a:t>
            </a:r>
            <a:r>
              <a:rPr lang="ar-SA" sz="2200" dirty="0">
                <a:solidFill>
                  <a:schemeClr val="tx1"/>
                </a:solidFill>
                <a:latin typeface="+mn-lt"/>
                <a:ea typeface="Calibri"/>
                <a:cs typeface="Calibri"/>
                <a:sym typeface="Calibri"/>
              </a:rPr>
              <a:t>تعقب الأسرة</a:t>
            </a:r>
            <a:endParaRPr lang="en-US" sz="2200" dirty="0">
              <a:solidFill>
                <a:schemeClr val="tx1"/>
              </a:solidFill>
              <a:latin typeface="+mn-lt"/>
            </a:endParaRPr>
          </a:p>
          <a:p>
            <a:pPr marL="0" marR="0" lvl="0" indent="0" algn="r" rtl="1">
              <a:spcBef>
                <a:spcPts val="0"/>
              </a:spcBef>
              <a:spcAft>
                <a:spcPts val="0"/>
              </a:spcAft>
              <a:buNone/>
            </a:pPr>
            <a:endParaRPr lang="en-US" sz="2200" dirty="0">
              <a:solidFill>
                <a:schemeClr val="tx1"/>
              </a:solidFill>
              <a:latin typeface="+mn-lt"/>
            </a:endParaRPr>
          </a:p>
          <a:p>
            <a:pPr algn="r" rtl="1"/>
            <a:r>
              <a:rPr lang="en-US" sz="2200" dirty="0">
                <a:solidFill>
                  <a:schemeClr val="tx1"/>
                </a:solidFill>
                <a:latin typeface="+mn-lt"/>
                <a:ea typeface="Calibri"/>
                <a:cs typeface="Calibri"/>
                <a:sym typeface="Calibri"/>
              </a:rPr>
              <a:t>العمل مباشرة على طلبات التعقب</a:t>
            </a:r>
            <a:endParaRPr lang="en-US" sz="2200" dirty="0">
              <a:solidFill>
                <a:schemeClr val="tx1"/>
              </a:solidFill>
              <a:latin typeface="+mn-lt"/>
            </a:endParaRPr>
          </a:p>
          <a:p>
            <a:pPr marL="0" marR="0" lvl="0" indent="0" algn="r" rtl="1">
              <a:spcBef>
                <a:spcPts val="0"/>
              </a:spcBef>
              <a:spcAft>
                <a:spcPts val="0"/>
              </a:spcAft>
              <a:buNone/>
            </a:pPr>
            <a:endParaRPr lang="en-US" sz="2200" dirty="0">
              <a:solidFill>
                <a:schemeClr val="tx1"/>
              </a:solidFill>
              <a:latin typeface="+mn-lt"/>
            </a:endParaRPr>
          </a:p>
          <a:p>
            <a:pPr algn="r" rtl="1"/>
            <a:r>
              <a:rPr lang="en-US" sz="2200" dirty="0">
                <a:solidFill>
                  <a:schemeClr val="tx1"/>
                </a:solidFill>
                <a:latin typeface="+mn-lt"/>
                <a:ea typeface="Calibri"/>
                <a:cs typeface="Calibri"/>
                <a:sym typeface="Calibri"/>
              </a:rPr>
              <a:t>إحالة الحالات والتنسيق</a:t>
            </a:r>
            <a:endParaRPr lang="en-US" sz="2200" dirty="0">
              <a:solidFill>
                <a:schemeClr val="tx1"/>
              </a:solidFill>
              <a:latin typeface="+mn-lt"/>
            </a:endParaRPr>
          </a:p>
        </p:txBody>
      </p:sp>
      <p:grpSp>
        <p:nvGrpSpPr>
          <p:cNvPr id="20" name="Group 19">
            <a:extLst>
              <a:ext uri="{FF2B5EF4-FFF2-40B4-BE49-F238E27FC236}">
                <a16:creationId xmlns:a16="http://schemas.microsoft.com/office/drawing/2014/main" id="{95CF8720-9357-B2E7-322C-1F80EB85D502}"/>
              </a:ext>
            </a:extLst>
          </p:cNvPr>
          <p:cNvGrpSpPr/>
          <p:nvPr/>
        </p:nvGrpSpPr>
        <p:grpSpPr>
          <a:xfrm>
            <a:off x="10228983" y="337468"/>
            <a:ext cx="1587872" cy="1368854"/>
            <a:chOff x="10228983" y="337468"/>
            <a:chExt cx="1587872" cy="1368854"/>
          </a:xfrm>
        </p:grpSpPr>
        <p:sp>
          <p:nvSpPr>
            <p:cNvPr id="21" name="Hexagon 20">
              <a:extLst>
                <a:ext uri="{FF2B5EF4-FFF2-40B4-BE49-F238E27FC236}">
                  <a16:creationId xmlns:a16="http://schemas.microsoft.com/office/drawing/2014/main" id="{4D81013C-BFD9-B79D-CAB4-EBD4C809619C}"/>
                </a:ext>
              </a:extLst>
            </p:cNvPr>
            <p:cNvSpPr/>
            <p:nvPr/>
          </p:nvSpPr>
          <p:spPr>
            <a:xfrm rot="1782986">
              <a:off x="10228983" y="337468"/>
              <a:ext cx="1587872" cy="1368854"/>
            </a:xfrm>
            <a:prstGeom prst="hexagon">
              <a:avLst>
                <a:gd name="adj" fmla="val 28965"/>
                <a:gd name="vf" fmla="val 115470"/>
              </a:avLst>
            </a:prstGeom>
            <a:solidFill>
              <a:schemeClr val="bg1"/>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grpSp>
          <p:nvGrpSpPr>
            <p:cNvPr id="22" name="Group 21">
              <a:extLst>
                <a:ext uri="{FF2B5EF4-FFF2-40B4-BE49-F238E27FC236}">
                  <a16:creationId xmlns:a16="http://schemas.microsoft.com/office/drawing/2014/main" id="{E891B5CD-260D-89EB-95A0-41566A2955BF}"/>
                </a:ext>
              </a:extLst>
            </p:cNvPr>
            <p:cNvGrpSpPr/>
            <p:nvPr/>
          </p:nvGrpSpPr>
          <p:grpSpPr>
            <a:xfrm>
              <a:off x="10621771" y="762700"/>
              <a:ext cx="562136" cy="634675"/>
              <a:chOff x="760175" y="830142"/>
              <a:chExt cx="867619" cy="979579"/>
            </a:xfrm>
          </p:grpSpPr>
          <p:sp>
            <p:nvSpPr>
              <p:cNvPr id="42" name="Rectangle 41">
                <a:extLst>
                  <a:ext uri="{FF2B5EF4-FFF2-40B4-BE49-F238E27FC236}">
                    <a16:creationId xmlns:a16="http://schemas.microsoft.com/office/drawing/2014/main" id="{2E84646D-B356-B3F0-326E-6282FD74E07A}"/>
                  </a:ext>
                </a:extLst>
              </p:cNvPr>
              <p:cNvSpPr/>
              <p:nvPr/>
            </p:nvSpPr>
            <p:spPr>
              <a:xfrm>
                <a:off x="864636" y="830142"/>
                <a:ext cx="763158" cy="979577"/>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r>
                  <a:rPr lang="ar-SA" b="1" dirty="0">
                    <a:latin typeface="Arial" panose="020B0604020202020204" pitchFamily="34" charset="0"/>
                    <a:cs typeface="Arial" panose="020B0604020202020204" pitchFamily="34" charset="0"/>
                  </a:rPr>
                  <a:t>٦٢-٦٤</a:t>
                </a:r>
                <a:endParaRPr lang="en-CA" b="1" dirty="0">
                  <a:latin typeface="Arial" panose="020B0604020202020204" pitchFamily="34" charset="0"/>
                  <a:cs typeface="Arial" panose="020B0604020202020204" pitchFamily="34" charset="0"/>
                </a:endParaRPr>
              </a:p>
            </p:txBody>
          </p:sp>
          <p:sp>
            <p:nvSpPr>
              <p:cNvPr id="43" name="Rectangle 42">
                <a:extLst>
                  <a:ext uri="{FF2B5EF4-FFF2-40B4-BE49-F238E27FC236}">
                    <a16:creationId xmlns:a16="http://schemas.microsoft.com/office/drawing/2014/main" id="{44298D67-DFB4-EFCA-4A5C-779E5251092C}"/>
                  </a:ext>
                </a:extLst>
              </p:cNvPr>
              <p:cNvSpPr/>
              <p:nvPr/>
            </p:nvSpPr>
            <p:spPr>
              <a:xfrm>
                <a:off x="760175" y="830144"/>
                <a:ext cx="149292" cy="979577"/>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grpSp>
        <p:grpSp>
          <p:nvGrpSpPr>
            <p:cNvPr id="26" name="Group 25">
              <a:extLst>
                <a:ext uri="{FF2B5EF4-FFF2-40B4-BE49-F238E27FC236}">
                  <a16:creationId xmlns:a16="http://schemas.microsoft.com/office/drawing/2014/main" id="{4350DC4A-CA27-E4CD-6470-D5660C301BD2}"/>
                </a:ext>
              </a:extLst>
            </p:cNvPr>
            <p:cNvGrpSpPr/>
            <p:nvPr/>
          </p:nvGrpSpPr>
          <p:grpSpPr>
            <a:xfrm>
              <a:off x="11325415" y="762701"/>
              <a:ext cx="182192" cy="634674"/>
              <a:chOff x="2121762" y="2323619"/>
              <a:chExt cx="200378" cy="825210"/>
            </a:xfrm>
          </p:grpSpPr>
          <p:sp>
            <p:nvSpPr>
              <p:cNvPr id="39" name="Isosceles Triangle 38">
                <a:extLst>
                  <a:ext uri="{FF2B5EF4-FFF2-40B4-BE49-F238E27FC236}">
                    <a16:creationId xmlns:a16="http://schemas.microsoft.com/office/drawing/2014/main" id="{136C7B88-9BF7-F594-2FEF-2A6150588B7E}"/>
                  </a:ext>
                </a:extLst>
              </p:cNvPr>
              <p:cNvSpPr/>
              <p:nvPr/>
            </p:nvSpPr>
            <p:spPr>
              <a:xfrm>
                <a:off x="2121763" y="2323619"/>
                <a:ext cx="200377" cy="172739"/>
              </a:xfrm>
              <a:prstGeom prst="triangle">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41" name="Rectangle 40">
                <a:extLst>
                  <a:ext uri="{FF2B5EF4-FFF2-40B4-BE49-F238E27FC236}">
                    <a16:creationId xmlns:a16="http://schemas.microsoft.com/office/drawing/2014/main" id="{D9F62761-9376-BBDF-4983-14FA0766C611}"/>
                  </a:ext>
                </a:extLst>
              </p:cNvPr>
              <p:cNvSpPr/>
              <p:nvPr/>
            </p:nvSpPr>
            <p:spPr>
              <a:xfrm>
                <a:off x="2121762" y="2496169"/>
                <a:ext cx="200377" cy="65266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grpSp>
      </p:grpSp>
    </p:spTree>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show="0">
  <p:cSld>
    <p:spTree>
      <p:nvGrpSpPr>
        <p:cNvPr id="1" name="Shape 812"/>
        <p:cNvGrpSpPr/>
        <p:nvPr/>
      </p:nvGrpSpPr>
      <p:grpSpPr>
        <a:xfrm>
          <a:off x="0" y="0"/>
          <a:ext cx="0" cy="0"/>
          <a:chOff x="0" y="0"/>
          <a:chExt cx="0" cy="0"/>
        </a:xfrm>
      </p:grpSpPr>
      <p:sp>
        <p:nvSpPr>
          <p:cNvPr id="6" name="Title 72">
            <a:extLst>
              <a:ext uri="{FF2B5EF4-FFF2-40B4-BE49-F238E27FC236}">
                <a16:creationId xmlns:a16="http://schemas.microsoft.com/office/drawing/2014/main" id="{651A139C-7752-FE82-6B84-B69CFCBA8AE1}"/>
              </a:ext>
            </a:extLst>
          </p:cNvPr>
          <p:cNvSpPr txBox="1">
            <a:spLocks/>
          </p:cNvSpPr>
          <p:nvPr/>
        </p:nvSpPr>
        <p:spPr>
          <a:xfrm>
            <a:off x="4810447" y="2309278"/>
            <a:ext cx="5915913" cy="562168"/>
          </a:xfrm>
          <a:prstGeom prst="rect">
            <a:avLst/>
          </a:prstGeom>
        </p:spPr>
        <p:txBody>
          <a:bodyPr anchor="ctr" anchorCtr="0"/>
          <a:lstStyle>
            <a:lvl1pPr algn="l" defTabSz="914400" rtl="0" eaLnBrk="1" latinLnBrk="0" hangingPunct="1">
              <a:lnSpc>
                <a:spcPct val="90000"/>
              </a:lnSpc>
              <a:spcBef>
                <a:spcPct val="0"/>
              </a:spcBef>
              <a:buNone/>
              <a:defRPr sz="4400" kern="1200">
                <a:solidFill>
                  <a:schemeClr val="tx1"/>
                </a:solidFill>
                <a:latin typeface="Helvetica Neue" charset="0"/>
                <a:ea typeface="Helvetica Neue" charset="0"/>
                <a:cs typeface="Helvetica Neue" charset="0"/>
              </a:defRPr>
            </a:lvl1pPr>
          </a:lstStyle>
          <a:p>
            <a:pPr algn="r" rtl="1"/>
            <a:r>
              <a:rPr lang="en-CA" sz="5400" b="1" dirty="0">
                <a:solidFill>
                  <a:schemeClr val="bg1">
                    <a:lumMod val="75000"/>
                  </a:schemeClr>
                </a:solidFill>
                <a:latin typeface="Calibri" panose="020F0502020204030204" pitchFamily="34" charset="0"/>
                <a:cs typeface="Calibri" panose="020F0502020204030204" pitchFamily="34" charset="0"/>
              </a:rPr>
              <a:t>شريحة إضافية لملاحظات الميسر</a:t>
            </a:r>
          </a:p>
        </p:txBody>
      </p:sp>
    </p:spTree>
    <p:extLst>
      <p:ext uri="{BB962C8B-B14F-4D97-AF65-F5344CB8AC3E}">
        <p14:creationId xmlns:p14="http://schemas.microsoft.com/office/powerpoint/2010/main" val="4137634885"/>
      </p:ext>
    </p:extLst>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Shape 1207"/>
        <p:cNvGrpSpPr/>
        <p:nvPr/>
      </p:nvGrpSpPr>
      <p:grpSpPr>
        <a:xfrm>
          <a:off x="0" y="0"/>
          <a:ext cx="0" cy="0"/>
          <a:chOff x="0" y="0"/>
          <a:chExt cx="0" cy="0"/>
        </a:xfrm>
      </p:grpSpPr>
      <p:sp>
        <p:nvSpPr>
          <p:cNvPr id="1209" name="Google Shape;1209;p62"/>
          <p:cNvSpPr txBox="1">
            <a:spLocks noGrp="1"/>
          </p:cNvSpPr>
          <p:nvPr>
            <p:ph type="title"/>
          </p:nvPr>
        </p:nvSpPr>
        <p:spPr>
          <a:xfrm>
            <a:off x="838200" y="120516"/>
            <a:ext cx="10515600" cy="868968"/>
          </a:xfrm>
          <a:prstGeom prst="rect">
            <a:avLst/>
          </a:prstGeom>
          <a:noFill/>
          <a:ln>
            <a:noFill/>
          </a:ln>
        </p:spPr>
        <p:txBody>
          <a:bodyPr spcFirstLastPara="1" wrap="square" lIns="91425" tIns="45700" rIns="91425" bIns="45700" anchor="ctr" anchorCtr="0">
            <a:normAutofit/>
          </a:bodyPr>
          <a:lstStyle/>
          <a:p>
            <a:pPr marL="0" lvl="0" indent="0" algn="ctr" rtl="1">
              <a:lnSpc>
                <a:spcPct val="90000"/>
              </a:lnSpc>
              <a:spcBef>
                <a:spcPts val="0"/>
              </a:spcBef>
              <a:spcAft>
                <a:spcPts val="0"/>
              </a:spcAft>
              <a:buClr>
                <a:srgbClr val="8C5F7A"/>
              </a:buClr>
              <a:buSzPts val="3200"/>
              <a:buFont typeface="Arial"/>
              <a:buNone/>
            </a:pPr>
            <a:r>
              <a:rPr lang="ar-SA" dirty="0">
                <a:latin typeface="Calibri" panose="020F0502020204030204" pitchFamily="34" charset="0"/>
                <a:cs typeface="Calibri" panose="020F0502020204030204" pitchFamily="34" charset="0"/>
              </a:rPr>
              <a:t>تعقب </a:t>
            </a:r>
            <a:r>
              <a:rPr lang="en-US" dirty="0">
                <a:latin typeface="Calibri" panose="020F0502020204030204" pitchFamily="34" charset="0"/>
                <a:cs typeface="Calibri" panose="020F0502020204030204" pitchFamily="34" charset="0"/>
              </a:rPr>
              <a:t>الأسرة</a:t>
            </a:r>
            <a:endParaRPr dirty="0">
              <a:latin typeface="Calibri" panose="020F0502020204030204" pitchFamily="34" charset="0"/>
              <a:cs typeface="Calibri" panose="020F0502020204030204" pitchFamily="34" charset="0"/>
            </a:endParaRPr>
          </a:p>
        </p:txBody>
      </p:sp>
      <p:grpSp>
        <p:nvGrpSpPr>
          <p:cNvPr id="2" name="Group 1">
            <a:extLst>
              <a:ext uri="{FF2B5EF4-FFF2-40B4-BE49-F238E27FC236}">
                <a16:creationId xmlns:a16="http://schemas.microsoft.com/office/drawing/2014/main" id="{573B92E7-72E5-5A46-A5E3-65241004DE59}"/>
              </a:ext>
            </a:extLst>
          </p:cNvPr>
          <p:cNvGrpSpPr/>
          <p:nvPr/>
        </p:nvGrpSpPr>
        <p:grpSpPr>
          <a:xfrm>
            <a:off x="10228983" y="337468"/>
            <a:ext cx="1587872" cy="1368854"/>
            <a:chOff x="10228983" y="337468"/>
            <a:chExt cx="1587872" cy="1368854"/>
          </a:xfrm>
        </p:grpSpPr>
        <p:sp>
          <p:nvSpPr>
            <p:cNvPr id="3" name="Hexagon 2">
              <a:extLst>
                <a:ext uri="{FF2B5EF4-FFF2-40B4-BE49-F238E27FC236}">
                  <a16:creationId xmlns:a16="http://schemas.microsoft.com/office/drawing/2014/main" id="{DFEBACE9-76DE-DDAE-3336-C03295B7380D}"/>
                </a:ext>
              </a:extLst>
            </p:cNvPr>
            <p:cNvSpPr/>
            <p:nvPr/>
          </p:nvSpPr>
          <p:spPr>
            <a:xfrm rot="1782986">
              <a:off x="10228983" y="337468"/>
              <a:ext cx="1587872" cy="1368854"/>
            </a:xfrm>
            <a:prstGeom prst="hexagon">
              <a:avLst>
                <a:gd name="adj" fmla="val 28965"/>
                <a:gd name="vf" fmla="val 115470"/>
              </a:avLst>
            </a:prstGeom>
            <a:solidFill>
              <a:schemeClr val="bg1"/>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grpSp>
          <p:nvGrpSpPr>
            <p:cNvPr id="4" name="Group 3">
              <a:extLst>
                <a:ext uri="{FF2B5EF4-FFF2-40B4-BE49-F238E27FC236}">
                  <a16:creationId xmlns:a16="http://schemas.microsoft.com/office/drawing/2014/main" id="{1D69E6CE-04CC-26BB-2647-7C02D8393C6B}"/>
                </a:ext>
              </a:extLst>
            </p:cNvPr>
            <p:cNvGrpSpPr/>
            <p:nvPr/>
          </p:nvGrpSpPr>
          <p:grpSpPr>
            <a:xfrm>
              <a:off x="10621771" y="762700"/>
              <a:ext cx="562136" cy="634675"/>
              <a:chOff x="760175" y="830142"/>
              <a:chExt cx="867619" cy="979579"/>
            </a:xfrm>
          </p:grpSpPr>
          <p:sp>
            <p:nvSpPr>
              <p:cNvPr id="8" name="Rectangle 7">
                <a:extLst>
                  <a:ext uri="{FF2B5EF4-FFF2-40B4-BE49-F238E27FC236}">
                    <a16:creationId xmlns:a16="http://schemas.microsoft.com/office/drawing/2014/main" id="{58FB4941-7240-FB20-F5A8-93D6A2F28F7F}"/>
                  </a:ext>
                </a:extLst>
              </p:cNvPr>
              <p:cNvSpPr/>
              <p:nvPr/>
            </p:nvSpPr>
            <p:spPr>
              <a:xfrm>
                <a:off x="864636" y="830142"/>
                <a:ext cx="763158" cy="979577"/>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r>
                  <a:rPr lang="ar-SA" b="1" dirty="0">
                    <a:latin typeface="Arial" panose="020B0604020202020204" pitchFamily="34" charset="0"/>
                    <a:cs typeface="Arial" panose="020B0604020202020204" pitchFamily="34" charset="0"/>
                  </a:rPr>
                  <a:t>٦٥-٦٧</a:t>
                </a:r>
                <a:endParaRPr lang="en-CA" b="1" dirty="0">
                  <a:latin typeface="Arial" panose="020B0604020202020204" pitchFamily="34" charset="0"/>
                  <a:cs typeface="Arial" panose="020B0604020202020204" pitchFamily="34" charset="0"/>
                </a:endParaRPr>
              </a:p>
            </p:txBody>
          </p:sp>
          <p:sp>
            <p:nvSpPr>
              <p:cNvPr id="9" name="Rectangle 8">
                <a:extLst>
                  <a:ext uri="{FF2B5EF4-FFF2-40B4-BE49-F238E27FC236}">
                    <a16:creationId xmlns:a16="http://schemas.microsoft.com/office/drawing/2014/main" id="{C44D9EC6-ED4C-99B6-E999-C353F8D92FEB}"/>
                  </a:ext>
                </a:extLst>
              </p:cNvPr>
              <p:cNvSpPr/>
              <p:nvPr/>
            </p:nvSpPr>
            <p:spPr>
              <a:xfrm>
                <a:off x="760175" y="830144"/>
                <a:ext cx="149292" cy="979577"/>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grpSp>
        <p:grpSp>
          <p:nvGrpSpPr>
            <p:cNvPr id="5" name="Group 4">
              <a:extLst>
                <a:ext uri="{FF2B5EF4-FFF2-40B4-BE49-F238E27FC236}">
                  <a16:creationId xmlns:a16="http://schemas.microsoft.com/office/drawing/2014/main" id="{E54E8097-300D-C1AB-C9E0-2FB8F5C39749}"/>
                </a:ext>
              </a:extLst>
            </p:cNvPr>
            <p:cNvGrpSpPr/>
            <p:nvPr/>
          </p:nvGrpSpPr>
          <p:grpSpPr>
            <a:xfrm>
              <a:off x="11325415" y="762701"/>
              <a:ext cx="182192" cy="634674"/>
              <a:chOff x="2121762" y="2323619"/>
              <a:chExt cx="200378" cy="825210"/>
            </a:xfrm>
          </p:grpSpPr>
          <p:sp>
            <p:nvSpPr>
              <p:cNvPr id="6" name="Isosceles Triangle 5">
                <a:extLst>
                  <a:ext uri="{FF2B5EF4-FFF2-40B4-BE49-F238E27FC236}">
                    <a16:creationId xmlns:a16="http://schemas.microsoft.com/office/drawing/2014/main" id="{C2E13EC4-ACA3-7CDF-37F5-F169953C55A0}"/>
                  </a:ext>
                </a:extLst>
              </p:cNvPr>
              <p:cNvSpPr/>
              <p:nvPr/>
            </p:nvSpPr>
            <p:spPr>
              <a:xfrm>
                <a:off x="2121763" y="2323619"/>
                <a:ext cx="200377" cy="172739"/>
              </a:xfrm>
              <a:prstGeom prst="triangle">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7" name="Rectangle 6">
                <a:extLst>
                  <a:ext uri="{FF2B5EF4-FFF2-40B4-BE49-F238E27FC236}">
                    <a16:creationId xmlns:a16="http://schemas.microsoft.com/office/drawing/2014/main" id="{E3E90939-4F62-348D-C2C7-34531505166D}"/>
                  </a:ext>
                </a:extLst>
              </p:cNvPr>
              <p:cNvSpPr/>
              <p:nvPr/>
            </p:nvSpPr>
            <p:spPr>
              <a:xfrm>
                <a:off x="2121762" y="2496169"/>
                <a:ext cx="200377" cy="65266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grpSp>
      </p:grpSp>
      <p:sp>
        <p:nvSpPr>
          <p:cNvPr id="10" name="Google Shape;114;p9">
            <a:extLst>
              <a:ext uri="{FF2B5EF4-FFF2-40B4-BE49-F238E27FC236}">
                <a16:creationId xmlns:a16="http://schemas.microsoft.com/office/drawing/2014/main" id="{6FA8103F-DC7A-1823-A29F-307B3451EFDF}"/>
              </a:ext>
            </a:extLst>
          </p:cNvPr>
          <p:cNvSpPr txBox="1"/>
          <p:nvPr/>
        </p:nvSpPr>
        <p:spPr>
          <a:xfrm>
            <a:off x="794079" y="1219596"/>
            <a:ext cx="1559124" cy="369332"/>
          </a:xfrm>
          <a:prstGeom prst="rect">
            <a:avLst/>
          </a:prstGeom>
          <a:noFill/>
          <a:ln>
            <a:noFill/>
          </a:ln>
        </p:spPr>
        <p:txBody>
          <a:bodyPr spcFirstLastPara="1" wrap="square" lIns="91425" tIns="45700" rIns="91425" bIns="45700" anchor="t" anchorCtr="0">
            <a:spAutoFit/>
          </a:bodyPr>
          <a:lstStyle/>
          <a:p>
            <a:pPr marL="0" marR="0" lvl="0" indent="0" algn="r" rtl="1">
              <a:lnSpc>
                <a:spcPct val="100000"/>
              </a:lnSpc>
              <a:spcBef>
                <a:spcPts val="0"/>
              </a:spcBef>
              <a:spcAft>
                <a:spcPts val="0"/>
              </a:spcAft>
              <a:buClr>
                <a:srgbClr val="000000"/>
              </a:buClr>
              <a:buSzPts val="1800"/>
              <a:buFont typeface="Arial"/>
              <a:buNone/>
            </a:pPr>
            <a:r>
              <a:rPr lang="ar-SA" sz="1800" b="1" i="0" u="none" strike="noStrike" cap="none" dirty="0">
                <a:solidFill>
                  <a:schemeClr val="accent2">
                    <a:lumMod val="75000"/>
                  </a:schemeClr>
                </a:solidFill>
                <a:latin typeface="Arial"/>
                <a:ea typeface="Arial"/>
                <a:cs typeface="Arial"/>
                <a:sym typeface="Arial"/>
              </a:rPr>
              <a:t>١٥</a:t>
            </a:r>
            <a:r>
              <a:rPr lang="en-US" sz="1800" b="1" i="0" u="none" strike="noStrike" cap="none" dirty="0">
                <a:solidFill>
                  <a:schemeClr val="accent2">
                    <a:lumMod val="75000"/>
                  </a:schemeClr>
                </a:solidFill>
                <a:latin typeface="Arial"/>
                <a:ea typeface="Arial"/>
                <a:cs typeface="Arial"/>
                <a:sym typeface="Arial"/>
              </a:rPr>
              <a:t>دقيقة</a:t>
            </a:r>
            <a:endParaRPr b="1" dirty="0">
              <a:solidFill>
                <a:schemeClr val="accent2">
                  <a:lumMod val="75000"/>
                </a:schemeClr>
              </a:solidFill>
            </a:endParaRPr>
          </a:p>
        </p:txBody>
      </p:sp>
      <p:grpSp>
        <p:nvGrpSpPr>
          <p:cNvPr id="11" name="Group 10">
            <a:extLst>
              <a:ext uri="{FF2B5EF4-FFF2-40B4-BE49-F238E27FC236}">
                <a16:creationId xmlns:a16="http://schemas.microsoft.com/office/drawing/2014/main" id="{6C01F0F2-39A0-F307-C1A1-4E67B6FF3E23}"/>
              </a:ext>
            </a:extLst>
          </p:cNvPr>
          <p:cNvGrpSpPr/>
          <p:nvPr/>
        </p:nvGrpSpPr>
        <p:grpSpPr>
          <a:xfrm>
            <a:off x="357066" y="1224523"/>
            <a:ext cx="369332" cy="369332"/>
            <a:chOff x="6784825" y="4717805"/>
            <a:chExt cx="1170980" cy="1170980"/>
          </a:xfrm>
        </p:grpSpPr>
        <p:sp>
          <p:nvSpPr>
            <p:cNvPr id="12" name="Oval 11">
              <a:extLst>
                <a:ext uri="{FF2B5EF4-FFF2-40B4-BE49-F238E27FC236}">
                  <a16:creationId xmlns:a16="http://schemas.microsoft.com/office/drawing/2014/main" id="{EAED7814-63E8-5441-AFCA-765F39CBFE7C}"/>
                </a:ext>
              </a:extLst>
            </p:cNvPr>
            <p:cNvSpPr/>
            <p:nvPr/>
          </p:nvSpPr>
          <p:spPr>
            <a:xfrm>
              <a:off x="6784825" y="4717805"/>
              <a:ext cx="1170980" cy="1170980"/>
            </a:xfrm>
            <a:prstGeom prst="ellipse">
              <a:avLst/>
            </a:prstGeom>
            <a:solidFill>
              <a:schemeClr val="accent2">
                <a:lumMod val="75000"/>
              </a:schemeClr>
            </a:solidFill>
            <a:ln w="1270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3" name="Oval 12">
              <a:extLst>
                <a:ext uri="{FF2B5EF4-FFF2-40B4-BE49-F238E27FC236}">
                  <a16:creationId xmlns:a16="http://schemas.microsoft.com/office/drawing/2014/main" id="{CCCDCAB9-2CB6-5C59-D2CE-C863991F1C1E}"/>
                </a:ext>
              </a:extLst>
            </p:cNvPr>
            <p:cNvSpPr/>
            <p:nvPr/>
          </p:nvSpPr>
          <p:spPr>
            <a:xfrm>
              <a:off x="7276868" y="5237982"/>
              <a:ext cx="189079" cy="18907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4" name="Rectangle 13">
              <a:extLst>
                <a:ext uri="{FF2B5EF4-FFF2-40B4-BE49-F238E27FC236}">
                  <a16:creationId xmlns:a16="http://schemas.microsoft.com/office/drawing/2014/main" id="{9D997ADA-B5DD-66ED-D045-793F9FF4D95B}"/>
                </a:ext>
              </a:extLst>
            </p:cNvPr>
            <p:cNvSpPr/>
            <p:nvPr/>
          </p:nvSpPr>
          <p:spPr>
            <a:xfrm rot="16200000">
              <a:off x="7134823" y="5040376"/>
              <a:ext cx="464812" cy="11315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5" name="Rectangle 14">
              <a:extLst>
                <a:ext uri="{FF2B5EF4-FFF2-40B4-BE49-F238E27FC236}">
                  <a16:creationId xmlns:a16="http://schemas.microsoft.com/office/drawing/2014/main" id="{AA650FE6-42F0-ADA1-0451-AFB56C89AA11}"/>
                </a:ext>
              </a:extLst>
            </p:cNvPr>
            <p:cNvSpPr/>
            <p:nvPr/>
          </p:nvSpPr>
          <p:spPr>
            <a:xfrm rot="13453060">
              <a:off x="7365088" y="5440995"/>
              <a:ext cx="331413" cy="10918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grpSp>
      <p:sp>
        <p:nvSpPr>
          <p:cNvPr id="16" name="Rectangle: Top Corners Rounded 15">
            <a:extLst>
              <a:ext uri="{FF2B5EF4-FFF2-40B4-BE49-F238E27FC236}">
                <a16:creationId xmlns:a16="http://schemas.microsoft.com/office/drawing/2014/main" id="{9F850DCB-DB32-D560-5A94-63A796A31FB5}"/>
              </a:ext>
            </a:extLst>
          </p:cNvPr>
          <p:cNvSpPr/>
          <p:nvPr/>
        </p:nvSpPr>
        <p:spPr>
          <a:xfrm rot="5400000">
            <a:off x="4498077" y="-1348475"/>
            <a:ext cx="2603498" cy="11599653"/>
          </a:xfrm>
          <a:prstGeom prst="round2SameRect">
            <a:avLst>
              <a:gd name="adj1" fmla="val 25924"/>
              <a:gd name="adj2" fmla="val 0"/>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grpSp>
        <p:nvGrpSpPr>
          <p:cNvPr id="17" name="Group 16">
            <a:extLst>
              <a:ext uri="{FF2B5EF4-FFF2-40B4-BE49-F238E27FC236}">
                <a16:creationId xmlns:a16="http://schemas.microsoft.com/office/drawing/2014/main" id="{17F9C4AD-5ABB-BEBF-5958-D31DC8472F1B}"/>
              </a:ext>
            </a:extLst>
          </p:cNvPr>
          <p:cNvGrpSpPr/>
          <p:nvPr/>
        </p:nvGrpSpPr>
        <p:grpSpPr>
          <a:xfrm rot="20104804">
            <a:off x="248118" y="2076918"/>
            <a:ext cx="4485238" cy="2982035"/>
            <a:chOff x="7208925" y="2604220"/>
            <a:chExt cx="1168511" cy="776891"/>
          </a:xfrm>
        </p:grpSpPr>
        <p:sp>
          <p:nvSpPr>
            <p:cNvPr id="18" name="Rectangle 17">
              <a:extLst>
                <a:ext uri="{FF2B5EF4-FFF2-40B4-BE49-F238E27FC236}">
                  <a16:creationId xmlns:a16="http://schemas.microsoft.com/office/drawing/2014/main" id="{6743F6A9-90C3-EDB6-1F17-11B68DE9B096}"/>
                </a:ext>
              </a:extLst>
            </p:cNvPr>
            <p:cNvSpPr/>
            <p:nvPr/>
          </p:nvSpPr>
          <p:spPr>
            <a:xfrm>
              <a:off x="7425584" y="2840091"/>
              <a:ext cx="716280" cy="541020"/>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9" name="Google Shape;315;p4">
              <a:extLst>
                <a:ext uri="{FF2B5EF4-FFF2-40B4-BE49-F238E27FC236}">
                  <a16:creationId xmlns:a16="http://schemas.microsoft.com/office/drawing/2014/main" id="{340A6D56-F60C-E42F-5126-ADBB7204BDCD}"/>
                </a:ext>
              </a:extLst>
            </p:cNvPr>
            <p:cNvSpPr/>
            <p:nvPr/>
          </p:nvSpPr>
          <p:spPr>
            <a:xfrm>
              <a:off x="7208925" y="2953324"/>
              <a:ext cx="356816" cy="356815"/>
            </a:xfrm>
            <a:prstGeom prst="ellipse">
              <a:avLst/>
            </a:prstGeom>
            <a:solidFill>
              <a:schemeClr val="accent2">
                <a:lumMod val="75000"/>
              </a:schemeClr>
            </a:solidFill>
            <a:ln w="38100">
              <a:solidFill>
                <a:schemeClr val="bg1"/>
              </a:solidFill>
            </a:ln>
          </p:spPr>
          <p:txBody>
            <a:bodyPr spcFirstLastPara="1" wrap="square" lIns="91425" tIns="45700" rIns="91425" bIns="45700" anchor="ctr" anchorCtr="0">
              <a:noAutofit/>
            </a:bodyPr>
            <a:lstStyle/>
            <a:p>
              <a:pPr marL="0" marR="0" lvl="0" indent="0" algn="ctr" rtl="1">
                <a:spcBef>
                  <a:spcPts val="0"/>
                </a:spcBef>
                <a:spcAft>
                  <a:spcPts val="0"/>
                </a:spcAft>
                <a:buNone/>
              </a:pPr>
              <a:endParaRPr sz="1800" dirty="0">
                <a:solidFill>
                  <a:schemeClr val="lt1"/>
                </a:solidFill>
                <a:latin typeface="Calibri"/>
                <a:ea typeface="Calibri"/>
                <a:cs typeface="Calibri"/>
                <a:sym typeface="Calibri"/>
              </a:endParaRPr>
            </a:p>
          </p:txBody>
        </p:sp>
        <p:sp>
          <p:nvSpPr>
            <p:cNvPr id="20" name="Google Shape;315;p4">
              <a:extLst>
                <a:ext uri="{FF2B5EF4-FFF2-40B4-BE49-F238E27FC236}">
                  <a16:creationId xmlns:a16="http://schemas.microsoft.com/office/drawing/2014/main" id="{56516F98-C513-6747-6F10-24B61A3CDDA2}"/>
                </a:ext>
              </a:extLst>
            </p:cNvPr>
            <p:cNvSpPr/>
            <p:nvPr/>
          </p:nvSpPr>
          <p:spPr>
            <a:xfrm>
              <a:off x="7622905" y="2604220"/>
              <a:ext cx="356816" cy="356815"/>
            </a:xfrm>
            <a:prstGeom prst="ellipse">
              <a:avLst/>
            </a:prstGeom>
            <a:solidFill>
              <a:schemeClr val="accent2">
                <a:lumMod val="75000"/>
              </a:schemeClr>
            </a:solidFill>
            <a:ln w="38100">
              <a:solidFill>
                <a:schemeClr val="bg1"/>
              </a:solidFill>
            </a:ln>
          </p:spPr>
          <p:txBody>
            <a:bodyPr spcFirstLastPara="1" wrap="square" lIns="91425" tIns="45700" rIns="91425" bIns="45700" anchor="ctr" anchorCtr="0">
              <a:noAutofit/>
            </a:bodyPr>
            <a:lstStyle/>
            <a:p>
              <a:pPr marL="0" marR="0" lvl="0" indent="0" algn="ctr" rtl="1">
                <a:spcBef>
                  <a:spcPts val="0"/>
                </a:spcBef>
                <a:spcAft>
                  <a:spcPts val="0"/>
                </a:spcAft>
                <a:buNone/>
              </a:pPr>
              <a:endParaRPr sz="1800" dirty="0">
                <a:solidFill>
                  <a:schemeClr val="lt1"/>
                </a:solidFill>
                <a:latin typeface="Calibri"/>
                <a:ea typeface="Calibri"/>
                <a:cs typeface="Calibri"/>
                <a:sym typeface="Calibri"/>
              </a:endParaRPr>
            </a:p>
          </p:txBody>
        </p:sp>
        <p:sp>
          <p:nvSpPr>
            <p:cNvPr id="21" name="Google Shape;315;p4">
              <a:extLst>
                <a:ext uri="{FF2B5EF4-FFF2-40B4-BE49-F238E27FC236}">
                  <a16:creationId xmlns:a16="http://schemas.microsoft.com/office/drawing/2014/main" id="{AF876914-AA65-7FE8-EC1E-A440AC36C84A}"/>
                </a:ext>
              </a:extLst>
            </p:cNvPr>
            <p:cNvSpPr/>
            <p:nvPr/>
          </p:nvSpPr>
          <p:spPr>
            <a:xfrm>
              <a:off x="8020620" y="2955992"/>
              <a:ext cx="356816" cy="356815"/>
            </a:xfrm>
            <a:prstGeom prst="ellipse">
              <a:avLst/>
            </a:prstGeom>
            <a:solidFill>
              <a:schemeClr val="accent2">
                <a:lumMod val="75000"/>
              </a:schemeClr>
            </a:solidFill>
            <a:ln w="38100">
              <a:solidFill>
                <a:schemeClr val="bg1"/>
              </a:solidFill>
            </a:ln>
          </p:spPr>
          <p:txBody>
            <a:bodyPr spcFirstLastPara="1" wrap="square" lIns="91425" tIns="45700" rIns="91425" bIns="45700" anchor="ctr" anchorCtr="0">
              <a:noAutofit/>
            </a:bodyPr>
            <a:lstStyle/>
            <a:p>
              <a:pPr marL="0" marR="0" lvl="0" indent="0" algn="ctr" rtl="1">
                <a:spcBef>
                  <a:spcPts val="0"/>
                </a:spcBef>
                <a:spcAft>
                  <a:spcPts val="0"/>
                </a:spcAft>
                <a:buNone/>
              </a:pPr>
              <a:endParaRPr sz="1800" dirty="0">
                <a:solidFill>
                  <a:schemeClr val="lt1"/>
                </a:solidFill>
                <a:latin typeface="Calibri"/>
                <a:ea typeface="Calibri"/>
                <a:cs typeface="Calibri"/>
                <a:sym typeface="Calibri"/>
              </a:endParaRPr>
            </a:p>
          </p:txBody>
        </p:sp>
        <p:sp>
          <p:nvSpPr>
            <p:cNvPr id="22" name="Rectangle: Single Corner Snipped 21">
              <a:extLst>
                <a:ext uri="{FF2B5EF4-FFF2-40B4-BE49-F238E27FC236}">
                  <a16:creationId xmlns:a16="http://schemas.microsoft.com/office/drawing/2014/main" id="{26FC9F62-60AC-F093-0AF8-E7FE379FF1F9}"/>
                </a:ext>
              </a:extLst>
            </p:cNvPr>
            <p:cNvSpPr/>
            <p:nvPr/>
          </p:nvSpPr>
          <p:spPr>
            <a:xfrm rot="3546506">
              <a:off x="7635233" y="3164183"/>
              <a:ext cx="115589" cy="149251"/>
            </a:xfrm>
            <a:prstGeom prst="snip1Rect">
              <a:avLst>
                <a:gd name="adj" fmla="val 23266"/>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3" name="Rectangle: Single Corner Snipped 22">
              <a:extLst>
                <a:ext uri="{FF2B5EF4-FFF2-40B4-BE49-F238E27FC236}">
                  <a16:creationId xmlns:a16="http://schemas.microsoft.com/office/drawing/2014/main" id="{ABB18802-75F4-0CDA-0D0C-CA71AE86A3A9}"/>
                </a:ext>
              </a:extLst>
            </p:cNvPr>
            <p:cNvSpPr/>
            <p:nvPr/>
          </p:nvSpPr>
          <p:spPr>
            <a:xfrm rot="17435470">
              <a:off x="7817713" y="3021002"/>
              <a:ext cx="115589" cy="149251"/>
            </a:xfrm>
            <a:prstGeom prst="snip1Rect">
              <a:avLst>
                <a:gd name="adj" fmla="val 23266"/>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grpSp>
      <p:sp>
        <p:nvSpPr>
          <p:cNvPr id="24" name="Google Shape;114;p9">
            <a:extLst>
              <a:ext uri="{FF2B5EF4-FFF2-40B4-BE49-F238E27FC236}">
                <a16:creationId xmlns:a16="http://schemas.microsoft.com/office/drawing/2014/main" id="{8841E15B-D75E-760A-A840-E674C3D70240}"/>
              </a:ext>
            </a:extLst>
          </p:cNvPr>
          <p:cNvSpPr txBox="1"/>
          <p:nvPr/>
        </p:nvSpPr>
        <p:spPr>
          <a:xfrm>
            <a:off x="5456264" y="1978273"/>
            <a:ext cx="5446979" cy="646290"/>
          </a:xfrm>
          <a:prstGeom prst="rect">
            <a:avLst/>
          </a:prstGeom>
          <a:noFill/>
          <a:ln>
            <a:noFill/>
          </a:ln>
        </p:spPr>
        <p:txBody>
          <a:bodyPr spcFirstLastPara="1" wrap="square" lIns="91425" tIns="45700" rIns="91425" bIns="45700" anchor="t" anchorCtr="0">
            <a:spAutoFit/>
          </a:bodyPr>
          <a:lstStyle/>
          <a:p>
            <a:pPr marL="0" marR="0" lvl="0" indent="0" algn="r" rtl="1">
              <a:lnSpc>
                <a:spcPct val="100000"/>
              </a:lnSpc>
              <a:spcBef>
                <a:spcPts val="0"/>
              </a:spcBef>
              <a:spcAft>
                <a:spcPts val="0"/>
              </a:spcAft>
              <a:buClr>
                <a:srgbClr val="000000"/>
              </a:buClr>
              <a:buSzPts val="1800"/>
              <a:buFont typeface="Arial"/>
              <a:buNone/>
            </a:pPr>
            <a:r>
              <a:rPr lang="ar-SA" sz="1800" b="1" i="0" u="none" strike="noStrike" cap="none" dirty="0">
                <a:solidFill>
                  <a:schemeClr val="tx1"/>
                </a:solidFill>
                <a:latin typeface="Calibri" panose="020F0502020204030204" pitchFamily="34" charset="0"/>
                <a:cs typeface="Calibri" panose="020F0502020204030204" pitchFamily="34" charset="0"/>
                <a:sym typeface="Arial"/>
              </a:rPr>
              <a:t>تمييز إذا كانت هناك حاجة إلى تعقب الأسرة وتحديد نوع طريقة (طرق) التعقب المناسبة:</a:t>
            </a:r>
            <a:endParaRPr lang="en-US" sz="1800" b="1" i="0" u="none" strike="noStrike" cap="none" dirty="0">
              <a:solidFill>
                <a:schemeClr val="tx1"/>
              </a:solidFill>
              <a:latin typeface="Calibri" panose="020F0502020204030204" pitchFamily="34" charset="0"/>
              <a:cs typeface="Calibri" panose="020F0502020204030204" pitchFamily="34" charset="0"/>
              <a:sym typeface="Arial"/>
            </a:endParaRPr>
          </a:p>
        </p:txBody>
      </p:sp>
      <p:sp>
        <p:nvSpPr>
          <p:cNvPr id="25" name="Google Shape;114;p9">
            <a:extLst>
              <a:ext uri="{FF2B5EF4-FFF2-40B4-BE49-F238E27FC236}">
                <a16:creationId xmlns:a16="http://schemas.microsoft.com/office/drawing/2014/main" id="{9ACAED4B-5133-FA5C-F333-A39D4909A249}"/>
              </a:ext>
            </a:extLst>
          </p:cNvPr>
          <p:cNvSpPr txBox="1"/>
          <p:nvPr/>
        </p:nvSpPr>
        <p:spPr>
          <a:xfrm>
            <a:off x="5456264" y="3433746"/>
            <a:ext cx="5446979" cy="1938952"/>
          </a:xfrm>
          <a:prstGeom prst="rect">
            <a:avLst/>
          </a:prstGeom>
          <a:noFill/>
          <a:ln>
            <a:noFill/>
          </a:ln>
        </p:spPr>
        <p:txBody>
          <a:bodyPr spcFirstLastPara="1" wrap="square" lIns="91425" tIns="45700" rIns="91425" bIns="45700" anchor="t" anchorCtr="0">
            <a:spAutoFit/>
          </a:bodyPr>
          <a:lstStyle/>
          <a:p>
            <a:pPr marL="342900" marR="0" lvl="0" indent="-342900" algn="r" rtl="1">
              <a:lnSpc>
                <a:spcPct val="100000"/>
              </a:lnSpc>
              <a:spcBef>
                <a:spcPts val="0"/>
              </a:spcBef>
              <a:spcAft>
                <a:spcPts val="0"/>
              </a:spcAft>
              <a:buClr>
                <a:srgbClr val="000000"/>
              </a:buClr>
              <a:buSzPts val="1800"/>
              <a:buFont typeface="+mj-lt"/>
              <a:buAutoNum type="arabicPeriod"/>
            </a:pPr>
            <a:r>
              <a:rPr lang="en-US" sz="2000" i="0" u="none" strike="noStrike" cap="none" dirty="0">
                <a:solidFill>
                  <a:schemeClr val="tx1"/>
                </a:solidFill>
                <a:latin typeface="Calibri" panose="020F0502020204030204" pitchFamily="34" charset="0"/>
                <a:cs typeface="Calibri" panose="020F0502020204030204" pitchFamily="34" charset="0"/>
                <a:sym typeface="Arial"/>
              </a:rPr>
              <a:t>هل ت</a:t>
            </a:r>
            <a:r>
              <a:rPr lang="ar-SA" sz="2000" i="0" u="none" strike="noStrike" cap="none" dirty="0">
                <a:solidFill>
                  <a:schemeClr val="tx1"/>
                </a:solidFill>
                <a:latin typeface="Calibri" panose="020F0502020204030204" pitchFamily="34" charset="0"/>
                <a:cs typeface="Calibri" panose="020F0502020204030204" pitchFamily="34" charset="0"/>
                <a:sym typeface="Arial"/>
              </a:rPr>
              <a:t>عقب</a:t>
            </a:r>
            <a:r>
              <a:rPr lang="en-US" sz="2000" i="0" u="none" strike="noStrike" cap="none" dirty="0">
                <a:solidFill>
                  <a:schemeClr val="tx1"/>
                </a:solidFill>
                <a:latin typeface="Calibri" panose="020F0502020204030204" pitchFamily="34" charset="0"/>
                <a:cs typeface="Calibri" panose="020F0502020204030204" pitchFamily="34" charset="0"/>
                <a:sym typeface="Arial"/>
              </a:rPr>
              <a:t> الأسرة ضروري و / أو يخدم مصالح الطفل الفضلى؟ اشرح اجابتك.</a:t>
            </a:r>
          </a:p>
          <a:p>
            <a:pPr marL="342900" marR="0" lvl="0" indent="-342900" algn="r" rtl="1">
              <a:lnSpc>
                <a:spcPct val="100000"/>
              </a:lnSpc>
              <a:spcBef>
                <a:spcPts val="0"/>
              </a:spcBef>
              <a:spcAft>
                <a:spcPts val="0"/>
              </a:spcAft>
              <a:buClr>
                <a:srgbClr val="000000"/>
              </a:buClr>
              <a:buSzPts val="1800"/>
              <a:buFont typeface="+mj-lt"/>
              <a:buAutoNum type="arabicPeriod"/>
            </a:pPr>
            <a:r>
              <a:rPr lang="en-US" sz="2000" i="0" u="none" strike="noStrike" cap="none" dirty="0">
                <a:solidFill>
                  <a:schemeClr val="tx1"/>
                </a:solidFill>
                <a:latin typeface="Calibri" panose="020F0502020204030204" pitchFamily="34" charset="0"/>
                <a:cs typeface="Calibri" panose="020F0502020204030204" pitchFamily="34" charset="0"/>
                <a:sym typeface="Arial"/>
              </a:rPr>
              <a:t>إذا كان الأمر كذلك ، فمن هم أفراد الأسرة الذين ينبغي </a:t>
            </a:r>
            <a:r>
              <a:rPr lang="ar-SA" sz="2000" i="0" u="none" strike="noStrike" cap="none" dirty="0">
                <a:solidFill>
                  <a:schemeClr val="tx1"/>
                </a:solidFill>
                <a:latin typeface="Calibri" panose="020F0502020204030204" pitchFamily="34" charset="0"/>
                <a:cs typeface="Calibri" panose="020F0502020204030204" pitchFamily="34" charset="0"/>
                <a:sym typeface="Arial"/>
              </a:rPr>
              <a:t>تعقبهم </a:t>
            </a:r>
            <a:r>
              <a:rPr lang="en-US" sz="2000" i="0" u="none" strike="noStrike" cap="none" dirty="0">
                <a:solidFill>
                  <a:schemeClr val="tx1"/>
                </a:solidFill>
                <a:latin typeface="Calibri" panose="020F0502020204030204" pitchFamily="34" charset="0"/>
                <a:cs typeface="Calibri" panose="020F0502020204030204" pitchFamily="34" charset="0"/>
                <a:sym typeface="Arial"/>
              </a:rPr>
              <a:t>وما نوع طرق التعقب الأنسب؟</a:t>
            </a:r>
          </a:p>
          <a:p>
            <a:pPr marL="342900" marR="0" lvl="0" indent="-342900" algn="r" rtl="1">
              <a:lnSpc>
                <a:spcPct val="100000"/>
              </a:lnSpc>
              <a:spcBef>
                <a:spcPts val="0"/>
              </a:spcBef>
              <a:spcAft>
                <a:spcPts val="0"/>
              </a:spcAft>
              <a:buClr>
                <a:srgbClr val="000000"/>
              </a:buClr>
              <a:buSzPts val="1800"/>
              <a:buFont typeface="+mj-lt"/>
              <a:buAutoNum type="arabicPeriod"/>
            </a:pPr>
            <a:r>
              <a:rPr lang="en-US" sz="2000" i="0" u="none" strike="noStrike" cap="none" dirty="0">
                <a:solidFill>
                  <a:schemeClr val="tx1"/>
                </a:solidFill>
                <a:latin typeface="Calibri" panose="020F0502020204030204" pitchFamily="34" charset="0"/>
                <a:cs typeface="Calibri" panose="020F0502020204030204" pitchFamily="34" charset="0"/>
                <a:sym typeface="Arial"/>
              </a:rPr>
              <a:t>ما هي المعلومات الإضافية التي تحتاجها ، بما في ذلك معلومات التعقب؟</a:t>
            </a:r>
          </a:p>
        </p:txBody>
      </p:sp>
    </p:spTree>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show="0">
  <p:cSld>
    <p:spTree>
      <p:nvGrpSpPr>
        <p:cNvPr id="1" name="Shape 812"/>
        <p:cNvGrpSpPr/>
        <p:nvPr/>
      </p:nvGrpSpPr>
      <p:grpSpPr>
        <a:xfrm>
          <a:off x="0" y="0"/>
          <a:ext cx="0" cy="0"/>
          <a:chOff x="0" y="0"/>
          <a:chExt cx="0" cy="0"/>
        </a:xfrm>
      </p:grpSpPr>
      <p:sp>
        <p:nvSpPr>
          <p:cNvPr id="6" name="Title 72">
            <a:extLst>
              <a:ext uri="{FF2B5EF4-FFF2-40B4-BE49-F238E27FC236}">
                <a16:creationId xmlns:a16="http://schemas.microsoft.com/office/drawing/2014/main" id="{651A139C-7752-FE82-6B84-B69CFCBA8AE1}"/>
              </a:ext>
            </a:extLst>
          </p:cNvPr>
          <p:cNvSpPr txBox="1">
            <a:spLocks/>
          </p:cNvSpPr>
          <p:nvPr/>
        </p:nvSpPr>
        <p:spPr>
          <a:xfrm>
            <a:off x="4903437" y="2340275"/>
            <a:ext cx="5915913" cy="562168"/>
          </a:xfrm>
          <a:prstGeom prst="rect">
            <a:avLst/>
          </a:prstGeom>
        </p:spPr>
        <p:txBody>
          <a:bodyPr anchor="ctr" anchorCtr="0"/>
          <a:lstStyle>
            <a:lvl1pPr algn="l" defTabSz="914400" rtl="0" eaLnBrk="1" latinLnBrk="0" hangingPunct="1">
              <a:lnSpc>
                <a:spcPct val="90000"/>
              </a:lnSpc>
              <a:spcBef>
                <a:spcPct val="0"/>
              </a:spcBef>
              <a:buNone/>
              <a:defRPr sz="4400" kern="1200">
                <a:solidFill>
                  <a:schemeClr val="tx1"/>
                </a:solidFill>
                <a:latin typeface="Helvetica Neue" charset="0"/>
                <a:ea typeface="Helvetica Neue" charset="0"/>
                <a:cs typeface="Helvetica Neue" charset="0"/>
              </a:defRPr>
            </a:lvl1pPr>
          </a:lstStyle>
          <a:p>
            <a:pPr algn="r" rtl="1"/>
            <a:r>
              <a:rPr lang="en-CA" sz="5400" b="1" dirty="0">
                <a:solidFill>
                  <a:schemeClr val="bg1">
                    <a:lumMod val="75000"/>
                  </a:schemeClr>
                </a:solidFill>
                <a:latin typeface="Calibri" panose="020F0502020204030204" pitchFamily="34" charset="0"/>
                <a:cs typeface="Calibri" panose="020F0502020204030204" pitchFamily="34" charset="0"/>
              </a:rPr>
              <a:t>شريحة إضافية لملاحظات الميسر</a:t>
            </a:r>
          </a:p>
        </p:txBody>
      </p:sp>
    </p:spTree>
    <p:extLst>
      <p:ext uri="{BB962C8B-B14F-4D97-AF65-F5344CB8AC3E}">
        <p14:creationId xmlns:p14="http://schemas.microsoft.com/office/powerpoint/2010/main" val="4133213973"/>
      </p:ext>
    </p:extLst>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show="0">
  <p:cSld>
    <p:spTree>
      <p:nvGrpSpPr>
        <p:cNvPr id="1" name="Shape 812"/>
        <p:cNvGrpSpPr/>
        <p:nvPr/>
      </p:nvGrpSpPr>
      <p:grpSpPr>
        <a:xfrm>
          <a:off x="0" y="0"/>
          <a:ext cx="0" cy="0"/>
          <a:chOff x="0" y="0"/>
          <a:chExt cx="0" cy="0"/>
        </a:xfrm>
      </p:grpSpPr>
      <p:sp>
        <p:nvSpPr>
          <p:cNvPr id="6" name="Title 72">
            <a:extLst>
              <a:ext uri="{FF2B5EF4-FFF2-40B4-BE49-F238E27FC236}">
                <a16:creationId xmlns:a16="http://schemas.microsoft.com/office/drawing/2014/main" id="{651A139C-7752-FE82-6B84-B69CFCBA8AE1}"/>
              </a:ext>
            </a:extLst>
          </p:cNvPr>
          <p:cNvSpPr txBox="1">
            <a:spLocks/>
          </p:cNvSpPr>
          <p:nvPr/>
        </p:nvSpPr>
        <p:spPr>
          <a:xfrm>
            <a:off x="3958040" y="1797835"/>
            <a:ext cx="5915913" cy="562168"/>
          </a:xfrm>
          <a:prstGeom prst="rect">
            <a:avLst/>
          </a:prstGeom>
        </p:spPr>
        <p:txBody>
          <a:bodyPr anchor="ctr" anchorCtr="0"/>
          <a:lstStyle>
            <a:lvl1pPr algn="l" defTabSz="914400" rtl="0" eaLnBrk="1" latinLnBrk="0" hangingPunct="1">
              <a:lnSpc>
                <a:spcPct val="90000"/>
              </a:lnSpc>
              <a:spcBef>
                <a:spcPct val="0"/>
              </a:spcBef>
              <a:buNone/>
              <a:defRPr sz="4400" kern="1200">
                <a:solidFill>
                  <a:schemeClr val="tx1"/>
                </a:solidFill>
                <a:latin typeface="Helvetica Neue" charset="0"/>
                <a:ea typeface="Helvetica Neue" charset="0"/>
                <a:cs typeface="Helvetica Neue" charset="0"/>
              </a:defRPr>
            </a:lvl1pPr>
          </a:lstStyle>
          <a:p>
            <a:pPr algn="r" rtl="1"/>
            <a:r>
              <a:rPr lang="en-CA" sz="5400" b="1" dirty="0">
                <a:solidFill>
                  <a:schemeClr val="bg1">
                    <a:lumMod val="75000"/>
                  </a:schemeClr>
                </a:solidFill>
                <a:latin typeface="Calibri" panose="020F0502020204030204" pitchFamily="34" charset="0"/>
                <a:cs typeface="Calibri" panose="020F0502020204030204" pitchFamily="34" charset="0"/>
              </a:rPr>
              <a:t>شريحة إضافية لملاحظات الميسر</a:t>
            </a:r>
          </a:p>
        </p:txBody>
      </p:sp>
    </p:spTree>
    <p:extLst>
      <p:ext uri="{BB962C8B-B14F-4D97-AF65-F5344CB8AC3E}">
        <p14:creationId xmlns:p14="http://schemas.microsoft.com/office/powerpoint/2010/main" val="3832226866"/>
      </p:ext>
    </p:extLst>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Shape 1225"/>
        <p:cNvGrpSpPr/>
        <p:nvPr/>
      </p:nvGrpSpPr>
      <p:grpSpPr>
        <a:xfrm>
          <a:off x="0" y="0"/>
          <a:ext cx="0" cy="0"/>
          <a:chOff x="0" y="0"/>
          <a:chExt cx="0" cy="0"/>
        </a:xfrm>
      </p:grpSpPr>
      <p:sp>
        <p:nvSpPr>
          <p:cNvPr id="1226" name="Google Shape;1226;p63"/>
          <p:cNvSpPr/>
          <p:nvPr/>
        </p:nvSpPr>
        <p:spPr>
          <a:xfrm>
            <a:off x="0" y="-1"/>
            <a:ext cx="12192000" cy="985520"/>
          </a:xfrm>
          <a:prstGeom prst="rect">
            <a:avLst/>
          </a:prstGeom>
          <a:solidFill>
            <a:srgbClr val="EEE7EB"/>
          </a:solidFill>
          <a:ln>
            <a:noFill/>
          </a:ln>
        </p:spPr>
        <p:txBody>
          <a:bodyPr spcFirstLastPara="1" wrap="square" lIns="91425" tIns="45700" rIns="91425" bIns="45700" anchor="ctr" anchorCtr="0">
            <a:noAutofit/>
          </a:bodyPr>
          <a:lstStyle/>
          <a:p>
            <a:pPr marL="0" marR="0" lvl="0" indent="0" algn="ctr" rtl="1">
              <a:lnSpc>
                <a:spcPct val="100000"/>
              </a:lnSpc>
              <a:spcBef>
                <a:spcPts val="0"/>
              </a:spcBef>
              <a:spcAft>
                <a:spcPts val="0"/>
              </a:spcAft>
              <a:buClr>
                <a:schemeClr val="lt1"/>
              </a:buClr>
              <a:buSzPts val="1800"/>
              <a:buFont typeface="Calibri"/>
              <a:buNone/>
            </a:pPr>
            <a:endParaRPr sz="1800" b="0" i="0" u="none" strike="noStrike" cap="none" dirty="0">
              <a:solidFill>
                <a:srgbClr val="FFFFFF"/>
              </a:solidFill>
              <a:latin typeface="Calibri"/>
              <a:ea typeface="Calibri"/>
              <a:cs typeface="Calibri"/>
              <a:sym typeface="Calibri"/>
            </a:endParaRPr>
          </a:p>
        </p:txBody>
      </p:sp>
      <p:sp>
        <p:nvSpPr>
          <p:cNvPr id="1227" name="Google Shape;1227;p63"/>
          <p:cNvSpPr txBox="1">
            <a:spLocks noGrp="1"/>
          </p:cNvSpPr>
          <p:nvPr>
            <p:ph type="title"/>
          </p:nvPr>
        </p:nvSpPr>
        <p:spPr>
          <a:xfrm>
            <a:off x="838200" y="120516"/>
            <a:ext cx="10515600" cy="868968"/>
          </a:xfrm>
          <a:prstGeom prst="rect">
            <a:avLst/>
          </a:prstGeom>
          <a:noFill/>
          <a:ln>
            <a:noFill/>
          </a:ln>
        </p:spPr>
        <p:txBody>
          <a:bodyPr spcFirstLastPara="1" wrap="square" lIns="91425" tIns="45700" rIns="91425" bIns="45700" anchor="ctr" anchorCtr="0">
            <a:normAutofit/>
          </a:bodyPr>
          <a:lstStyle/>
          <a:p>
            <a:pPr marL="0" lvl="0" indent="0" algn="ctr" rtl="1">
              <a:lnSpc>
                <a:spcPct val="90000"/>
              </a:lnSpc>
              <a:spcBef>
                <a:spcPts val="0"/>
              </a:spcBef>
              <a:spcAft>
                <a:spcPts val="0"/>
              </a:spcAft>
              <a:buClr>
                <a:srgbClr val="8C5F7A"/>
              </a:buClr>
              <a:buSzPts val="3200"/>
              <a:buFont typeface="Arial"/>
              <a:buNone/>
            </a:pPr>
            <a:r>
              <a:rPr lang="en-US" dirty="0">
                <a:latin typeface="Calibri" panose="020F0502020204030204" pitchFamily="34" charset="0"/>
                <a:cs typeface="Calibri" panose="020F0502020204030204" pitchFamily="34" charset="0"/>
                <a:sym typeface="Arial"/>
              </a:rPr>
              <a:t>نقاط التعلم الأساسية</a:t>
            </a:r>
            <a:endParaRPr dirty="0">
              <a:latin typeface="Calibri" panose="020F0502020204030204" pitchFamily="34" charset="0"/>
              <a:cs typeface="Calibri" panose="020F0502020204030204" pitchFamily="34" charset="0"/>
            </a:endParaRPr>
          </a:p>
        </p:txBody>
      </p:sp>
      <p:sp>
        <p:nvSpPr>
          <p:cNvPr id="1228" name="Google Shape;1228;p63"/>
          <p:cNvSpPr/>
          <p:nvPr/>
        </p:nvSpPr>
        <p:spPr>
          <a:xfrm>
            <a:off x="1525009" y="1983844"/>
            <a:ext cx="1051560" cy="1051560"/>
          </a:xfrm>
          <a:prstGeom prst="star5">
            <a:avLst>
              <a:gd name="adj" fmla="val 28143"/>
              <a:gd name="hf" fmla="val 105146"/>
              <a:gd name="vf" fmla="val 110557"/>
            </a:avLst>
          </a:prstGeom>
          <a:solidFill>
            <a:srgbClr val="8C5F7A"/>
          </a:solidFill>
          <a:ln>
            <a:noFill/>
          </a:ln>
        </p:spPr>
        <p:txBody>
          <a:bodyPr spcFirstLastPara="1" wrap="square" lIns="91425" tIns="45700" rIns="91425" bIns="45700" anchor="ctr" anchorCtr="0">
            <a:noAutofit/>
          </a:bodyPr>
          <a:lstStyle/>
          <a:p>
            <a:pPr marL="0" marR="0" lvl="0" indent="0" algn="ctr" rtl="1">
              <a:lnSpc>
                <a:spcPct val="100000"/>
              </a:lnSpc>
              <a:spcBef>
                <a:spcPts val="0"/>
              </a:spcBef>
              <a:spcAft>
                <a:spcPts val="0"/>
              </a:spcAft>
              <a:buClr>
                <a:schemeClr val="lt1"/>
              </a:buClr>
              <a:buSzPts val="1800"/>
              <a:buFont typeface="Calibri"/>
              <a:buNone/>
            </a:pPr>
            <a:endParaRPr sz="1800" b="0" i="0" u="none" strike="noStrike" cap="none" dirty="0">
              <a:solidFill>
                <a:srgbClr val="FFFFFF"/>
              </a:solidFill>
              <a:latin typeface="Calibri"/>
              <a:ea typeface="Calibri"/>
              <a:cs typeface="Calibri"/>
              <a:sym typeface="Calibri"/>
            </a:endParaRPr>
          </a:p>
        </p:txBody>
      </p:sp>
      <p:sp>
        <p:nvSpPr>
          <p:cNvPr id="1229" name="Google Shape;1229;p63"/>
          <p:cNvSpPr/>
          <p:nvPr/>
        </p:nvSpPr>
        <p:spPr>
          <a:xfrm>
            <a:off x="4215472" y="1992472"/>
            <a:ext cx="1051560" cy="1051560"/>
          </a:xfrm>
          <a:prstGeom prst="star5">
            <a:avLst>
              <a:gd name="adj" fmla="val 28143"/>
              <a:gd name="hf" fmla="val 105146"/>
              <a:gd name="vf" fmla="val 110557"/>
            </a:avLst>
          </a:prstGeom>
          <a:solidFill>
            <a:srgbClr val="8C5F7A"/>
          </a:solidFill>
          <a:ln>
            <a:noFill/>
          </a:ln>
        </p:spPr>
        <p:txBody>
          <a:bodyPr spcFirstLastPara="1" wrap="square" lIns="91425" tIns="45700" rIns="91425" bIns="45700" anchor="ctr" anchorCtr="0">
            <a:noAutofit/>
          </a:bodyPr>
          <a:lstStyle/>
          <a:p>
            <a:pPr marL="0" marR="0" lvl="0" indent="0" algn="ctr" rtl="1">
              <a:lnSpc>
                <a:spcPct val="100000"/>
              </a:lnSpc>
              <a:spcBef>
                <a:spcPts val="0"/>
              </a:spcBef>
              <a:spcAft>
                <a:spcPts val="0"/>
              </a:spcAft>
              <a:buClr>
                <a:schemeClr val="lt1"/>
              </a:buClr>
              <a:buSzPts val="1800"/>
              <a:buFont typeface="Calibri"/>
              <a:buNone/>
            </a:pPr>
            <a:endParaRPr sz="1800" b="0" i="0" u="none" strike="noStrike" cap="none" dirty="0">
              <a:solidFill>
                <a:srgbClr val="FFFFFF"/>
              </a:solidFill>
              <a:latin typeface="Calibri"/>
              <a:ea typeface="Calibri"/>
              <a:cs typeface="Calibri"/>
              <a:sym typeface="Calibri"/>
            </a:endParaRPr>
          </a:p>
        </p:txBody>
      </p:sp>
      <p:sp>
        <p:nvSpPr>
          <p:cNvPr id="1230" name="Google Shape;1230;p63"/>
          <p:cNvSpPr/>
          <p:nvPr/>
        </p:nvSpPr>
        <p:spPr>
          <a:xfrm>
            <a:off x="6871663" y="1983844"/>
            <a:ext cx="1051560" cy="1051560"/>
          </a:xfrm>
          <a:prstGeom prst="star5">
            <a:avLst>
              <a:gd name="adj" fmla="val 28143"/>
              <a:gd name="hf" fmla="val 105146"/>
              <a:gd name="vf" fmla="val 110557"/>
            </a:avLst>
          </a:prstGeom>
          <a:solidFill>
            <a:srgbClr val="8C5F7A"/>
          </a:solidFill>
          <a:ln>
            <a:noFill/>
          </a:ln>
        </p:spPr>
        <p:txBody>
          <a:bodyPr spcFirstLastPara="1" wrap="square" lIns="91425" tIns="45700" rIns="91425" bIns="45700" anchor="ctr" anchorCtr="0">
            <a:noAutofit/>
          </a:bodyPr>
          <a:lstStyle/>
          <a:p>
            <a:pPr marL="0" marR="0" lvl="0" indent="0" algn="ctr" rtl="1">
              <a:lnSpc>
                <a:spcPct val="100000"/>
              </a:lnSpc>
              <a:spcBef>
                <a:spcPts val="0"/>
              </a:spcBef>
              <a:spcAft>
                <a:spcPts val="0"/>
              </a:spcAft>
              <a:buClr>
                <a:schemeClr val="lt1"/>
              </a:buClr>
              <a:buSzPts val="1800"/>
              <a:buFont typeface="Calibri"/>
              <a:buNone/>
            </a:pPr>
            <a:endParaRPr sz="1800" b="0" i="0" u="none" strike="noStrike" cap="none" dirty="0">
              <a:solidFill>
                <a:srgbClr val="FFFFFF"/>
              </a:solidFill>
              <a:latin typeface="Calibri"/>
              <a:ea typeface="Calibri"/>
              <a:cs typeface="Calibri"/>
              <a:sym typeface="Calibri"/>
            </a:endParaRPr>
          </a:p>
        </p:txBody>
      </p:sp>
      <p:sp>
        <p:nvSpPr>
          <p:cNvPr id="1231" name="Google Shape;1231;p63"/>
          <p:cNvSpPr/>
          <p:nvPr/>
        </p:nvSpPr>
        <p:spPr>
          <a:xfrm>
            <a:off x="9561750" y="1983844"/>
            <a:ext cx="1051560" cy="1051560"/>
          </a:xfrm>
          <a:prstGeom prst="star5">
            <a:avLst>
              <a:gd name="adj" fmla="val 28143"/>
              <a:gd name="hf" fmla="val 105146"/>
              <a:gd name="vf" fmla="val 110557"/>
            </a:avLst>
          </a:prstGeom>
          <a:solidFill>
            <a:srgbClr val="8C5F7A"/>
          </a:solidFill>
          <a:ln>
            <a:noFill/>
          </a:ln>
        </p:spPr>
        <p:txBody>
          <a:bodyPr spcFirstLastPara="1" wrap="square" lIns="91425" tIns="45700" rIns="91425" bIns="45700" anchor="ctr" anchorCtr="0">
            <a:noAutofit/>
          </a:bodyPr>
          <a:lstStyle/>
          <a:p>
            <a:pPr marL="0" marR="0" lvl="0" indent="0" algn="ctr" rtl="1">
              <a:lnSpc>
                <a:spcPct val="100000"/>
              </a:lnSpc>
              <a:spcBef>
                <a:spcPts val="0"/>
              </a:spcBef>
              <a:spcAft>
                <a:spcPts val="0"/>
              </a:spcAft>
              <a:buClr>
                <a:schemeClr val="lt1"/>
              </a:buClr>
              <a:buSzPts val="1800"/>
              <a:buFont typeface="Calibri"/>
              <a:buNone/>
            </a:pPr>
            <a:endParaRPr sz="1800" b="0" i="0" u="none" strike="noStrike" cap="none" dirty="0">
              <a:solidFill>
                <a:srgbClr val="FFFFFF"/>
              </a:solidFill>
              <a:latin typeface="Calibri"/>
              <a:ea typeface="Calibri"/>
              <a:cs typeface="Calibri"/>
              <a:sym typeface="Calibri"/>
            </a:endParaRPr>
          </a:p>
        </p:txBody>
      </p:sp>
      <p:sp>
        <p:nvSpPr>
          <p:cNvPr id="1232" name="Google Shape;1232;p63"/>
          <p:cNvSpPr txBox="1"/>
          <p:nvPr/>
        </p:nvSpPr>
        <p:spPr>
          <a:xfrm>
            <a:off x="691889" y="3439448"/>
            <a:ext cx="2717800" cy="1477287"/>
          </a:xfrm>
          <a:prstGeom prst="rect">
            <a:avLst/>
          </a:prstGeom>
          <a:noFill/>
          <a:ln>
            <a:noFill/>
          </a:ln>
        </p:spPr>
        <p:txBody>
          <a:bodyPr spcFirstLastPara="1" wrap="square" lIns="91425" tIns="45700" rIns="91425" bIns="45700" anchor="t" anchorCtr="0">
            <a:spAutoFit/>
          </a:bodyPr>
          <a:lstStyle/>
          <a:p>
            <a:pPr marL="0" marR="0" lvl="0" indent="0" algn="ctr" rtl="1">
              <a:lnSpc>
                <a:spcPct val="100000"/>
              </a:lnSpc>
              <a:spcBef>
                <a:spcPts val="0"/>
              </a:spcBef>
              <a:spcAft>
                <a:spcPts val="0"/>
              </a:spcAft>
              <a:buClr>
                <a:srgbClr val="000000"/>
              </a:buClr>
              <a:buSzPts val="2400"/>
              <a:buFont typeface="Helvetica Neue"/>
              <a:buNone/>
            </a:pPr>
            <a:r>
              <a:rPr lang="en-US" sz="1800" b="0" i="0" u="none" strike="noStrike" cap="none" dirty="0">
                <a:solidFill>
                  <a:srgbClr val="000000"/>
                </a:solidFill>
                <a:latin typeface="Calibri" panose="020F0502020204030204" pitchFamily="34" charset="0"/>
                <a:ea typeface="Helvetica Neue"/>
                <a:cs typeface="Calibri" panose="020F0502020204030204" pitchFamily="34" charset="0"/>
                <a:sym typeface="Helvetica Neue"/>
              </a:rPr>
              <a:t>يمكن لأخصائيي الحالة دعم أنشطة التعقب ، إما من خلال إجراء التعقب بأنفسهم أو التنسيق / الإحالة إلى الجهات الفاعلة في </a:t>
            </a:r>
            <a:r>
              <a:rPr lang="ar-SA" sz="1800" b="0" i="0" u="none" strike="noStrike" cap="none" dirty="0">
                <a:solidFill>
                  <a:srgbClr val="000000"/>
                </a:solidFill>
                <a:latin typeface="Calibri" panose="020F0502020204030204" pitchFamily="34" charset="0"/>
                <a:ea typeface="Helvetica Neue"/>
                <a:cs typeface="Calibri" panose="020F0502020204030204" pitchFamily="34" charset="0"/>
                <a:sym typeface="Helvetica Neue"/>
              </a:rPr>
              <a:t>تعقب الأسرة ولم الشمل</a:t>
            </a:r>
            <a:endParaRPr sz="1800" dirty="0">
              <a:latin typeface="Calibri" panose="020F0502020204030204" pitchFamily="34" charset="0"/>
              <a:cs typeface="Calibri" panose="020F0502020204030204" pitchFamily="34" charset="0"/>
            </a:endParaRPr>
          </a:p>
        </p:txBody>
      </p:sp>
      <p:sp>
        <p:nvSpPr>
          <p:cNvPr id="1233" name="Google Shape;1233;p63"/>
          <p:cNvSpPr txBox="1"/>
          <p:nvPr/>
        </p:nvSpPr>
        <p:spPr>
          <a:xfrm>
            <a:off x="3737442" y="3439448"/>
            <a:ext cx="2007619" cy="1200288"/>
          </a:xfrm>
          <a:prstGeom prst="rect">
            <a:avLst/>
          </a:prstGeom>
          <a:noFill/>
          <a:ln>
            <a:noFill/>
          </a:ln>
        </p:spPr>
        <p:txBody>
          <a:bodyPr spcFirstLastPara="1" wrap="square" lIns="91425" tIns="45700" rIns="91425" bIns="45700" anchor="t" anchorCtr="0">
            <a:spAutoFit/>
          </a:bodyPr>
          <a:lstStyle/>
          <a:p>
            <a:pPr marL="0" marR="0" lvl="0" indent="0" algn="ctr" rtl="1">
              <a:lnSpc>
                <a:spcPct val="100000"/>
              </a:lnSpc>
              <a:spcBef>
                <a:spcPts val="0"/>
              </a:spcBef>
              <a:spcAft>
                <a:spcPts val="0"/>
              </a:spcAft>
              <a:buClr>
                <a:srgbClr val="000000"/>
              </a:buClr>
              <a:buSzPts val="2400"/>
              <a:buFont typeface="Helvetica Neue"/>
              <a:buNone/>
            </a:pPr>
            <a:r>
              <a:rPr lang="en-US" sz="1800" b="0" i="0" u="none" strike="noStrike" cap="none" dirty="0">
                <a:solidFill>
                  <a:srgbClr val="000000"/>
                </a:solidFill>
                <a:latin typeface="Calibri" panose="020F0502020204030204" pitchFamily="34" charset="0"/>
                <a:ea typeface="Helvetica Neue"/>
                <a:cs typeface="Calibri" panose="020F0502020204030204" pitchFamily="34" charset="0"/>
                <a:sym typeface="Helvetica Neue"/>
              </a:rPr>
              <a:t>يجب أن يبدأ </a:t>
            </a:r>
            <a:r>
              <a:rPr lang="ar-SA" sz="1800" b="0" i="0" u="none" strike="noStrike" cap="none" dirty="0">
                <a:solidFill>
                  <a:srgbClr val="000000"/>
                </a:solidFill>
                <a:latin typeface="Calibri" panose="020F0502020204030204" pitchFamily="34" charset="0"/>
                <a:ea typeface="Helvetica Neue"/>
                <a:cs typeface="Calibri" panose="020F0502020204030204" pitchFamily="34" charset="0"/>
                <a:sym typeface="Helvetica Neue"/>
              </a:rPr>
              <a:t>التعقب</a:t>
            </a:r>
            <a:r>
              <a:rPr lang="en-US" sz="1800" b="0" i="0" u="none" strike="noStrike" cap="none" dirty="0">
                <a:solidFill>
                  <a:srgbClr val="000000"/>
                </a:solidFill>
                <a:latin typeface="Calibri" panose="020F0502020204030204" pitchFamily="34" charset="0"/>
                <a:ea typeface="Helvetica Neue"/>
                <a:cs typeface="Calibri" panose="020F0502020204030204" pitchFamily="34" charset="0"/>
                <a:sym typeface="Helvetica Neue"/>
              </a:rPr>
              <a:t> في أقرب وقت ممكن بعد التسجيل وأن يكون مستمراً</a:t>
            </a:r>
            <a:endParaRPr sz="1800" dirty="0">
              <a:latin typeface="Calibri" panose="020F0502020204030204" pitchFamily="34" charset="0"/>
              <a:cs typeface="Calibri" panose="020F0502020204030204" pitchFamily="34" charset="0"/>
            </a:endParaRPr>
          </a:p>
        </p:txBody>
      </p:sp>
      <p:sp>
        <p:nvSpPr>
          <p:cNvPr id="1234" name="Google Shape;1234;p63"/>
          <p:cNvSpPr txBox="1"/>
          <p:nvPr/>
        </p:nvSpPr>
        <p:spPr>
          <a:xfrm>
            <a:off x="6200103" y="3439448"/>
            <a:ext cx="2394679" cy="1477287"/>
          </a:xfrm>
          <a:prstGeom prst="rect">
            <a:avLst/>
          </a:prstGeom>
          <a:noFill/>
          <a:ln>
            <a:noFill/>
          </a:ln>
        </p:spPr>
        <p:txBody>
          <a:bodyPr spcFirstLastPara="1" wrap="square" lIns="91425" tIns="45700" rIns="91425" bIns="45700" anchor="t" anchorCtr="0">
            <a:spAutoFit/>
          </a:bodyPr>
          <a:lstStyle/>
          <a:p>
            <a:pPr marL="0" marR="0" lvl="0" indent="0" algn="ctr" rtl="1">
              <a:lnSpc>
                <a:spcPct val="100000"/>
              </a:lnSpc>
              <a:spcBef>
                <a:spcPts val="0"/>
              </a:spcBef>
              <a:spcAft>
                <a:spcPts val="0"/>
              </a:spcAft>
              <a:buClr>
                <a:srgbClr val="000000"/>
              </a:buClr>
              <a:buSzPts val="2400"/>
              <a:buFont typeface="Helvetica Neue"/>
              <a:buNone/>
            </a:pPr>
            <a:r>
              <a:rPr lang="en-US" sz="1800" b="0" i="0" u="none" strike="noStrike" cap="none" dirty="0">
                <a:solidFill>
                  <a:srgbClr val="000000"/>
                </a:solidFill>
                <a:latin typeface="Calibri" panose="020F0502020204030204" pitchFamily="34" charset="0"/>
                <a:ea typeface="Helvetica Neue"/>
                <a:cs typeface="Calibri" panose="020F0502020204030204" pitchFamily="34" charset="0"/>
                <a:sym typeface="Helvetica Neue"/>
              </a:rPr>
              <a:t>تشمل طرق التعقب تتبع كل حالة على حدة ، والتعقب الجماعي ، و</a:t>
            </a:r>
            <a:r>
              <a:rPr lang="ar-SA" sz="1800" b="0" i="0" u="none" strike="noStrike" cap="none" dirty="0">
                <a:solidFill>
                  <a:srgbClr val="000000"/>
                </a:solidFill>
                <a:latin typeface="Calibri" panose="020F0502020204030204" pitchFamily="34" charset="0"/>
                <a:ea typeface="Helvetica Neue"/>
                <a:cs typeface="Calibri" panose="020F0502020204030204" pitchFamily="34" charset="0"/>
                <a:sym typeface="Helvetica Neue"/>
              </a:rPr>
              <a:t>التعقب اللاسلكي</a:t>
            </a:r>
            <a:r>
              <a:rPr lang="en-US" sz="1800" b="0" i="0" u="none" strike="noStrike" cap="none" dirty="0">
                <a:solidFill>
                  <a:srgbClr val="000000"/>
                </a:solidFill>
                <a:latin typeface="Calibri" panose="020F0502020204030204" pitchFamily="34" charset="0"/>
                <a:ea typeface="Helvetica Neue"/>
                <a:cs typeface="Calibri" panose="020F0502020204030204" pitchFamily="34" charset="0"/>
                <a:sym typeface="Helvetica Neue"/>
              </a:rPr>
              <a:t> ، واستخدام وسائل التواصل الاجتماعي ، وما إلى ذلك</a:t>
            </a:r>
            <a:r>
              <a:rPr lang="en-US" sz="1800" b="0" i="0" u="none" strike="noStrike" cap="none" dirty="0">
                <a:solidFill>
                  <a:srgbClr val="000000"/>
                </a:solidFill>
                <a:latin typeface="+mn-lt"/>
                <a:ea typeface="Helvetica Neue"/>
                <a:cs typeface="Helvetica Neue"/>
                <a:sym typeface="Helvetica Neue"/>
              </a:rPr>
              <a:t>.</a:t>
            </a:r>
            <a:endParaRPr sz="1800" dirty="0">
              <a:latin typeface="+mn-lt"/>
            </a:endParaRPr>
          </a:p>
        </p:txBody>
      </p:sp>
      <p:sp>
        <p:nvSpPr>
          <p:cNvPr id="1235" name="Google Shape;1235;p63"/>
          <p:cNvSpPr txBox="1"/>
          <p:nvPr/>
        </p:nvSpPr>
        <p:spPr>
          <a:xfrm>
            <a:off x="8959121" y="3439448"/>
            <a:ext cx="2394679" cy="1754286"/>
          </a:xfrm>
          <a:prstGeom prst="rect">
            <a:avLst/>
          </a:prstGeom>
          <a:noFill/>
          <a:ln>
            <a:noFill/>
          </a:ln>
        </p:spPr>
        <p:txBody>
          <a:bodyPr spcFirstLastPara="1" wrap="square" lIns="91425" tIns="45700" rIns="91425" bIns="45700" anchor="t" anchorCtr="0">
            <a:spAutoFit/>
          </a:bodyPr>
          <a:lstStyle/>
          <a:p>
            <a:pPr marL="0" marR="0" lvl="0" indent="0" algn="ctr" rtl="1">
              <a:lnSpc>
                <a:spcPct val="100000"/>
              </a:lnSpc>
              <a:spcBef>
                <a:spcPts val="0"/>
              </a:spcBef>
              <a:spcAft>
                <a:spcPts val="0"/>
              </a:spcAft>
              <a:buClr>
                <a:srgbClr val="000000"/>
              </a:buClr>
              <a:buSzPts val="2400"/>
              <a:buFont typeface="Helvetica Neue"/>
              <a:buNone/>
            </a:pPr>
            <a:r>
              <a:rPr lang="en-US" sz="1800" b="0" i="0" u="none" strike="noStrike" cap="none" dirty="0">
                <a:solidFill>
                  <a:srgbClr val="000000"/>
                </a:solidFill>
                <a:latin typeface="Calibri" panose="020F0502020204030204" pitchFamily="34" charset="0"/>
                <a:ea typeface="Helvetica Neue"/>
                <a:cs typeface="Calibri" panose="020F0502020204030204" pitchFamily="34" charset="0"/>
                <a:sym typeface="Helvetica Neue"/>
              </a:rPr>
              <a:t>تعد المتابعة والمراجعة المنتظمة لأنشطة / نتائج الت</a:t>
            </a:r>
            <a:r>
              <a:rPr lang="ar-SA" sz="1800" b="0" i="0" u="none" strike="noStrike" cap="none" dirty="0">
                <a:solidFill>
                  <a:srgbClr val="000000"/>
                </a:solidFill>
                <a:latin typeface="Calibri" panose="020F0502020204030204" pitchFamily="34" charset="0"/>
                <a:ea typeface="Helvetica Neue"/>
                <a:cs typeface="Calibri" panose="020F0502020204030204" pitchFamily="34" charset="0"/>
                <a:sym typeface="Helvetica Neue"/>
              </a:rPr>
              <a:t>عقب</a:t>
            </a:r>
            <a:r>
              <a:rPr lang="en-US" sz="1800" b="0" i="0" u="none" strike="noStrike" cap="none" dirty="0">
                <a:solidFill>
                  <a:srgbClr val="000000"/>
                </a:solidFill>
                <a:latin typeface="Calibri" panose="020F0502020204030204" pitchFamily="34" charset="0"/>
                <a:ea typeface="Helvetica Neue"/>
                <a:cs typeface="Calibri" panose="020F0502020204030204" pitchFamily="34" charset="0"/>
                <a:sym typeface="Helvetica Neue"/>
              </a:rPr>
              <a:t> أمرًا بالغ الأهمية ويجب تحديث الطفل / الأسرة بانتظام من قبل أخصائي الحالة</a:t>
            </a:r>
            <a:endParaRPr sz="1800" dirty="0">
              <a:latin typeface="Calibri" panose="020F0502020204030204" pitchFamily="34" charset="0"/>
              <a:cs typeface="Calibri" panose="020F0502020204030204" pitchFamily="34" charset="0"/>
            </a:endParaRPr>
          </a:p>
        </p:txBody>
      </p:sp>
    </p:spTree>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Shape 1240"/>
        <p:cNvGrpSpPr/>
        <p:nvPr/>
      </p:nvGrpSpPr>
      <p:grpSpPr>
        <a:xfrm>
          <a:off x="0" y="0"/>
          <a:ext cx="0" cy="0"/>
          <a:chOff x="0" y="0"/>
          <a:chExt cx="0" cy="0"/>
        </a:xfrm>
      </p:grpSpPr>
      <p:sp>
        <p:nvSpPr>
          <p:cNvPr id="1241" name="Google Shape;1241;p64"/>
          <p:cNvSpPr txBox="1">
            <a:spLocks noGrp="1"/>
          </p:cNvSpPr>
          <p:nvPr>
            <p:ph type="title"/>
          </p:nvPr>
        </p:nvSpPr>
        <p:spPr>
          <a:xfrm>
            <a:off x="796385" y="3099692"/>
            <a:ext cx="4248055" cy="562168"/>
          </a:xfrm>
          <a:prstGeom prst="rect">
            <a:avLst/>
          </a:prstGeom>
          <a:noFill/>
          <a:ln>
            <a:noFill/>
          </a:ln>
        </p:spPr>
        <p:txBody>
          <a:bodyPr spcFirstLastPara="1" wrap="square" lIns="91425" tIns="45700" rIns="91425" bIns="45700" anchor="ctr" anchorCtr="0">
            <a:noAutofit/>
          </a:bodyPr>
          <a:lstStyle/>
          <a:p>
            <a:pPr marL="0" lvl="0" indent="0" algn="r" rtl="1">
              <a:lnSpc>
                <a:spcPct val="90000"/>
              </a:lnSpc>
              <a:spcBef>
                <a:spcPts val="0"/>
              </a:spcBef>
              <a:spcAft>
                <a:spcPts val="0"/>
              </a:spcAft>
              <a:buClr>
                <a:schemeClr val="lt1"/>
              </a:buClr>
              <a:buSzPts val="4800"/>
              <a:buFont typeface="Garamond"/>
              <a:buNone/>
            </a:pPr>
            <a:r>
              <a:rPr lang="en-US" sz="2400" dirty="0">
                <a:latin typeface="Calibri" panose="020F0502020204030204" pitchFamily="34" charset="0"/>
                <a:cs typeface="Calibri" panose="020F0502020204030204" pitchFamily="34" charset="0"/>
              </a:rPr>
              <a:t>الجلسة </a:t>
            </a:r>
            <a:r>
              <a:rPr lang="ar-SA" sz="2400" dirty="0">
                <a:latin typeface="Calibri" panose="020F0502020204030204" pitchFamily="34" charset="0"/>
                <a:cs typeface="Calibri" panose="020F0502020204030204" pitchFamily="34" charset="0"/>
              </a:rPr>
              <a:t>٥.٢</a:t>
            </a:r>
            <a:br>
              <a:rPr lang="en-US" sz="2400" dirty="0">
                <a:latin typeface="Calibri" panose="020F0502020204030204" pitchFamily="34" charset="0"/>
                <a:cs typeface="Calibri" panose="020F0502020204030204" pitchFamily="34" charset="0"/>
              </a:rPr>
            </a:br>
            <a:r>
              <a:rPr lang="en-US" sz="2400" dirty="0">
                <a:latin typeface="Calibri" panose="020F0502020204030204" pitchFamily="34" charset="0"/>
                <a:cs typeface="Calibri" panose="020F0502020204030204" pitchFamily="34" charset="0"/>
              </a:rPr>
              <a:t> </a:t>
            </a:r>
            <a:br>
              <a:rPr lang="en-US" dirty="0">
                <a:latin typeface="Calibri" panose="020F0502020204030204" pitchFamily="34" charset="0"/>
                <a:cs typeface="Calibri" panose="020F0502020204030204" pitchFamily="34" charset="0"/>
              </a:rPr>
            </a:br>
            <a:r>
              <a:rPr lang="en-US" dirty="0">
                <a:latin typeface="Calibri" panose="020F0502020204030204" pitchFamily="34" charset="0"/>
                <a:cs typeface="Calibri" panose="020F0502020204030204" pitchFamily="34" charset="0"/>
              </a:rPr>
              <a:t>توثيق معلومات </a:t>
            </a:r>
            <a:r>
              <a:rPr lang="ar-SA" dirty="0">
                <a:latin typeface="Calibri" panose="020F0502020204030204" pitchFamily="34" charset="0"/>
                <a:cs typeface="Calibri" panose="020F0502020204030204" pitchFamily="34" charset="0"/>
              </a:rPr>
              <a:t>التعقب</a:t>
            </a:r>
            <a:endParaRPr dirty="0">
              <a:latin typeface="Calibri" panose="020F0502020204030204" pitchFamily="34" charset="0"/>
              <a:cs typeface="Calibri" panose="020F0502020204030204" pitchFamily="34" charset="0"/>
            </a:endParaRPr>
          </a:p>
        </p:txBody>
      </p:sp>
      <p:sp>
        <p:nvSpPr>
          <p:cNvPr id="3" name="Google Shape;191;p14">
            <a:extLst>
              <a:ext uri="{FF2B5EF4-FFF2-40B4-BE49-F238E27FC236}">
                <a16:creationId xmlns:a16="http://schemas.microsoft.com/office/drawing/2014/main" id="{8E3CEBDD-96FD-881C-C216-17E89DFDAC48}"/>
              </a:ext>
            </a:extLst>
          </p:cNvPr>
          <p:cNvSpPr txBox="1"/>
          <p:nvPr/>
        </p:nvSpPr>
        <p:spPr>
          <a:xfrm>
            <a:off x="6381004" y="2049069"/>
            <a:ext cx="4941901" cy="461624"/>
          </a:xfrm>
          <a:prstGeom prst="rect">
            <a:avLst/>
          </a:prstGeom>
          <a:noFill/>
          <a:ln>
            <a:noFill/>
          </a:ln>
        </p:spPr>
        <p:txBody>
          <a:bodyPr spcFirstLastPara="1" wrap="square" lIns="91425" tIns="45700" rIns="91425" bIns="45700" anchor="t" anchorCtr="0">
            <a:spAutoFit/>
          </a:bodyPr>
          <a:lstStyle/>
          <a:p>
            <a:pPr marL="0" marR="0" lvl="0" indent="0" algn="ctr" rtl="1">
              <a:lnSpc>
                <a:spcPct val="100000"/>
              </a:lnSpc>
              <a:spcBef>
                <a:spcPts val="0"/>
              </a:spcBef>
              <a:spcAft>
                <a:spcPts val="0"/>
              </a:spcAft>
              <a:buClr>
                <a:srgbClr val="1D8CC8"/>
              </a:buClr>
              <a:buSzPts val="2400"/>
              <a:buFont typeface="Arial"/>
              <a:buNone/>
            </a:pPr>
            <a:r>
              <a:rPr lang="en-US" sz="2400" b="1" i="0" u="none" strike="noStrike" cap="none" spc="300" dirty="0">
                <a:solidFill>
                  <a:schemeClr val="accent2">
                    <a:lumMod val="75000"/>
                  </a:schemeClr>
                </a:solidFill>
                <a:latin typeface="Calibri" panose="020F0502020204030204" pitchFamily="34" charset="0"/>
                <a:cs typeface="Calibri" panose="020F0502020204030204" pitchFamily="34" charset="0"/>
                <a:sym typeface="Arial"/>
              </a:rPr>
              <a:t>أهداف التعلم</a:t>
            </a:r>
            <a:endParaRPr lang="en-US" sz="2400" spc="300" dirty="0">
              <a:solidFill>
                <a:schemeClr val="accent2">
                  <a:lumMod val="75000"/>
                </a:schemeClr>
              </a:solidFill>
              <a:latin typeface="Calibri" panose="020F0502020204030204" pitchFamily="34" charset="0"/>
              <a:cs typeface="Calibri" panose="020F0502020204030204" pitchFamily="34" charset="0"/>
            </a:endParaRPr>
          </a:p>
        </p:txBody>
      </p:sp>
      <p:sp>
        <p:nvSpPr>
          <p:cNvPr id="4" name="Google Shape;193;p14">
            <a:extLst>
              <a:ext uri="{FF2B5EF4-FFF2-40B4-BE49-F238E27FC236}">
                <a16:creationId xmlns:a16="http://schemas.microsoft.com/office/drawing/2014/main" id="{7F926656-E419-2244-1CD6-93AB544BDC74}"/>
              </a:ext>
            </a:extLst>
          </p:cNvPr>
          <p:cNvSpPr txBox="1"/>
          <p:nvPr/>
        </p:nvSpPr>
        <p:spPr>
          <a:xfrm>
            <a:off x="7251032" y="3086750"/>
            <a:ext cx="4171275" cy="1179129"/>
          </a:xfrm>
          <a:prstGeom prst="rect">
            <a:avLst/>
          </a:prstGeom>
          <a:noFill/>
          <a:ln>
            <a:noFill/>
          </a:ln>
        </p:spPr>
        <p:txBody>
          <a:bodyPr spcFirstLastPara="1" wrap="square" lIns="91425" tIns="45700" rIns="91425" bIns="45700" anchor="t" anchorCtr="0">
            <a:spAutoFit/>
          </a:bodyPr>
          <a:lstStyle/>
          <a:p>
            <a:pPr marL="0" marR="0" lvl="0" indent="0" algn="r" rtl="1">
              <a:lnSpc>
                <a:spcPct val="107000"/>
              </a:lnSpc>
              <a:spcBef>
                <a:spcPts val="0"/>
              </a:spcBef>
              <a:spcAft>
                <a:spcPts val="0"/>
              </a:spcAft>
              <a:buClr>
                <a:srgbClr val="000000"/>
              </a:buClr>
              <a:buSzPts val="2400"/>
              <a:buFont typeface="Arial"/>
              <a:buNone/>
            </a:pPr>
            <a:r>
              <a:rPr lang="en-US" sz="2200" b="0" i="0" u="none" strike="noStrike" cap="none" dirty="0">
                <a:solidFill>
                  <a:srgbClr val="000000"/>
                </a:solidFill>
                <a:latin typeface="Calibri" panose="020F0502020204030204" pitchFamily="34" charset="0"/>
                <a:cs typeface="Calibri" panose="020F0502020204030204" pitchFamily="34" charset="0"/>
                <a:sym typeface="Arial"/>
              </a:rPr>
              <a:t>شرح المبادئ الأساسية للتوثيق والعوامل الجوهرية التي يجب </a:t>
            </a:r>
            <a:r>
              <a:rPr lang="ar-SA" sz="2200" b="0" i="0" u="none" strike="noStrike" cap="none" dirty="0">
                <a:solidFill>
                  <a:srgbClr val="000000"/>
                </a:solidFill>
                <a:latin typeface="Calibri" panose="020F0502020204030204" pitchFamily="34" charset="0"/>
                <a:cs typeface="Calibri" panose="020F0502020204030204" pitchFamily="34" charset="0"/>
                <a:sym typeface="Arial"/>
              </a:rPr>
              <a:t>تسجيلها</a:t>
            </a:r>
            <a:r>
              <a:rPr lang="en-US" sz="2200" b="0" i="0" u="none" strike="noStrike" cap="none" dirty="0">
                <a:solidFill>
                  <a:srgbClr val="000000"/>
                </a:solidFill>
                <a:latin typeface="Calibri" panose="020F0502020204030204" pitchFamily="34" charset="0"/>
                <a:cs typeface="Calibri" panose="020F0502020204030204" pitchFamily="34" charset="0"/>
                <a:sym typeface="Arial"/>
              </a:rPr>
              <a:t> كجزء من التوثيق.</a:t>
            </a:r>
          </a:p>
        </p:txBody>
      </p:sp>
      <p:grpSp>
        <p:nvGrpSpPr>
          <p:cNvPr id="5" name="Google Shape;194;p14">
            <a:extLst>
              <a:ext uri="{FF2B5EF4-FFF2-40B4-BE49-F238E27FC236}">
                <a16:creationId xmlns:a16="http://schemas.microsoft.com/office/drawing/2014/main" id="{CFE4BF95-D8E8-7CAB-67BD-943FE4D86353}"/>
              </a:ext>
            </a:extLst>
          </p:cNvPr>
          <p:cNvGrpSpPr/>
          <p:nvPr/>
        </p:nvGrpSpPr>
        <p:grpSpPr>
          <a:xfrm>
            <a:off x="6381004" y="3181287"/>
            <a:ext cx="560331" cy="592814"/>
            <a:chOff x="243840" y="1676400"/>
            <a:chExt cx="701040" cy="741680"/>
          </a:xfrm>
          <a:solidFill>
            <a:schemeClr val="accent2">
              <a:lumMod val="75000"/>
            </a:schemeClr>
          </a:solidFill>
        </p:grpSpPr>
        <p:sp>
          <p:nvSpPr>
            <p:cNvPr id="6" name="Google Shape;195;p14">
              <a:extLst>
                <a:ext uri="{FF2B5EF4-FFF2-40B4-BE49-F238E27FC236}">
                  <a16:creationId xmlns:a16="http://schemas.microsoft.com/office/drawing/2014/main" id="{725979B4-2CC9-A360-4072-917EDFF85B16}"/>
                </a:ext>
              </a:extLst>
            </p:cNvPr>
            <p:cNvSpPr/>
            <p:nvPr/>
          </p:nvSpPr>
          <p:spPr>
            <a:xfrm>
              <a:off x="243840" y="1676400"/>
              <a:ext cx="116839" cy="741680"/>
            </a:xfrm>
            <a:prstGeom prst="rect">
              <a:avLst/>
            </a:prstGeom>
            <a:grpFill/>
            <a:ln>
              <a:noFill/>
            </a:ln>
          </p:spPr>
          <p:txBody>
            <a:bodyPr spcFirstLastPara="1" wrap="square" lIns="91425" tIns="45700" rIns="91425" bIns="45700" anchor="ctr" anchorCtr="0">
              <a:noAutofit/>
            </a:bodyPr>
            <a:lstStyle/>
            <a:p>
              <a:pPr marL="0" marR="0" lvl="0" indent="0" algn="ctr" rtl="1">
                <a:spcBef>
                  <a:spcPts val="0"/>
                </a:spcBef>
                <a:spcAft>
                  <a:spcPts val="0"/>
                </a:spcAft>
                <a:buClr>
                  <a:schemeClr val="dk1"/>
                </a:buClr>
                <a:buSzPts val="1800"/>
                <a:buFont typeface="Calibri"/>
                <a:buNone/>
              </a:pPr>
              <a:endParaRPr sz="1800" dirty="0">
                <a:solidFill>
                  <a:schemeClr val="lt1"/>
                </a:solidFill>
                <a:latin typeface="Calibri"/>
                <a:ea typeface="Calibri"/>
                <a:cs typeface="Calibri"/>
                <a:sym typeface="Calibri"/>
              </a:endParaRPr>
            </a:p>
          </p:txBody>
        </p:sp>
        <p:sp>
          <p:nvSpPr>
            <p:cNvPr id="7" name="Google Shape;196;p14">
              <a:extLst>
                <a:ext uri="{FF2B5EF4-FFF2-40B4-BE49-F238E27FC236}">
                  <a16:creationId xmlns:a16="http://schemas.microsoft.com/office/drawing/2014/main" id="{557BD4F0-86C0-5869-4AFF-FBEB2E8B6AEC}"/>
                </a:ext>
              </a:extLst>
            </p:cNvPr>
            <p:cNvSpPr/>
            <p:nvPr/>
          </p:nvSpPr>
          <p:spPr>
            <a:xfrm>
              <a:off x="314960" y="1676400"/>
              <a:ext cx="629920" cy="436880"/>
            </a:xfrm>
            <a:prstGeom prst="rect">
              <a:avLst/>
            </a:prstGeom>
            <a:grpFill/>
            <a:ln>
              <a:noFill/>
            </a:ln>
          </p:spPr>
          <p:txBody>
            <a:bodyPr spcFirstLastPara="1" wrap="square" lIns="91425" tIns="45700" rIns="91425" bIns="45700" anchor="ctr" anchorCtr="0">
              <a:noAutofit/>
            </a:bodyPr>
            <a:lstStyle/>
            <a:p>
              <a:pPr marL="0" marR="0" lvl="0" indent="0" algn="ctr" rtl="1">
                <a:spcBef>
                  <a:spcPts val="0"/>
                </a:spcBef>
                <a:spcAft>
                  <a:spcPts val="0"/>
                </a:spcAft>
                <a:buClr>
                  <a:schemeClr val="dk1"/>
                </a:buClr>
                <a:buSzPts val="1800"/>
                <a:buFont typeface="Calibri"/>
                <a:buNone/>
              </a:pPr>
              <a:endParaRPr sz="1800" dirty="0">
                <a:solidFill>
                  <a:schemeClr val="lt1"/>
                </a:solidFill>
                <a:latin typeface="Calibri"/>
                <a:ea typeface="Calibri"/>
                <a:cs typeface="Calibri"/>
                <a:sym typeface="Calibri"/>
              </a:endParaRPr>
            </a:p>
          </p:txBody>
        </p:sp>
      </p:grpSp>
    </p:spTree>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Shape 1251"/>
        <p:cNvGrpSpPr/>
        <p:nvPr/>
      </p:nvGrpSpPr>
      <p:grpSpPr>
        <a:xfrm>
          <a:off x="0" y="0"/>
          <a:ext cx="0" cy="0"/>
          <a:chOff x="0" y="0"/>
          <a:chExt cx="0" cy="0"/>
        </a:xfrm>
      </p:grpSpPr>
      <p:sp>
        <p:nvSpPr>
          <p:cNvPr id="1252" name="Google Shape;1252;p65"/>
          <p:cNvSpPr txBox="1">
            <a:spLocks noGrp="1"/>
          </p:cNvSpPr>
          <p:nvPr>
            <p:ph type="title"/>
          </p:nvPr>
        </p:nvSpPr>
        <p:spPr>
          <a:xfrm>
            <a:off x="838200" y="120516"/>
            <a:ext cx="10515600" cy="868968"/>
          </a:xfrm>
          <a:prstGeom prst="rect">
            <a:avLst/>
          </a:prstGeom>
          <a:noFill/>
          <a:ln>
            <a:noFill/>
          </a:ln>
        </p:spPr>
        <p:txBody>
          <a:bodyPr spcFirstLastPara="1" wrap="square" lIns="91425" tIns="45700" rIns="91425" bIns="45700" anchor="ctr" anchorCtr="0">
            <a:normAutofit/>
          </a:bodyPr>
          <a:lstStyle/>
          <a:p>
            <a:pPr marL="0" lvl="0" indent="0" algn="ctr" rtl="1">
              <a:lnSpc>
                <a:spcPct val="90000"/>
              </a:lnSpc>
              <a:spcBef>
                <a:spcPts val="0"/>
              </a:spcBef>
              <a:spcAft>
                <a:spcPts val="0"/>
              </a:spcAft>
              <a:buClr>
                <a:srgbClr val="8C5F7A"/>
              </a:buClr>
              <a:buSzPts val="3200"/>
              <a:buFont typeface="Arial"/>
              <a:buNone/>
            </a:pPr>
            <a:r>
              <a:rPr lang="ar-SA" dirty="0">
                <a:highlight>
                  <a:srgbClr val="FFFF00"/>
                </a:highlight>
              </a:rPr>
              <a:t>ال</a:t>
            </a:r>
            <a:r>
              <a:rPr lang="en-US" dirty="0">
                <a:highlight>
                  <a:srgbClr val="FFFF00"/>
                </a:highlight>
              </a:rPr>
              <a:t>توثيق</a:t>
            </a:r>
            <a:endParaRPr dirty="0">
              <a:highlight>
                <a:srgbClr val="FFFF00"/>
              </a:highlight>
            </a:endParaRPr>
          </a:p>
        </p:txBody>
      </p:sp>
      <p:grpSp>
        <p:nvGrpSpPr>
          <p:cNvPr id="2" name="Group 1">
            <a:extLst>
              <a:ext uri="{FF2B5EF4-FFF2-40B4-BE49-F238E27FC236}">
                <a16:creationId xmlns:a16="http://schemas.microsoft.com/office/drawing/2014/main" id="{22CE02D0-DE46-8399-6D27-3AD99BEC4C9D}"/>
              </a:ext>
            </a:extLst>
          </p:cNvPr>
          <p:cNvGrpSpPr/>
          <p:nvPr/>
        </p:nvGrpSpPr>
        <p:grpSpPr>
          <a:xfrm>
            <a:off x="4378074" y="2022513"/>
            <a:ext cx="3435851" cy="3297465"/>
            <a:chOff x="1744894" y="2192954"/>
            <a:chExt cx="2564275" cy="2460995"/>
          </a:xfrm>
        </p:grpSpPr>
        <p:grpSp>
          <p:nvGrpSpPr>
            <p:cNvPr id="3" name="Group 2">
              <a:extLst>
                <a:ext uri="{FF2B5EF4-FFF2-40B4-BE49-F238E27FC236}">
                  <a16:creationId xmlns:a16="http://schemas.microsoft.com/office/drawing/2014/main" id="{06C24870-419E-4779-FCC5-E16657901EDD}"/>
                </a:ext>
              </a:extLst>
            </p:cNvPr>
            <p:cNvGrpSpPr/>
            <p:nvPr/>
          </p:nvGrpSpPr>
          <p:grpSpPr>
            <a:xfrm>
              <a:off x="1744894" y="2192954"/>
              <a:ext cx="2564275" cy="2460995"/>
              <a:chOff x="1459832" y="2812046"/>
              <a:chExt cx="1953652" cy="1874967"/>
            </a:xfrm>
          </p:grpSpPr>
          <p:sp>
            <p:nvSpPr>
              <p:cNvPr id="7" name="Rectangle: Single Corner Snipped 6">
                <a:extLst>
                  <a:ext uri="{FF2B5EF4-FFF2-40B4-BE49-F238E27FC236}">
                    <a16:creationId xmlns:a16="http://schemas.microsoft.com/office/drawing/2014/main" id="{69222A00-18D7-F137-0814-811E0E7E95DA}"/>
                  </a:ext>
                </a:extLst>
              </p:cNvPr>
              <p:cNvSpPr/>
              <p:nvPr/>
            </p:nvSpPr>
            <p:spPr>
              <a:xfrm rot="20978324">
                <a:off x="1459832" y="2999874"/>
                <a:ext cx="1283368" cy="1556084"/>
              </a:xfrm>
              <a:prstGeom prst="snip1Rect">
                <a:avLst/>
              </a:prstGeom>
              <a:solidFill>
                <a:schemeClr val="accent2">
                  <a:lumMod val="7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8" name="Rectangle: Single Corner Snipped 7">
                <a:extLst>
                  <a:ext uri="{FF2B5EF4-FFF2-40B4-BE49-F238E27FC236}">
                    <a16:creationId xmlns:a16="http://schemas.microsoft.com/office/drawing/2014/main" id="{2956C2E3-A7B1-F3ED-561D-9A8C4397FA0E}"/>
                  </a:ext>
                </a:extLst>
              </p:cNvPr>
              <p:cNvSpPr/>
              <p:nvPr/>
            </p:nvSpPr>
            <p:spPr>
              <a:xfrm>
                <a:off x="1871174" y="2812046"/>
                <a:ext cx="1283368" cy="1556084"/>
              </a:xfrm>
              <a:prstGeom prst="snip1Rect">
                <a:avLst/>
              </a:prstGeom>
              <a:solidFill>
                <a:schemeClr val="accent2">
                  <a:lumMod val="7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9" name="Rectangle: Single Corner Snipped 8">
                <a:extLst>
                  <a:ext uri="{FF2B5EF4-FFF2-40B4-BE49-F238E27FC236}">
                    <a16:creationId xmlns:a16="http://schemas.microsoft.com/office/drawing/2014/main" id="{0DF21A01-F451-32DA-91F4-7D59232D767F}"/>
                  </a:ext>
                </a:extLst>
              </p:cNvPr>
              <p:cNvSpPr/>
              <p:nvPr/>
            </p:nvSpPr>
            <p:spPr>
              <a:xfrm rot="582585">
                <a:off x="2130116" y="3130929"/>
                <a:ext cx="1283368" cy="1556084"/>
              </a:xfrm>
              <a:prstGeom prst="snip1Rect">
                <a:avLst/>
              </a:prstGeom>
              <a:solidFill>
                <a:schemeClr val="accent2">
                  <a:lumMod val="7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grpSp>
        <p:grpSp>
          <p:nvGrpSpPr>
            <p:cNvPr id="4" name="Group 3">
              <a:extLst>
                <a:ext uri="{FF2B5EF4-FFF2-40B4-BE49-F238E27FC236}">
                  <a16:creationId xmlns:a16="http://schemas.microsoft.com/office/drawing/2014/main" id="{F99491F4-F549-0AEA-50BC-428BAF60CE82}"/>
                </a:ext>
              </a:extLst>
            </p:cNvPr>
            <p:cNvGrpSpPr/>
            <p:nvPr/>
          </p:nvGrpSpPr>
          <p:grpSpPr>
            <a:xfrm rot="619501">
              <a:off x="3224746" y="3087487"/>
              <a:ext cx="506112" cy="1135915"/>
              <a:chOff x="5960196" y="3632825"/>
              <a:chExt cx="324376" cy="728028"/>
            </a:xfrm>
            <a:solidFill>
              <a:schemeClr val="bg1"/>
            </a:solidFill>
          </p:grpSpPr>
          <p:sp>
            <p:nvSpPr>
              <p:cNvPr id="5" name="Round Same Side Corner Rectangle 46">
                <a:extLst>
                  <a:ext uri="{FF2B5EF4-FFF2-40B4-BE49-F238E27FC236}">
                    <a16:creationId xmlns:a16="http://schemas.microsoft.com/office/drawing/2014/main" id="{C9FF6B66-B72F-6412-57F4-C3BE943A6F3C}"/>
                  </a:ext>
                </a:extLst>
              </p:cNvPr>
              <p:cNvSpPr/>
              <p:nvPr/>
            </p:nvSpPr>
            <p:spPr>
              <a:xfrm>
                <a:off x="5962575" y="4012912"/>
                <a:ext cx="320731" cy="347941"/>
              </a:xfrm>
              <a:prstGeom prst="round2SameRect">
                <a:avLst>
                  <a:gd name="adj1" fmla="val 500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6" name="Oval 5">
                <a:extLst>
                  <a:ext uri="{FF2B5EF4-FFF2-40B4-BE49-F238E27FC236}">
                    <a16:creationId xmlns:a16="http://schemas.microsoft.com/office/drawing/2014/main" id="{23A845B0-15CA-178A-AF0C-56648E3E48D5}"/>
                  </a:ext>
                </a:extLst>
              </p:cNvPr>
              <p:cNvSpPr/>
              <p:nvPr/>
            </p:nvSpPr>
            <p:spPr>
              <a:xfrm>
                <a:off x="5960196" y="3632825"/>
                <a:ext cx="324376" cy="32437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b="1" dirty="0">
                  <a:solidFill>
                    <a:schemeClr val="bg1"/>
                  </a:solidFill>
                  <a:latin typeface="Arial" panose="020B0604020202020204" pitchFamily="34" charset="0"/>
                  <a:cs typeface="Arial" panose="020B0604020202020204" pitchFamily="34" charset="0"/>
                </a:endParaRPr>
              </a:p>
            </p:txBody>
          </p:sp>
        </p:grpSp>
      </p:gr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342"/>
        <p:cNvGrpSpPr/>
        <p:nvPr/>
      </p:nvGrpSpPr>
      <p:grpSpPr>
        <a:xfrm>
          <a:off x="0" y="0"/>
          <a:ext cx="0" cy="0"/>
          <a:chOff x="0" y="0"/>
          <a:chExt cx="0" cy="0"/>
        </a:xfrm>
      </p:grpSpPr>
      <p:sp>
        <p:nvSpPr>
          <p:cNvPr id="358" name="Google Shape;358;p7"/>
          <p:cNvSpPr txBox="1">
            <a:spLocks noGrp="1"/>
          </p:cNvSpPr>
          <p:nvPr>
            <p:ph type="title"/>
          </p:nvPr>
        </p:nvSpPr>
        <p:spPr>
          <a:xfrm>
            <a:off x="1023264" y="3099692"/>
            <a:ext cx="4015311" cy="562168"/>
          </a:xfrm>
          <a:prstGeom prst="rect">
            <a:avLst/>
          </a:prstGeom>
          <a:noFill/>
          <a:ln>
            <a:noFill/>
          </a:ln>
        </p:spPr>
        <p:txBody>
          <a:bodyPr spcFirstLastPara="1" wrap="square" lIns="91425" tIns="45700" rIns="91425" bIns="45700" anchor="ctr" anchorCtr="0">
            <a:noAutofit/>
          </a:bodyPr>
          <a:lstStyle/>
          <a:p>
            <a:pPr marL="0" lvl="0" indent="0" algn="ctr" rtl="1">
              <a:lnSpc>
                <a:spcPct val="90000"/>
              </a:lnSpc>
              <a:spcBef>
                <a:spcPts val="0"/>
              </a:spcBef>
              <a:spcAft>
                <a:spcPts val="0"/>
              </a:spcAft>
              <a:buClr>
                <a:schemeClr val="lt1"/>
              </a:buClr>
              <a:buSzPts val="4800"/>
              <a:buFont typeface="Garamond"/>
              <a:buNone/>
            </a:pPr>
            <a:r>
              <a:rPr lang="ar-SA" dirty="0"/>
              <a:t>الأجندة</a:t>
            </a:r>
            <a:br>
              <a:rPr lang="en-US" dirty="0"/>
            </a:br>
            <a:br>
              <a:rPr lang="en-US" sz="1600" dirty="0"/>
            </a:br>
            <a:r>
              <a:rPr lang="en-US" sz="2400" dirty="0"/>
              <a:t>اليوم </a:t>
            </a:r>
            <a:r>
              <a:rPr lang="ar-SA" sz="2400" dirty="0"/>
              <a:t>٢</a:t>
            </a:r>
            <a:endParaRPr dirty="0"/>
          </a:p>
        </p:txBody>
      </p:sp>
      <p:cxnSp>
        <p:nvCxnSpPr>
          <p:cNvPr id="2" name="Google Shape;318;p6">
            <a:extLst>
              <a:ext uri="{FF2B5EF4-FFF2-40B4-BE49-F238E27FC236}">
                <a16:creationId xmlns:a16="http://schemas.microsoft.com/office/drawing/2014/main" id="{39F45276-8A02-8ECC-288C-CC7F6D3428D7}"/>
              </a:ext>
            </a:extLst>
          </p:cNvPr>
          <p:cNvCxnSpPr/>
          <p:nvPr/>
        </p:nvCxnSpPr>
        <p:spPr>
          <a:xfrm>
            <a:off x="7611129" y="659172"/>
            <a:ext cx="0" cy="5685241"/>
          </a:xfrm>
          <a:prstGeom prst="straightConnector1">
            <a:avLst/>
          </a:prstGeom>
          <a:noFill/>
          <a:ln w="28575" cap="flat" cmpd="sng">
            <a:solidFill>
              <a:schemeClr val="lt1"/>
            </a:solidFill>
            <a:prstDash val="solid"/>
            <a:miter lim="800000"/>
            <a:headEnd type="none" w="sm" len="sm"/>
            <a:tailEnd type="none" w="sm" len="sm"/>
          </a:ln>
        </p:spPr>
      </p:cxnSp>
      <p:sp>
        <p:nvSpPr>
          <p:cNvPr id="3" name="Google Shape;319;p6">
            <a:extLst>
              <a:ext uri="{FF2B5EF4-FFF2-40B4-BE49-F238E27FC236}">
                <a16:creationId xmlns:a16="http://schemas.microsoft.com/office/drawing/2014/main" id="{E73BD7B4-9E75-D72F-CC64-122623A462CF}"/>
              </a:ext>
            </a:extLst>
          </p:cNvPr>
          <p:cNvSpPr txBox="1"/>
          <p:nvPr/>
        </p:nvSpPr>
        <p:spPr>
          <a:xfrm>
            <a:off x="7856912" y="421469"/>
            <a:ext cx="3585788" cy="400069"/>
          </a:xfrm>
          <a:prstGeom prst="rect">
            <a:avLst/>
          </a:prstGeom>
          <a:noFill/>
          <a:ln>
            <a:noFill/>
          </a:ln>
        </p:spPr>
        <p:txBody>
          <a:bodyPr spcFirstLastPara="1" wrap="square" lIns="91425" tIns="45700" rIns="91425" bIns="45700" anchor="t" anchorCtr="0">
            <a:spAutoFit/>
          </a:bodyPr>
          <a:lstStyle/>
          <a:p>
            <a:pPr marL="0" marR="0" lvl="0" indent="0" algn="r" rtl="1">
              <a:lnSpc>
                <a:spcPct val="100000"/>
              </a:lnSpc>
              <a:spcBef>
                <a:spcPts val="0"/>
              </a:spcBef>
              <a:spcAft>
                <a:spcPts val="0"/>
              </a:spcAft>
              <a:buClr>
                <a:srgbClr val="FFFFFF"/>
              </a:buClr>
              <a:buSzPts val="2000"/>
              <a:buFont typeface="Helvetica Neue"/>
              <a:buNone/>
            </a:pPr>
            <a:r>
              <a:rPr lang="en-US" sz="2000" b="1" i="0" u="none" strike="noStrike" cap="none" dirty="0">
                <a:solidFill>
                  <a:srgbClr val="FFFFFF"/>
                </a:solidFill>
                <a:latin typeface="Calibri" panose="020F0502020204030204" pitchFamily="34" charset="0"/>
                <a:ea typeface="Helvetica Neue"/>
                <a:cs typeface="Calibri" panose="020F0502020204030204" pitchFamily="34" charset="0"/>
                <a:sym typeface="Helvetica Neue"/>
              </a:rPr>
              <a:t>تأسيس رعاية مجتمعية</a:t>
            </a:r>
          </a:p>
        </p:txBody>
      </p:sp>
      <p:sp>
        <p:nvSpPr>
          <p:cNvPr id="4" name="Google Shape;320;p6">
            <a:extLst>
              <a:ext uri="{FF2B5EF4-FFF2-40B4-BE49-F238E27FC236}">
                <a16:creationId xmlns:a16="http://schemas.microsoft.com/office/drawing/2014/main" id="{CF69F0BA-1141-8D03-C090-F0F77B77B7F1}"/>
              </a:ext>
            </a:extLst>
          </p:cNvPr>
          <p:cNvSpPr txBox="1"/>
          <p:nvPr/>
        </p:nvSpPr>
        <p:spPr>
          <a:xfrm>
            <a:off x="7856912" y="1227681"/>
            <a:ext cx="3585788" cy="400069"/>
          </a:xfrm>
          <a:prstGeom prst="rect">
            <a:avLst/>
          </a:prstGeom>
          <a:noFill/>
          <a:ln>
            <a:noFill/>
          </a:ln>
        </p:spPr>
        <p:txBody>
          <a:bodyPr spcFirstLastPara="1" wrap="square" lIns="91425" tIns="45700" rIns="91425" bIns="45700" anchor="t" anchorCtr="0">
            <a:spAutoFit/>
          </a:bodyPr>
          <a:lstStyle/>
          <a:p>
            <a:pPr marL="0" marR="0" lvl="0" indent="0" algn="r" rtl="1">
              <a:lnSpc>
                <a:spcPct val="100000"/>
              </a:lnSpc>
              <a:spcBef>
                <a:spcPts val="0"/>
              </a:spcBef>
              <a:spcAft>
                <a:spcPts val="0"/>
              </a:spcAft>
              <a:buClr>
                <a:srgbClr val="FFFFFF"/>
              </a:buClr>
              <a:buSzPts val="2000"/>
              <a:buFont typeface="Helvetica Neue"/>
              <a:buNone/>
            </a:pPr>
            <a:r>
              <a:rPr lang="en-US" sz="2000" b="1" i="0" u="none" strike="noStrike" cap="none" dirty="0">
                <a:solidFill>
                  <a:srgbClr val="FFFFFF"/>
                </a:solidFill>
                <a:latin typeface="Calibri" panose="020F0502020204030204" pitchFamily="34" charset="0"/>
                <a:ea typeface="Helvetica Neue"/>
                <a:cs typeface="Calibri" panose="020F0502020204030204" pitchFamily="34" charset="0"/>
                <a:sym typeface="Helvetica Neue"/>
              </a:rPr>
              <a:t>تنفيذ خطة الحالة</a:t>
            </a:r>
          </a:p>
        </p:txBody>
      </p:sp>
      <p:sp>
        <p:nvSpPr>
          <p:cNvPr id="5" name="Google Shape;321;p6">
            <a:extLst>
              <a:ext uri="{FF2B5EF4-FFF2-40B4-BE49-F238E27FC236}">
                <a16:creationId xmlns:a16="http://schemas.microsoft.com/office/drawing/2014/main" id="{3A5499EB-C4E1-B186-8C96-F8D24BF889DF}"/>
              </a:ext>
            </a:extLst>
          </p:cNvPr>
          <p:cNvSpPr txBox="1"/>
          <p:nvPr/>
        </p:nvSpPr>
        <p:spPr>
          <a:xfrm>
            <a:off x="5965427" y="1921218"/>
            <a:ext cx="1349407" cy="400069"/>
          </a:xfrm>
          <a:prstGeom prst="rect">
            <a:avLst/>
          </a:prstGeom>
          <a:noFill/>
          <a:ln>
            <a:noFill/>
          </a:ln>
        </p:spPr>
        <p:txBody>
          <a:bodyPr spcFirstLastPara="1" wrap="square" lIns="91425" tIns="45700" rIns="91425" bIns="45700" anchor="t" anchorCtr="0">
            <a:spAutoFit/>
          </a:bodyPr>
          <a:lstStyle/>
          <a:p>
            <a:pPr marL="0" marR="0" lvl="0" indent="0" algn="r" rtl="1">
              <a:lnSpc>
                <a:spcPct val="100000"/>
              </a:lnSpc>
              <a:spcBef>
                <a:spcPts val="0"/>
              </a:spcBef>
              <a:spcAft>
                <a:spcPts val="0"/>
              </a:spcAft>
              <a:buClr>
                <a:srgbClr val="FFFFFF"/>
              </a:buClr>
              <a:buSzPts val="2000"/>
              <a:buFont typeface="Helvetica Neue"/>
              <a:buNone/>
            </a:pPr>
            <a:r>
              <a:rPr lang="en-US" sz="2000" b="1" i="0" u="none" strike="noStrike" cap="none" dirty="0">
                <a:solidFill>
                  <a:srgbClr val="FFFFFF"/>
                </a:solidFill>
                <a:latin typeface="Calibri" panose="020F0502020204030204" pitchFamily="34" charset="0"/>
                <a:ea typeface="Calibri" panose="020F0502020204030204" pitchFamily="34" charset="0"/>
                <a:cs typeface="Calibri" panose="020F0502020204030204" pitchFamily="34" charset="0"/>
                <a:sym typeface="Helvetica Neue"/>
              </a:rPr>
              <a:t>استراحة</a:t>
            </a:r>
            <a:endParaRPr sz="2000" b="1" i="1" u="none" strike="noStrike" cap="none" dirty="0">
              <a:solidFill>
                <a:srgbClr val="FFFFFF"/>
              </a:solidFill>
              <a:latin typeface="Calibri" panose="020F0502020204030204" pitchFamily="34" charset="0"/>
              <a:ea typeface="Calibri" panose="020F0502020204030204" pitchFamily="34" charset="0"/>
              <a:cs typeface="Calibri" panose="020F0502020204030204" pitchFamily="34" charset="0"/>
              <a:sym typeface="Calibri"/>
            </a:endParaRPr>
          </a:p>
        </p:txBody>
      </p:sp>
      <p:sp>
        <p:nvSpPr>
          <p:cNvPr id="7" name="Google Shape;323;p6">
            <a:extLst>
              <a:ext uri="{FF2B5EF4-FFF2-40B4-BE49-F238E27FC236}">
                <a16:creationId xmlns:a16="http://schemas.microsoft.com/office/drawing/2014/main" id="{C59ED35B-0835-2B05-B386-D8B11939F3C1}"/>
              </a:ext>
            </a:extLst>
          </p:cNvPr>
          <p:cNvSpPr txBox="1"/>
          <p:nvPr/>
        </p:nvSpPr>
        <p:spPr>
          <a:xfrm>
            <a:off x="5933496" y="3261455"/>
            <a:ext cx="1349407" cy="400069"/>
          </a:xfrm>
          <a:prstGeom prst="rect">
            <a:avLst/>
          </a:prstGeom>
          <a:noFill/>
          <a:ln>
            <a:noFill/>
          </a:ln>
        </p:spPr>
        <p:txBody>
          <a:bodyPr spcFirstLastPara="1" wrap="square" lIns="91425" tIns="45700" rIns="91425" bIns="45700" anchor="t" anchorCtr="0">
            <a:spAutoFit/>
          </a:bodyPr>
          <a:lstStyle/>
          <a:p>
            <a:pPr marL="0" marR="0" lvl="0" indent="0" algn="r" rtl="1">
              <a:lnSpc>
                <a:spcPct val="100000"/>
              </a:lnSpc>
              <a:spcBef>
                <a:spcPts val="0"/>
              </a:spcBef>
              <a:spcAft>
                <a:spcPts val="0"/>
              </a:spcAft>
              <a:buClr>
                <a:srgbClr val="FFFFFF"/>
              </a:buClr>
              <a:buSzPts val="2000"/>
              <a:buFont typeface="Helvetica Neue"/>
              <a:buNone/>
            </a:pPr>
            <a:r>
              <a:rPr lang="ar-SA" sz="2000" b="1" i="0" u="none" strike="noStrike" cap="none" dirty="0">
                <a:solidFill>
                  <a:srgbClr val="FFFFFF"/>
                </a:solidFill>
                <a:latin typeface="Calibri" panose="020F0502020204030204" pitchFamily="34" charset="0"/>
                <a:ea typeface="Calibri" panose="020F0502020204030204" pitchFamily="34" charset="0"/>
                <a:cs typeface="Calibri" panose="020F0502020204030204" pitchFamily="34" charset="0"/>
                <a:sym typeface="Helvetica Neue"/>
              </a:rPr>
              <a:t>ال</a:t>
            </a:r>
            <a:r>
              <a:rPr lang="en-US" sz="2000" b="1" i="0" u="none" strike="noStrike" cap="none" dirty="0">
                <a:solidFill>
                  <a:srgbClr val="FFFFFF"/>
                </a:solidFill>
                <a:latin typeface="Calibri" panose="020F0502020204030204" pitchFamily="34" charset="0"/>
                <a:ea typeface="Calibri" panose="020F0502020204030204" pitchFamily="34" charset="0"/>
                <a:cs typeface="Calibri" panose="020F0502020204030204" pitchFamily="34" charset="0"/>
                <a:sym typeface="Helvetica Neue"/>
              </a:rPr>
              <a:t>غداء</a:t>
            </a:r>
            <a:endParaRPr sz="2000" b="1" i="1" u="none" strike="noStrike" cap="none" dirty="0">
              <a:solidFill>
                <a:srgbClr val="FFFFFF"/>
              </a:solidFill>
              <a:latin typeface="Calibri" panose="020F0502020204030204" pitchFamily="34" charset="0"/>
              <a:ea typeface="Calibri" panose="020F0502020204030204" pitchFamily="34" charset="0"/>
              <a:cs typeface="Calibri" panose="020F0502020204030204" pitchFamily="34" charset="0"/>
              <a:sym typeface="Calibri"/>
            </a:endParaRPr>
          </a:p>
        </p:txBody>
      </p:sp>
      <p:sp>
        <p:nvSpPr>
          <p:cNvPr id="8" name="Google Shape;325;p6">
            <a:extLst>
              <a:ext uri="{FF2B5EF4-FFF2-40B4-BE49-F238E27FC236}">
                <a16:creationId xmlns:a16="http://schemas.microsoft.com/office/drawing/2014/main" id="{CAB3E9B7-A129-F08B-FD2D-C91BF9A01B1A}"/>
              </a:ext>
            </a:extLst>
          </p:cNvPr>
          <p:cNvSpPr txBox="1"/>
          <p:nvPr/>
        </p:nvSpPr>
        <p:spPr>
          <a:xfrm>
            <a:off x="7856912" y="3877192"/>
            <a:ext cx="3585788" cy="400069"/>
          </a:xfrm>
          <a:prstGeom prst="rect">
            <a:avLst/>
          </a:prstGeom>
          <a:noFill/>
          <a:ln>
            <a:noFill/>
          </a:ln>
        </p:spPr>
        <p:txBody>
          <a:bodyPr spcFirstLastPara="1" wrap="square" lIns="91425" tIns="45700" rIns="91425" bIns="45700" anchor="t" anchorCtr="0">
            <a:spAutoFit/>
          </a:bodyPr>
          <a:lstStyle/>
          <a:p>
            <a:pPr marL="0" marR="0" lvl="0" indent="0" algn="r" rtl="1">
              <a:lnSpc>
                <a:spcPct val="100000"/>
              </a:lnSpc>
              <a:spcBef>
                <a:spcPts val="0"/>
              </a:spcBef>
              <a:spcAft>
                <a:spcPts val="0"/>
              </a:spcAft>
              <a:buClr>
                <a:srgbClr val="FFFFFF"/>
              </a:buClr>
              <a:buSzPts val="2000"/>
              <a:buFont typeface="Helvetica Neue"/>
              <a:buNone/>
            </a:pPr>
            <a:r>
              <a:rPr lang="en-US" sz="2000" b="1" i="0" u="none" strike="noStrike" cap="none" dirty="0">
                <a:solidFill>
                  <a:srgbClr val="FFFFFF"/>
                </a:solidFill>
                <a:latin typeface="Calibri" panose="020F0502020204030204" pitchFamily="34" charset="0"/>
                <a:ea typeface="Helvetica Neue"/>
                <a:cs typeface="Calibri" panose="020F0502020204030204" pitchFamily="34" charset="0"/>
                <a:sym typeface="Helvetica Neue"/>
              </a:rPr>
              <a:t>توثيق معلومات التعقب</a:t>
            </a:r>
          </a:p>
        </p:txBody>
      </p:sp>
      <p:sp>
        <p:nvSpPr>
          <p:cNvPr id="9" name="Google Shape;326;p6">
            <a:extLst>
              <a:ext uri="{FF2B5EF4-FFF2-40B4-BE49-F238E27FC236}">
                <a16:creationId xmlns:a16="http://schemas.microsoft.com/office/drawing/2014/main" id="{23C6C700-6793-D207-9862-C53FD82AF4B8}"/>
              </a:ext>
            </a:extLst>
          </p:cNvPr>
          <p:cNvSpPr/>
          <p:nvPr/>
        </p:nvSpPr>
        <p:spPr>
          <a:xfrm rot="1782986">
            <a:off x="7443332" y="569184"/>
            <a:ext cx="335595" cy="289306"/>
          </a:xfrm>
          <a:prstGeom prst="hexagon">
            <a:avLst>
              <a:gd name="adj" fmla="val 28965"/>
              <a:gd name="vf" fmla="val 115470"/>
            </a:avLst>
          </a:prstGeom>
          <a:solidFill>
            <a:schemeClr val="lt1"/>
          </a:solidFill>
          <a:ln>
            <a:noFill/>
          </a:ln>
        </p:spPr>
        <p:txBody>
          <a:bodyPr spcFirstLastPara="1" wrap="square" lIns="91425" tIns="45700" rIns="91425" bIns="45700" anchor="ctr" anchorCtr="0">
            <a:noAutofit/>
          </a:bodyPr>
          <a:lstStyle/>
          <a:p>
            <a:pPr marL="0" marR="0" lvl="0" indent="0" algn="ctr" rtl="1">
              <a:lnSpc>
                <a:spcPct val="100000"/>
              </a:lnSpc>
              <a:spcBef>
                <a:spcPts val="0"/>
              </a:spcBef>
              <a:spcAft>
                <a:spcPts val="0"/>
              </a:spcAft>
              <a:buClr>
                <a:schemeClr val="lt1"/>
              </a:buClr>
              <a:buSzPts val="1800"/>
              <a:buFont typeface="Calibri"/>
              <a:buNone/>
            </a:pPr>
            <a:endParaRPr sz="1800" b="0" i="0" u="none" strike="noStrike" cap="none" dirty="0">
              <a:solidFill>
                <a:srgbClr val="FFFFFF"/>
              </a:solidFill>
              <a:latin typeface="Calibri"/>
              <a:ea typeface="Calibri"/>
              <a:cs typeface="Calibri"/>
              <a:sym typeface="Calibri"/>
            </a:endParaRPr>
          </a:p>
        </p:txBody>
      </p:sp>
      <p:sp>
        <p:nvSpPr>
          <p:cNvPr id="10" name="Google Shape;327;p6">
            <a:extLst>
              <a:ext uri="{FF2B5EF4-FFF2-40B4-BE49-F238E27FC236}">
                <a16:creationId xmlns:a16="http://schemas.microsoft.com/office/drawing/2014/main" id="{6CAFD9A8-F62B-F55B-1BD3-128E08AFDEB2}"/>
              </a:ext>
            </a:extLst>
          </p:cNvPr>
          <p:cNvSpPr/>
          <p:nvPr/>
        </p:nvSpPr>
        <p:spPr>
          <a:xfrm rot="1782986">
            <a:off x="7427916" y="1946256"/>
            <a:ext cx="335595" cy="289306"/>
          </a:xfrm>
          <a:prstGeom prst="hexagon">
            <a:avLst>
              <a:gd name="adj" fmla="val 28965"/>
              <a:gd name="vf" fmla="val 115470"/>
            </a:avLst>
          </a:prstGeom>
          <a:solidFill>
            <a:schemeClr val="accent2"/>
          </a:solidFill>
          <a:ln>
            <a:noFill/>
          </a:ln>
        </p:spPr>
        <p:txBody>
          <a:bodyPr spcFirstLastPara="1" wrap="square" lIns="91425" tIns="45700" rIns="91425" bIns="45700" anchor="ctr" anchorCtr="0">
            <a:noAutofit/>
          </a:bodyPr>
          <a:lstStyle/>
          <a:p>
            <a:pPr marL="0" marR="0" lvl="0" indent="0" algn="ctr" rtl="1">
              <a:lnSpc>
                <a:spcPct val="100000"/>
              </a:lnSpc>
              <a:spcBef>
                <a:spcPts val="0"/>
              </a:spcBef>
              <a:spcAft>
                <a:spcPts val="0"/>
              </a:spcAft>
              <a:buClr>
                <a:schemeClr val="lt1"/>
              </a:buClr>
              <a:buSzPts val="1800"/>
              <a:buFont typeface="Calibri"/>
              <a:buNone/>
            </a:pPr>
            <a:endParaRPr sz="1800" b="0" i="0" u="none" strike="noStrike" cap="none" dirty="0">
              <a:solidFill>
                <a:srgbClr val="FFFFFF"/>
              </a:solidFill>
              <a:latin typeface="Calibri"/>
              <a:ea typeface="Calibri"/>
              <a:cs typeface="Calibri"/>
              <a:sym typeface="Calibri"/>
            </a:endParaRPr>
          </a:p>
        </p:txBody>
      </p:sp>
      <p:sp>
        <p:nvSpPr>
          <p:cNvPr id="12" name="Google Shape;329;p6">
            <a:extLst>
              <a:ext uri="{FF2B5EF4-FFF2-40B4-BE49-F238E27FC236}">
                <a16:creationId xmlns:a16="http://schemas.microsoft.com/office/drawing/2014/main" id="{57C06E13-7186-7349-BAF5-B88E66B66299}"/>
              </a:ext>
            </a:extLst>
          </p:cNvPr>
          <p:cNvSpPr/>
          <p:nvPr/>
        </p:nvSpPr>
        <p:spPr>
          <a:xfrm rot="1782986">
            <a:off x="7418955" y="1257720"/>
            <a:ext cx="335595" cy="289306"/>
          </a:xfrm>
          <a:prstGeom prst="hexagon">
            <a:avLst>
              <a:gd name="adj" fmla="val 28965"/>
              <a:gd name="vf" fmla="val 115470"/>
            </a:avLst>
          </a:prstGeom>
          <a:solidFill>
            <a:schemeClr val="lt1"/>
          </a:solidFill>
          <a:ln>
            <a:noFill/>
          </a:ln>
        </p:spPr>
        <p:txBody>
          <a:bodyPr spcFirstLastPara="1" wrap="square" lIns="91425" tIns="45700" rIns="91425" bIns="45700" anchor="ctr" anchorCtr="0">
            <a:noAutofit/>
          </a:bodyPr>
          <a:lstStyle/>
          <a:p>
            <a:pPr marL="0" marR="0" lvl="0" indent="0" algn="ctr" rtl="1">
              <a:lnSpc>
                <a:spcPct val="100000"/>
              </a:lnSpc>
              <a:spcBef>
                <a:spcPts val="0"/>
              </a:spcBef>
              <a:spcAft>
                <a:spcPts val="0"/>
              </a:spcAft>
              <a:buClr>
                <a:schemeClr val="lt1"/>
              </a:buClr>
              <a:buSzPts val="1800"/>
              <a:buFont typeface="Calibri"/>
              <a:buNone/>
            </a:pPr>
            <a:endParaRPr sz="1800" b="0" i="0" u="none" strike="noStrike" cap="none" dirty="0">
              <a:solidFill>
                <a:srgbClr val="FFFFFF"/>
              </a:solidFill>
              <a:latin typeface="Calibri"/>
              <a:ea typeface="Calibri"/>
              <a:cs typeface="Calibri"/>
              <a:sym typeface="Calibri"/>
            </a:endParaRPr>
          </a:p>
        </p:txBody>
      </p:sp>
      <p:sp>
        <p:nvSpPr>
          <p:cNvPr id="14" name="Google Shape;331;p6">
            <a:extLst>
              <a:ext uri="{FF2B5EF4-FFF2-40B4-BE49-F238E27FC236}">
                <a16:creationId xmlns:a16="http://schemas.microsoft.com/office/drawing/2014/main" id="{FDF9A6C4-EE7E-544F-2A3E-E01563D00E11}"/>
              </a:ext>
            </a:extLst>
          </p:cNvPr>
          <p:cNvSpPr/>
          <p:nvPr/>
        </p:nvSpPr>
        <p:spPr>
          <a:xfrm rot="1782986">
            <a:off x="7440386" y="3323328"/>
            <a:ext cx="335595" cy="289306"/>
          </a:xfrm>
          <a:prstGeom prst="hexagon">
            <a:avLst>
              <a:gd name="adj" fmla="val 28965"/>
              <a:gd name="vf" fmla="val 115470"/>
            </a:avLst>
          </a:prstGeom>
          <a:solidFill>
            <a:schemeClr val="accent2"/>
          </a:solidFill>
          <a:ln>
            <a:noFill/>
          </a:ln>
        </p:spPr>
        <p:txBody>
          <a:bodyPr spcFirstLastPara="1" wrap="square" lIns="91425" tIns="45700" rIns="91425" bIns="45700" anchor="ctr" anchorCtr="0">
            <a:noAutofit/>
          </a:bodyPr>
          <a:lstStyle/>
          <a:p>
            <a:pPr marL="0" marR="0" lvl="0" indent="0" algn="ctr" rtl="1">
              <a:lnSpc>
                <a:spcPct val="100000"/>
              </a:lnSpc>
              <a:spcBef>
                <a:spcPts val="0"/>
              </a:spcBef>
              <a:spcAft>
                <a:spcPts val="0"/>
              </a:spcAft>
              <a:buClr>
                <a:schemeClr val="lt1"/>
              </a:buClr>
              <a:buSzPts val="1800"/>
              <a:buFont typeface="Calibri"/>
              <a:buNone/>
            </a:pPr>
            <a:endParaRPr sz="1800" b="0" i="0" u="none" strike="noStrike" cap="none" dirty="0">
              <a:solidFill>
                <a:srgbClr val="FFFFFF"/>
              </a:solidFill>
              <a:latin typeface="Calibri"/>
              <a:ea typeface="Calibri"/>
              <a:cs typeface="Calibri"/>
              <a:sym typeface="Calibri"/>
            </a:endParaRPr>
          </a:p>
        </p:txBody>
      </p:sp>
      <p:sp>
        <p:nvSpPr>
          <p:cNvPr id="15" name="Google Shape;333;p6">
            <a:extLst>
              <a:ext uri="{FF2B5EF4-FFF2-40B4-BE49-F238E27FC236}">
                <a16:creationId xmlns:a16="http://schemas.microsoft.com/office/drawing/2014/main" id="{A97156B4-23CD-2ECD-43FE-7B7149BBD207}"/>
              </a:ext>
            </a:extLst>
          </p:cNvPr>
          <p:cNvSpPr/>
          <p:nvPr/>
        </p:nvSpPr>
        <p:spPr>
          <a:xfrm rot="1782986">
            <a:off x="7439118" y="4011864"/>
            <a:ext cx="335595" cy="289306"/>
          </a:xfrm>
          <a:prstGeom prst="hexagon">
            <a:avLst>
              <a:gd name="adj" fmla="val 28965"/>
              <a:gd name="vf" fmla="val 115470"/>
            </a:avLst>
          </a:prstGeom>
          <a:solidFill>
            <a:schemeClr val="lt1"/>
          </a:solidFill>
          <a:ln>
            <a:noFill/>
          </a:ln>
        </p:spPr>
        <p:txBody>
          <a:bodyPr spcFirstLastPara="1" wrap="square" lIns="91425" tIns="45700" rIns="91425" bIns="45700" anchor="ctr" anchorCtr="0">
            <a:noAutofit/>
          </a:bodyPr>
          <a:lstStyle/>
          <a:p>
            <a:pPr marL="0" marR="0" lvl="0" indent="0" algn="ctr" rtl="1">
              <a:lnSpc>
                <a:spcPct val="100000"/>
              </a:lnSpc>
              <a:spcBef>
                <a:spcPts val="0"/>
              </a:spcBef>
              <a:spcAft>
                <a:spcPts val="0"/>
              </a:spcAft>
              <a:buClr>
                <a:schemeClr val="lt1"/>
              </a:buClr>
              <a:buSzPts val="1800"/>
              <a:buFont typeface="Calibri"/>
              <a:buNone/>
            </a:pPr>
            <a:endParaRPr sz="1800" b="0" i="0" u="none" strike="noStrike" cap="none" dirty="0">
              <a:solidFill>
                <a:srgbClr val="FFFFFF"/>
              </a:solidFill>
              <a:latin typeface="Calibri"/>
              <a:ea typeface="Calibri"/>
              <a:cs typeface="Calibri"/>
              <a:sym typeface="Calibri"/>
            </a:endParaRPr>
          </a:p>
        </p:txBody>
      </p:sp>
      <p:sp>
        <p:nvSpPr>
          <p:cNvPr id="17" name="Google Shape;336;p6">
            <a:extLst>
              <a:ext uri="{FF2B5EF4-FFF2-40B4-BE49-F238E27FC236}">
                <a16:creationId xmlns:a16="http://schemas.microsoft.com/office/drawing/2014/main" id="{4F952B96-1562-6B35-B601-3415BE303822}"/>
              </a:ext>
            </a:extLst>
          </p:cNvPr>
          <p:cNvSpPr/>
          <p:nvPr/>
        </p:nvSpPr>
        <p:spPr>
          <a:xfrm rot="1782986">
            <a:off x="7462929" y="5388936"/>
            <a:ext cx="335595" cy="289306"/>
          </a:xfrm>
          <a:prstGeom prst="hexagon">
            <a:avLst>
              <a:gd name="adj" fmla="val 28965"/>
              <a:gd name="vf" fmla="val 115470"/>
            </a:avLst>
          </a:prstGeom>
          <a:solidFill>
            <a:schemeClr val="lt1"/>
          </a:solidFill>
          <a:ln>
            <a:noFill/>
          </a:ln>
        </p:spPr>
        <p:txBody>
          <a:bodyPr spcFirstLastPara="1" wrap="square" lIns="91425" tIns="45700" rIns="91425" bIns="45700" anchor="ctr" anchorCtr="0">
            <a:noAutofit/>
          </a:bodyPr>
          <a:lstStyle/>
          <a:p>
            <a:pPr marL="0" marR="0" lvl="0" indent="0" algn="ctr" rtl="1">
              <a:lnSpc>
                <a:spcPct val="100000"/>
              </a:lnSpc>
              <a:spcBef>
                <a:spcPts val="0"/>
              </a:spcBef>
              <a:spcAft>
                <a:spcPts val="0"/>
              </a:spcAft>
              <a:buClr>
                <a:schemeClr val="lt1"/>
              </a:buClr>
              <a:buSzPts val="1800"/>
              <a:buFont typeface="Calibri"/>
              <a:buNone/>
            </a:pPr>
            <a:endParaRPr sz="1800" b="0" i="0" u="none" strike="noStrike" cap="none" dirty="0">
              <a:solidFill>
                <a:srgbClr val="FFFFFF"/>
              </a:solidFill>
              <a:latin typeface="Calibri"/>
              <a:ea typeface="Calibri"/>
              <a:cs typeface="Calibri"/>
              <a:sym typeface="Calibri"/>
            </a:endParaRPr>
          </a:p>
        </p:txBody>
      </p:sp>
      <p:sp>
        <p:nvSpPr>
          <p:cNvPr id="18" name="Google Shape;337;p6">
            <a:extLst>
              <a:ext uri="{FF2B5EF4-FFF2-40B4-BE49-F238E27FC236}">
                <a16:creationId xmlns:a16="http://schemas.microsoft.com/office/drawing/2014/main" id="{F010680D-67D9-DE74-D3A1-7A2B754ED290}"/>
              </a:ext>
            </a:extLst>
          </p:cNvPr>
          <p:cNvSpPr txBox="1"/>
          <p:nvPr/>
        </p:nvSpPr>
        <p:spPr>
          <a:xfrm>
            <a:off x="7856912" y="5355615"/>
            <a:ext cx="3585787" cy="400069"/>
          </a:xfrm>
          <a:prstGeom prst="rect">
            <a:avLst/>
          </a:prstGeom>
          <a:noFill/>
          <a:ln>
            <a:noFill/>
          </a:ln>
        </p:spPr>
        <p:txBody>
          <a:bodyPr spcFirstLastPara="1" wrap="square" lIns="91425" tIns="45700" rIns="91425" bIns="45700" anchor="t" anchorCtr="0">
            <a:spAutoFit/>
          </a:bodyPr>
          <a:lstStyle/>
          <a:p>
            <a:pPr marL="0" marR="0" lvl="0" indent="0" algn="r" rtl="1">
              <a:lnSpc>
                <a:spcPct val="100000"/>
              </a:lnSpc>
              <a:spcBef>
                <a:spcPts val="0"/>
              </a:spcBef>
              <a:spcAft>
                <a:spcPts val="0"/>
              </a:spcAft>
              <a:buClr>
                <a:srgbClr val="FFFFFF"/>
              </a:buClr>
              <a:buSzPts val="2000"/>
              <a:buFont typeface="Helvetica Neue"/>
              <a:buNone/>
            </a:pPr>
            <a:r>
              <a:rPr lang="en-US" sz="2000" b="1" i="0" u="none" strike="noStrike" cap="none" dirty="0">
                <a:solidFill>
                  <a:srgbClr val="FFFFFF"/>
                </a:solidFill>
                <a:latin typeface="Calibri" panose="020F0502020204030204" pitchFamily="34" charset="0"/>
                <a:ea typeface="Helvetica Neue"/>
                <a:cs typeface="Calibri" panose="020F0502020204030204" pitchFamily="34" charset="0"/>
                <a:sym typeface="Helvetica Neue"/>
              </a:rPr>
              <a:t>اعادة </a:t>
            </a:r>
            <a:r>
              <a:rPr lang="ar-SA" sz="2000" b="1" i="0" u="none" strike="noStrike" cap="none" dirty="0">
                <a:solidFill>
                  <a:srgbClr val="FFFFFF"/>
                </a:solidFill>
                <a:latin typeface="Calibri" panose="020F0502020204030204" pitchFamily="34" charset="0"/>
                <a:ea typeface="Helvetica Neue"/>
                <a:cs typeface="Calibri" panose="020F0502020204030204" pitchFamily="34" charset="0"/>
                <a:sym typeface="Helvetica Neue"/>
              </a:rPr>
              <a:t>لم شمل الأسرة</a:t>
            </a:r>
            <a:endParaRPr lang="en-US" sz="2000" b="1" i="0" u="none" strike="noStrike" cap="none" dirty="0">
              <a:solidFill>
                <a:srgbClr val="FFFFFF"/>
              </a:solidFill>
              <a:latin typeface="Calibri" panose="020F0502020204030204" pitchFamily="34" charset="0"/>
              <a:ea typeface="Helvetica Neue"/>
              <a:cs typeface="Calibri" panose="020F0502020204030204" pitchFamily="34" charset="0"/>
              <a:sym typeface="Helvetica Neue"/>
            </a:endParaRPr>
          </a:p>
        </p:txBody>
      </p:sp>
      <p:sp>
        <p:nvSpPr>
          <p:cNvPr id="19" name="Google Shape;344;p7">
            <a:extLst>
              <a:ext uri="{FF2B5EF4-FFF2-40B4-BE49-F238E27FC236}">
                <a16:creationId xmlns:a16="http://schemas.microsoft.com/office/drawing/2014/main" id="{5ADD444E-854E-7459-9ED4-22DE714B6EB4}"/>
              </a:ext>
            </a:extLst>
          </p:cNvPr>
          <p:cNvSpPr txBox="1"/>
          <p:nvPr/>
        </p:nvSpPr>
        <p:spPr>
          <a:xfrm>
            <a:off x="7856912" y="6055538"/>
            <a:ext cx="3585787" cy="400069"/>
          </a:xfrm>
          <a:prstGeom prst="rect">
            <a:avLst/>
          </a:prstGeom>
          <a:noFill/>
          <a:ln>
            <a:noFill/>
          </a:ln>
        </p:spPr>
        <p:txBody>
          <a:bodyPr spcFirstLastPara="1" wrap="square" lIns="91425" tIns="45700" rIns="91425" bIns="45700" anchor="t" anchorCtr="0">
            <a:spAutoFit/>
          </a:bodyPr>
          <a:lstStyle/>
          <a:p>
            <a:pPr marL="0" marR="0" lvl="0" indent="0" algn="r" rtl="1">
              <a:lnSpc>
                <a:spcPct val="100000"/>
              </a:lnSpc>
              <a:spcBef>
                <a:spcPts val="0"/>
              </a:spcBef>
              <a:spcAft>
                <a:spcPts val="0"/>
              </a:spcAft>
              <a:buClr>
                <a:srgbClr val="FFFFFF"/>
              </a:buClr>
              <a:buSzPts val="2000"/>
              <a:buFont typeface="Helvetica Neue"/>
              <a:buNone/>
            </a:pPr>
            <a:r>
              <a:rPr lang="en-US" sz="2000" b="1" i="0" u="none" strike="noStrike" cap="none" dirty="0">
                <a:solidFill>
                  <a:srgbClr val="FFFFFF"/>
                </a:solidFill>
                <a:latin typeface="Calibri" panose="020F0502020204030204" pitchFamily="34" charset="0"/>
                <a:ea typeface="Helvetica Neue"/>
                <a:cs typeface="Calibri" panose="020F0502020204030204" pitchFamily="34" charset="0"/>
                <a:sym typeface="Helvetica Neue"/>
              </a:rPr>
              <a:t>إعادة الدمج</a:t>
            </a:r>
          </a:p>
        </p:txBody>
      </p:sp>
      <p:sp>
        <p:nvSpPr>
          <p:cNvPr id="20" name="Google Shape;350;p7">
            <a:extLst>
              <a:ext uri="{FF2B5EF4-FFF2-40B4-BE49-F238E27FC236}">
                <a16:creationId xmlns:a16="http://schemas.microsoft.com/office/drawing/2014/main" id="{8D87CD4C-2A35-1A67-59DC-7834F1A7B74A}"/>
              </a:ext>
            </a:extLst>
          </p:cNvPr>
          <p:cNvSpPr/>
          <p:nvPr/>
        </p:nvSpPr>
        <p:spPr>
          <a:xfrm rot="1782986">
            <a:off x="7440385" y="6077471"/>
            <a:ext cx="335595" cy="289306"/>
          </a:xfrm>
          <a:prstGeom prst="hexagon">
            <a:avLst>
              <a:gd name="adj" fmla="val 28965"/>
              <a:gd name="vf" fmla="val 115470"/>
            </a:avLst>
          </a:prstGeom>
          <a:solidFill>
            <a:schemeClr val="lt1"/>
          </a:solidFill>
          <a:ln>
            <a:noFill/>
          </a:ln>
        </p:spPr>
        <p:txBody>
          <a:bodyPr spcFirstLastPara="1" wrap="square" lIns="91425" tIns="45700" rIns="91425" bIns="45700" anchor="ctr" anchorCtr="0">
            <a:noAutofit/>
          </a:bodyPr>
          <a:lstStyle/>
          <a:p>
            <a:pPr marL="0" marR="0" lvl="0" indent="0" algn="ctr" rtl="1">
              <a:lnSpc>
                <a:spcPct val="100000"/>
              </a:lnSpc>
              <a:spcBef>
                <a:spcPts val="0"/>
              </a:spcBef>
              <a:spcAft>
                <a:spcPts val="0"/>
              </a:spcAft>
              <a:buClr>
                <a:schemeClr val="lt1"/>
              </a:buClr>
              <a:buSzPts val="1800"/>
              <a:buFont typeface="Calibri"/>
              <a:buNone/>
            </a:pPr>
            <a:endParaRPr sz="1800" b="0" i="0" u="none" strike="noStrike" cap="none" dirty="0">
              <a:solidFill>
                <a:srgbClr val="FFFFFF"/>
              </a:solidFill>
              <a:latin typeface="Calibri"/>
              <a:ea typeface="Calibri"/>
              <a:cs typeface="Calibri"/>
              <a:sym typeface="Calibri"/>
            </a:endParaRPr>
          </a:p>
        </p:txBody>
      </p:sp>
      <p:sp>
        <p:nvSpPr>
          <p:cNvPr id="23" name="Google Shape;331;p6">
            <a:extLst>
              <a:ext uri="{FF2B5EF4-FFF2-40B4-BE49-F238E27FC236}">
                <a16:creationId xmlns:a16="http://schemas.microsoft.com/office/drawing/2014/main" id="{945DFDC6-33D7-3CA5-D037-B9279A87695D}"/>
              </a:ext>
            </a:extLst>
          </p:cNvPr>
          <p:cNvSpPr/>
          <p:nvPr/>
        </p:nvSpPr>
        <p:spPr>
          <a:xfrm rot="1782986">
            <a:off x="7440386" y="2634793"/>
            <a:ext cx="335595" cy="289306"/>
          </a:xfrm>
          <a:prstGeom prst="hexagon">
            <a:avLst>
              <a:gd name="adj" fmla="val 28965"/>
              <a:gd name="vf" fmla="val 115470"/>
            </a:avLst>
          </a:prstGeom>
          <a:solidFill>
            <a:schemeClr val="lt1"/>
          </a:solidFill>
          <a:ln>
            <a:noFill/>
          </a:ln>
        </p:spPr>
        <p:txBody>
          <a:bodyPr spcFirstLastPara="1" wrap="square" lIns="91425" tIns="45700" rIns="91425" bIns="45700" anchor="ctr" anchorCtr="0">
            <a:noAutofit/>
          </a:bodyPr>
          <a:lstStyle/>
          <a:p>
            <a:pPr marL="0" marR="0" lvl="0" indent="0" algn="ctr" rtl="1">
              <a:lnSpc>
                <a:spcPct val="100000"/>
              </a:lnSpc>
              <a:spcBef>
                <a:spcPts val="0"/>
              </a:spcBef>
              <a:spcAft>
                <a:spcPts val="0"/>
              </a:spcAft>
              <a:buClr>
                <a:schemeClr val="lt1"/>
              </a:buClr>
              <a:buSzPts val="1800"/>
              <a:buFont typeface="Calibri"/>
              <a:buNone/>
            </a:pPr>
            <a:endParaRPr sz="1800" b="0" i="0" u="none" strike="noStrike" cap="none" dirty="0">
              <a:solidFill>
                <a:srgbClr val="FFFFFF"/>
              </a:solidFill>
              <a:latin typeface="Calibri"/>
              <a:ea typeface="Calibri"/>
              <a:cs typeface="Calibri"/>
              <a:sym typeface="Calibri"/>
            </a:endParaRPr>
          </a:p>
        </p:txBody>
      </p:sp>
      <p:sp>
        <p:nvSpPr>
          <p:cNvPr id="24" name="Google Shape;335;p6">
            <a:extLst>
              <a:ext uri="{FF2B5EF4-FFF2-40B4-BE49-F238E27FC236}">
                <a16:creationId xmlns:a16="http://schemas.microsoft.com/office/drawing/2014/main" id="{C45BB87A-8651-C19A-E058-0817BF2B9A8E}"/>
              </a:ext>
            </a:extLst>
          </p:cNvPr>
          <p:cNvSpPr txBox="1"/>
          <p:nvPr/>
        </p:nvSpPr>
        <p:spPr>
          <a:xfrm>
            <a:off x="7856912" y="2610188"/>
            <a:ext cx="3585788" cy="400069"/>
          </a:xfrm>
          <a:prstGeom prst="rect">
            <a:avLst/>
          </a:prstGeom>
          <a:noFill/>
          <a:ln>
            <a:noFill/>
          </a:ln>
        </p:spPr>
        <p:txBody>
          <a:bodyPr spcFirstLastPara="1" wrap="square" lIns="91425" tIns="45700" rIns="91425" bIns="45700" anchor="t" anchorCtr="0">
            <a:spAutoFit/>
          </a:bodyPr>
          <a:lstStyle/>
          <a:p>
            <a:pPr marL="0" marR="0" lvl="0" indent="0" algn="r" rtl="1">
              <a:lnSpc>
                <a:spcPct val="100000"/>
              </a:lnSpc>
              <a:spcBef>
                <a:spcPts val="0"/>
              </a:spcBef>
              <a:spcAft>
                <a:spcPts val="0"/>
              </a:spcAft>
              <a:buClr>
                <a:srgbClr val="FFFFFF"/>
              </a:buClr>
              <a:buSzPts val="2000"/>
              <a:buFont typeface="Helvetica Neue"/>
              <a:buNone/>
            </a:pPr>
            <a:r>
              <a:rPr lang="ar-SA" sz="2000" b="1" i="0" u="none" strike="noStrike" cap="none" dirty="0">
                <a:solidFill>
                  <a:srgbClr val="FFFFFF"/>
                </a:solidFill>
                <a:latin typeface="Calibri" panose="020F0502020204030204" pitchFamily="34" charset="0"/>
                <a:ea typeface="Helvetica Neue"/>
                <a:cs typeface="Calibri" panose="020F0502020204030204" pitchFamily="34" charset="0"/>
                <a:sym typeface="Helvetica Neue"/>
              </a:rPr>
              <a:t>تعقب </a:t>
            </a:r>
            <a:r>
              <a:rPr lang="en-US" sz="2000" b="1" i="0" u="none" strike="noStrike" cap="none" dirty="0">
                <a:solidFill>
                  <a:srgbClr val="FFFFFF"/>
                </a:solidFill>
                <a:latin typeface="Calibri" panose="020F0502020204030204" pitchFamily="34" charset="0"/>
                <a:ea typeface="Helvetica Neue"/>
                <a:cs typeface="Calibri" panose="020F0502020204030204" pitchFamily="34" charset="0"/>
                <a:sym typeface="Helvetica Neue"/>
              </a:rPr>
              <a:t>الأسرة</a:t>
            </a:r>
          </a:p>
        </p:txBody>
      </p:sp>
      <p:sp>
        <p:nvSpPr>
          <p:cNvPr id="25" name="Google Shape;336;p6">
            <a:extLst>
              <a:ext uri="{FF2B5EF4-FFF2-40B4-BE49-F238E27FC236}">
                <a16:creationId xmlns:a16="http://schemas.microsoft.com/office/drawing/2014/main" id="{C31C1B33-65ED-BD45-8881-DC952C16518E}"/>
              </a:ext>
            </a:extLst>
          </p:cNvPr>
          <p:cNvSpPr/>
          <p:nvPr/>
        </p:nvSpPr>
        <p:spPr>
          <a:xfrm rot="1782986">
            <a:off x="7462929" y="4700401"/>
            <a:ext cx="335595" cy="289306"/>
          </a:xfrm>
          <a:prstGeom prst="hexagon">
            <a:avLst>
              <a:gd name="adj" fmla="val 28965"/>
              <a:gd name="vf" fmla="val 115470"/>
            </a:avLst>
          </a:prstGeom>
          <a:solidFill>
            <a:schemeClr val="lt1"/>
          </a:solidFill>
          <a:ln>
            <a:noFill/>
          </a:ln>
        </p:spPr>
        <p:txBody>
          <a:bodyPr spcFirstLastPara="1" wrap="square" lIns="91425" tIns="45700" rIns="91425" bIns="45700" anchor="ctr" anchorCtr="0">
            <a:noAutofit/>
          </a:bodyPr>
          <a:lstStyle/>
          <a:p>
            <a:pPr marL="0" marR="0" lvl="0" indent="0" algn="ctr" rtl="1">
              <a:lnSpc>
                <a:spcPct val="100000"/>
              </a:lnSpc>
              <a:spcBef>
                <a:spcPts val="0"/>
              </a:spcBef>
              <a:spcAft>
                <a:spcPts val="0"/>
              </a:spcAft>
              <a:buClr>
                <a:schemeClr val="lt1"/>
              </a:buClr>
              <a:buSzPts val="1800"/>
              <a:buFont typeface="Calibri"/>
              <a:buNone/>
            </a:pPr>
            <a:endParaRPr sz="1800" b="0" i="0" u="none" strike="noStrike" cap="none" dirty="0">
              <a:solidFill>
                <a:srgbClr val="FFFFFF"/>
              </a:solidFill>
              <a:latin typeface="Calibri"/>
              <a:ea typeface="Calibri"/>
              <a:cs typeface="Calibri"/>
              <a:sym typeface="Calibri"/>
            </a:endParaRPr>
          </a:p>
        </p:txBody>
      </p:sp>
      <p:sp>
        <p:nvSpPr>
          <p:cNvPr id="26" name="Google Shape;325;p6">
            <a:extLst>
              <a:ext uri="{FF2B5EF4-FFF2-40B4-BE49-F238E27FC236}">
                <a16:creationId xmlns:a16="http://schemas.microsoft.com/office/drawing/2014/main" id="{50081262-F507-DE9B-CD16-0416544DAB31}"/>
              </a:ext>
            </a:extLst>
          </p:cNvPr>
          <p:cNvSpPr txBox="1"/>
          <p:nvPr/>
        </p:nvSpPr>
        <p:spPr>
          <a:xfrm>
            <a:off x="7856912" y="4577115"/>
            <a:ext cx="3585788" cy="400069"/>
          </a:xfrm>
          <a:prstGeom prst="rect">
            <a:avLst/>
          </a:prstGeom>
          <a:noFill/>
          <a:ln>
            <a:noFill/>
          </a:ln>
        </p:spPr>
        <p:txBody>
          <a:bodyPr spcFirstLastPara="1" wrap="square" lIns="91425" tIns="45700" rIns="91425" bIns="45700" anchor="t" anchorCtr="0">
            <a:spAutoFit/>
          </a:bodyPr>
          <a:lstStyle/>
          <a:p>
            <a:pPr marL="0" marR="0" lvl="0" indent="0" algn="r" rtl="1">
              <a:lnSpc>
                <a:spcPct val="100000"/>
              </a:lnSpc>
              <a:spcBef>
                <a:spcPts val="0"/>
              </a:spcBef>
              <a:spcAft>
                <a:spcPts val="0"/>
              </a:spcAft>
              <a:buClr>
                <a:srgbClr val="FFFFFF"/>
              </a:buClr>
              <a:buSzPts val="2000"/>
              <a:buFont typeface="Helvetica Neue"/>
              <a:buNone/>
            </a:pPr>
            <a:r>
              <a:rPr lang="en-US" sz="2000" b="1" i="0" u="none" strike="noStrike" cap="none" dirty="0">
                <a:solidFill>
                  <a:srgbClr val="FFFFFF"/>
                </a:solidFill>
                <a:latin typeface="Calibri" panose="020F0502020204030204" pitchFamily="34" charset="0"/>
                <a:ea typeface="Helvetica Neue"/>
                <a:cs typeface="Calibri" panose="020F0502020204030204" pitchFamily="34" charset="0"/>
                <a:sym typeface="Helvetica Neue"/>
              </a:rPr>
              <a:t>التحقق قبل لم شمل الأسرة</a:t>
            </a:r>
          </a:p>
        </p:txBody>
      </p:sp>
    </p:spTree>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show="0">
  <p:cSld>
    <p:spTree>
      <p:nvGrpSpPr>
        <p:cNvPr id="1" name="Shape 812"/>
        <p:cNvGrpSpPr/>
        <p:nvPr/>
      </p:nvGrpSpPr>
      <p:grpSpPr>
        <a:xfrm>
          <a:off x="0" y="0"/>
          <a:ext cx="0" cy="0"/>
          <a:chOff x="0" y="0"/>
          <a:chExt cx="0" cy="0"/>
        </a:xfrm>
      </p:grpSpPr>
      <p:sp>
        <p:nvSpPr>
          <p:cNvPr id="6" name="Title 72">
            <a:extLst>
              <a:ext uri="{FF2B5EF4-FFF2-40B4-BE49-F238E27FC236}">
                <a16:creationId xmlns:a16="http://schemas.microsoft.com/office/drawing/2014/main" id="{651A139C-7752-FE82-6B84-B69CFCBA8AE1}"/>
              </a:ext>
            </a:extLst>
          </p:cNvPr>
          <p:cNvSpPr txBox="1">
            <a:spLocks/>
          </p:cNvSpPr>
          <p:nvPr/>
        </p:nvSpPr>
        <p:spPr>
          <a:xfrm>
            <a:off x="4856942" y="1642852"/>
            <a:ext cx="5915913" cy="562168"/>
          </a:xfrm>
          <a:prstGeom prst="rect">
            <a:avLst/>
          </a:prstGeom>
        </p:spPr>
        <p:txBody>
          <a:bodyPr anchor="ctr" anchorCtr="0"/>
          <a:lstStyle>
            <a:lvl1pPr algn="l" defTabSz="914400" rtl="0" eaLnBrk="1" latinLnBrk="0" hangingPunct="1">
              <a:lnSpc>
                <a:spcPct val="90000"/>
              </a:lnSpc>
              <a:spcBef>
                <a:spcPct val="0"/>
              </a:spcBef>
              <a:buNone/>
              <a:defRPr sz="4400" kern="1200">
                <a:solidFill>
                  <a:schemeClr val="tx1"/>
                </a:solidFill>
                <a:latin typeface="Helvetica Neue" charset="0"/>
                <a:ea typeface="Helvetica Neue" charset="0"/>
                <a:cs typeface="Helvetica Neue" charset="0"/>
              </a:defRPr>
            </a:lvl1pPr>
          </a:lstStyle>
          <a:p>
            <a:pPr algn="r" rtl="1"/>
            <a:r>
              <a:rPr lang="en-CA" sz="5400" b="1" dirty="0">
                <a:solidFill>
                  <a:schemeClr val="bg1">
                    <a:lumMod val="75000"/>
                  </a:schemeClr>
                </a:solidFill>
                <a:latin typeface="Calibri" panose="020F0502020204030204" pitchFamily="34" charset="0"/>
                <a:cs typeface="Calibri" panose="020F0502020204030204" pitchFamily="34" charset="0"/>
              </a:rPr>
              <a:t>شريحة إضافية لملاحظات الميسر</a:t>
            </a:r>
          </a:p>
        </p:txBody>
      </p:sp>
    </p:spTree>
    <p:extLst>
      <p:ext uri="{BB962C8B-B14F-4D97-AF65-F5344CB8AC3E}">
        <p14:creationId xmlns:p14="http://schemas.microsoft.com/office/powerpoint/2010/main" val="2768753406"/>
      </p:ext>
    </p:extLst>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Shape 1265"/>
        <p:cNvGrpSpPr/>
        <p:nvPr/>
      </p:nvGrpSpPr>
      <p:grpSpPr>
        <a:xfrm>
          <a:off x="0" y="0"/>
          <a:ext cx="0" cy="0"/>
          <a:chOff x="0" y="0"/>
          <a:chExt cx="0" cy="0"/>
        </a:xfrm>
      </p:grpSpPr>
      <p:pic>
        <p:nvPicPr>
          <p:cNvPr id="1266" name="Google Shape;1266;p66"/>
          <p:cNvPicPr preferRelativeResize="0"/>
          <p:nvPr/>
        </p:nvPicPr>
        <p:blipFill rotWithShape="1">
          <a:blip r:embed="rId3">
            <a:alphaModFix/>
          </a:blip>
          <a:srcRect/>
          <a:stretch/>
        </p:blipFill>
        <p:spPr>
          <a:xfrm>
            <a:off x="5928608" y="1427895"/>
            <a:ext cx="5678738" cy="4496916"/>
          </a:xfrm>
          <a:prstGeom prst="rect">
            <a:avLst/>
          </a:prstGeom>
          <a:noFill/>
          <a:ln>
            <a:solidFill>
              <a:schemeClr val="accent2">
                <a:lumMod val="75000"/>
              </a:schemeClr>
            </a:solidFill>
          </a:ln>
        </p:spPr>
      </p:pic>
      <p:sp>
        <p:nvSpPr>
          <p:cNvPr id="1267" name="Google Shape;1267;p66"/>
          <p:cNvSpPr txBox="1">
            <a:spLocks noGrp="1"/>
          </p:cNvSpPr>
          <p:nvPr>
            <p:ph type="title"/>
          </p:nvPr>
        </p:nvSpPr>
        <p:spPr>
          <a:xfrm>
            <a:off x="838200" y="120516"/>
            <a:ext cx="10515600" cy="868968"/>
          </a:xfrm>
          <a:prstGeom prst="rect">
            <a:avLst/>
          </a:prstGeom>
          <a:noFill/>
          <a:ln>
            <a:noFill/>
          </a:ln>
        </p:spPr>
        <p:txBody>
          <a:bodyPr spcFirstLastPara="1" wrap="square" lIns="91425" tIns="45700" rIns="91425" bIns="45700" anchor="ctr" anchorCtr="0">
            <a:normAutofit/>
          </a:bodyPr>
          <a:lstStyle/>
          <a:p>
            <a:pPr marL="0" lvl="0" indent="0" algn="ctr" rtl="1">
              <a:lnSpc>
                <a:spcPct val="90000"/>
              </a:lnSpc>
              <a:spcBef>
                <a:spcPts val="0"/>
              </a:spcBef>
              <a:spcAft>
                <a:spcPts val="0"/>
              </a:spcAft>
              <a:buClr>
                <a:srgbClr val="8C5F7A"/>
              </a:buClr>
              <a:buSzPts val="3200"/>
              <a:buFont typeface="Arial"/>
              <a:buNone/>
            </a:pPr>
            <a:r>
              <a:rPr lang="ar-SA" dirty="0"/>
              <a:t>ال</a:t>
            </a:r>
            <a:r>
              <a:rPr lang="en-US" dirty="0"/>
              <a:t>توثيق</a:t>
            </a:r>
            <a:endParaRPr dirty="0"/>
          </a:p>
        </p:txBody>
      </p:sp>
      <p:pic>
        <p:nvPicPr>
          <p:cNvPr id="1026" name="Picture 2" descr="How to draw a family tree step by step |Family tree drawing easy |Family  tree drawing school project - YouTube">
            <a:extLst>
              <a:ext uri="{FF2B5EF4-FFF2-40B4-BE49-F238E27FC236}">
                <a16:creationId xmlns:a16="http://schemas.microsoft.com/office/drawing/2014/main" id="{E99A38E3-164E-7C33-8FCC-BD12EA762E4A}"/>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r="42954"/>
          <a:stretch/>
        </p:blipFill>
        <p:spPr bwMode="auto">
          <a:xfrm>
            <a:off x="838201" y="1427895"/>
            <a:ext cx="4560518" cy="4496916"/>
          </a:xfrm>
          <a:prstGeom prst="rect">
            <a:avLst/>
          </a:prstGeom>
          <a:noFill/>
          <a:ln>
            <a:solidFill>
              <a:schemeClr val="accent2">
                <a:lumMod val="75000"/>
              </a:schemeClr>
            </a:solidFill>
          </a:ln>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Shape 1272"/>
        <p:cNvGrpSpPr/>
        <p:nvPr/>
      </p:nvGrpSpPr>
      <p:grpSpPr>
        <a:xfrm>
          <a:off x="0" y="0"/>
          <a:ext cx="0" cy="0"/>
          <a:chOff x="0" y="0"/>
          <a:chExt cx="0" cy="0"/>
        </a:xfrm>
      </p:grpSpPr>
      <p:sp>
        <p:nvSpPr>
          <p:cNvPr id="37" name="Rectangle: Top Corners Rounded 36">
            <a:extLst>
              <a:ext uri="{FF2B5EF4-FFF2-40B4-BE49-F238E27FC236}">
                <a16:creationId xmlns:a16="http://schemas.microsoft.com/office/drawing/2014/main" id="{01848DCD-FE17-6F76-8C90-0591903F2B38}"/>
              </a:ext>
            </a:extLst>
          </p:cNvPr>
          <p:cNvSpPr/>
          <p:nvPr/>
        </p:nvSpPr>
        <p:spPr>
          <a:xfrm rot="5400000">
            <a:off x="4498077" y="-1348475"/>
            <a:ext cx="2603498" cy="11599653"/>
          </a:xfrm>
          <a:prstGeom prst="round2SameRect">
            <a:avLst>
              <a:gd name="adj1" fmla="val 25924"/>
              <a:gd name="adj2" fmla="val 0"/>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273" name="Google Shape;1273;p67"/>
          <p:cNvSpPr txBox="1">
            <a:spLocks noGrp="1"/>
          </p:cNvSpPr>
          <p:nvPr>
            <p:ph type="title"/>
          </p:nvPr>
        </p:nvSpPr>
        <p:spPr>
          <a:xfrm>
            <a:off x="838200" y="120516"/>
            <a:ext cx="10515600" cy="868968"/>
          </a:xfrm>
          <a:prstGeom prst="rect">
            <a:avLst/>
          </a:prstGeom>
          <a:noFill/>
          <a:ln>
            <a:noFill/>
          </a:ln>
        </p:spPr>
        <p:txBody>
          <a:bodyPr spcFirstLastPara="1" wrap="square" lIns="91425" tIns="45700" rIns="91425" bIns="45700" anchor="ctr" anchorCtr="0">
            <a:normAutofit/>
          </a:bodyPr>
          <a:lstStyle/>
          <a:p>
            <a:pPr marL="0" lvl="0" indent="0" algn="ctr" rtl="1">
              <a:lnSpc>
                <a:spcPct val="90000"/>
              </a:lnSpc>
              <a:spcBef>
                <a:spcPts val="0"/>
              </a:spcBef>
              <a:spcAft>
                <a:spcPts val="0"/>
              </a:spcAft>
              <a:buClr>
                <a:srgbClr val="8C5F7A"/>
              </a:buClr>
              <a:buSzPts val="3200"/>
              <a:buFont typeface="Arial"/>
              <a:buNone/>
            </a:pPr>
            <a:r>
              <a:rPr lang="ar-SA" dirty="0">
                <a:latin typeface="Calibri" panose="020F0502020204030204" pitchFamily="34" charset="0"/>
                <a:cs typeface="Calibri" panose="020F0502020204030204" pitchFamily="34" charset="0"/>
              </a:rPr>
              <a:t>تعقب </a:t>
            </a:r>
            <a:r>
              <a:rPr lang="en-US" dirty="0">
                <a:latin typeface="Calibri" panose="020F0502020204030204" pitchFamily="34" charset="0"/>
                <a:cs typeface="Calibri" panose="020F0502020204030204" pitchFamily="34" charset="0"/>
              </a:rPr>
              <a:t>الأسرة والتوثيق</a:t>
            </a:r>
            <a:endParaRPr dirty="0">
              <a:latin typeface="Calibri" panose="020F0502020204030204" pitchFamily="34" charset="0"/>
              <a:cs typeface="Calibri" panose="020F0502020204030204" pitchFamily="34" charset="0"/>
            </a:endParaRPr>
          </a:p>
        </p:txBody>
      </p:sp>
      <p:sp>
        <p:nvSpPr>
          <p:cNvPr id="1276" name="Google Shape;1276;p67"/>
          <p:cNvSpPr txBox="1"/>
          <p:nvPr/>
        </p:nvSpPr>
        <p:spPr>
          <a:xfrm>
            <a:off x="5550160" y="3487331"/>
            <a:ext cx="5836228" cy="2246729"/>
          </a:xfrm>
          <a:prstGeom prst="rect">
            <a:avLst/>
          </a:prstGeom>
          <a:noFill/>
          <a:ln>
            <a:noFill/>
          </a:ln>
        </p:spPr>
        <p:txBody>
          <a:bodyPr spcFirstLastPara="1" wrap="square" lIns="91425" tIns="45700" rIns="91425" bIns="45700" anchor="t" anchorCtr="0">
            <a:spAutoFit/>
          </a:bodyPr>
          <a:lstStyle/>
          <a:p>
            <a:pPr marL="342900" marR="0" lvl="0" indent="-342900" algn="r" rtl="1">
              <a:spcBef>
                <a:spcPts val="0"/>
              </a:spcBef>
              <a:spcAft>
                <a:spcPts val="0"/>
              </a:spcAft>
              <a:buClr>
                <a:schemeClr val="dk1"/>
              </a:buClr>
              <a:buSzPts val="2400"/>
              <a:buFont typeface="Arial"/>
              <a:buChar char="•"/>
            </a:pPr>
            <a:r>
              <a:rPr lang="ar-SA" sz="2000" dirty="0">
                <a:solidFill>
                  <a:schemeClr val="dk1"/>
                </a:solidFill>
                <a:latin typeface="Calibri" panose="020F0502020204030204" pitchFamily="34" charset="0"/>
                <a:cs typeface="Calibri" panose="020F0502020204030204" pitchFamily="34" charset="0"/>
                <a:sym typeface="Arial"/>
              </a:rPr>
              <a:t>تمثيل</a:t>
            </a:r>
            <a:r>
              <a:rPr lang="en-GB" sz="2000" dirty="0">
                <a:solidFill>
                  <a:schemeClr val="dk1"/>
                </a:solidFill>
                <a:latin typeface="Calibri" panose="020F0502020204030204" pitchFamily="34" charset="0"/>
                <a:cs typeface="Calibri" panose="020F0502020204030204" pitchFamily="34" charset="0"/>
                <a:sym typeface="Arial"/>
              </a:rPr>
              <a:t> السيناريوهات الثلاثة.</a:t>
            </a:r>
            <a:endParaRPr lang="en-GB" sz="2000" dirty="0">
              <a:latin typeface="Calibri" panose="020F0502020204030204" pitchFamily="34" charset="0"/>
              <a:cs typeface="Calibri" panose="020F0502020204030204" pitchFamily="34" charset="0"/>
            </a:endParaRPr>
          </a:p>
          <a:p>
            <a:pPr marL="342900" marR="0" lvl="0" indent="-190500" algn="r" rtl="1">
              <a:spcBef>
                <a:spcPts val="0"/>
              </a:spcBef>
              <a:spcAft>
                <a:spcPts val="0"/>
              </a:spcAft>
              <a:buClr>
                <a:schemeClr val="dk1"/>
              </a:buClr>
              <a:buSzPts val="2400"/>
              <a:buFont typeface="Arial"/>
              <a:buNone/>
            </a:pPr>
            <a:endParaRPr lang="en-GB" sz="2000" dirty="0">
              <a:solidFill>
                <a:schemeClr val="dk1"/>
              </a:solidFill>
              <a:latin typeface="Calibri" panose="020F0502020204030204" pitchFamily="34" charset="0"/>
              <a:cs typeface="Calibri" panose="020F0502020204030204" pitchFamily="34" charset="0"/>
              <a:sym typeface="Arial"/>
            </a:endParaRPr>
          </a:p>
          <a:p>
            <a:pPr marL="342900" marR="0" lvl="0" indent="-342900" algn="r" rtl="1">
              <a:spcBef>
                <a:spcPts val="0"/>
              </a:spcBef>
              <a:spcAft>
                <a:spcPts val="0"/>
              </a:spcAft>
              <a:buClr>
                <a:schemeClr val="dk1"/>
              </a:buClr>
              <a:buSzPts val="2400"/>
              <a:buFont typeface="Arial"/>
              <a:buChar char="•"/>
            </a:pPr>
            <a:r>
              <a:rPr lang="en-GB" sz="2000" dirty="0">
                <a:solidFill>
                  <a:schemeClr val="dk1"/>
                </a:solidFill>
                <a:latin typeface="Calibri" panose="020F0502020204030204" pitchFamily="34" charset="0"/>
                <a:cs typeface="Calibri" panose="020F0502020204030204" pitchFamily="34" charset="0"/>
                <a:sym typeface="Arial"/>
              </a:rPr>
              <a:t>يلعب شخص واحد دور الطفل ، ويلعب الآخر دور </a:t>
            </a:r>
            <a:r>
              <a:rPr lang="ar-SA" sz="2000" dirty="0">
                <a:solidFill>
                  <a:schemeClr val="dk1"/>
                </a:solidFill>
                <a:latin typeface="Calibri" panose="020F0502020204030204" pitchFamily="34" charset="0"/>
                <a:cs typeface="Calibri" panose="020F0502020204030204" pitchFamily="34" charset="0"/>
                <a:sym typeface="Arial"/>
              </a:rPr>
              <a:t>أخصائي الحالة</a:t>
            </a:r>
            <a:r>
              <a:rPr lang="en-GB" sz="2000" dirty="0">
                <a:solidFill>
                  <a:schemeClr val="dk1"/>
                </a:solidFill>
                <a:latin typeface="Calibri" panose="020F0502020204030204" pitchFamily="34" charset="0"/>
                <a:cs typeface="Calibri" panose="020F0502020204030204" pitchFamily="34" charset="0"/>
                <a:sym typeface="Arial"/>
              </a:rPr>
              <a:t> وشخص آخر يقوم بالمراقبة.</a:t>
            </a:r>
            <a:endParaRPr lang="en-GB" sz="2000" dirty="0">
              <a:latin typeface="Calibri" panose="020F0502020204030204" pitchFamily="34" charset="0"/>
              <a:cs typeface="Calibri" panose="020F0502020204030204" pitchFamily="34" charset="0"/>
            </a:endParaRPr>
          </a:p>
          <a:p>
            <a:pPr marL="342900" marR="0" lvl="0" indent="-190500" algn="r" rtl="1">
              <a:spcBef>
                <a:spcPts val="0"/>
              </a:spcBef>
              <a:spcAft>
                <a:spcPts val="0"/>
              </a:spcAft>
              <a:buClr>
                <a:schemeClr val="dk1"/>
              </a:buClr>
              <a:buSzPts val="2400"/>
              <a:buFont typeface="Arial"/>
              <a:buNone/>
            </a:pPr>
            <a:endParaRPr lang="en-GB" sz="2000" dirty="0">
              <a:solidFill>
                <a:schemeClr val="dk1"/>
              </a:solidFill>
              <a:latin typeface="Calibri" panose="020F0502020204030204" pitchFamily="34" charset="0"/>
              <a:cs typeface="Calibri" panose="020F0502020204030204" pitchFamily="34" charset="0"/>
              <a:sym typeface="Arial"/>
            </a:endParaRPr>
          </a:p>
          <a:p>
            <a:pPr marL="342900" marR="0" lvl="0" indent="-342900" algn="r" rtl="1">
              <a:spcBef>
                <a:spcPts val="0"/>
              </a:spcBef>
              <a:spcAft>
                <a:spcPts val="0"/>
              </a:spcAft>
              <a:buClr>
                <a:schemeClr val="dk1"/>
              </a:buClr>
              <a:buSzPts val="2400"/>
              <a:buFont typeface="Arial"/>
              <a:buChar char="•"/>
            </a:pPr>
            <a:r>
              <a:rPr lang="en-GB" sz="2000" dirty="0">
                <a:solidFill>
                  <a:schemeClr val="dk1"/>
                </a:solidFill>
                <a:latin typeface="Calibri" panose="020F0502020204030204" pitchFamily="34" charset="0"/>
                <a:cs typeface="Calibri" panose="020F0502020204030204" pitchFamily="34" charset="0"/>
                <a:sym typeface="Arial"/>
              </a:rPr>
              <a:t>في كل مرة تقوم فيها بتغيير السيناريو ، قم بتغيير الأدوار.</a:t>
            </a:r>
            <a:endParaRPr lang="en-GB" sz="2000" dirty="0">
              <a:latin typeface="Calibri" panose="020F0502020204030204" pitchFamily="34" charset="0"/>
              <a:cs typeface="Calibri" panose="020F0502020204030204" pitchFamily="34" charset="0"/>
            </a:endParaRPr>
          </a:p>
          <a:p>
            <a:pPr marL="342900" marR="0" lvl="0" indent="-190500" algn="r" rtl="1">
              <a:spcBef>
                <a:spcPts val="0"/>
              </a:spcBef>
              <a:spcAft>
                <a:spcPts val="0"/>
              </a:spcAft>
              <a:buClr>
                <a:schemeClr val="dk1"/>
              </a:buClr>
              <a:buSzPts val="2400"/>
              <a:buFont typeface="Arial"/>
              <a:buNone/>
            </a:pPr>
            <a:endParaRPr lang="en-GB" sz="2000" dirty="0">
              <a:solidFill>
                <a:schemeClr val="dk1"/>
              </a:solidFill>
              <a:latin typeface="Arial"/>
              <a:ea typeface="Arial"/>
              <a:cs typeface="Arial"/>
              <a:sym typeface="Arial"/>
            </a:endParaRPr>
          </a:p>
        </p:txBody>
      </p:sp>
      <p:grpSp>
        <p:nvGrpSpPr>
          <p:cNvPr id="10" name="Group 9">
            <a:extLst>
              <a:ext uri="{FF2B5EF4-FFF2-40B4-BE49-F238E27FC236}">
                <a16:creationId xmlns:a16="http://schemas.microsoft.com/office/drawing/2014/main" id="{5BE230F4-9D4B-CD01-5EC5-425654850361}"/>
              </a:ext>
            </a:extLst>
          </p:cNvPr>
          <p:cNvGrpSpPr/>
          <p:nvPr/>
        </p:nvGrpSpPr>
        <p:grpSpPr>
          <a:xfrm>
            <a:off x="10228983" y="337468"/>
            <a:ext cx="1587872" cy="1368854"/>
            <a:chOff x="10228983" y="337468"/>
            <a:chExt cx="1587872" cy="1368854"/>
          </a:xfrm>
        </p:grpSpPr>
        <p:sp>
          <p:nvSpPr>
            <p:cNvPr id="11" name="Hexagon 10">
              <a:extLst>
                <a:ext uri="{FF2B5EF4-FFF2-40B4-BE49-F238E27FC236}">
                  <a16:creationId xmlns:a16="http://schemas.microsoft.com/office/drawing/2014/main" id="{E04746C0-2735-D16D-2168-7A56F2029DD7}"/>
                </a:ext>
              </a:extLst>
            </p:cNvPr>
            <p:cNvSpPr/>
            <p:nvPr/>
          </p:nvSpPr>
          <p:spPr>
            <a:xfrm rot="1782986">
              <a:off x="10228983" y="337468"/>
              <a:ext cx="1587872" cy="1368854"/>
            </a:xfrm>
            <a:prstGeom prst="hexagon">
              <a:avLst>
                <a:gd name="adj" fmla="val 28965"/>
                <a:gd name="vf" fmla="val 115470"/>
              </a:avLst>
            </a:prstGeom>
            <a:solidFill>
              <a:schemeClr val="bg1"/>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grpSp>
          <p:nvGrpSpPr>
            <p:cNvPr id="12" name="Group 11">
              <a:extLst>
                <a:ext uri="{FF2B5EF4-FFF2-40B4-BE49-F238E27FC236}">
                  <a16:creationId xmlns:a16="http://schemas.microsoft.com/office/drawing/2014/main" id="{BE198F3F-5AE6-420B-5C3B-BA2D610B82FF}"/>
                </a:ext>
              </a:extLst>
            </p:cNvPr>
            <p:cNvGrpSpPr/>
            <p:nvPr/>
          </p:nvGrpSpPr>
          <p:grpSpPr>
            <a:xfrm>
              <a:off x="10621771" y="762700"/>
              <a:ext cx="562136" cy="634675"/>
              <a:chOff x="760175" y="830142"/>
              <a:chExt cx="867619" cy="979579"/>
            </a:xfrm>
          </p:grpSpPr>
          <p:sp>
            <p:nvSpPr>
              <p:cNvPr id="16" name="Rectangle 15">
                <a:extLst>
                  <a:ext uri="{FF2B5EF4-FFF2-40B4-BE49-F238E27FC236}">
                    <a16:creationId xmlns:a16="http://schemas.microsoft.com/office/drawing/2014/main" id="{976737AF-5EBA-D01F-6550-79E5033EC1EF}"/>
                  </a:ext>
                </a:extLst>
              </p:cNvPr>
              <p:cNvSpPr/>
              <p:nvPr/>
            </p:nvSpPr>
            <p:spPr>
              <a:xfrm>
                <a:off x="864636" y="830142"/>
                <a:ext cx="763158" cy="979577"/>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r>
                  <a:rPr lang="ar-SA" b="1" dirty="0">
                    <a:latin typeface="Arial" panose="020B0604020202020204" pitchFamily="34" charset="0"/>
                    <a:cs typeface="Arial" panose="020B0604020202020204" pitchFamily="34" charset="0"/>
                  </a:rPr>
                  <a:t>٧٠-٧٢</a:t>
                </a:r>
                <a:endParaRPr lang="en-CA" b="1" dirty="0">
                  <a:latin typeface="Arial" panose="020B0604020202020204" pitchFamily="34" charset="0"/>
                  <a:cs typeface="Arial" panose="020B0604020202020204" pitchFamily="34" charset="0"/>
                </a:endParaRPr>
              </a:p>
            </p:txBody>
          </p:sp>
          <p:sp>
            <p:nvSpPr>
              <p:cNvPr id="17" name="Rectangle 16">
                <a:extLst>
                  <a:ext uri="{FF2B5EF4-FFF2-40B4-BE49-F238E27FC236}">
                    <a16:creationId xmlns:a16="http://schemas.microsoft.com/office/drawing/2014/main" id="{E957A0E0-62DB-432A-FC61-F8F3A4EF08CA}"/>
                  </a:ext>
                </a:extLst>
              </p:cNvPr>
              <p:cNvSpPr/>
              <p:nvPr/>
            </p:nvSpPr>
            <p:spPr>
              <a:xfrm>
                <a:off x="760175" y="830144"/>
                <a:ext cx="149292" cy="979577"/>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grpSp>
        <p:grpSp>
          <p:nvGrpSpPr>
            <p:cNvPr id="13" name="Group 12">
              <a:extLst>
                <a:ext uri="{FF2B5EF4-FFF2-40B4-BE49-F238E27FC236}">
                  <a16:creationId xmlns:a16="http://schemas.microsoft.com/office/drawing/2014/main" id="{B9A20745-7BC9-54A1-EE12-1DFB2AA27D07}"/>
                </a:ext>
              </a:extLst>
            </p:cNvPr>
            <p:cNvGrpSpPr/>
            <p:nvPr/>
          </p:nvGrpSpPr>
          <p:grpSpPr>
            <a:xfrm>
              <a:off x="11325415" y="762701"/>
              <a:ext cx="182192" cy="634674"/>
              <a:chOff x="2121762" y="2323619"/>
              <a:chExt cx="200378" cy="825210"/>
            </a:xfrm>
          </p:grpSpPr>
          <p:sp>
            <p:nvSpPr>
              <p:cNvPr id="14" name="Isosceles Triangle 13">
                <a:extLst>
                  <a:ext uri="{FF2B5EF4-FFF2-40B4-BE49-F238E27FC236}">
                    <a16:creationId xmlns:a16="http://schemas.microsoft.com/office/drawing/2014/main" id="{1C1F64FA-A31B-DE68-1FE3-3829F69DD47D}"/>
                  </a:ext>
                </a:extLst>
              </p:cNvPr>
              <p:cNvSpPr/>
              <p:nvPr/>
            </p:nvSpPr>
            <p:spPr>
              <a:xfrm>
                <a:off x="2121763" y="2323619"/>
                <a:ext cx="200377" cy="172739"/>
              </a:xfrm>
              <a:prstGeom prst="triangle">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5" name="Rectangle 14">
                <a:extLst>
                  <a:ext uri="{FF2B5EF4-FFF2-40B4-BE49-F238E27FC236}">
                    <a16:creationId xmlns:a16="http://schemas.microsoft.com/office/drawing/2014/main" id="{EC804B2D-0DFB-6148-4D6B-D95A21FF4172}"/>
                  </a:ext>
                </a:extLst>
              </p:cNvPr>
              <p:cNvSpPr/>
              <p:nvPr/>
            </p:nvSpPr>
            <p:spPr>
              <a:xfrm>
                <a:off x="2121762" y="2496169"/>
                <a:ext cx="200377" cy="65266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grpSp>
      </p:grpSp>
      <p:sp>
        <p:nvSpPr>
          <p:cNvPr id="18" name="Google Shape;114;p9">
            <a:extLst>
              <a:ext uri="{FF2B5EF4-FFF2-40B4-BE49-F238E27FC236}">
                <a16:creationId xmlns:a16="http://schemas.microsoft.com/office/drawing/2014/main" id="{DDFDC145-8110-096E-761A-61A399C561CA}"/>
              </a:ext>
            </a:extLst>
          </p:cNvPr>
          <p:cNvSpPr txBox="1"/>
          <p:nvPr/>
        </p:nvSpPr>
        <p:spPr>
          <a:xfrm>
            <a:off x="787748" y="1232744"/>
            <a:ext cx="1559124" cy="369332"/>
          </a:xfrm>
          <a:prstGeom prst="rect">
            <a:avLst/>
          </a:prstGeom>
          <a:noFill/>
          <a:ln>
            <a:noFill/>
          </a:ln>
        </p:spPr>
        <p:txBody>
          <a:bodyPr spcFirstLastPara="1" wrap="square" lIns="91425" tIns="45700" rIns="91425" bIns="45700" anchor="t" anchorCtr="0">
            <a:spAutoFit/>
          </a:bodyPr>
          <a:lstStyle/>
          <a:p>
            <a:pPr marL="0" marR="0" lvl="0" indent="0" algn="r" rtl="1">
              <a:lnSpc>
                <a:spcPct val="100000"/>
              </a:lnSpc>
              <a:spcBef>
                <a:spcPts val="0"/>
              </a:spcBef>
              <a:spcAft>
                <a:spcPts val="0"/>
              </a:spcAft>
              <a:buClr>
                <a:srgbClr val="000000"/>
              </a:buClr>
              <a:buSzPts val="1800"/>
              <a:buFont typeface="Arial"/>
              <a:buNone/>
            </a:pPr>
            <a:r>
              <a:rPr lang="ar-SA" sz="1800" b="1" i="0" u="none" strike="noStrike" cap="none" dirty="0">
                <a:solidFill>
                  <a:schemeClr val="accent2">
                    <a:lumMod val="75000"/>
                  </a:schemeClr>
                </a:solidFill>
                <a:latin typeface="Arial"/>
                <a:ea typeface="Arial"/>
                <a:cs typeface="Arial"/>
                <a:sym typeface="Arial"/>
              </a:rPr>
              <a:t>٣٠ </a:t>
            </a:r>
            <a:r>
              <a:rPr lang="en-US" sz="1800" b="1" i="0" u="none" strike="noStrike" cap="none" dirty="0">
                <a:solidFill>
                  <a:schemeClr val="accent2">
                    <a:lumMod val="75000"/>
                  </a:schemeClr>
                </a:solidFill>
                <a:latin typeface="Arial"/>
                <a:ea typeface="Arial"/>
                <a:cs typeface="Arial"/>
                <a:sym typeface="Arial"/>
              </a:rPr>
              <a:t>دقيقة</a:t>
            </a:r>
            <a:endParaRPr b="1" dirty="0">
              <a:solidFill>
                <a:schemeClr val="accent2">
                  <a:lumMod val="75000"/>
                </a:schemeClr>
              </a:solidFill>
            </a:endParaRPr>
          </a:p>
        </p:txBody>
      </p:sp>
      <p:grpSp>
        <p:nvGrpSpPr>
          <p:cNvPr id="19" name="Group 18">
            <a:extLst>
              <a:ext uri="{FF2B5EF4-FFF2-40B4-BE49-F238E27FC236}">
                <a16:creationId xmlns:a16="http://schemas.microsoft.com/office/drawing/2014/main" id="{0EB52E42-F5A6-27F1-1912-797DB0D3E8CB}"/>
              </a:ext>
            </a:extLst>
          </p:cNvPr>
          <p:cNvGrpSpPr/>
          <p:nvPr/>
        </p:nvGrpSpPr>
        <p:grpSpPr>
          <a:xfrm>
            <a:off x="357066" y="1224523"/>
            <a:ext cx="369332" cy="369332"/>
            <a:chOff x="6784825" y="4717805"/>
            <a:chExt cx="1170980" cy="1170980"/>
          </a:xfrm>
        </p:grpSpPr>
        <p:sp>
          <p:nvSpPr>
            <p:cNvPr id="20" name="Oval 19">
              <a:extLst>
                <a:ext uri="{FF2B5EF4-FFF2-40B4-BE49-F238E27FC236}">
                  <a16:creationId xmlns:a16="http://schemas.microsoft.com/office/drawing/2014/main" id="{5BB5F17C-654A-4B50-8A8C-34497E94CC3A}"/>
                </a:ext>
              </a:extLst>
            </p:cNvPr>
            <p:cNvSpPr/>
            <p:nvPr/>
          </p:nvSpPr>
          <p:spPr>
            <a:xfrm>
              <a:off x="6784825" y="4717805"/>
              <a:ext cx="1170980" cy="1170980"/>
            </a:xfrm>
            <a:prstGeom prst="ellipse">
              <a:avLst/>
            </a:prstGeom>
            <a:solidFill>
              <a:schemeClr val="accent2">
                <a:lumMod val="75000"/>
              </a:schemeClr>
            </a:solidFill>
            <a:ln w="1270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1" name="Oval 20">
              <a:extLst>
                <a:ext uri="{FF2B5EF4-FFF2-40B4-BE49-F238E27FC236}">
                  <a16:creationId xmlns:a16="http://schemas.microsoft.com/office/drawing/2014/main" id="{5461BC68-D9B6-FE5D-1AB6-5CB0AE602697}"/>
                </a:ext>
              </a:extLst>
            </p:cNvPr>
            <p:cNvSpPr/>
            <p:nvPr/>
          </p:nvSpPr>
          <p:spPr>
            <a:xfrm>
              <a:off x="7276868" y="5237982"/>
              <a:ext cx="189079" cy="18907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2" name="Rectangle 21">
              <a:extLst>
                <a:ext uri="{FF2B5EF4-FFF2-40B4-BE49-F238E27FC236}">
                  <a16:creationId xmlns:a16="http://schemas.microsoft.com/office/drawing/2014/main" id="{25BBBF86-0858-5EAA-EE74-4376F9618A31}"/>
                </a:ext>
              </a:extLst>
            </p:cNvPr>
            <p:cNvSpPr/>
            <p:nvPr/>
          </p:nvSpPr>
          <p:spPr>
            <a:xfrm rot="16200000">
              <a:off x="7134823" y="5040376"/>
              <a:ext cx="464812" cy="11315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3" name="Rectangle 22">
              <a:extLst>
                <a:ext uri="{FF2B5EF4-FFF2-40B4-BE49-F238E27FC236}">
                  <a16:creationId xmlns:a16="http://schemas.microsoft.com/office/drawing/2014/main" id="{701BD873-90C2-CC2D-AA21-084A527968D1}"/>
                </a:ext>
              </a:extLst>
            </p:cNvPr>
            <p:cNvSpPr/>
            <p:nvPr/>
          </p:nvSpPr>
          <p:spPr>
            <a:xfrm rot="13453060">
              <a:off x="7365088" y="5440995"/>
              <a:ext cx="331413" cy="10918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grpSp>
      <p:grpSp>
        <p:nvGrpSpPr>
          <p:cNvPr id="36" name="Group 35">
            <a:extLst>
              <a:ext uri="{FF2B5EF4-FFF2-40B4-BE49-F238E27FC236}">
                <a16:creationId xmlns:a16="http://schemas.microsoft.com/office/drawing/2014/main" id="{94DE0E98-F309-1F21-D321-088AB6E8050C}"/>
              </a:ext>
            </a:extLst>
          </p:cNvPr>
          <p:cNvGrpSpPr/>
          <p:nvPr/>
        </p:nvGrpSpPr>
        <p:grpSpPr>
          <a:xfrm>
            <a:off x="946479" y="2487212"/>
            <a:ext cx="3982619" cy="2852508"/>
            <a:chOff x="8868435" y="2986610"/>
            <a:chExt cx="1667397" cy="1194255"/>
          </a:xfrm>
          <a:solidFill>
            <a:schemeClr val="accent2">
              <a:lumMod val="75000"/>
            </a:schemeClr>
          </a:solidFill>
        </p:grpSpPr>
        <p:grpSp>
          <p:nvGrpSpPr>
            <p:cNvPr id="24" name="Group 23">
              <a:extLst>
                <a:ext uri="{FF2B5EF4-FFF2-40B4-BE49-F238E27FC236}">
                  <a16:creationId xmlns:a16="http://schemas.microsoft.com/office/drawing/2014/main" id="{CEC7D971-F5F5-B950-2718-F4377AED176F}"/>
                </a:ext>
              </a:extLst>
            </p:cNvPr>
            <p:cNvGrpSpPr/>
            <p:nvPr/>
          </p:nvGrpSpPr>
          <p:grpSpPr>
            <a:xfrm>
              <a:off x="8868435" y="2986610"/>
              <a:ext cx="755220" cy="884779"/>
              <a:chOff x="6846848" y="1141103"/>
              <a:chExt cx="999203" cy="1170617"/>
            </a:xfrm>
            <a:grpFill/>
          </p:grpSpPr>
          <p:sp>
            <p:nvSpPr>
              <p:cNvPr id="25" name="Rectangle: Rounded Corners 24">
                <a:extLst>
                  <a:ext uri="{FF2B5EF4-FFF2-40B4-BE49-F238E27FC236}">
                    <a16:creationId xmlns:a16="http://schemas.microsoft.com/office/drawing/2014/main" id="{E5DFA6AA-DA9A-DE01-95C7-028EE76F223A}"/>
                  </a:ext>
                </a:extLst>
              </p:cNvPr>
              <p:cNvSpPr/>
              <p:nvPr/>
            </p:nvSpPr>
            <p:spPr>
              <a:xfrm rot="1100420">
                <a:off x="7141985" y="1874813"/>
                <a:ext cx="152400" cy="436907"/>
              </a:xfrm>
              <a:prstGeom prst="roundRect">
                <a:avLst/>
              </a:prstGeom>
              <a:grp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6" name="Oval 25">
                <a:extLst>
                  <a:ext uri="{FF2B5EF4-FFF2-40B4-BE49-F238E27FC236}">
                    <a16:creationId xmlns:a16="http://schemas.microsoft.com/office/drawing/2014/main" id="{73BE230E-DE2B-7677-D0D5-CF9452029636}"/>
                  </a:ext>
                </a:extLst>
              </p:cNvPr>
              <p:cNvSpPr/>
              <p:nvPr/>
            </p:nvSpPr>
            <p:spPr>
              <a:xfrm rot="826591">
                <a:off x="6902427" y="1141103"/>
                <a:ext cx="904241" cy="92241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7" name="Oval 26">
                <a:extLst>
                  <a:ext uri="{FF2B5EF4-FFF2-40B4-BE49-F238E27FC236}">
                    <a16:creationId xmlns:a16="http://schemas.microsoft.com/office/drawing/2014/main" id="{531C21C0-C729-0782-809F-6B95E4F9B8DE}"/>
                  </a:ext>
                </a:extLst>
              </p:cNvPr>
              <p:cNvSpPr/>
              <p:nvPr/>
            </p:nvSpPr>
            <p:spPr>
              <a:xfrm rot="826591">
                <a:off x="6846848" y="1323092"/>
                <a:ext cx="197662" cy="32612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8" name="Oval 27">
                <a:extLst>
                  <a:ext uri="{FF2B5EF4-FFF2-40B4-BE49-F238E27FC236}">
                    <a16:creationId xmlns:a16="http://schemas.microsoft.com/office/drawing/2014/main" id="{96927DE8-AB0E-B5B8-F7FE-6E6C96E05A9B}"/>
                  </a:ext>
                </a:extLst>
              </p:cNvPr>
              <p:cNvSpPr/>
              <p:nvPr/>
            </p:nvSpPr>
            <p:spPr>
              <a:xfrm rot="826591">
                <a:off x="7648389" y="1519621"/>
                <a:ext cx="197662" cy="32612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29" name="Block Arc 28">
                <a:extLst>
                  <a:ext uri="{FF2B5EF4-FFF2-40B4-BE49-F238E27FC236}">
                    <a16:creationId xmlns:a16="http://schemas.microsoft.com/office/drawing/2014/main" id="{499FEC84-EF20-7D1C-D8FC-4DB71D70F0CB}"/>
                  </a:ext>
                </a:extLst>
              </p:cNvPr>
              <p:cNvSpPr/>
              <p:nvPr/>
            </p:nvSpPr>
            <p:spPr>
              <a:xfrm rot="11719641">
                <a:off x="7178956" y="1637818"/>
                <a:ext cx="306872" cy="247075"/>
              </a:xfrm>
              <a:prstGeom prst="blockArc">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solidFill>
                    <a:schemeClr val="tx1"/>
                  </a:solidFill>
                </a:endParaRPr>
              </a:p>
            </p:txBody>
          </p:sp>
        </p:grpSp>
        <p:grpSp>
          <p:nvGrpSpPr>
            <p:cNvPr id="30" name="Group 29">
              <a:extLst>
                <a:ext uri="{FF2B5EF4-FFF2-40B4-BE49-F238E27FC236}">
                  <a16:creationId xmlns:a16="http://schemas.microsoft.com/office/drawing/2014/main" id="{111AF1E3-A3A6-6AFE-9CA3-6AE5762BE074}"/>
                </a:ext>
              </a:extLst>
            </p:cNvPr>
            <p:cNvGrpSpPr/>
            <p:nvPr/>
          </p:nvGrpSpPr>
          <p:grpSpPr>
            <a:xfrm rot="19632759">
              <a:off x="9780613" y="3282371"/>
              <a:ext cx="755219" cy="898494"/>
              <a:chOff x="6846848" y="1141103"/>
              <a:chExt cx="999203" cy="1188766"/>
            </a:xfrm>
            <a:grpFill/>
          </p:grpSpPr>
          <p:sp>
            <p:nvSpPr>
              <p:cNvPr id="31" name="Rectangle: Rounded Corners 30">
                <a:extLst>
                  <a:ext uri="{FF2B5EF4-FFF2-40B4-BE49-F238E27FC236}">
                    <a16:creationId xmlns:a16="http://schemas.microsoft.com/office/drawing/2014/main" id="{8251A7EC-54BB-3D16-5CC8-CB20D6675B02}"/>
                  </a:ext>
                </a:extLst>
              </p:cNvPr>
              <p:cNvSpPr/>
              <p:nvPr/>
            </p:nvSpPr>
            <p:spPr>
              <a:xfrm rot="582262">
                <a:off x="7185878" y="1892961"/>
                <a:ext cx="152400" cy="436908"/>
              </a:xfrm>
              <a:prstGeom prst="roundRect">
                <a:avLst/>
              </a:prstGeom>
              <a:grp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32" name="Oval 31">
                <a:extLst>
                  <a:ext uri="{FF2B5EF4-FFF2-40B4-BE49-F238E27FC236}">
                    <a16:creationId xmlns:a16="http://schemas.microsoft.com/office/drawing/2014/main" id="{0F645ADF-023A-0F58-AF20-8977B93578A0}"/>
                  </a:ext>
                </a:extLst>
              </p:cNvPr>
              <p:cNvSpPr/>
              <p:nvPr/>
            </p:nvSpPr>
            <p:spPr>
              <a:xfrm rot="826591">
                <a:off x="6902428" y="1141103"/>
                <a:ext cx="904241" cy="92241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33" name="Oval 32">
                <a:extLst>
                  <a:ext uri="{FF2B5EF4-FFF2-40B4-BE49-F238E27FC236}">
                    <a16:creationId xmlns:a16="http://schemas.microsoft.com/office/drawing/2014/main" id="{9FF4F021-C970-DCFB-89A9-41467BF5EA93}"/>
                  </a:ext>
                </a:extLst>
              </p:cNvPr>
              <p:cNvSpPr/>
              <p:nvPr/>
            </p:nvSpPr>
            <p:spPr>
              <a:xfrm rot="826591">
                <a:off x="6846848" y="1323092"/>
                <a:ext cx="197662" cy="32612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34" name="Oval 33">
                <a:extLst>
                  <a:ext uri="{FF2B5EF4-FFF2-40B4-BE49-F238E27FC236}">
                    <a16:creationId xmlns:a16="http://schemas.microsoft.com/office/drawing/2014/main" id="{DFA60B3F-E922-6EAF-AA71-AE3B7CE64AE7}"/>
                  </a:ext>
                </a:extLst>
              </p:cNvPr>
              <p:cNvSpPr/>
              <p:nvPr/>
            </p:nvSpPr>
            <p:spPr>
              <a:xfrm rot="826591">
                <a:off x="7648389" y="1519621"/>
                <a:ext cx="197662" cy="32612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35" name="Block Arc 34">
                <a:extLst>
                  <a:ext uri="{FF2B5EF4-FFF2-40B4-BE49-F238E27FC236}">
                    <a16:creationId xmlns:a16="http://schemas.microsoft.com/office/drawing/2014/main" id="{F667933F-909E-75AB-B0D2-E9230F0DCC24}"/>
                  </a:ext>
                </a:extLst>
              </p:cNvPr>
              <p:cNvSpPr/>
              <p:nvPr/>
            </p:nvSpPr>
            <p:spPr>
              <a:xfrm rot="726908">
                <a:off x="7119521" y="1730088"/>
                <a:ext cx="306872" cy="247075"/>
              </a:xfrm>
              <a:prstGeom prst="blockArc">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solidFill>
                    <a:schemeClr val="tx1"/>
                  </a:solidFill>
                </a:endParaRPr>
              </a:p>
            </p:txBody>
          </p:sp>
        </p:grpSp>
      </p:grpSp>
      <p:sp>
        <p:nvSpPr>
          <p:cNvPr id="39" name="TextBox 38">
            <a:extLst>
              <a:ext uri="{FF2B5EF4-FFF2-40B4-BE49-F238E27FC236}">
                <a16:creationId xmlns:a16="http://schemas.microsoft.com/office/drawing/2014/main" id="{BABC9BCC-B73B-376D-949E-1EB5DE291964}"/>
              </a:ext>
            </a:extLst>
          </p:cNvPr>
          <p:cNvSpPr txBox="1"/>
          <p:nvPr/>
        </p:nvSpPr>
        <p:spPr>
          <a:xfrm>
            <a:off x="5550160" y="2347602"/>
            <a:ext cx="5836228" cy="369332"/>
          </a:xfrm>
          <a:prstGeom prst="rect">
            <a:avLst/>
          </a:prstGeom>
          <a:noFill/>
        </p:spPr>
        <p:txBody>
          <a:bodyPr wrap="square">
            <a:spAutoFit/>
          </a:bodyPr>
          <a:lstStyle/>
          <a:p>
            <a:pPr marL="0" marR="0" lvl="0" indent="0" algn="r" rtl="1">
              <a:spcBef>
                <a:spcPts val="0"/>
              </a:spcBef>
              <a:spcAft>
                <a:spcPts val="0"/>
              </a:spcAft>
              <a:buNone/>
            </a:pPr>
            <a:r>
              <a:rPr lang="en-GB" sz="1800" b="1" dirty="0">
                <a:solidFill>
                  <a:schemeClr val="dk1"/>
                </a:solidFill>
                <a:latin typeface="Calibri" panose="020F0502020204030204" pitchFamily="34" charset="0"/>
                <a:cs typeface="Calibri" panose="020F0502020204030204" pitchFamily="34" charset="0"/>
              </a:rPr>
              <a:t>لعب الأدوار في مجموعات من ثلاثة:</a:t>
            </a:r>
          </a:p>
        </p:txBody>
      </p:sp>
    </p:spTree>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show="0">
  <p:cSld>
    <p:spTree>
      <p:nvGrpSpPr>
        <p:cNvPr id="1" name="Shape 812"/>
        <p:cNvGrpSpPr/>
        <p:nvPr/>
      </p:nvGrpSpPr>
      <p:grpSpPr>
        <a:xfrm>
          <a:off x="0" y="0"/>
          <a:ext cx="0" cy="0"/>
          <a:chOff x="0" y="0"/>
          <a:chExt cx="0" cy="0"/>
        </a:xfrm>
      </p:grpSpPr>
      <p:sp>
        <p:nvSpPr>
          <p:cNvPr id="6" name="Title 72">
            <a:extLst>
              <a:ext uri="{FF2B5EF4-FFF2-40B4-BE49-F238E27FC236}">
                <a16:creationId xmlns:a16="http://schemas.microsoft.com/office/drawing/2014/main" id="{651A139C-7752-FE82-6B84-B69CFCBA8AE1}"/>
              </a:ext>
            </a:extLst>
          </p:cNvPr>
          <p:cNvSpPr txBox="1">
            <a:spLocks/>
          </p:cNvSpPr>
          <p:nvPr/>
        </p:nvSpPr>
        <p:spPr>
          <a:xfrm>
            <a:off x="5027423" y="2262783"/>
            <a:ext cx="5915913" cy="562168"/>
          </a:xfrm>
          <a:prstGeom prst="rect">
            <a:avLst/>
          </a:prstGeom>
        </p:spPr>
        <p:txBody>
          <a:bodyPr anchor="ctr" anchorCtr="0"/>
          <a:lstStyle>
            <a:lvl1pPr algn="l" defTabSz="914400" rtl="0" eaLnBrk="1" latinLnBrk="0" hangingPunct="1">
              <a:lnSpc>
                <a:spcPct val="90000"/>
              </a:lnSpc>
              <a:spcBef>
                <a:spcPct val="0"/>
              </a:spcBef>
              <a:buNone/>
              <a:defRPr sz="4400" kern="1200">
                <a:solidFill>
                  <a:schemeClr val="tx1"/>
                </a:solidFill>
                <a:latin typeface="Helvetica Neue" charset="0"/>
                <a:ea typeface="Helvetica Neue" charset="0"/>
                <a:cs typeface="Helvetica Neue" charset="0"/>
              </a:defRPr>
            </a:lvl1pPr>
          </a:lstStyle>
          <a:p>
            <a:pPr algn="r" rtl="1"/>
            <a:r>
              <a:rPr lang="en-CA" sz="5400" b="1" dirty="0">
                <a:solidFill>
                  <a:schemeClr val="bg1">
                    <a:lumMod val="75000"/>
                  </a:schemeClr>
                </a:solidFill>
                <a:latin typeface="Calibri" panose="020F0502020204030204" pitchFamily="34" charset="0"/>
                <a:cs typeface="Calibri" panose="020F0502020204030204" pitchFamily="34" charset="0"/>
              </a:rPr>
              <a:t>شريحة إضافية لملاحظات الميسر</a:t>
            </a:r>
          </a:p>
        </p:txBody>
      </p:sp>
    </p:spTree>
    <p:extLst>
      <p:ext uri="{BB962C8B-B14F-4D97-AF65-F5344CB8AC3E}">
        <p14:creationId xmlns:p14="http://schemas.microsoft.com/office/powerpoint/2010/main" val="2483399273"/>
      </p:ext>
    </p:extLst>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Shape 1290"/>
        <p:cNvGrpSpPr/>
        <p:nvPr/>
      </p:nvGrpSpPr>
      <p:grpSpPr>
        <a:xfrm>
          <a:off x="0" y="0"/>
          <a:ext cx="0" cy="0"/>
          <a:chOff x="0" y="0"/>
          <a:chExt cx="0" cy="0"/>
        </a:xfrm>
      </p:grpSpPr>
      <p:sp>
        <p:nvSpPr>
          <p:cNvPr id="1291" name="Google Shape;1291;p68"/>
          <p:cNvSpPr txBox="1">
            <a:spLocks noGrp="1"/>
          </p:cNvSpPr>
          <p:nvPr>
            <p:ph type="title"/>
          </p:nvPr>
        </p:nvSpPr>
        <p:spPr>
          <a:xfrm>
            <a:off x="838200" y="120516"/>
            <a:ext cx="10515600" cy="868968"/>
          </a:xfrm>
          <a:prstGeom prst="rect">
            <a:avLst/>
          </a:prstGeom>
          <a:noFill/>
          <a:ln>
            <a:noFill/>
          </a:ln>
        </p:spPr>
        <p:txBody>
          <a:bodyPr spcFirstLastPara="1" wrap="square" lIns="91425" tIns="45700" rIns="91425" bIns="45700" anchor="ctr" anchorCtr="0">
            <a:normAutofit/>
          </a:bodyPr>
          <a:lstStyle/>
          <a:p>
            <a:pPr marL="0" lvl="0" indent="0" algn="ctr" rtl="1">
              <a:lnSpc>
                <a:spcPct val="90000"/>
              </a:lnSpc>
              <a:spcBef>
                <a:spcPts val="0"/>
              </a:spcBef>
              <a:spcAft>
                <a:spcPts val="0"/>
              </a:spcAft>
              <a:buClr>
                <a:srgbClr val="8C5F7A"/>
              </a:buClr>
              <a:buSzPts val="3200"/>
              <a:buFont typeface="Arial"/>
              <a:buNone/>
            </a:pPr>
            <a:r>
              <a:rPr lang="en-US" dirty="0">
                <a:latin typeface="Calibri" panose="020F0502020204030204" pitchFamily="34" charset="0"/>
                <a:cs typeface="Calibri" panose="020F0502020204030204" pitchFamily="34" charset="0"/>
              </a:rPr>
              <a:t>استخدام استمارة التسجيل </a:t>
            </a:r>
            <a:r>
              <a:rPr lang="ar-SA" dirty="0">
                <a:latin typeface="Calibri" panose="020F0502020204030204" pitchFamily="34" charset="0"/>
                <a:cs typeface="Calibri" panose="020F0502020204030204" pitchFamily="34" charset="0"/>
              </a:rPr>
              <a:t>للأطفال المنفصلين وغير المصحوبين</a:t>
            </a:r>
            <a:endParaRPr dirty="0">
              <a:latin typeface="Calibri" panose="020F0502020204030204" pitchFamily="34" charset="0"/>
              <a:cs typeface="Calibri" panose="020F0502020204030204" pitchFamily="34" charset="0"/>
            </a:endParaRPr>
          </a:p>
        </p:txBody>
      </p:sp>
      <p:grpSp>
        <p:nvGrpSpPr>
          <p:cNvPr id="2" name="Group 1">
            <a:extLst>
              <a:ext uri="{FF2B5EF4-FFF2-40B4-BE49-F238E27FC236}">
                <a16:creationId xmlns:a16="http://schemas.microsoft.com/office/drawing/2014/main" id="{3659903B-81A0-01D5-BB75-0F0ED9368B18}"/>
              </a:ext>
            </a:extLst>
          </p:cNvPr>
          <p:cNvGrpSpPr/>
          <p:nvPr/>
        </p:nvGrpSpPr>
        <p:grpSpPr>
          <a:xfrm>
            <a:off x="10228983" y="337468"/>
            <a:ext cx="1587872" cy="1368854"/>
            <a:chOff x="10228983" y="337468"/>
            <a:chExt cx="1587872" cy="1368854"/>
          </a:xfrm>
        </p:grpSpPr>
        <p:sp>
          <p:nvSpPr>
            <p:cNvPr id="3" name="Hexagon 2">
              <a:extLst>
                <a:ext uri="{FF2B5EF4-FFF2-40B4-BE49-F238E27FC236}">
                  <a16:creationId xmlns:a16="http://schemas.microsoft.com/office/drawing/2014/main" id="{715A40B1-E245-74C8-900B-F2AA5D447084}"/>
                </a:ext>
              </a:extLst>
            </p:cNvPr>
            <p:cNvSpPr/>
            <p:nvPr/>
          </p:nvSpPr>
          <p:spPr>
            <a:xfrm rot="1782986">
              <a:off x="10228983" y="337468"/>
              <a:ext cx="1587872" cy="1368854"/>
            </a:xfrm>
            <a:prstGeom prst="hexagon">
              <a:avLst>
                <a:gd name="adj" fmla="val 28965"/>
                <a:gd name="vf" fmla="val 115470"/>
              </a:avLst>
            </a:prstGeom>
            <a:solidFill>
              <a:schemeClr val="bg1"/>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grpSp>
          <p:nvGrpSpPr>
            <p:cNvPr id="4" name="Group 3">
              <a:extLst>
                <a:ext uri="{FF2B5EF4-FFF2-40B4-BE49-F238E27FC236}">
                  <a16:creationId xmlns:a16="http://schemas.microsoft.com/office/drawing/2014/main" id="{3F11A41B-9795-0576-E4ED-15AF544799ED}"/>
                </a:ext>
              </a:extLst>
            </p:cNvPr>
            <p:cNvGrpSpPr/>
            <p:nvPr/>
          </p:nvGrpSpPr>
          <p:grpSpPr>
            <a:xfrm>
              <a:off x="10621771" y="762700"/>
              <a:ext cx="562136" cy="634675"/>
              <a:chOff x="760175" y="830142"/>
              <a:chExt cx="867619" cy="979579"/>
            </a:xfrm>
          </p:grpSpPr>
          <p:sp>
            <p:nvSpPr>
              <p:cNvPr id="8" name="Rectangle 7">
                <a:extLst>
                  <a:ext uri="{FF2B5EF4-FFF2-40B4-BE49-F238E27FC236}">
                    <a16:creationId xmlns:a16="http://schemas.microsoft.com/office/drawing/2014/main" id="{F10F21FF-AF0A-5C1A-05D6-298D4595A9F0}"/>
                  </a:ext>
                </a:extLst>
              </p:cNvPr>
              <p:cNvSpPr/>
              <p:nvPr/>
            </p:nvSpPr>
            <p:spPr>
              <a:xfrm>
                <a:off x="864636" y="830142"/>
                <a:ext cx="763158" cy="979577"/>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r>
                  <a:rPr lang="ar-SA" b="1" dirty="0">
                    <a:latin typeface="Arial" panose="020B0604020202020204" pitchFamily="34" charset="0"/>
                    <a:cs typeface="Arial" panose="020B0604020202020204" pitchFamily="34" charset="0"/>
                  </a:rPr>
                  <a:t>٧٣-٧٩</a:t>
                </a:r>
                <a:endParaRPr lang="en-CA" b="1" dirty="0">
                  <a:latin typeface="Arial" panose="020B0604020202020204" pitchFamily="34" charset="0"/>
                  <a:cs typeface="Arial" panose="020B0604020202020204" pitchFamily="34" charset="0"/>
                </a:endParaRPr>
              </a:p>
            </p:txBody>
          </p:sp>
          <p:sp>
            <p:nvSpPr>
              <p:cNvPr id="9" name="Rectangle 8">
                <a:extLst>
                  <a:ext uri="{FF2B5EF4-FFF2-40B4-BE49-F238E27FC236}">
                    <a16:creationId xmlns:a16="http://schemas.microsoft.com/office/drawing/2014/main" id="{DFE88A53-8F45-DF57-0C70-44C3A29A11FC}"/>
                  </a:ext>
                </a:extLst>
              </p:cNvPr>
              <p:cNvSpPr/>
              <p:nvPr/>
            </p:nvSpPr>
            <p:spPr>
              <a:xfrm>
                <a:off x="760175" y="830144"/>
                <a:ext cx="149292" cy="979577"/>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grpSp>
        <p:grpSp>
          <p:nvGrpSpPr>
            <p:cNvPr id="5" name="Group 4">
              <a:extLst>
                <a:ext uri="{FF2B5EF4-FFF2-40B4-BE49-F238E27FC236}">
                  <a16:creationId xmlns:a16="http://schemas.microsoft.com/office/drawing/2014/main" id="{34714941-A302-ED74-B428-07D285E5BB42}"/>
                </a:ext>
              </a:extLst>
            </p:cNvPr>
            <p:cNvGrpSpPr/>
            <p:nvPr/>
          </p:nvGrpSpPr>
          <p:grpSpPr>
            <a:xfrm>
              <a:off x="11325415" y="762701"/>
              <a:ext cx="182192" cy="634674"/>
              <a:chOff x="2121762" y="2323619"/>
              <a:chExt cx="200378" cy="825210"/>
            </a:xfrm>
          </p:grpSpPr>
          <p:sp>
            <p:nvSpPr>
              <p:cNvPr id="6" name="Isosceles Triangle 5">
                <a:extLst>
                  <a:ext uri="{FF2B5EF4-FFF2-40B4-BE49-F238E27FC236}">
                    <a16:creationId xmlns:a16="http://schemas.microsoft.com/office/drawing/2014/main" id="{D9232521-9AEE-7A5D-810B-AFD52CDEA87A}"/>
                  </a:ext>
                </a:extLst>
              </p:cNvPr>
              <p:cNvSpPr/>
              <p:nvPr/>
            </p:nvSpPr>
            <p:spPr>
              <a:xfrm>
                <a:off x="2121763" y="2323619"/>
                <a:ext cx="200377" cy="172739"/>
              </a:xfrm>
              <a:prstGeom prst="triangle">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7" name="Rectangle 6">
                <a:extLst>
                  <a:ext uri="{FF2B5EF4-FFF2-40B4-BE49-F238E27FC236}">
                    <a16:creationId xmlns:a16="http://schemas.microsoft.com/office/drawing/2014/main" id="{A476AB7B-FF82-C576-ED40-55D4E8A4EC33}"/>
                  </a:ext>
                </a:extLst>
              </p:cNvPr>
              <p:cNvSpPr/>
              <p:nvPr/>
            </p:nvSpPr>
            <p:spPr>
              <a:xfrm>
                <a:off x="2121762" y="2496169"/>
                <a:ext cx="200377" cy="65266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grpSp>
      </p:grpSp>
      <p:sp>
        <p:nvSpPr>
          <p:cNvPr id="10" name="Google Shape;114;p9">
            <a:extLst>
              <a:ext uri="{FF2B5EF4-FFF2-40B4-BE49-F238E27FC236}">
                <a16:creationId xmlns:a16="http://schemas.microsoft.com/office/drawing/2014/main" id="{BD345784-CAF2-A75D-6E9E-ED900E9D603A}"/>
              </a:ext>
            </a:extLst>
          </p:cNvPr>
          <p:cNvSpPr txBox="1"/>
          <p:nvPr/>
        </p:nvSpPr>
        <p:spPr>
          <a:xfrm>
            <a:off x="794079" y="1219596"/>
            <a:ext cx="1559124" cy="369332"/>
          </a:xfrm>
          <a:prstGeom prst="rect">
            <a:avLst/>
          </a:prstGeom>
          <a:noFill/>
          <a:ln>
            <a:noFill/>
          </a:ln>
        </p:spPr>
        <p:txBody>
          <a:bodyPr spcFirstLastPara="1" wrap="square" lIns="91425" tIns="45700" rIns="91425" bIns="45700" anchor="t" anchorCtr="0">
            <a:spAutoFit/>
          </a:bodyPr>
          <a:lstStyle/>
          <a:p>
            <a:pPr marL="0" marR="0" lvl="0" indent="0" algn="r" rtl="1">
              <a:lnSpc>
                <a:spcPct val="100000"/>
              </a:lnSpc>
              <a:spcBef>
                <a:spcPts val="0"/>
              </a:spcBef>
              <a:spcAft>
                <a:spcPts val="0"/>
              </a:spcAft>
              <a:buClr>
                <a:srgbClr val="000000"/>
              </a:buClr>
              <a:buSzPts val="1800"/>
              <a:buFont typeface="Arial"/>
              <a:buNone/>
            </a:pPr>
            <a:r>
              <a:rPr lang="ar-SA" sz="1800" b="1" i="0" u="none" strike="noStrike" cap="none" dirty="0">
                <a:solidFill>
                  <a:schemeClr val="accent2">
                    <a:lumMod val="75000"/>
                  </a:schemeClr>
                </a:solidFill>
                <a:latin typeface="Arial"/>
                <a:ea typeface="Arial"/>
                <a:cs typeface="Arial"/>
                <a:sym typeface="Arial"/>
              </a:rPr>
              <a:t>٢٠</a:t>
            </a:r>
            <a:r>
              <a:rPr lang="en-US" sz="1800" b="1" i="0" u="none" strike="noStrike" cap="none" dirty="0">
                <a:solidFill>
                  <a:schemeClr val="accent2">
                    <a:lumMod val="75000"/>
                  </a:schemeClr>
                </a:solidFill>
                <a:latin typeface="Arial"/>
                <a:ea typeface="Arial"/>
                <a:cs typeface="Arial"/>
                <a:sym typeface="Arial"/>
              </a:rPr>
              <a:t>دقيقة</a:t>
            </a:r>
            <a:endParaRPr b="1" dirty="0">
              <a:solidFill>
                <a:schemeClr val="accent2">
                  <a:lumMod val="75000"/>
                </a:schemeClr>
              </a:solidFill>
            </a:endParaRPr>
          </a:p>
        </p:txBody>
      </p:sp>
      <p:grpSp>
        <p:nvGrpSpPr>
          <p:cNvPr id="11" name="Group 10">
            <a:extLst>
              <a:ext uri="{FF2B5EF4-FFF2-40B4-BE49-F238E27FC236}">
                <a16:creationId xmlns:a16="http://schemas.microsoft.com/office/drawing/2014/main" id="{5F5584BC-CD61-C835-DD43-450B0088C091}"/>
              </a:ext>
            </a:extLst>
          </p:cNvPr>
          <p:cNvGrpSpPr/>
          <p:nvPr/>
        </p:nvGrpSpPr>
        <p:grpSpPr>
          <a:xfrm>
            <a:off x="357066" y="1224523"/>
            <a:ext cx="369332" cy="369332"/>
            <a:chOff x="6784825" y="4717805"/>
            <a:chExt cx="1170980" cy="1170980"/>
          </a:xfrm>
        </p:grpSpPr>
        <p:sp>
          <p:nvSpPr>
            <p:cNvPr id="12" name="Oval 11">
              <a:extLst>
                <a:ext uri="{FF2B5EF4-FFF2-40B4-BE49-F238E27FC236}">
                  <a16:creationId xmlns:a16="http://schemas.microsoft.com/office/drawing/2014/main" id="{A7FE30D1-4147-4C35-189A-EF26E44C7163}"/>
                </a:ext>
              </a:extLst>
            </p:cNvPr>
            <p:cNvSpPr/>
            <p:nvPr/>
          </p:nvSpPr>
          <p:spPr>
            <a:xfrm>
              <a:off x="6784825" y="4717805"/>
              <a:ext cx="1170980" cy="1170980"/>
            </a:xfrm>
            <a:prstGeom prst="ellipse">
              <a:avLst/>
            </a:prstGeom>
            <a:solidFill>
              <a:schemeClr val="accent2">
                <a:lumMod val="75000"/>
              </a:schemeClr>
            </a:solidFill>
            <a:ln w="1270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3" name="Oval 12">
              <a:extLst>
                <a:ext uri="{FF2B5EF4-FFF2-40B4-BE49-F238E27FC236}">
                  <a16:creationId xmlns:a16="http://schemas.microsoft.com/office/drawing/2014/main" id="{7B951860-3A12-6D5C-C915-D66520AA2153}"/>
                </a:ext>
              </a:extLst>
            </p:cNvPr>
            <p:cNvSpPr/>
            <p:nvPr/>
          </p:nvSpPr>
          <p:spPr>
            <a:xfrm>
              <a:off x="7276868" y="5237982"/>
              <a:ext cx="189079" cy="18907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4" name="Rectangle 13">
              <a:extLst>
                <a:ext uri="{FF2B5EF4-FFF2-40B4-BE49-F238E27FC236}">
                  <a16:creationId xmlns:a16="http://schemas.microsoft.com/office/drawing/2014/main" id="{C54B6E67-F1A6-8C8D-10BC-A589623C104D}"/>
                </a:ext>
              </a:extLst>
            </p:cNvPr>
            <p:cNvSpPr/>
            <p:nvPr/>
          </p:nvSpPr>
          <p:spPr>
            <a:xfrm rot="16200000">
              <a:off x="7134823" y="5040376"/>
              <a:ext cx="464812" cy="11315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5" name="Rectangle 14">
              <a:extLst>
                <a:ext uri="{FF2B5EF4-FFF2-40B4-BE49-F238E27FC236}">
                  <a16:creationId xmlns:a16="http://schemas.microsoft.com/office/drawing/2014/main" id="{74434DD5-98A5-F04F-C85E-96DFFDAFA1DD}"/>
                </a:ext>
              </a:extLst>
            </p:cNvPr>
            <p:cNvSpPr/>
            <p:nvPr/>
          </p:nvSpPr>
          <p:spPr>
            <a:xfrm rot="13453060">
              <a:off x="7365088" y="5440995"/>
              <a:ext cx="331413" cy="10918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grpSp>
      <p:sp>
        <p:nvSpPr>
          <p:cNvPr id="16" name="Rectangle: Top Corners Rounded 15">
            <a:extLst>
              <a:ext uri="{FF2B5EF4-FFF2-40B4-BE49-F238E27FC236}">
                <a16:creationId xmlns:a16="http://schemas.microsoft.com/office/drawing/2014/main" id="{5EB2947B-A50C-FABC-CDA8-A6A96FFBD94F}"/>
              </a:ext>
            </a:extLst>
          </p:cNvPr>
          <p:cNvSpPr/>
          <p:nvPr/>
        </p:nvSpPr>
        <p:spPr>
          <a:xfrm rot="5400000">
            <a:off x="4498077" y="-1348475"/>
            <a:ext cx="2603498" cy="11599653"/>
          </a:xfrm>
          <a:prstGeom prst="round2SameRect">
            <a:avLst>
              <a:gd name="adj1" fmla="val 25924"/>
              <a:gd name="adj2" fmla="val 0"/>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7" name="Google Shape;1276;p67">
            <a:extLst>
              <a:ext uri="{FF2B5EF4-FFF2-40B4-BE49-F238E27FC236}">
                <a16:creationId xmlns:a16="http://schemas.microsoft.com/office/drawing/2014/main" id="{53B73536-3AA3-6FA9-4DE2-ACC56DA28E74}"/>
              </a:ext>
            </a:extLst>
          </p:cNvPr>
          <p:cNvSpPr txBox="1"/>
          <p:nvPr/>
        </p:nvSpPr>
        <p:spPr>
          <a:xfrm>
            <a:off x="5550160" y="3547343"/>
            <a:ext cx="5460218" cy="1631175"/>
          </a:xfrm>
          <a:prstGeom prst="rect">
            <a:avLst/>
          </a:prstGeom>
          <a:noFill/>
          <a:ln>
            <a:noFill/>
          </a:ln>
        </p:spPr>
        <p:txBody>
          <a:bodyPr spcFirstLastPara="1" wrap="square" lIns="91425" tIns="45700" rIns="91425" bIns="45700" anchor="t" anchorCtr="0">
            <a:spAutoFit/>
          </a:bodyPr>
          <a:lstStyle/>
          <a:p>
            <a:pPr marL="342900" marR="0" lvl="0" indent="-342900" algn="r" rtl="1">
              <a:spcBef>
                <a:spcPts val="0"/>
              </a:spcBef>
              <a:spcAft>
                <a:spcPts val="0"/>
              </a:spcAft>
              <a:buClr>
                <a:schemeClr val="dk1"/>
              </a:buClr>
              <a:buSzPct val="100000"/>
              <a:buFont typeface="+mj-lt"/>
              <a:buAutoNum type="arabicPeriod"/>
            </a:pPr>
            <a:r>
              <a:rPr lang="en-US" sz="2000" dirty="0">
                <a:solidFill>
                  <a:schemeClr val="dk1"/>
                </a:solidFill>
                <a:latin typeface="Calibri" panose="020F0502020204030204" pitchFamily="34" charset="0"/>
                <a:cs typeface="Calibri" panose="020F0502020204030204" pitchFamily="34" charset="0"/>
                <a:sym typeface="Arial"/>
              </a:rPr>
              <a:t>هل تم ملء ال</a:t>
            </a:r>
            <a:r>
              <a:rPr lang="ar-SA" sz="2000" dirty="0">
                <a:solidFill>
                  <a:schemeClr val="dk1"/>
                </a:solidFill>
                <a:latin typeface="Calibri" panose="020F0502020204030204" pitchFamily="34" charset="0"/>
                <a:cs typeface="Calibri" panose="020F0502020204030204" pitchFamily="34" charset="0"/>
                <a:sym typeface="Arial"/>
              </a:rPr>
              <a:t>نموذج</a:t>
            </a:r>
            <a:r>
              <a:rPr lang="en-US" sz="2000" dirty="0">
                <a:solidFill>
                  <a:schemeClr val="dk1"/>
                </a:solidFill>
                <a:latin typeface="Calibri" panose="020F0502020204030204" pitchFamily="34" charset="0"/>
                <a:cs typeface="Calibri" panose="020F0502020204030204" pitchFamily="34" charset="0"/>
                <a:sym typeface="Arial"/>
              </a:rPr>
              <a:t> بشكل صحيح و / أو هل هناك فجوات؟ تحقق من كل جزء وحدد الأخطاء والفجوات. هل هناك ثغرات في التوثيق؟ </a:t>
            </a:r>
            <a:r>
              <a:rPr lang="ar-SA" sz="2000" dirty="0">
                <a:solidFill>
                  <a:schemeClr val="dk1"/>
                </a:solidFill>
                <a:latin typeface="Calibri" panose="020F0502020204030204" pitchFamily="34" charset="0"/>
                <a:cs typeface="Calibri" panose="020F0502020204030204" pitchFamily="34" charset="0"/>
                <a:sym typeface="Arial"/>
              </a:rPr>
              <a:t>قم بت</a:t>
            </a:r>
            <a:r>
              <a:rPr lang="en-US" sz="2000" dirty="0">
                <a:solidFill>
                  <a:schemeClr val="dk1"/>
                </a:solidFill>
                <a:latin typeface="Calibri" panose="020F0502020204030204" pitchFamily="34" charset="0"/>
                <a:cs typeface="Calibri" panose="020F0502020204030204" pitchFamily="34" charset="0"/>
                <a:sym typeface="Arial"/>
              </a:rPr>
              <a:t>حد</a:t>
            </a:r>
            <a:r>
              <a:rPr lang="ar-SA" sz="2000" dirty="0">
                <a:solidFill>
                  <a:schemeClr val="dk1"/>
                </a:solidFill>
                <a:latin typeface="Calibri" panose="020F0502020204030204" pitchFamily="34" charset="0"/>
                <a:cs typeface="Calibri" panose="020F0502020204030204" pitchFamily="34" charset="0"/>
                <a:sym typeface="Arial"/>
              </a:rPr>
              <a:t>ي</a:t>
            </a:r>
            <a:r>
              <a:rPr lang="en-US" sz="2000" dirty="0">
                <a:solidFill>
                  <a:schemeClr val="dk1"/>
                </a:solidFill>
                <a:latin typeface="Calibri" panose="020F0502020204030204" pitchFamily="34" charset="0"/>
                <a:cs typeface="Calibri" panose="020F0502020204030204" pitchFamily="34" charset="0"/>
                <a:sym typeface="Arial"/>
              </a:rPr>
              <a:t>د الفجوات</a:t>
            </a:r>
          </a:p>
          <a:p>
            <a:pPr marL="342900" marR="0" lvl="0" indent="-342900" algn="r" rtl="1">
              <a:spcBef>
                <a:spcPts val="0"/>
              </a:spcBef>
              <a:spcAft>
                <a:spcPts val="0"/>
              </a:spcAft>
              <a:buClr>
                <a:schemeClr val="dk1"/>
              </a:buClr>
              <a:buSzPct val="100000"/>
              <a:buFont typeface="+mj-lt"/>
              <a:buAutoNum type="arabicPeriod"/>
            </a:pPr>
            <a:endParaRPr lang="en-US" sz="2000" dirty="0">
              <a:solidFill>
                <a:schemeClr val="dk1"/>
              </a:solidFill>
              <a:latin typeface="Calibri" panose="020F0502020204030204" pitchFamily="34" charset="0"/>
              <a:cs typeface="Calibri" panose="020F0502020204030204" pitchFamily="34" charset="0"/>
              <a:sym typeface="Arial"/>
            </a:endParaRPr>
          </a:p>
          <a:p>
            <a:pPr marL="342900" marR="0" lvl="0" indent="-342900" algn="r" rtl="1">
              <a:spcBef>
                <a:spcPts val="0"/>
              </a:spcBef>
              <a:spcAft>
                <a:spcPts val="0"/>
              </a:spcAft>
              <a:buClr>
                <a:schemeClr val="dk1"/>
              </a:buClr>
              <a:buSzPct val="100000"/>
              <a:buFont typeface="+mj-lt"/>
              <a:buAutoNum type="arabicPeriod"/>
            </a:pPr>
            <a:r>
              <a:rPr lang="en-US" sz="2000" dirty="0">
                <a:solidFill>
                  <a:schemeClr val="dk1"/>
                </a:solidFill>
                <a:latin typeface="Calibri" panose="020F0502020204030204" pitchFamily="34" charset="0"/>
                <a:cs typeface="Calibri" panose="020F0502020204030204" pitchFamily="34" charset="0"/>
                <a:sym typeface="Arial"/>
              </a:rPr>
              <a:t>هل هناك أي إجراء عاجل أو متابعة مطلوبة؟</a:t>
            </a:r>
          </a:p>
        </p:txBody>
      </p:sp>
      <p:sp>
        <p:nvSpPr>
          <p:cNvPr id="18" name="TextBox 17">
            <a:extLst>
              <a:ext uri="{FF2B5EF4-FFF2-40B4-BE49-F238E27FC236}">
                <a16:creationId xmlns:a16="http://schemas.microsoft.com/office/drawing/2014/main" id="{25256748-706A-B574-CEAB-50422137D215}"/>
              </a:ext>
            </a:extLst>
          </p:cNvPr>
          <p:cNvSpPr txBox="1"/>
          <p:nvPr/>
        </p:nvSpPr>
        <p:spPr>
          <a:xfrm>
            <a:off x="3974346" y="1997747"/>
            <a:ext cx="7412042" cy="830997"/>
          </a:xfrm>
          <a:prstGeom prst="rect">
            <a:avLst/>
          </a:prstGeom>
          <a:noFill/>
        </p:spPr>
        <p:txBody>
          <a:bodyPr wrap="square">
            <a:spAutoFit/>
          </a:bodyPr>
          <a:lstStyle/>
          <a:p>
            <a:pPr marL="0" marR="0" lvl="0" indent="0" algn="r" rtl="1">
              <a:spcBef>
                <a:spcPts val="0"/>
              </a:spcBef>
              <a:spcAft>
                <a:spcPts val="0"/>
              </a:spcAft>
              <a:buNone/>
            </a:pPr>
            <a:r>
              <a:rPr lang="ar-SA" sz="2400" b="1" dirty="0">
                <a:solidFill>
                  <a:schemeClr val="dk1"/>
                </a:solidFill>
                <a:latin typeface="Calibri" panose="020F0502020204030204" pitchFamily="34" charset="0"/>
                <a:cs typeface="Calibri" panose="020F0502020204030204" pitchFamily="34" charset="0"/>
                <a:sym typeface="Arial"/>
              </a:rPr>
              <a:t>ضمن ثنائيات</a:t>
            </a:r>
            <a:r>
              <a:rPr lang="ar-SA" sz="2400" b="1" dirty="0">
                <a:solidFill>
                  <a:schemeClr val="dk1"/>
                </a:solidFill>
                <a:latin typeface="Calibri" panose="020F0502020204030204" pitchFamily="34" charset="0"/>
                <a:cs typeface="Calibri" panose="020F0502020204030204" pitchFamily="34" charset="0"/>
              </a:rPr>
              <a:t>،</a:t>
            </a:r>
            <a:r>
              <a:rPr lang="en-US" sz="2400" b="1" dirty="0">
                <a:solidFill>
                  <a:schemeClr val="dk1"/>
                </a:solidFill>
                <a:latin typeface="Calibri" panose="020F0502020204030204" pitchFamily="34" charset="0"/>
                <a:cs typeface="Calibri" panose="020F0502020204030204" pitchFamily="34" charset="0"/>
                <a:sym typeface="Arial"/>
              </a:rPr>
              <a:t> </a:t>
            </a:r>
            <a:r>
              <a:rPr lang="ar-SA" sz="2400" b="1" dirty="0">
                <a:solidFill>
                  <a:schemeClr val="dk1"/>
                </a:solidFill>
                <a:latin typeface="Calibri" panose="020F0502020204030204" pitchFamily="34" charset="0"/>
                <a:cs typeface="Calibri" panose="020F0502020204030204" pitchFamily="34" charset="0"/>
                <a:sym typeface="Arial"/>
              </a:rPr>
              <a:t>قم بقراءة</a:t>
            </a:r>
            <a:r>
              <a:rPr lang="en-US" sz="2400" b="1" dirty="0">
                <a:solidFill>
                  <a:schemeClr val="dk1"/>
                </a:solidFill>
                <a:latin typeface="Calibri" panose="020F0502020204030204" pitchFamily="34" charset="0"/>
                <a:cs typeface="Calibri" panose="020F0502020204030204" pitchFamily="34" charset="0"/>
                <a:sym typeface="Arial"/>
              </a:rPr>
              <a:t> سيناريو الحالة في التمرين ، و</a:t>
            </a:r>
            <a:r>
              <a:rPr lang="ar-SA" sz="2400" b="1" dirty="0">
                <a:solidFill>
                  <a:schemeClr val="dk1"/>
                </a:solidFill>
                <a:latin typeface="Calibri" panose="020F0502020204030204" pitchFamily="34" charset="0"/>
                <a:cs typeface="Calibri" panose="020F0502020204030204" pitchFamily="34" charset="0"/>
                <a:sym typeface="Arial"/>
              </a:rPr>
              <a:t>م</a:t>
            </a:r>
            <a:r>
              <a:rPr lang="en-US" sz="2400" b="1" dirty="0">
                <a:solidFill>
                  <a:schemeClr val="dk1"/>
                </a:solidFill>
                <a:latin typeface="Calibri" panose="020F0502020204030204" pitchFamily="34" charset="0"/>
                <a:cs typeface="Calibri" panose="020F0502020204030204" pitchFamily="34" charset="0"/>
                <a:sym typeface="Arial"/>
              </a:rPr>
              <a:t>قارن</a:t>
            </a:r>
            <a:r>
              <a:rPr lang="ar-SA" sz="2400" b="1" dirty="0">
                <a:solidFill>
                  <a:schemeClr val="dk1"/>
                </a:solidFill>
                <a:latin typeface="Calibri" panose="020F0502020204030204" pitchFamily="34" charset="0"/>
                <a:cs typeface="Calibri" panose="020F0502020204030204" pitchFamily="34" charset="0"/>
                <a:sym typeface="Arial"/>
              </a:rPr>
              <a:t>ة</a:t>
            </a:r>
            <a:r>
              <a:rPr lang="en-US" sz="2400" b="1" dirty="0">
                <a:solidFill>
                  <a:schemeClr val="dk1"/>
                </a:solidFill>
                <a:latin typeface="Calibri" panose="020F0502020204030204" pitchFamily="34" charset="0"/>
                <a:cs typeface="Calibri" panose="020F0502020204030204" pitchFamily="34" charset="0"/>
                <a:sym typeface="Arial"/>
              </a:rPr>
              <a:t> التفاصيل مع نموذج التسجيل المكتمل. أجب التالي:</a:t>
            </a:r>
          </a:p>
        </p:txBody>
      </p:sp>
      <p:grpSp>
        <p:nvGrpSpPr>
          <p:cNvPr id="19" name="Google Shape;314;p4">
            <a:extLst>
              <a:ext uri="{FF2B5EF4-FFF2-40B4-BE49-F238E27FC236}">
                <a16:creationId xmlns:a16="http://schemas.microsoft.com/office/drawing/2014/main" id="{396A81B4-C15D-5B50-6463-4C93E4350CB9}"/>
              </a:ext>
            </a:extLst>
          </p:cNvPr>
          <p:cNvGrpSpPr/>
          <p:nvPr/>
        </p:nvGrpSpPr>
        <p:grpSpPr>
          <a:xfrm>
            <a:off x="838200" y="2400594"/>
            <a:ext cx="4155273" cy="2696903"/>
            <a:chOff x="3400707" y="1772174"/>
            <a:chExt cx="5758105" cy="3737192"/>
          </a:xfrm>
          <a:solidFill>
            <a:schemeClr val="accent4"/>
          </a:solidFill>
        </p:grpSpPr>
        <p:sp>
          <p:nvSpPr>
            <p:cNvPr id="20" name="Google Shape;315;p4">
              <a:extLst>
                <a:ext uri="{FF2B5EF4-FFF2-40B4-BE49-F238E27FC236}">
                  <a16:creationId xmlns:a16="http://schemas.microsoft.com/office/drawing/2014/main" id="{1D3BCC95-E9DA-4137-64F4-D6E88F4A66D0}"/>
                </a:ext>
              </a:extLst>
            </p:cNvPr>
            <p:cNvSpPr/>
            <p:nvPr/>
          </p:nvSpPr>
          <p:spPr>
            <a:xfrm>
              <a:off x="3400707" y="2359766"/>
              <a:ext cx="1412240" cy="1412240"/>
            </a:xfrm>
            <a:prstGeom prst="ellipse">
              <a:avLst/>
            </a:prstGeom>
            <a:solidFill>
              <a:schemeClr val="accent2">
                <a:lumMod val="75000"/>
              </a:schemeClr>
            </a:solidFill>
            <a:ln>
              <a:noFill/>
            </a:ln>
          </p:spPr>
          <p:txBody>
            <a:bodyPr spcFirstLastPara="1" wrap="square" lIns="91425" tIns="45700" rIns="91425" bIns="45700" anchor="ctr" anchorCtr="0">
              <a:noAutofit/>
            </a:bodyPr>
            <a:lstStyle/>
            <a:p>
              <a:pPr marL="0" marR="0" lvl="0" indent="0" algn="ctr" rtl="1">
                <a:spcBef>
                  <a:spcPts val="0"/>
                </a:spcBef>
                <a:spcAft>
                  <a:spcPts val="0"/>
                </a:spcAft>
                <a:buNone/>
              </a:pPr>
              <a:endParaRPr sz="1800" dirty="0">
                <a:solidFill>
                  <a:schemeClr val="lt1"/>
                </a:solidFill>
                <a:latin typeface="Calibri"/>
                <a:ea typeface="Calibri"/>
                <a:cs typeface="Calibri"/>
                <a:sym typeface="Calibri"/>
              </a:endParaRPr>
            </a:p>
          </p:txBody>
        </p:sp>
        <p:sp>
          <p:nvSpPr>
            <p:cNvPr id="21" name="Google Shape;316;p4">
              <a:extLst>
                <a:ext uri="{FF2B5EF4-FFF2-40B4-BE49-F238E27FC236}">
                  <a16:creationId xmlns:a16="http://schemas.microsoft.com/office/drawing/2014/main" id="{8D0F1589-9A69-F756-B575-41BFAAA9E291}"/>
                </a:ext>
              </a:extLst>
            </p:cNvPr>
            <p:cNvSpPr/>
            <p:nvPr/>
          </p:nvSpPr>
          <p:spPr>
            <a:xfrm>
              <a:off x="7746572" y="2359766"/>
              <a:ext cx="1412240" cy="1412240"/>
            </a:xfrm>
            <a:prstGeom prst="ellipse">
              <a:avLst/>
            </a:prstGeom>
            <a:solidFill>
              <a:schemeClr val="accent2">
                <a:lumMod val="75000"/>
              </a:schemeClr>
            </a:solidFill>
            <a:ln>
              <a:noFill/>
            </a:ln>
          </p:spPr>
          <p:txBody>
            <a:bodyPr spcFirstLastPara="1" wrap="square" lIns="91425" tIns="45700" rIns="91425" bIns="45700" anchor="ctr" anchorCtr="0">
              <a:noAutofit/>
            </a:bodyPr>
            <a:lstStyle/>
            <a:p>
              <a:pPr marL="0" marR="0" lvl="0" indent="0" algn="ctr" rtl="1">
                <a:spcBef>
                  <a:spcPts val="0"/>
                </a:spcBef>
                <a:spcAft>
                  <a:spcPts val="0"/>
                </a:spcAft>
                <a:buNone/>
              </a:pPr>
              <a:endParaRPr sz="1800" dirty="0">
                <a:solidFill>
                  <a:schemeClr val="lt1"/>
                </a:solidFill>
                <a:latin typeface="Calibri"/>
                <a:ea typeface="Calibri"/>
                <a:cs typeface="Calibri"/>
                <a:sym typeface="Calibri"/>
              </a:endParaRPr>
            </a:p>
          </p:txBody>
        </p:sp>
        <p:sp>
          <p:nvSpPr>
            <p:cNvPr id="22" name="Google Shape;317;p4">
              <a:extLst>
                <a:ext uri="{FF2B5EF4-FFF2-40B4-BE49-F238E27FC236}">
                  <a16:creationId xmlns:a16="http://schemas.microsoft.com/office/drawing/2014/main" id="{D1FF4B84-DD20-770E-4C8D-A54370F69062}"/>
                </a:ext>
              </a:extLst>
            </p:cNvPr>
            <p:cNvSpPr/>
            <p:nvPr/>
          </p:nvSpPr>
          <p:spPr>
            <a:xfrm>
              <a:off x="3400707" y="4048152"/>
              <a:ext cx="1335891" cy="1461214"/>
            </a:xfrm>
            <a:prstGeom prst="round2SameRect">
              <a:avLst>
                <a:gd name="adj1" fmla="val 50000"/>
                <a:gd name="adj2" fmla="val 0"/>
              </a:avLst>
            </a:prstGeom>
            <a:solidFill>
              <a:schemeClr val="accent2">
                <a:lumMod val="75000"/>
              </a:schemeClr>
            </a:solidFill>
            <a:ln>
              <a:noFill/>
            </a:ln>
          </p:spPr>
          <p:txBody>
            <a:bodyPr spcFirstLastPara="1" wrap="square" lIns="91425" tIns="45700" rIns="91425" bIns="45700" anchor="ctr" anchorCtr="0">
              <a:noAutofit/>
            </a:bodyPr>
            <a:lstStyle/>
            <a:p>
              <a:pPr marL="0" marR="0" lvl="0" indent="0" algn="ctr" rtl="1">
                <a:spcBef>
                  <a:spcPts val="0"/>
                </a:spcBef>
                <a:spcAft>
                  <a:spcPts val="0"/>
                </a:spcAft>
                <a:buNone/>
              </a:pPr>
              <a:endParaRPr sz="1800" dirty="0">
                <a:solidFill>
                  <a:schemeClr val="lt1"/>
                </a:solidFill>
                <a:latin typeface="Calibri"/>
                <a:ea typeface="Calibri"/>
                <a:cs typeface="Calibri"/>
                <a:sym typeface="Calibri"/>
              </a:endParaRPr>
            </a:p>
          </p:txBody>
        </p:sp>
        <p:sp>
          <p:nvSpPr>
            <p:cNvPr id="23" name="Google Shape;318;p4">
              <a:extLst>
                <a:ext uri="{FF2B5EF4-FFF2-40B4-BE49-F238E27FC236}">
                  <a16:creationId xmlns:a16="http://schemas.microsoft.com/office/drawing/2014/main" id="{4DD28EA8-0787-C8C9-7735-D4EA8BF734AD}"/>
                </a:ext>
              </a:extLst>
            </p:cNvPr>
            <p:cNvSpPr/>
            <p:nvPr/>
          </p:nvSpPr>
          <p:spPr>
            <a:xfrm>
              <a:off x="7822921" y="4048152"/>
              <a:ext cx="1335891" cy="1461214"/>
            </a:xfrm>
            <a:prstGeom prst="round2SameRect">
              <a:avLst>
                <a:gd name="adj1" fmla="val 50000"/>
                <a:gd name="adj2" fmla="val 0"/>
              </a:avLst>
            </a:prstGeom>
            <a:solidFill>
              <a:schemeClr val="accent2">
                <a:lumMod val="75000"/>
              </a:schemeClr>
            </a:solidFill>
            <a:ln>
              <a:noFill/>
            </a:ln>
          </p:spPr>
          <p:txBody>
            <a:bodyPr spcFirstLastPara="1" wrap="square" lIns="91425" tIns="45700" rIns="91425" bIns="45700" anchor="ctr" anchorCtr="0">
              <a:noAutofit/>
            </a:bodyPr>
            <a:lstStyle/>
            <a:p>
              <a:pPr marL="0" marR="0" lvl="0" indent="0" algn="ctr" rtl="1">
                <a:spcBef>
                  <a:spcPts val="0"/>
                </a:spcBef>
                <a:spcAft>
                  <a:spcPts val="0"/>
                </a:spcAft>
                <a:buNone/>
              </a:pPr>
              <a:endParaRPr sz="1800" dirty="0">
                <a:solidFill>
                  <a:schemeClr val="lt1"/>
                </a:solidFill>
                <a:latin typeface="Calibri"/>
                <a:ea typeface="Calibri"/>
                <a:cs typeface="Calibri"/>
                <a:sym typeface="Calibri"/>
              </a:endParaRPr>
            </a:p>
          </p:txBody>
        </p:sp>
        <p:sp>
          <p:nvSpPr>
            <p:cNvPr id="24" name="Google Shape;319;p4">
              <a:extLst>
                <a:ext uri="{FF2B5EF4-FFF2-40B4-BE49-F238E27FC236}">
                  <a16:creationId xmlns:a16="http://schemas.microsoft.com/office/drawing/2014/main" id="{C5A248E3-4484-9A24-8A70-3407FC71180A}"/>
                </a:ext>
              </a:extLst>
            </p:cNvPr>
            <p:cNvSpPr/>
            <p:nvPr/>
          </p:nvSpPr>
          <p:spPr>
            <a:xfrm>
              <a:off x="4351095" y="2702772"/>
              <a:ext cx="771005" cy="771005"/>
            </a:xfrm>
            <a:prstGeom prst="chord">
              <a:avLst>
                <a:gd name="adj1" fmla="val 2700000"/>
                <a:gd name="adj2" fmla="val 9734345"/>
              </a:avLst>
            </a:prstGeom>
            <a:solidFill>
              <a:schemeClr val="accent2">
                <a:lumMod val="20000"/>
                <a:lumOff val="80000"/>
              </a:schemeClr>
            </a:solidFill>
            <a:ln>
              <a:noFill/>
            </a:ln>
          </p:spPr>
          <p:txBody>
            <a:bodyPr spcFirstLastPara="1" wrap="square" lIns="91425" tIns="45700" rIns="91425" bIns="45700" anchor="ctr" anchorCtr="0">
              <a:noAutofit/>
            </a:bodyPr>
            <a:lstStyle/>
            <a:p>
              <a:pPr marL="0" marR="0" lvl="0" indent="0" algn="ctr" rtl="1">
                <a:spcBef>
                  <a:spcPts val="0"/>
                </a:spcBef>
                <a:spcAft>
                  <a:spcPts val="0"/>
                </a:spcAft>
                <a:buNone/>
              </a:pPr>
              <a:endParaRPr sz="1800" dirty="0">
                <a:solidFill>
                  <a:schemeClr val="lt1"/>
                </a:solidFill>
                <a:latin typeface="Calibri"/>
                <a:ea typeface="Calibri"/>
                <a:cs typeface="Calibri"/>
                <a:sym typeface="Calibri"/>
              </a:endParaRPr>
            </a:p>
          </p:txBody>
        </p:sp>
        <p:sp>
          <p:nvSpPr>
            <p:cNvPr id="25" name="Google Shape;320;p4">
              <a:extLst>
                <a:ext uri="{FF2B5EF4-FFF2-40B4-BE49-F238E27FC236}">
                  <a16:creationId xmlns:a16="http://schemas.microsoft.com/office/drawing/2014/main" id="{F976EBB8-7690-488C-309A-59FF78D13B0C}"/>
                </a:ext>
              </a:extLst>
            </p:cNvPr>
            <p:cNvSpPr/>
            <p:nvPr/>
          </p:nvSpPr>
          <p:spPr>
            <a:xfrm flipH="1">
              <a:off x="7347577" y="2785543"/>
              <a:ext cx="950687" cy="771005"/>
            </a:xfrm>
            <a:prstGeom prst="chord">
              <a:avLst>
                <a:gd name="adj1" fmla="val 2700000"/>
                <a:gd name="adj2" fmla="val 9734345"/>
              </a:avLst>
            </a:prstGeom>
            <a:solidFill>
              <a:schemeClr val="accent2">
                <a:lumMod val="20000"/>
                <a:lumOff val="80000"/>
              </a:schemeClr>
            </a:solidFill>
            <a:ln>
              <a:noFill/>
            </a:ln>
          </p:spPr>
          <p:txBody>
            <a:bodyPr spcFirstLastPara="1" wrap="square" lIns="91425" tIns="45700" rIns="91425" bIns="45700" anchor="ctr" anchorCtr="0">
              <a:noAutofit/>
            </a:bodyPr>
            <a:lstStyle/>
            <a:p>
              <a:pPr marL="0" marR="0" lvl="0" indent="0" algn="ctr" rtl="1">
                <a:spcBef>
                  <a:spcPts val="0"/>
                </a:spcBef>
                <a:spcAft>
                  <a:spcPts val="0"/>
                </a:spcAft>
                <a:buNone/>
              </a:pPr>
              <a:endParaRPr sz="1800" dirty="0">
                <a:solidFill>
                  <a:schemeClr val="lt1"/>
                </a:solidFill>
                <a:latin typeface="Calibri"/>
                <a:ea typeface="Calibri"/>
                <a:cs typeface="Calibri"/>
                <a:sym typeface="Calibri"/>
              </a:endParaRPr>
            </a:p>
          </p:txBody>
        </p:sp>
        <p:sp>
          <p:nvSpPr>
            <p:cNvPr id="26" name="Google Shape;321;p4">
              <a:extLst>
                <a:ext uri="{FF2B5EF4-FFF2-40B4-BE49-F238E27FC236}">
                  <a16:creationId xmlns:a16="http://schemas.microsoft.com/office/drawing/2014/main" id="{12F90E3B-3518-5C40-AF6D-D38FE52FB4A5}"/>
                </a:ext>
              </a:extLst>
            </p:cNvPr>
            <p:cNvSpPr/>
            <p:nvPr/>
          </p:nvSpPr>
          <p:spPr>
            <a:xfrm>
              <a:off x="5001335" y="1772174"/>
              <a:ext cx="1524000" cy="1175183"/>
            </a:xfrm>
            <a:prstGeom prst="wedgeRoundRectCallout">
              <a:avLst/>
            </a:prstGeom>
            <a:solidFill>
              <a:schemeClr val="accent2">
                <a:lumMod val="75000"/>
              </a:schemeClr>
            </a:solidFill>
            <a:ln>
              <a:noFill/>
            </a:ln>
          </p:spPr>
          <p:txBody>
            <a:bodyPr spcFirstLastPara="1" wrap="square" lIns="91425" tIns="45700" rIns="91425" bIns="45700" anchor="ctr" anchorCtr="0">
              <a:noAutofit/>
            </a:bodyPr>
            <a:lstStyle/>
            <a:p>
              <a:pPr marL="0" marR="0" lvl="0" indent="0" algn="ctr" rtl="1">
                <a:spcBef>
                  <a:spcPts val="0"/>
                </a:spcBef>
                <a:spcAft>
                  <a:spcPts val="0"/>
                </a:spcAft>
                <a:buNone/>
              </a:pPr>
              <a:endParaRPr sz="1800" dirty="0">
                <a:solidFill>
                  <a:schemeClr val="lt1"/>
                </a:solidFill>
                <a:latin typeface="Calibri"/>
                <a:ea typeface="Calibri"/>
                <a:cs typeface="Calibri"/>
                <a:sym typeface="Calibri"/>
              </a:endParaRPr>
            </a:p>
          </p:txBody>
        </p:sp>
        <p:sp>
          <p:nvSpPr>
            <p:cNvPr id="27" name="Google Shape;322;p4">
              <a:extLst>
                <a:ext uri="{FF2B5EF4-FFF2-40B4-BE49-F238E27FC236}">
                  <a16:creationId xmlns:a16="http://schemas.microsoft.com/office/drawing/2014/main" id="{F7666055-1563-0773-AC33-0C848E108EE0}"/>
                </a:ext>
              </a:extLst>
            </p:cNvPr>
            <p:cNvSpPr/>
            <p:nvPr/>
          </p:nvSpPr>
          <p:spPr>
            <a:xfrm>
              <a:off x="6034184" y="2500682"/>
              <a:ext cx="1524000" cy="1175183"/>
            </a:xfrm>
            <a:prstGeom prst="wedgeRoundRectCallout">
              <a:avLst>
                <a:gd name="adj1" fmla="val 59833"/>
                <a:gd name="adj2" fmla="val 21866"/>
                <a:gd name="adj3" fmla="val 16667"/>
              </a:avLst>
            </a:prstGeom>
            <a:solidFill>
              <a:schemeClr val="accent2">
                <a:lumMod val="75000"/>
              </a:schemeClr>
            </a:solidFill>
            <a:ln w="57150" cap="flat" cmpd="sng">
              <a:solidFill>
                <a:schemeClr val="accent2">
                  <a:lumMod val="20000"/>
                  <a:lumOff val="80000"/>
                </a:schemeClr>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1">
                <a:spcBef>
                  <a:spcPts val="0"/>
                </a:spcBef>
                <a:spcAft>
                  <a:spcPts val="0"/>
                </a:spcAft>
                <a:buNone/>
              </a:pPr>
              <a:endParaRPr sz="1800" dirty="0">
                <a:solidFill>
                  <a:schemeClr val="lt1"/>
                </a:solidFill>
                <a:latin typeface="Calibri"/>
                <a:ea typeface="Calibri"/>
                <a:cs typeface="Calibri"/>
                <a:sym typeface="Calibri"/>
              </a:endParaRPr>
            </a:p>
          </p:txBody>
        </p:sp>
      </p:grpSp>
    </p:spTree>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show="0">
  <p:cSld>
    <p:spTree>
      <p:nvGrpSpPr>
        <p:cNvPr id="1" name="Shape 812"/>
        <p:cNvGrpSpPr/>
        <p:nvPr/>
      </p:nvGrpSpPr>
      <p:grpSpPr>
        <a:xfrm>
          <a:off x="0" y="0"/>
          <a:ext cx="0" cy="0"/>
          <a:chOff x="0" y="0"/>
          <a:chExt cx="0" cy="0"/>
        </a:xfrm>
      </p:grpSpPr>
      <p:sp>
        <p:nvSpPr>
          <p:cNvPr id="6" name="Title 72">
            <a:extLst>
              <a:ext uri="{FF2B5EF4-FFF2-40B4-BE49-F238E27FC236}">
                <a16:creationId xmlns:a16="http://schemas.microsoft.com/office/drawing/2014/main" id="{651A139C-7752-FE82-6B84-B69CFCBA8AE1}"/>
              </a:ext>
            </a:extLst>
          </p:cNvPr>
          <p:cNvSpPr txBox="1">
            <a:spLocks/>
          </p:cNvSpPr>
          <p:nvPr/>
        </p:nvSpPr>
        <p:spPr>
          <a:xfrm>
            <a:off x="5197904" y="2247285"/>
            <a:ext cx="5915913" cy="562168"/>
          </a:xfrm>
          <a:prstGeom prst="rect">
            <a:avLst/>
          </a:prstGeom>
        </p:spPr>
        <p:txBody>
          <a:bodyPr anchor="ctr" anchorCtr="0"/>
          <a:lstStyle>
            <a:lvl1pPr algn="l" defTabSz="914400" rtl="0" eaLnBrk="1" latinLnBrk="0" hangingPunct="1">
              <a:lnSpc>
                <a:spcPct val="90000"/>
              </a:lnSpc>
              <a:spcBef>
                <a:spcPct val="0"/>
              </a:spcBef>
              <a:buNone/>
              <a:defRPr sz="4400" kern="1200">
                <a:solidFill>
                  <a:schemeClr val="tx1"/>
                </a:solidFill>
                <a:latin typeface="Helvetica Neue" charset="0"/>
                <a:ea typeface="Helvetica Neue" charset="0"/>
                <a:cs typeface="Helvetica Neue" charset="0"/>
              </a:defRPr>
            </a:lvl1pPr>
          </a:lstStyle>
          <a:p>
            <a:pPr algn="r" rtl="1"/>
            <a:r>
              <a:rPr lang="en-CA" sz="5400" b="1" dirty="0">
                <a:solidFill>
                  <a:schemeClr val="bg1">
                    <a:lumMod val="75000"/>
                  </a:schemeClr>
                </a:solidFill>
                <a:latin typeface="Calibri" panose="020F0502020204030204" pitchFamily="34" charset="0"/>
                <a:cs typeface="Calibri" panose="020F0502020204030204" pitchFamily="34" charset="0"/>
              </a:rPr>
              <a:t>شريحة إضافية لملاحظات الميسر</a:t>
            </a:r>
          </a:p>
        </p:txBody>
      </p:sp>
    </p:spTree>
    <p:extLst>
      <p:ext uri="{BB962C8B-B14F-4D97-AF65-F5344CB8AC3E}">
        <p14:creationId xmlns:p14="http://schemas.microsoft.com/office/powerpoint/2010/main" val="2668011404"/>
      </p:ext>
    </p:extLst>
  </p:cSld>
  <p:clrMapOvr>
    <a:masterClrMapping/>
  </p:clrMapOvr>
</p:sld>
</file>

<file path=ppt/slides/slide96.xml><?xml version="1.0" encoding="utf-8"?>
<p:sld xmlns:a="http://schemas.openxmlformats.org/drawingml/2006/main" xmlns:r="http://schemas.openxmlformats.org/officeDocument/2006/relationships" xmlns:p="http://schemas.openxmlformats.org/presentationml/2006/main" show="0">
  <p:cSld>
    <p:spTree>
      <p:nvGrpSpPr>
        <p:cNvPr id="1" name="Shape 812"/>
        <p:cNvGrpSpPr/>
        <p:nvPr/>
      </p:nvGrpSpPr>
      <p:grpSpPr>
        <a:xfrm>
          <a:off x="0" y="0"/>
          <a:ext cx="0" cy="0"/>
          <a:chOff x="0" y="0"/>
          <a:chExt cx="0" cy="0"/>
        </a:xfrm>
      </p:grpSpPr>
      <p:sp>
        <p:nvSpPr>
          <p:cNvPr id="6" name="Title 72">
            <a:extLst>
              <a:ext uri="{FF2B5EF4-FFF2-40B4-BE49-F238E27FC236}">
                <a16:creationId xmlns:a16="http://schemas.microsoft.com/office/drawing/2014/main" id="{651A139C-7752-FE82-6B84-B69CFCBA8AE1}"/>
              </a:ext>
            </a:extLst>
          </p:cNvPr>
          <p:cNvSpPr txBox="1">
            <a:spLocks/>
          </p:cNvSpPr>
          <p:nvPr/>
        </p:nvSpPr>
        <p:spPr>
          <a:xfrm>
            <a:off x="4020034" y="1906322"/>
            <a:ext cx="5915913" cy="562168"/>
          </a:xfrm>
          <a:prstGeom prst="rect">
            <a:avLst/>
          </a:prstGeom>
        </p:spPr>
        <p:txBody>
          <a:bodyPr anchor="ctr" anchorCtr="0"/>
          <a:lstStyle>
            <a:lvl1pPr algn="l" defTabSz="914400" rtl="0" eaLnBrk="1" latinLnBrk="0" hangingPunct="1">
              <a:lnSpc>
                <a:spcPct val="90000"/>
              </a:lnSpc>
              <a:spcBef>
                <a:spcPct val="0"/>
              </a:spcBef>
              <a:buNone/>
              <a:defRPr sz="4400" kern="1200">
                <a:solidFill>
                  <a:schemeClr val="tx1"/>
                </a:solidFill>
                <a:latin typeface="Helvetica Neue" charset="0"/>
                <a:ea typeface="Helvetica Neue" charset="0"/>
                <a:cs typeface="Helvetica Neue" charset="0"/>
              </a:defRPr>
            </a:lvl1pPr>
          </a:lstStyle>
          <a:p>
            <a:pPr algn="r" rtl="1"/>
            <a:r>
              <a:rPr lang="en-CA" sz="5400" b="1" dirty="0">
                <a:solidFill>
                  <a:schemeClr val="bg1">
                    <a:lumMod val="75000"/>
                  </a:schemeClr>
                </a:solidFill>
                <a:latin typeface="Calibri" panose="020F0502020204030204" pitchFamily="34" charset="0"/>
                <a:cs typeface="Calibri" panose="020F0502020204030204" pitchFamily="34" charset="0"/>
              </a:rPr>
              <a:t>شريحة إضافية لملاحظات الميسر</a:t>
            </a:r>
          </a:p>
        </p:txBody>
      </p:sp>
    </p:spTree>
    <p:extLst>
      <p:ext uri="{BB962C8B-B14F-4D97-AF65-F5344CB8AC3E}">
        <p14:creationId xmlns:p14="http://schemas.microsoft.com/office/powerpoint/2010/main" val="1570349827"/>
      </p:ext>
    </p:extLst>
  </p:cSld>
  <p:clrMapOvr>
    <a:masterClrMapping/>
  </p:clrMapOvr>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Shape 1307"/>
        <p:cNvGrpSpPr/>
        <p:nvPr/>
      </p:nvGrpSpPr>
      <p:grpSpPr>
        <a:xfrm>
          <a:off x="0" y="0"/>
          <a:ext cx="0" cy="0"/>
          <a:chOff x="0" y="0"/>
          <a:chExt cx="0" cy="0"/>
        </a:xfrm>
      </p:grpSpPr>
      <p:sp>
        <p:nvSpPr>
          <p:cNvPr id="1308" name="Google Shape;1308;p69"/>
          <p:cNvSpPr/>
          <p:nvPr/>
        </p:nvSpPr>
        <p:spPr>
          <a:xfrm>
            <a:off x="0" y="-1"/>
            <a:ext cx="12192000" cy="985520"/>
          </a:xfrm>
          <a:prstGeom prst="rect">
            <a:avLst/>
          </a:prstGeom>
          <a:solidFill>
            <a:srgbClr val="EEE7EB"/>
          </a:solidFill>
          <a:ln>
            <a:noFill/>
          </a:ln>
        </p:spPr>
        <p:txBody>
          <a:bodyPr spcFirstLastPara="1" wrap="square" lIns="91425" tIns="45700" rIns="91425" bIns="45700" anchor="ctr" anchorCtr="0">
            <a:noAutofit/>
          </a:bodyPr>
          <a:lstStyle/>
          <a:p>
            <a:pPr marL="0" marR="0" lvl="0" indent="0" algn="ctr" rtl="1">
              <a:lnSpc>
                <a:spcPct val="100000"/>
              </a:lnSpc>
              <a:spcBef>
                <a:spcPts val="0"/>
              </a:spcBef>
              <a:spcAft>
                <a:spcPts val="0"/>
              </a:spcAft>
              <a:buClr>
                <a:schemeClr val="lt1"/>
              </a:buClr>
              <a:buSzPts val="1800"/>
              <a:buFont typeface="Calibri"/>
              <a:buNone/>
            </a:pPr>
            <a:endParaRPr sz="1800" b="0" i="0" u="none" strike="noStrike" cap="none" dirty="0">
              <a:solidFill>
                <a:srgbClr val="FFFFFF"/>
              </a:solidFill>
              <a:latin typeface="Calibri"/>
              <a:ea typeface="Calibri"/>
              <a:cs typeface="Calibri"/>
              <a:sym typeface="Calibri"/>
            </a:endParaRPr>
          </a:p>
        </p:txBody>
      </p:sp>
      <p:sp>
        <p:nvSpPr>
          <p:cNvPr id="1309" name="Google Shape;1309;p69"/>
          <p:cNvSpPr txBox="1">
            <a:spLocks noGrp="1"/>
          </p:cNvSpPr>
          <p:nvPr>
            <p:ph type="title"/>
          </p:nvPr>
        </p:nvSpPr>
        <p:spPr>
          <a:xfrm>
            <a:off x="838200" y="120516"/>
            <a:ext cx="10515600" cy="868968"/>
          </a:xfrm>
          <a:prstGeom prst="rect">
            <a:avLst/>
          </a:prstGeom>
          <a:noFill/>
          <a:ln>
            <a:noFill/>
          </a:ln>
        </p:spPr>
        <p:txBody>
          <a:bodyPr spcFirstLastPara="1" wrap="square" lIns="91425" tIns="45700" rIns="91425" bIns="45700" anchor="ctr" anchorCtr="0">
            <a:normAutofit/>
          </a:bodyPr>
          <a:lstStyle/>
          <a:p>
            <a:pPr marL="0" lvl="0" indent="0" algn="ctr" rtl="1">
              <a:lnSpc>
                <a:spcPct val="90000"/>
              </a:lnSpc>
              <a:spcBef>
                <a:spcPts val="0"/>
              </a:spcBef>
              <a:spcAft>
                <a:spcPts val="0"/>
              </a:spcAft>
              <a:buClr>
                <a:srgbClr val="8C5F7A"/>
              </a:buClr>
              <a:buSzPts val="3200"/>
              <a:buFont typeface="Arial"/>
              <a:buNone/>
            </a:pPr>
            <a:r>
              <a:rPr lang="en-US" dirty="0">
                <a:latin typeface="Calibri" panose="020F0502020204030204" pitchFamily="34" charset="0"/>
                <a:cs typeface="Calibri" panose="020F0502020204030204" pitchFamily="34" charset="0"/>
                <a:sym typeface="Arial"/>
              </a:rPr>
              <a:t>نقاط التعلم الأساسية</a:t>
            </a:r>
            <a:endParaRPr dirty="0">
              <a:latin typeface="Calibri" panose="020F0502020204030204" pitchFamily="34" charset="0"/>
              <a:cs typeface="Calibri" panose="020F0502020204030204" pitchFamily="34" charset="0"/>
            </a:endParaRPr>
          </a:p>
        </p:txBody>
      </p:sp>
      <p:sp>
        <p:nvSpPr>
          <p:cNvPr id="1310" name="Google Shape;1310;p69"/>
          <p:cNvSpPr/>
          <p:nvPr/>
        </p:nvSpPr>
        <p:spPr>
          <a:xfrm>
            <a:off x="2352594" y="2097101"/>
            <a:ext cx="1051560" cy="1051560"/>
          </a:xfrm>
          <a:prstGeom prst="star5">
            <a:avLst>
              <a:gd name="adj" fmla="val 28143"/>
              <a:gd name="hf" fmla="val 105146"/>
              <a:gd name="vf" fmla="val 110557"/>
            </a:avLst>
          </a:prstGeom>
          <a:solidFill>
            <a:srgbClr val="8C5F7A"/>
          </a:solidFill>
          <a:ln>
            <a:noFill/>
          </a:ln>
        </p:spPr>
        <p:txBody>
          <a:bodyPr spcFirstLastPara="1" wrap="square" lIns="91425" tIns="45700" rIns="91425" bIns="45700" anchor="ctr" anchorCtr="0">
            <a:noAutofit/>
          </a:bodyPr>
          <a:lstStyle/>
          <a:p>
            <a:pPr marL="0" marR="0" lvl="0" indent="0" algn="ctr" rtl="1">
              <a:lnSpc>
                <a:spcPct val="100000"/>
              </a:lnSpc>
              <a:spcBef>
                <a:spcPts val="0"/>
              </a:spcBef>
              <a:spcAft>
                <a:spcPts val="0"/>
              </a:spcAft>
              <a:buClr>
                <a:schemeClr val="lt1"/>
              </a:buClr>
              <a:buSzPts val="1800"/>
              <a:buFont typeface="Calibri"/>
              <a:buNone/>
            </a:pPr>
            <a:endParaRPr sz="1800" b="0" i="0" u="none" strike="noStrike" cap="none" dirty="0">
              <a:solidFill>
                <a:srgbClr val="FFFFFF"/>
              </a:solidFill>
              <a:latin typeface="Calibri"/>
              <a:ea typeface="Calibri"/>
              <a:cs typeface="Calibri"/>
              <a:sym typeface="Calibri"/>
            </a:endParaRPr>
          </a:p>
        </p:txBody>
      </p:sp>
      <p:sp>
        <p:nvSpPr>
          <p:cNvPr id="1311" name="Google Shape;1311;p69"/>
          <p:cNvSpPr/>
          <p:nvPr/>
        </p:nvSpPr>
        <p:spPr>
          <a:xfrm>
            <a:off x="5546733" y="2097101"/>
            <a:ext cx="1051560" cy="1051560"/>
          </a:xfrm>
          <a:prstGeom prst="star5">
            <a:avLst>
              <a:gd name="adj" fmla="val 28143"/>
              <a:gd name="hf" fmla="val 105146"/>
              <a:gd name="vf" fmla="val 110557"/>
            </a:avLst>
          </a:prstGeom>
          <a:solidFill>
            <a:srgbClr val="8C5F7A"/>
          </a:solidFill>
          <a:ln>
            <a:noFill/>
          </a:ln>
        </p:spPr>
        <p:txBody>
          <a:bodyPr spcFirstLastPara="1" wrap="square" lIns="91425" tIns="45700" rIns="91425" bIns="45700" anchor="ctr" anchorCtr="0">
            <a:noAutofit/>
          </a:bodyPr>
          <a:lstStyle/>
          <a:p>
            <a:pPr marL="0" marR="0" lvl="0" indent="0" algn="ctr" rtl="1">
              <a:lnSpc>
                <a:spcPct val="100000"/>
              </a:lnSpc>
              <a:spcBef>
                <a:spcPts val="0"/>
              </a:spcBef>
              <a:spcAft>
                <a:spcPts val="0"/>
              </a:spcAft>
              <a:buClr>
                <a:schemeClr val="lt1"/>
              </a:buClr>
              <a:buSzPts val="1800"/>
              <a:buFont typeface="Calibri"/>
              <a:buNone/>
            </a:pPr>
            <a:endParaRPr sz="1800" b="0" i="0" u="none" strike="noStrike" cap="none" dirty="0">
              <a:solidFill>
                <a:srgbClr val="FFFFFF"/>
              </a:solidFill>
              <a:latin typeface="Calibri"/>
              <a:ea typeface="Calibri"/>
              <a:cs typeface="Calibri"/>
              <a:sym typeface="Calibri"/>
            </a:endParaRPr>
          </a:p>
        </p:txBody>
      </p:sp>
      <p:sp>
        <p:nvSpPr>
          <p:cNvPr id="1312" name="Google Shape;1312;p69"/>
          <p:cNvSpPr/>
          <p:nvPr/>
        </p:nvSpPr>
        <p:spPr>
          <a:xfrm>
            <a:off x="8759658" y="2097101"/>
            <a:ext cx="1051560" cy="1051560"/>
          </a:xfrm>
          <a:prstGeom prst="star5">
            <a:avLst>
              <a:gd name="adj" fmla="val 28143"/>
              <a:gd name="hf" fmla="val 105146"/>
              <a:gd name="vf" fmla="val 110557"/>
            </a:avLst>
          </a:prstGeom>
          <a:solidFill>
            <a:srgbClr val="8C5F7A"/>
          </a:solidFill>
          <a:ln>
            <a:noFill/>
          </a:ln>
        </p:spPr>
        <p:txBody>
          <a:bodyPr spcFirstLastPara="1" wrap="square" lIns="91425" tIns="45700" rIns="91425" bIns="45700" anchor="ctr" anchorCtr="0">
            <a:noAutofit/>
          </a:bodyPr>
          <a:lstStyle/>
          <a:p>
            <a:pPr marL="0" marR="0" lvl="0" indent="0" algn="ctr" rtl="1">
              <a:lnSpc>
                <a:spcPct val="100000"/>
              </a:lnSpc>
              <a:spcBef>
                <a:spcPts val="0"/>
              </a:spcBef>
              <a:spcAft>
                <a:spcPts val="0"/>
              </a:spcAft>
              <a:buClr>
                <a:schemeClr val="lt1"/>
              </a:buClr>
              <a:buSzPts val="1800"/>
              <a:buFont typeface="Calibri"/>
              <a:buNone/>
            </a:pPr>
            <a:endParaRPr sz="1800" b="0" i="0" u="none" strike="noStrike" cap="none" dirty="0">
              <a:solidFill>
                <a:srgbClr val="FFFFFF"/>
              </a:solidFill>
              <a:latin typeface="Calibri"/>
              <a:ea typeface="Calibri"/>
              <a:cs typeface="Calibri"/>
              <a:sym typeface="Calibri"/>
            </a:endParaRPr>
          </a:p>
        </p:txBody>
      </p:sp>
      <p:sp>
        <p:nvSpPr>
          <p:cNvPr id="1313" name="Google Shape;1313;p69"/>
          <p:cNvSpPr txBox="1"/>
          <p:nvPr/>
        </p:nvSpPr>
        <p:spPr>
          <a:xfrm>
            <a:off x="1595911" y="3659548"/>
            <a:ext cx="2564926" cy="1323399"/>
          </a:xfrm>
          <a:prstGeom prst="rect">
            <a:avLst/>
          </a:prstGeom>
          <a:noFill/>
          <a:ln>
            <a:noFill/>
          </a:ln>
        </p:spPr>
        <p:txBody>
          <a:bodyPr spcFirstLastPara="1" wrap="square" lIns="91425" tIns="45700" rIns="91425" bIns="45700" anchor="t" anchorCtr="0">
            <a:spAutoFit/>
          </a:bodyPr>
          <a:lstStyle/>
          <a:p>
            <a:pPr marL="0" marR="0" lvl="0" indent="0" algn="ctr" rtl="1">
              <a:lnSpc>
                <a:spcPct val="100000"/>
              </a:lnSpc>
              <a:spcBef>
                <a:spcPts val="0"/>
              </a:spcBef>
              <a:spcAft>
                <a:spcPts val="0"/>
              </a:spcAft>
              <a:buClr>
                <a:srgbClr val="000000"/>
              </a:buClr>
              <a:buSzPts val="2400"/>
              <a:buFont typeface="Helvetica Neue"/>
              <a:buNone/>
            </a:pPr>
            <a:r>
              <a:rPr lang="en-US" sz="2000" b="0" i="0" u="none" strike="noStrike" cap="none" dirty="0">
                <a:solidFill>
                  <a:srgbClr val="000000"/>
                </a:solidFill>
                <a:latin typeface="Calibri" panose="020F0502020204030204" pitchFamily="34" charset="0"/>
                <a:ea typeface="Helvetica Neue"/>
                <a:cs typeface="Calibri" panose="020F0502020204030204" pitchFamily="34" charset="0"/>
                <a:sym typeface="Helvetica Neue"/>
              </a:rPr>
              <a:t>يعد التوثيق الجيد والتحديث لمعلومات التعقب أمرًا ضروريًا حتى تكون جهود التعقب فعالة.</a:t>
            </a:r>
            <a:endParaRPr sz="2000" dirty="0">
              <a:latin typeface="Calibri" panose="020F0502020204030204" pitchFamily="34" charset="0"/>
              <a:cs typeface="Calibri" panose="020F0502020204030204" pitchFamily="34" charset="0"/>
            </a:endParaRPr>
          </a:p>
        </p:txBody>
      </p:sp>
      <p:sp>
        <p:nvSpPr>
          <p:cNvPr id="1314" name="Google Shape;1314;p69"/>
          <p:cNvSpPr txBox="1"/>
          <p:nvPr/>
        </p:nvSpPr>
        <p:spPr>
          <a:xfrm>
            <a:off x="4614686" y="3656454"/>
            <a:ext cx="2915653" cy="1323399"/>
          </a:xfrm>
          <a:prstGeom prst="rect">
            <a:avLst/>
          </a:prstGeom>
          <a:noFill/>
          <a:ln>
            <a:noFill/>
          </a:ln>
        </p:spPr>
        <p:txBody>
          <a:bodyPr spcFirstLastPara="1" wrap="square" lIns="91425" tIns="45700" rIns="91425" bIns="45700" anchor="t" anchorCtr="0">
            <a:spAutoFit/>
          </a:bodyPr>
          <a:lstStyle/>
          <a:p>
            <a:pPr marL="0" marR="0" lvl="0" indent="0" algn="ctr" rtl="1">
              <a:lnSpc>
                <a:spcPct val="100000"/>
              </a:lnSpc>
              <a:spcBef>
                <a:spcPts val="0"/>
              </a:spcBef>
              <a:spcAft>
                <a:spcPts val="0"/>
              </a:spcAft>
              <a:buClr>
                <a:srgbClr val="000000"/>
              </a:buClr>
              <a:buSzPts val="2400"/>
              <a:buFont typeface="Helvetica Neue"/>
              <a:buNone/>
            </a:pPr>
            <a:r>
              <a:rPr lang="en-US" sz="2000" b="0" i="0" u="none" strike="noStrike" cap="none" dirty="0">
                <a:solidFill>
                  <a:srgbClr val="000000"/>
                </a:solidFill>
                <a:latin typeface="Calibri" panose="020F0502020204030204" pitchFamily="34" charset="0"/>
                <a:ea typeface="Helvetica Neue"/>
                <a:cs typeface="Calibri" panose="020F0502020204030204" pitchFamily="34" charset="0"/>
                <a:sym typeface="Helvetica Neue"/>
              </a:rPr>
              <a:t>عادة ما يحدث الحصول على معلومات ت</a:t>
            </a:r>
            <a:r>
              <a:rPr lang="ar-SA" sz="2000" b="0" i="0" u="none" strike="noStrike" cap="none" dirty="0">
                <a:solidFill>
                  <a:srgbClr val="000000"/>
                </a:solidFill>
                <a:latin typeface="Calibri" panose="020F0502020204030204" pitchFamily="34" charset="0"/>
                <a:ea typeface="Helvetica Neue"/>
                <a:cs typeface="Calibri" panose="020F0502020204030204" pitchFamily="34" charset="0"/>
                <a:sym typeface="Helvetica Neue"/>
              </a:rPr>
              <a:t>عقب</a:t>
            </a:r>
            <a:r>
              <a:rPr lang="en-US" sz="2000" b="0" i="0" u="none" strike="noStrike" cap="none" dirty="0">
                <a:solidFill>
                  <a:srgbClr val="000000"/>
                </a:solidFill>
                <a:latin typeface="Calibri" panose="020F0502020204030204" pitchFamily="34" charset="0"/>
                <a:ea typeface="Helvetica Neue"/>
                <a:cs typeface="Calibri" panose="020F0502020204030204" pitchFamily="34" charset="0"/>
                <a:sym typeface="Helvetica Neue"/>
              </a:rPr>
              <a:t> كاملة وشاملة بمرور الوقت ، خلال زيارات / مقابلات متعددة.</a:t>
            </a:r>
            <a:endParaRPr sz="2000" dirty="0">
              <a:latin typeface="Calibri" panose="020F0502020204030204" pitchFamily="34" charset="0"/>
              <a:cs typeface="Calibri" panose="020F0502020204030204" pitchFamily="34" charset="0"/>
            </a:endParaRPr>
          </a:p>
        </p:txBody>
      </p:sp>
      <p:sp>
        <p:nvSpPr>
          <p:cNvPr id="1315" name="Google Shape;1315;p69"/>
          <p:cNvSpPr txBox="1"/>
          <p:nvPr/>
        </p:nvSpPr>
        <p:spPr>
          <a:xfrm>
            <a:off x="7984188" y="3659548"/>
            <a:ext cx="2602500" cy="1015622"/>
          </a:xfrm>
          <a:prstGeom prst="rect">
            <a:avLst/>
          </a:prstGeom>
          <a:noFill/>
          <a:ln>
            <a:noFill/>
          </a:ln>
        </p:spPr>
        <p:txBody>
          <a:bodyPr spcFirstLastPara="1" wrap="square" lIns="91425" tIns="45700" rIns="91425" bIns="45700" anchor="t" anchorCtr="0">
            <a:spAutoFit/>
          </a:bodyPr>
          <a:lstStyle/>
          <a:p>
            <a:pPr marL="0" marR="0" lvl="0" indent="0" algn="ctr" rtl="1">
              <a:lnSpc>
                <a:spcPct val="100000"/>
              </a:lnSpc>
              <a:spcBef>
                <a:spcPts val="0"/>
              </a:spcBef>
              <a:spcAft>
                <a:spcPts val="0"/>
              </a:spcAft>
              <a:buClr>
                <a:srgbClr val="000000"/>
              </a:buClr>
              <a:buSzPts val="2400"/>
              <a:buFont typeface="Helvetica Neue"/>
              <a:buNone/>
            </a:pPr>
            <a:r>
              <a:rPr lang="en-US" sz="2000" b="0" i="0" u="none" strike="noStrike" cap="none" dirty="0">
                <a:solidFill>
                  <a:srgbClr val="000000"/>
                </a:solidFill>
                <a:latin typeface="Calibri" panose="020F0502020204030204" pitchFamily="34" charset="0"/>
                <a:ea typeface="Helvetica Neue"/>
                <a:cs typeface="Calibri" panose="020F0502020204030204" pitchFamily="34" charset="0"/>
                <a:sym typeface="Helvetica Neue"/>
              </a:rPr>
              <a:t>من المفيد للأطفال الأصغر سنًا استخدام أساليب إبداعية لدعم التوثيق ، مثل الرسم.</a:t>
            </a:r>
            <a:endParaRPr sz="2000" dirty="0">
              <a:latin typeface="Calibri" panose="020F0502020204030204" pitchFamily="34" charset="0"/>
              <a:cs typeface="Calibri" panose="020F0502020204030204" pitchFamily="34" charset="0"/>
            </a:endParaRPr>
          </a:p>
        </p:txBody>
      </p:sp>
    </p:spTree>
  </p:cSld>
  <p:clrMapOvr>
    <a:masterClrMapping/>
  </p:clrMapOvr>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Shape 1320"/>
        <p:cNvGrpSpPr/>
        <p:nvPr/>
      </p:nvGrpSpPr>
      <p:grpSpPr>
        <a:xfrm>
          <a:off x="0" y="0"/>
          <a:ext cx="0" cy="0"/>
          <a:chOff x="0" y="0"/>
          <a:chExt cx="0" cy="0"/>
        </a:xfrm>
      </p:grpSpPr>
      <p:sp>
        <p:nvSpPr>
          <p:cNvPr id="1321" name="Google Shape;1321;p70"/>
          <p:cNvSpPr txBox="1">
            <a:spLocks noGrp="1"/>
          </p:cNvSpPr>
          <p:nvPr>
            <p:ph type="title"/>
          </p:nvPr>
        </p:nvSpPr>
        <p:spPr>
          <a:xfrm>
            <a:off x="796385" y="3099692"/>
            <a:ext cx="4015311" cy="562168"/>
          </a:xfrm>
          <a:prstGeom prst="rect">
            <a:avLst/>
          </a:prstGeom>
          <a:noFill/>
          <a:ln>
            <a:noFill/>
          </a:ln>
        </p:spPr>
        <p:txBody>
          <a:bodyPr spcFirstLastPara="1" wrap="square" lIns="91425" tIns="45700" rIns="91425" bIns="45700" anchor="ctr" anchorCtr="0">
            <a:noAutofit/>
          </a:bodyPr>
          <a:lstStyle/>
          <a:p>
            <a:pPr marL="0" lvl="0" indent="0" algn="r" rtl="1">
              <a:lnSpc>
                <a:spcPct val="90000"/>
              </a:lnSpc>
              <a:spcBef>
                <a:spcPts val="0"/>
              </a:spcBef>
              <a:spcAft>
                <a:spcPts val="0"/>
              </a:spcAft>
              <a:buClr>
                <a:schemeClr val="lt1"/>
              </a:buClr>
              <a:buSzPts val="4800"/>
              <a:buFont typeface="Garamond"/>
              <a:buNone/>
            </a:pPr>
            <a:r>
              <a:rPr lang="en-US" sz="2400" dirty="0">
                <a:solidFill>
                  <a:schemeClr val="accent2">
                    <a:lumMod val="75000"/>
                  </a:schemeClr>
                </a:solidFill>
                <a:highlight>
                  <a:srgbClr val="FFFF00"/>
                </a:highlight>
              </a:rPr>
              <a:t>تك</a:t>
            </a:r>
            <a:r>
              <a:rPr lang="ar-SA" sz="2400" dirty="0">
                <a:solidFill>
                  <a:schemeClr val="accent2">
                    <a:lumMod val="75000"/>
                  </a:schemeClr>
                </a:solidFill>
                <a:highlight>
                  <a:srgbClr val="FFFF00"/>
                </a:highlight>
              </a:rPr>
              <a:t>ي</a:t>
            </a:r>
            <a:r>
              <a:rPr lang="en-US" sz="2400" dirty="0">
                <a:solidFill>
                  <a:schemeClr val="accent2">
                    <a:lumMod val="75000"/>
                  </a:schemeClr>
                </a:solidFill>
                <a:highlight>
                  <a:srgbClr val="FFFF00"/>
                </a:highlight>
              </a:rPr>
              <a:t>يف</a:t>
            </a:r>
            <a:r>
              <a:rPr lang="ar-SA" sz="2400" dirty="0">
                <a:solidFill>
                  <a:schemeClr val="accent2">
                    <a:lumMod val="75000"/>
                  </a:schemeClr>
                </a:solidFill>
                <a:highlight>
                  <a:srgbClr val="FFFF00"/>
                </a:highlight>
              </a:rPr>
              <a:t> بحسب السياق</a:t>
            </a:r>
            <a:br>
              <a:rPr lang="ar-SA" sz="2400" dirty="0">
                <a:solidFill>
                  <a:schemeClr val="accent2">
                    <a:lumMod val="75000"/>
                  </a:schemeClr>
                </a:solidFill>
                <a:highlight>
                  <a:srgbClr val="FFFF00"/>
                </a:highlight>
              </a:rPr>
            </a:br>
            <a:br>
              <a:rPr lang="en-US" sz="2400" dirty="0"/>
            </a:br>
            <a:r>
              <a:rPr lang="en-US" sz="2400" dirty="0">
                <a:latin typeface="Calibri" panose="020F0502020204030204" pitchFamily="34" charset="0"/>
                <a:cs typeface="Calibri" panose="020F0502020204030204" pitchFamily="34" charset="0"/>
              </a:rPr>
              <a:t>الجلسة </a:t>
            </a:r>
            <a:r>
              <a:rPr lang="ar-SA" sz="2400" dirty="0">
                <a:latin typeface="Calibri" panose="020F0502020204030204" pitchFamily="34" charset="0"/>
                <a:cs typeface="Calibri" panose="020F0502020204030204" pitchFamily="34" charset="0"/>
              </a:rPr>
              <a:t>٥.٣</a:t>
            </a:r>
            <a:br>
              <a:rPr lang="en-US" sz="2400" dirty="0">
                <a:latin typeface="Calibri" panose="020F0502020204030204" pitchFamily="34" charset="0"/>
                <a:cs typeface="Calibri" panose="020F0502020204030204" pitchFamily="34" charset="0"/>
              </a:rPr>
            </a:br>
            <a:r>
              <a:rPr lang="en-US" sz="2400" dirty="0">
                <a:latin typeface="Calibri" panose="020F0502020204030204" pitchFamily="34" charset="0"/>
                <a:cs typeface="Calibri" panose="020F0502020204030204" pitchFamily="34" charset="0"/>
              </a:rPr>
              <a:t> </a:t>
            </a:r>
            <a:br>
              <a:rPr lang="en-US" dirty="0">
                <a:latin typeface="Calibri" panose="020F0502020204030204" pitchFamily="34" charset="0"/>
                <a:cs typeface="Calibri" panose="020F0502020204030204" pitchFamily="34" charset="0"/>
              </a:rPr>
            </a:br>
            <a:r>
              <a:rPr lang="en-US" dirty="0">
                <a:latin typeface="Calibri" panose="020F0502020204030204" pitchFamily="34" charset="0"/>
                <a:cs typeface="Calibri" panose="020F0502020204030204" pitchFamily="34" charset="0"/>
              </a:rPr>
              <a:t>التحقق قبل لم شمل الأسرة</a:t>
            </a:r>
          </a:p>
        </p:txBody>
      </p:sp>
      <p:sp>
        <p:nvSpPr>
          <p:cNvPr id="3" name="Google Shape;191;p14">
            <a:extLst>
              <a:ext uri="{FF2B5EF4-FFF2-40B4-BE49-F238E27FC236}">
                <a16:creationId xmlns:a16="http://schemas.microsoft.com/office/drawing/2014/main" id="{77C8269D-50DD-B324-D304-91AD585B93C0}"/>
              </a:ext>
            </a:extLst>
          </p:cNvPr>
          <p:cNvSpPr txBox="1"/>
          <p:nvPr/>
        </p:nvSpPr>
        <p:spPr>
          <a:xfrm>
            <a:off x="6736605" y="1934769"/>
            <a:ext cx="4544766" cy="461624"/>
          </a:xfrm>
          <a:prstGeom prst="rect">
            <a:avLst/>
          </a:prstGeom>
          <a:noFill/>
          <a:ln>
            <a:noFill/>
          </a:ln>
        </p:spPr>
        <p:txBody>
          <a:bodyPr spcFirstLastPara="1" wrap="square" lIns="91425" tIns="45700" rIns="91425" bIns="45700" anchor="t" anchorCtr="0">
            <a:spAutoFit/>
          </a:bodyPr>
          <a:lstStyle/>
          <a:p>
            <a:pPr marL="0" marR="0" lvl="0" indent="0" algn="ctr" rtl="1">
              <a:lnSpc>
                <a:spcPct val="100000"/>
              </a:lnSpc>
              <a:spcBef>
                <a:spcPts val="0"/>
              </a:spcBef>
              <a:spcAft>
                <a:spcPts val="0"/>
              </a:spcAft>
              <a:buClr>
                <a:srgbClr val="1D8CC8"/>
              </a:buClr>
              <a:buSzPts val="2400"/>
              <a:buFont typeface="Arial"/>
              <a:buNone/>
            </a:pPr>
            <a:r>
              <a:rPr lang="en-US" sz="2400" b="1" i="0" u="none" strike="noStrike" cap="none" spc="300" dirty="0">
                <a:solidFill>
                  <a:schemeClr val="accent2">
                    <a:lumMod val="75000"/>
                  </a:schemeClr>
                </a:solidFill>
                <a:latin typeface="Calibri" panose="020F0502020204030204" pitchFamily="34" charset="0"/>
                <a:cs typeface="Calibri" panose="020F0502020204030204" pitchFamily="34" charset="0"/>
                <a:sym typeface="Arial"/>
              </a:rPr>
              <a:t>أهداف التعلم</a:t>
            </a:r>
            <a:endParaRPr lang="en-US" sz="2400" spc="300" dirty="0">
              <a:solidFill>
                <a:schemeClr val="accent2">
                  <a:lumMod val="75000"/>
                </a:schemeClr>
              </a:solidFill>
              <a:latin typeface="Calibri" panose="020F0502020204030204" pitchFamily="34" charset="0"/>
              <a:cs typeface="Calibri" panose="020F0502020204030204" pitchFamily="34" charset="0"/>
            </a:endParaRPr>
          </a:p>
        </p:txBody>
      </p:sp>
      <p:sp>
        <p:nvSpPr>
          <p:cNvPr id="4" name="Google Shape;193;p14">
            <a:extLst>
              <a:ext uri="{FF2B5EF4-FFF2-40B4-BE49-F238E27FC236}">
                <a16:creationId xmlns:a16="http://schemas.microsoft.com/office/drawing/2014/main" id="{EFB39B6C-5F5D-5C42-C4C0-D65F9A6ABDD8}"/>
              </a:ext>
            </a:extLst>
          </p:cNvPr>
          <p:cNvSpPr txBox="1"/>
          <p:nvPr/>
        </p:nvSpPr>
        <p:spPr>
          <a:xfrm>
            <a:off x="7606633" y="2972450"/>
            <a:ext cx="3836068" cy="882637"/>
          </a:xfrm>
          <a:prstGeom prst="rect">
            <a:avLst/>
          </a:prstGeom>
          <a:noFill/>
          <a:ln>
            <a:noFill/>
          </a:ln>
        </p:spPr>
        <p:txBody>
          <a:bodyPr spcFirstLastPara="1" wrap="square" lIns="91425" tIns="45700" rIns="91425" bIns="45700" anchor="t" anchorCtr="0">
            <a:spAutoFit/>
          </a:bodyPr>
          <a:lstStyle/>
          <a:p>
            <a:pPr marL="0" marR="0" lvl="0" indent="0" algn="r" rtl="1">
              <a:lnSpc>
                <a:spcPct val="107000"/>
              </a:lnSpc>
              <a:spcBef>
                <a:spcPts val="0"/>
              </a:spcBef>
              <a:spcAft>
                <a:spcPts val="0"/>
              </a:spcAft>
              <a:buClr>
                <a:srgbClr val="000000"/>
              </a:buClr>
              <a:buSzPts val="2400"/>
              <a:buFont typeface="Arial"/>
              <a:buNone/>
            </a:pPr>
            <a:r>
              <a:rPr lang="en-US" sz="2400" b="0" i="0" u="none" strike="noStrike" cap="none" dirty="0">
                <a:solidFill>
                  <a:srgbClr val="000000"/>
                </a:solidFill>
                <a:latin typeface="Calibri" panose="020F0502020204030204" pitchFamily="34" charset="0"/>
                <a:cs typeface="Calibri" panose="020F0502020204030204" pitchFamily="34" charset="0"/>
                <a:sym typeface="Arial"/>
              </a:rPr>
              <a:t>شرح أهمية التحقق وكيفية إجراء</a:t>
            </a:r>
            <a:r>
              <a:rPr lang="ar-SA" sz="2400" b="0" i="0" u="none" strike="noStrike" cap="none" dirty="0">
                <a:solidFill>
                  <a:srgbClr val="000000"/>
                </a:solidFill>
                <a:latin typeface="Calibri" panose="020F0502020204030204" pitchFamily="34" charset="0"/>
                <a:cs typeface="Calibri" panose="020F0502020204030204" pitchFamily="34" charset="0"/>
                <a:sym typeface="Arial"/>
              </a:rPr>
              <a:t>ه </a:t>
            </a:r>
            <a:r>
              <a:rPr lang="en-US" sz="2400" b="0" i="0" u="none" strike="noStrike" cap="none" dirty="0">
                <a:solidFill>
                  <a:srgbClr val="000000"/>
                </a:solidFill>
                <a:latin typeface="Calibri" panose="020F0502020204030204" pitchFamily="34" charset="0"/>
                <a:cs typeface="Calibri" panose="020F0502020204030204" pitchFamily="34" charset="0"/>
                <a:sym typeface="Arial"/>
              </a:rPr>
              <a:t>قبل لم شمل الأسرة</a:t>
            </a:r>
          </a:p>
        </p:txBody>
      </p:sp>
      <p:grpSp>
        <p:nvGrpSpPr>
          <p:cNvPr id="5" name="Google Shape;194;p14">
            <a:extLst>
              <a:ext uri="{FF2B5EF4-FFF2-40B4-BE49-F238E27FC236}">
                <a16:creationId xmlns:a16="http://schemas.microsoft.com/office/drawing/2014/main" id="{E8612751-860E-5F8C-C7F3-7868FAB9A578}"/>
              </a:ext>
            </a:extLst>
          </p:cNvPr>
          <p:cNvGrpSpPr/>
          <p:nvPr/>
        </p:nvGrpSpPr>
        <p:grpSpPr>
          <a:xfrm>
            <a:off x="6736604" y="3066987"/>
            <a:ext cx="560331" cy="592814"/>
            <a:chOff x="243840" y="1676400"/>
            <a:chExt cx="701040" cy="741680"/>
          </a:xfrm>
          <a:solidFill>
            <a:schemeClr val="accent2">
              <a:lumMod val="75000"/>
            </a:schemeClr>
          </a:solidFill>
        </p:grpSpPr>
        <p:sp>
          <p:nvSpPr>
            <p:cNvPr id="6" name="Google Shape;195;p14">
              <a:extLst>
                <a:ext uri="{FF2B5EF4-FFF2-40B4-BE49-F238E27FC236}">
                  <a16:creationId xmlns:a16="http://schemas.microsoft.com/office/drawing/2014/main" id="{166F9CCB-ED01-8496-5DC4-C40E990FBDB5}"/>
                </a:ext>
              </a:extLst>
            </p:cNvPr>
            <p:cNvSpPr/>
            <p:nvPr/>
          </p:nvSpPr>
          <p:spPr>
            <a:xfrm>
              <a:off x="243840" y="1676400"/>
              <a:ext cx="116839" cy="741680"/>
            </a:xfrm>
            <a:prstGeom prst="rect">
              <a:avLst/>
            </a:prstGeom>
            <a:grpFill/>
            <a:ln>
              <a:noFill/>
            </a:ln>
          </p:spPr>
          <p:txBody>
            <a:bodyPr spcFirstLastPara="1" wrap="square" lIns="91425" tIns="45700" rIns="91425" bIns="45700" anchor="ctr" anchorCtr="0">
              <a:noAutofit/>
            </a:bodyPr>
            <a:lstStyle/>
            <a:p>
              <a:pPr marL="0" marR="0" lvl="0" indent="0" algn="ctr" rtl="1">
                <a:spcBef>
                  <a:spcPts val="0"/>
                </a:spcBef>
                <a:spcAft>
                  <a:spcPts val="0"/>
                </a:spcAft>
                <a:buClr>
                  <a:schemeClr val="dk1"/>
                </a:buClr>
                <a:buSzPts val="1800"/>
                <a:buFont typeface="Calibri"/>
                <a:buNone/>
              </a:pPr>
              <a:endParaRPr sz="1800" dirty="0">
                <a:solidFill>
                  <a:schemeClr val="lt1"/>
                </a:solidFill>
                <a:latin typeface="Calibri"/>
                <a:ea typeface="Calibri"/>
                <a:cs typeface="Calibri"/>
                <a:sym typeface="Calibri"/>
              </a:endParaRPr>
            </a:p>
          </p:txBody>
        </p:sp>
        <p:sp>
          <p:nvSpPr>
            <p:cNvPr id="7" name="Google Shape;196;p14">
              <a:extLst>
                <a:ext uri="{FF2B5EF4-FFF2-40B4-BE49-F238E27FC236}">
                  <a16:creationId xmlns:a16="http://schemas.microsoft.com/office/drawing/2014/main" id="{094C34CF-9BD9-01BA-B78F-3DBB1395BE68}"/>
                </a:ext>
              </a:extLst>
            </p:cNvPr>
            <p:cNvSpPr/>
            <p:nvPr/>
          </p:nvSpPr>
          <p:spPr>
            <a:xfrm>
              <a:off x="314960" y="1676400"/>
              <a:ext cx="629920" cy="436880"/>
            </a:xfrm>
            <a:prstGeom prst="rect">
              <a:avLst/>
            </a:prstGeom>
            <a:grpFill/>
            <a:ln>
              <a:noFill/>
            </a:ln>
          </p:spPr>
          <p:txBody>
            <a:bodyPr spcFirstLastPara="1" wrap="square" lIns="91425" tIns="45700" rIns="91425" bIns="45700" anchor="ctr" anchorCtr="0">
              <a:noAutofit/>
            </a:bodyPr>
            <a:lstStyle/>
            <a:p>
              <a:pPr marL="0" marR="0" lvl="0" indent="0" algn="ctr" rtl="1">
                <a:spcBef>
                  <a:spcPts val="0"/>
                </a:spcBef>
                <a:spcAft>
                  <a:spcPts val="0"/>
                </a:spcAft>
                <a:buClr>
                  <a:schemeClr val="dk1"/>
                </a:buClr>
                <a:buSzPts val="1800"/>
                <a:buFont typeface="Calibri"/>
                <a:buNone/>
              </a:pPr>
              <a:endParaRPr sz="1800" dirty="0">
                <a:solidFill>
                  <a:schemeClr val="lt1"/>
                </a:solidFill>
                <a:latin typeface="Calibri"/>
                <a:ea typeface="Calibri"/>
                <a:cs typeface="Calibri"/>
                <a:sym typeface="Calibri"/>
              </a:endParaRPr>
            </a:p>
          </p:txBody>
        </p:sp>
      </p:grpSp>
    </p:spTree>
  </p:cSld>
  <p:clrMapOvr>
    <a:masterClrMapping/>
  </p:clrMapOvr>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Shape 1331"/>
        <p:cNvGrpSpPr/>
        <p:nvPr/>
      </p:nvGrpSpPr>
      <p:grpSpPr>
        <a:xfrm>
          <a:off x="0" y="0"/>
          <a:ext cx="0" cy="0"/>
          <a:chOff x="0" y="0"/>
          <a:chExt cx="0" cy="0"/>
        </a:xfrm>
      </p:grpSpPr>
      <p:sp>
        <p:nvSpPr>
          <p:cNvPr id="1332" name="Google Shape;1332;p71"/>
          <p:cNvSpPr txBox="1">
            <a:spLocks noGrp="1"/>
          </p:cNvSpPr>
          <p:nvPr>
            <p:ph type="title"/>
          </p:nvPr>
        </p:nvSpPr>
        <p:spPr>
          <a:xfrm>
            <a:off x="146137" y="120516"/>
            <a:ext cx="11899726" cy="868968"/>
          </a:xfrm>
          <a:prstGeom prst="rect">
            <a:avLst/>
          </a:prstGeom>
          <a:noFill/>
          <a:ln>
            <a:noFill/>
          </a:ln>
        </p:spPr>
        <p:txBody>
          <a:bodyPr spcFirstLastPara="1" wrap="square" lIns="91425" tIns="45700" rIns="91425" bIns="45700" anchor="ctr" anchorCtr="0">
            <a:noAutofit/>
          </a:bodyPr>
          <a:lstStyle/>
          <a:p>
            <a:pPr marL="0" lvl="0" indent="0" algn="ctr" rtl="1">
              <a:lnSpc>
                <a:spcPct val="90000"/>
              </a:lnSpc>
              <a:spcBef>
                <a:spcPts val="0"/>
              </a:spcBef>
              <a:spcAft>
                <a:spcPts val="0"/>
              </a:spcAft>
              <a:buClr>
                <a:srgbClr val="8C5F7A"/>
              </a:buClr>
              <a:buSzPct val="100000"/>
              <a:buFont typeface="Arial"/>
              <a:buNone/>
            </a:pPr>
            <a:r>
              <a:rPr lang="en-US" sz="2400" dirty="0">
                <a:latin typeface="Calibri" panose="020F0502020204030204" pitchFamily="34" charset="0"/>
                <a:cs typeface="Calibri" panose="020F0502020204030204" pitchFamily="34" charset="0"/>
              </a:rPr>
              <a:t>ما الذي يجب مراعاته أثناء التحقق قبل لم شمل الأسرة؟</a:t>
            </a:r>
            <a:endParaRPr sz="2400" dirty="0">
              <a:latin typeface="Calibri" panose="020F0502020204030204" pitchFamily="34" charset="0"/>
              <a:cs typeface="Calibri" panose="020F0502020204030204" pitchFamily="34" charset="0"/>
            </a:endParaRPr>
          </a:p>
        </p:txBody>
      </p:sp>
      <p:sp>
        <p:nvSpPr>
          <p:cNvPr id="2" name="L-Shape 1">
            <a:extLst>
              <a:ext uri="{FF2B5EF4-FFF2-40B4-BE49-F238E27FC236}">
                <a16:creationId xmlns:a16="http://schemas.microsoft.com/office/drawing/2014/main" id="{F9F0D292-33C1-CBEE-D59E-EE81E47E6744}"/>
              </a:ext>
            </a:extLst>
          </p:cNvPr>
          <p:cNvSpPr/>
          <p:nvPr/>
        </p:nvSpPr>
        <p:spPr>
          <a:xfrm rot="18361091">
            <a:off x="1104577" y="1930203"/>
            <a:ext cx="334720" cy="170347"/>
          </a:xfrm>
          <a:prstGeom prst="corner">
            <a:avLst>
              <a:gd name="adj1" fmla="val 42208"/>
              <a:gd name="adj2" fmla="val 43350"/>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3" name="TextBox 2">
            <a:extLst>
              <a:ext uri="{FF2B5EF4-FFF2-40B4-BE49-F238E27FC236}">
                <a16:creationId xmlns:a16="http://schemas.microsoft.com/office/drawing/2014/main" id="{4FCC45EF-F8FD-8902-E06D-FA5C4DE62C65}"/>
              </a:ext>
            </a:extLst>
          </p:cNvPr>
          <p:cNvSpPr txBox="1"/>
          <p:nvPr/>
        </p:nvSpPr>
        <p:spPr>
          <a:xfrm>
            <a:off x="1537224" y="1923471"/>
            <a:ext cx="4149292" cy="3139321"/>
          </a:xfrm>
          <a:prstGeom prst="rect">
            <a:avLst/>
          </a:prstGeom>
          <a:noFill/>
        </p:spPr>
        <p:txBody>
          <a:bodyPr wrap="square">
            <a:spAutoFit/>
          </a:bodyPr>
          <a:lstStyle/>
          <a:p>
            <a:pPr marL="0" marR="0" lvl="0" indent="0" algn="r" rtl="1">
              <a:lnSpc>
                <a:spcPct val="90000"/>
              </a:lnSpc>
              <a:spcBef>
                <a:spcPts val="0"/>
              </a:spcBef>
              <a:spcAft>
                <a:spcPts val="0"/>
              </a:spcAft>
              <a:buClr>
                <a:schemeClr val="lt1"/>
              </a:buClr>
              <a:buSzPts val="2400"/>
              <a:buFont typeface="Calibri"/>
              <a:buNone/>
            </a:pPr>
            <a:r>
              <a:rPr lang="en-US" sz="2000" dirty="0">
                <a:solidFill>
                  <a:schemeClr val="tx1"/>
                </a:solidFill>
                <a:latin typeface="+mn-lt"/>
                <a:ea typeface="Calibri"/>
                <a:cs typeface="Calibri"/>
                <a:sym typeface="Calibri"/>
              </a:rPr>
              <a:t>أن الشخص (الأشخاص) الذي ي</a:t>
            </a:r>
            <a:r>
              <a:rPr lang="ar-SA" sz="2000" dirty="0">
                <a:solidFill>
                  <a:schemeClr val="tx1"/>
                </a:solidFill>
                <a:latin typeface="+mn-lt"/>
                <a:ea typeface="Calibri"/>
                <a:cs typeface="Calibri"/>
                <a:sym typeface="Calibri"/>
              </a:rPr>
              <a:t>طالب ب</a:t>
            </a:r>
            <a:r>
              <a:rPr lang="en-US" sz="2000" dirty="0">
                <a:solidFill>
                  <a:schemeClr val="tx1"/>
                </a:solidFill>
                <a:latin typeface="+mn-lt"/>
                <a:ea typeface="Calibri"/>
                <a:cs typeface="Calibri"/>
                <a:sym typeface="Calibri"/>
              </a:rPr>
              <a:t>الطفل هو / ه</a:t>
            </a:r>
            <a:r>
              <a:rPr lang="ar-SA" sz="2000" dirty="0">
                <a:solidFill>
                  <a:schemeClr val="tx1"/>
                </a:solidFill>
                <a:latin typeface="+mn-lt"/>
                <a:ea typeface="Calibri"/>
                <a:cs typeface="Calibri"/>
                <a:sym typeface="Calibri"/>
              </a:rPr>
              <a:t>م</a:t>
            </a:r>
            <a:r>
              <a:rPr lang="en-US" sz="2000" dirty="0">
                <a:solidFill>
                  <a:schemeClr val="tx1"/>
                </a:solidFill>
                <a:latin typeface="+mn-lt"/>
                <a:ea typeface="Calibri"/>
                <a:cs typeface="Calibri"/>
                <a:sym typeface="Calibri"/>
              </a:rPr>
              <a:t> حقًا كما يقولون ، لمنع تسليم الطفل إلى الشخص الخطأ</a:t>
            </a:r>
          </a:p>
          <a:p>
            <a:pPr marL="0" marR="0" lvl="0" indent="0" algn="r" rtl="1">
              <a:lnSpc>
                <a:spcPct val="90000"/>
              </a:lnSpc>
              <a:spcBef>
                <a:spcPts val="0"/>
              </a:spcBef>
              <a:spcAft>
                <a:spcPts val="0"/>
              </a:spcAft>
              <a:buClr>
                <a:schemeClr val="lt1"/>
              </a:buClr>
              <a:buSzPts val="2400"/>
              <a:buFont typeface="Calibri"/>
              <a:buNone/>
            </a:pPr>
            <a:endParaRPr lang="ar-SA" sz="2000" dirty="0">
              <a:solidFill>
                <a:schemeClr val="tx1"/>
              </a:solidFill>
              <a:latin typeface="+mn-lt"/>
              <a:ea typeface="Calibri"/>
              <a:cs typeface="Calibri"/>
              <a:sym typeface="Calibri"/>
            </a:endParaRPr>
          </a:p>
          <a:p>
            <a:pPr marL="0" marR="0" lvl="0" indent="0" algn="r" rtl="1">
              <a:lnSpc>
                <a:spcPct val="90000"/>
              </a:lnSpc>
              <a:spcBef>
                <a:spcPts val="0"/>
              </a:spcBef>
              <a:spcAft>
                <a:spcPts val="0"/>
              </a:spcAft>
              <a:buClr>
                <a:schemeClr val="lt1"/>
              </a:buClr>
              <a:buSzPts val="2400"/>
              <a:buFont typeface="Calibri"/>
              <a:buNone/>
            </a:pPr>
            <a:endParaRPr lang="en-US" sz="2000" dirty="0">
              <a:solidFill>
                <a:schemeClr val="tx1"/>
              </a:solidFill>
              <a:latin typeface="+mn-lt"/>
              <a:ea typeface="Calibri"/>
              <a:cs typeface="Calibri"/>
              <a:sym typeface="Calibri"/>
            </a:endParaRPr>
          </a:p>
          <a:p>
            <a:pPr marL="0" marR="0" lvl="0" indent="0" algn="r" rtl="1">
              <a:lnSpc>
                <a:spcPct val="90000"/>
              </a:lnSpc>
              <a:spcBef>
                <a:spcPts val="0"/>
              </a:spcBef>
              <a:spcAft>
                <a:spcPts val="0"/>
              </a:spcAft>
              <a:buClr>
                <a:schemeClr val="lt1"/>
              </a:buClr>
              <a:buSzPts val="2400"/>
              <a:buFont typeface="Calibri"/>
              <a:buNone/>
            </a:pPr>
            <a:r>
              <a:rPr lang="en-US" sz="2000" dirty="0">
                <a:solidFill>
                  <a:schemeClr val="tx1"/>
                </a:solidFill>
                <a:latin typeface="+mn-lt"/>
                <a:ea typeface="Calibri"/>
                <a:cs typeface="Calibri"/>
                <a:sym typeface="Calibri"/>
              </a:rPr>
              <a:t>أخطاء في الهوية أو أخطاء بيروقراطية</a:t>
            </a:r>
            <a:endParaRPr lang="ar-SA" sz="2000" dirty="0">
              <a:solidFill>
                <a:schemeClr val="tx1"/>
              </a:solidFill>
              <a:latin typeface="+mn-lt"/>
              <a:ea typeface="Calibri"/>
              <a:cs typeface="Calibri"/>
              <a:sym typeface="Calibri"/>
            </a:endParaRPr>
          </a:p>
          <a:p>
            <a:pPr marL="0" marR="0" lvl="0" indent="0" algn="r" rtl="1">
              <a:lnSpc>
                <a:spcPct val="90000"/>
              </a:lnSpc>
              <a:spcBef>
                <a:spcPts val="0"/>
              </a:spcBef>
              <a:spcAft>
                <a:spcPts val="0"/>
              </a:spcAft>
              <a:buClr>
                <a:schemeClr val="lt1"/>
              </a:buClr>
              <a:buSzPts val="2400"/>
              <a:buFont typeface="Calibri"/>
              <a:buNone/>
            </a:pPr>
            <a:endParaRPr lang="en-US" sz="2000" dirty="0">
              <a:solidFill>
                <a:schemeClr val="tx1"/>
              </a:solidFill>
              <a:latin typeface="+mn-lt"/>
              <a:ea typeface="Calibri"/>
              <a:cs typeface="Calibri"/>
              <a:sym typeface="Calibri"/>
            </a:endParaRPr>
          </a:p>
          <a:p>
            <a:pPr marL="0" marR="0" lvl="0" indent="0" algn="r" rtl="1">
              <a:lnSpc>
                <a:spcPct val="90000"/>
              </a:lnSpc>
              <a:spcBef>
                <a:spcPts val="0"/>
              </a:spcBef>
              <a:spcAft>
                <a:spcPts val="0"/>
              </a:spcAft>
              <a:buClr>
                <a:schemeClr val="lt1"/>
              </a:buClr>
              <a:buSzPts val="2400"/>
              <a:buFont typeface="Calibri"/>
              <a:buNone/>
            </a:pPr>
            <a:endParaRPr lang="en-US" sz="2000" dirty="0">
              <a:solidFill>
                <a:schemeClr val="tx1"/>
              </a:solidFill>
              <a:latin typeface="+mn-lt"/>
              <a:ea typeface="Calibri"/>
              <a:cs typeface="Calibri"/>
              <a:sym typeface="Calibri"/>
            </a:endParaRPr>
          </a:p>
          <a:p>
            <a:pPr marL="0" marR="0" lvl="0" indent="0" algn="r" rtl="1">
              <a:lnSpc>
                <a:spcPct val="90000"/>
              </a:lnSpc>
              <a:spcBef>
                <a:spcPts val="0"/>
              </a:spcBef>
              <a:spcAft>
                <a:spcPts val="0"/>
              </a:spcAft>
              <a:buClr>
                <a:schemeClr val="lt1"/>
              </a:buClr>
              <a:buSzPts val="2400"/>
              <a:buFont typeface="Calibri"/>
              <a:buNone/>
            </a:pPr>
            <a:r>
              <a:rPr lang="en-US" sz="2000" dirty="0">
                <a:solidFill>
                  <a:schemeClr val="tx1"/>
                </a:solidFill>
                <a:latin typeface="+mn-lt"/>
                <a:ea typeface="Calibri"/>
                <a:cs typeface="Calibri"/>
                <a:sym typeface="Calibri"/>
              </a:rPr>
              <a:t>مخاطر الممارسات الضارة ، على سبيل المثال عندما تكون الأسرة بلا أطفال أو ترغب في استغلال الطفل لأغراض العمل</a:t>
            </a:r>
          </a:p>
        </p:txBody>
      </p:sp>
      <p:sp>
        <p:nvSpPr>
          <p:cNvPr id="6" name="L-Shape 5">
            <a:extLst>
              <a:ext uri="{FF2B5EF4-FFF2-40B4-BE49-F238E27FC236}">
                <a16:creationId xmlns:a16="http://schemas.microsoft.com/office/drawing/2014/main" id="{EC447A61-831E-CF10-D9E6-A9E11D96B8E0}"/>
              </a:ext>
            </a:extLst>
          </p:cNvPr>
          <p:cNvSpPr/>
          <p:nvPr/>
        </p:nvSpPr>
        <p:spPr>
          <a:xfrm rot="18361091">
            <a:off x="1104577" y="3320546"/>
            <a:ext cx="334720" cy="170347"/>
          </a:xfrm>
          <a:prstGeom prst="corner">
            <a:avLst>
              <a:gd name="adj1" fmla="val 42208"/>
              <a:gd name="adj2" fmla="val 43350"/>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7" name="L-Shape 6">
            <a:extLst>
              <a:ext uri="{FF2B5EF4-FFF2-40B4-BE49-F238E27FC236}">
                <a16:creationId xmlns:a16="http://schemas.microsoft.com/office/drawing/2014/main" id="{B8660F2A-98BB-E72B-ADEA-9A87E5981804}"/>
              </a:ext>
            </a:extLst>
          </p:cNvPr>
          <p:cNvSpPr/>
          <p:nvPr/>
        </p:nvSpPr>
        <p:spPr>
          <a:xfrm rot="18361091">
            <a:off x="1104577" y="4109688"/>
            <a:ext cx="334720" cy="170347"/>
          </a:xfrm>
          <a:prstGeom prst="corner">
            <a:avLst>
              <a:gd name="adj1" fmla="val 42208"/>
              <a:gd name="adj2" fmla="val 43350"/>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8" name="L-Shape 7">
            <a:extLst>
              <a:ext uri="{FF2B5EF4-FFF2-40B4-BE49-F238E27FC236}">
                <a16:creationId xmlns:a16="http://schemas.microsoft.com/office/drawing/2014/main" id="{B79BD6BC-3FA7-12BD-9C8A-B343191D761E}"/>
              </a:ext>
            </a:extLst>
          </p:cNvPr>
          <p:cNvSpPr/>
          <p:nvPr/>
        </p:nvSpPr>
        <p:spPr>
          <a:xfrm rot="18361091">
            <a:off x="6523778" y="1930203"/>
            <a:ext cx="334720" cy="170347"/>
          </a:xfrm>
          <a:prstGeom prst="corner">
            <a:avLst>
              <a:gd name="adj1" fmla="val 42208"/>
              <a:gd name="adj2" fmla="val 43350"/>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9" name="TextBox 8">
            <a:extLst>
              <a:ext uri="{FF2B5EF4-FFF2-40B4-BE49-F238E27FC236}">
                <a16:creationId xmlns:a16="http://schemas.microsoft.com/office/drawing/2014/main" id="{C1977459-8D08-FC34-C363-F877DC1A709D}"/>
              </a:ext>
            </a:extLst>
          </p:cNvPr>
          <p:cNvSpPr txBox="1"/>
          <p:nvPr/>
        </p:nvSpPr>
        <p:spPr>
          <a:xfrm>
            <a:off x="6956424" y="1923471"/>
            <a:ext cx="4581883" cy="3139321"/>
          </a:xfrm>
          <a:prstGeom prst="rect">
            <a:avLst/>
          </a:prstGeom>
          <a:noFill/>
        </p:spPr>
        <p:txBody>
          <a:bodyPr wrap="square">
            <a:spAutoFit/>
          </a:bodyPr>
          <a:lstStyle/>
          <a:p>
            <a:pPr marL="0" marR="0" lvl="0" indent="0" algn="r" rtl="1">
              <a:lnSpc>
                <a:spcPct val="90000"/>
              </a:lnSpc>
              <a:spcBef>
                <a:spcPts val="0"/>
              </a:spcBef>
              <a:spcAft>
                <a:spcPts val="0"/>
              </a:spcAft>
              <a:buClr>
                <a:schemeClr val="lt1"/>
              </a:buClr>
              <a:buSzPts val="2400"/>
              <a:buFont typeface="Calibri"/>
              <a:buNone/>
            </a:pPr>
            <a:r>
              <a:rPr lang="en-US" sz="2000" dirty="0">
                <a:solidFill>
                  <a:schemeClr val="tx1"/>
                </a:solidFill>
                <a:latin typeface="+mn-lt"/>
                <a:ea typeface="Calibri"/>
                <a:cs typeface="Calibri"/>
                <a:sym typeface="Calibri"/>
              </a:rPr>
              <a:t>أن يكون الأقارب راغبين وقادرين على رعاية الطفل مرة أخرى</a:t>
            </a:r>
          </a:p>
          <a:p>
            <a:pPr marL="0" marR="0" lvl="0" indent="0" algn="r" rtl="1">
              <a:lnSpc>
                <a:spcPct val="90000"/>
              </a:lnSpc>
              <a:spcBef>
                <a:spcPts val="0"/>
              </a:spcBef>
              <a:spcAft>
                <a:spcPts val="0"/>
              </a:spcAft>
              <a:buClr>
                <a:schemeClr val="lt1"/>
              </a:buClr>
              <a:buSzPts val="2400"/>
              <a:buFont typeface="Calibri"/>
              <a:buNone/>
            </a:pPr>
            <a:endParaRPr lang="ar-SA" sz="2000" dirty="0">
              <a:solidFill>
                <a:schemeClr val="tx1"/>
              </a:solidFill>
              <a:latin typeface="+mn-lt"/>
              <a:ea typeface="Calibri"/>
              <a:cs typeface="Calibri"/>
              <a:sym typeface="Calibri"/>
            </a:endParaRPr>
          </a:p>
          <a:p>
            <a:pPr marL="0" marR="0" lvl="0" indent="0" algn="r" rtl="1">
              <a:lnSpc>
                <a:spcPct val="90000"/>
              </a:lnSpc>
              <a:spcBef>
                <a:spcPts val="0"/>
              </a:spcBef>
              <a:spcAft>
                <a:spcPts val="0"/>
              </a:spcAft>
              <a:buClr>
                <a:schemeClr val="lt1"/>
              </a:buClr>
              <a:buSzPts val="2400"/>
              <a:buFont typeface="Calibri"/>
              <a:buNone/>
            </a:pPr>
            <a:endParaRPr lang="en-US" sz="2000" dirty="0">
              <a:solidFill>
                <a:schemeClr val="tx1"/>
              </a:solidFill>
              <a:latin typeface="+mn-lt"/>
              <a:ea typeface="Calibri"/>
              <a:cs typeface="Calibri"/>
              <a:sym typeface="Calibri"/>
            </a:endParaRPr>
          </a:p>
          <a:p>
            <a:pPr marL="0" marR="0" lvl="0" indent="0" algn="r" rtl="1">
              <a:lnSpc>
                <a:spcPct val="90000"/>
              </a:lnSpc>
              <a:spcBef>
                <a:spcPts val="0"/>
              </a:spcBef>
              <a:spcAft>
                <a:spcPts val="0"/>
              </a:spcAft>
              <a:buClr>
                <a:schemeClr val="lt1"/>
              </a:buClr>
              <a:buSzPts val="2400"/>
              <a:buFont typeface="Calibri"/>
              <a:buNone/>
            </a:pPr>
            <a:r>
              <a:rPr lang="en-US" sz="2000" dirty="0">
                <a:solidFill>
                  <a:schemeClr val="tx1"/>
                </a:solidFill>
                <a:latin typeface="+mn-lt"/>
                <a:ea typeface="Calibri"/>
                <a:cs typeface="Calibri"/>
                <a:sym typeface="Calibri"/>
              </a:rPr>
              <a:t>يجب أن يتبع التحقق الذي يشمل الرضع وغيرهم ممن يجدون صعوبة في التواصل الأساليب التي تم تطويرها خصيصًا لحماية هؤلاء الأطفال</a:t>
            </a:r>
          </a:p>
          <a:p>
            <a:pPr marL="0" marR="0" lvl="0" indent="0" algn="r" rtl="1">
              <a:lnSpc>
                <a:spcPct val="90000"/>
              </a:lnSpc>
              <a:spcBef>
                <a:spcPts val="0"/>
              </a:spcBef>
              <a:spcAft>
                <a:spcPts val="0"/>
              </a:spcAft>
              <a:buClr>
                <a:schemeClr val="lt1"/>
              </a:buClr>
              <a:buSzPts val="2400"/>
              <a:buFont typeface="Calibri"/>
              <a:buNone/>
            </a:pPr>
            <a:endParaRPr lang="ar-SA" sz="2000" dirty="0">
              <a:solidFill>
                <a:schemeClr val="tx1"/>
              </a:solidFill>
              <a:latin typeface="+mn-lt"/>
              <a:ea typeface="Calibri"/>
              <a:cs typeface="Calibri"/>
              <a:sym typeface="Calibri"/>
            </a:endParaRPr>
          </a:p>
          <a:p>
            <a:pPr marL="0" marR="0" lvl="0" indent="0" algn="r" rtl="1">
              <a:lnSpc>
                <a:spcPct val="90000"/>
              </a:lnSpc>
              <a:spcBef>
                <a:spcPts val="0"/>
              </a:spcBef>
              <a:spcAft>
                <a:spcPts val="0"/>
              </a:spcAft>
              <a:buClr>
                <a:schemeClr val="lt1"/>
              </a:buClr>
              <a:buSzPts val="2400"/>
              <a:buFont typeface="Calibri"/>
              <a:buNone/>
            </a:pPr>
            <a:endParaRPr lang="en-US" sz="2000" dirty="0">
              <a:solidFill>
                <a:schemeClr val="tx1"/>
              </a:solidFill>
              <a:latin typeface="+mn-lt"/>
              <a:ea typeface="Calibri"/>
              <a:cs typeface="Calibri"/>
              <a:sym typeface="Calibri"/>
            </a:endParaRPr>
          </a:p>
          <a:p>
            <a:pPr marL="0" marR="0" lvl="0" indent="0" algn="r" rtl="1">
              <a:lnSpc>
                <a:spcPct val="90000"/>
              </a:lnSpc>
              <a:spcBef>
                <a:spcPts val="0"/>
              </a:spcBef>
              <a:spcAft>
                <a:spcPts val="0"/>
              </a:spcAft>
              <a:buClr>
                <a:schemeClr val="lt1"/>
              </a:buClr>
              <a:buSzPts val="2400"/>
              <a:buFont typeface="Calibri"/>
              <a:buNone/>
            </a:pPr>
            <a:r>
              <a:rPr lang="en-US" sz="2000" dirty="0">
                <a:solidFill>
                  <a:schemeClr val="tx1"/>
                </a:solidFill>
                <a:latin typeface="+mn-lt"/>
                <a:ea typeface="Calibri"/>
                <a:cs typeface="Calibri"/>
                <a:sym typeface="Calibri"/>
              </a:rPr>
              <a:t>أن يرغب الطفل في لم شمله مع هؤلاء الأقارب وفقًا لمصالحه / مصالحها الفضلى.</a:t>
            </a:r>
          </a:p>
        </p:txBody>
      </p:sp>
      <p:sp>
        <p:nvSpPr>
          <p:cNvPr id="10" name="L-Shape 9">
            <a:extLst>
              <a:ext uri="{FF2B5EF4-FFF2-40B4-BE49-F238E27FC236}">
                <a16:creationId xmlns:a16="http://schemas.microsoft.com/office/drawing/2014/main" id="{F7D7EA87-E07A-076D-54C1-0415A80859DC}"/>
              </a:ext>
            </a:extLst>
          </p:cNvPr>
          <p:cNvSpPr/>
          <p:nvPr/>
        </p:nvSpPr>
        <p:spPr>
          <a:xfrm rot="18361091">
            <a:off x="6523778" y="3055313"/>
            <a:ext cx="334720" cy="170347"/>
          </a:xfrm>
          <a:prstGeom prst="corner">
            <a:avLst>
              <a:gd name="adj1" fmla="val 42208"/>
              <a:gd name="adj2" fmla="val 43350"/>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
        <p:nvSpPr>
          <p:cNvPr id="11" name="L-Shape 10">
            <a:extLst>
              <a:ext uri="{FF2B5EF4-FFF2-40B4-BE49-F238E27FC236}">
                <a16:creationId xmlns:a16="http://schemas.microsoft.com/office/drawing/2014/main" id="{5DE837EB-1498-3852-765B-9FF4ADF51C28}"/>
              </a:ext>
            </a:extLst>
          </p:cNvPr>
          <p:cNvSpPr/>
          <p:nvPr/>
        </p:nvSpPr>
        <p:spPr>
          <a:xfrm rot="18361091">
            <a:off x="6523778" y="4698409"/>
            <a:ext cx="334720" cy="170347"/>
          </a:xfrm>
          <a:prstGeom prst="corner">
            <a:avLst>
              <a:gd name="adj1" fmla="val 42208"/>
              <a:gd name="adj2" fmla="val 43350"/>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CA" dirty="0"/>
          </a:p>
        </p:txBody>
      </p:sp>
    </p:spTree>
  </p:cSld>
  <p:clrMapOvr>
    <a:masterClrMapping/>
  </p:clrMapOvr>
</p:sld>
</file>

<file path=ppt/theme/theme1.xml><?xml version="1.0" encoding="utf-8"?>
<a:theme xmlns:a="http://schemas.openxmlformats.org/drawingml/2006/main" name="1_Office Theme">
  <a:themeElements>
    <a:clrScheme name="CPCM">
      <a:dk1>
        <a:srgbClr val="000000"/>
      </a:dk1>
      <a:lt1>
        <a:srgbClr val="FFFFFF"/>
      </a:lt1>
      <a:dk2>
        <a:srgbClr val="406078"/>
      </a:dk2>
      <a:lt2>
        <a:srgbClr val="E7E6E6"/>
      </a:lt2>
      <a:accent1>
        <a:srgbClr val="954D84"/>
      </a:accent1>
      <a:accent2>
        <a:srgbClr val="B08BA1"/>
      </a:accent2>
      <a:accent3>
        <a:srgbClr val="8ACA84"/>
      </a:accent3>
      <a:accent4>
        <a:srgbClr val="1D8CC8"/>
      </a:accent4>
      <a:accent5>
        <a:srgbClr val="5FC6C5"/>
      </a:accent5>
      <a:accent6>
        <a:srgbClr val="8D9EAE"/>
      </a:accent6>
      <a:hlink>
        <a:srgbClr val="C190B1"/>
      </a:hlink>
      <a:folHlink>
        <a:srgbClr val="BFE0AF"/>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CPCM">
      <a:dk1>
        <a:srgbClr val="000000"/>
      </a:dk1>
      <a:lt1>
        <a:srgbClr val="FFFFFF"/>
      </a:lt1>
      <a:dk2>
        <a:srgbClr val="406078"/>
      </a:dk2>
      <a:lt2>
        <a:srgbClr val="E7E6E6"/>
      </a:lt2>
      <a:accent1>
        <a:srgbClr val="954D84"/>
      </a:accent1>
      <a:accent2>
        <a:srgbClr val="B08BA1"/>
      </a:accent2>
      <a:accent3>
        <a:srgbClr val="8ACA84"/>
      </a:accent3>
      <a:accent4>
        <a:srgbClr val="1D8CC8"/>
      </a:accent4>
      <a:accent5>
        <a:srgbClr val="5FC6C5"/>
      </a:accent5>
      <a:accent6>
        <a:srgbClr val="8D9EAE"/>
      </a:accent6>
      <a:hlink>
        <a:srgbClr val="C190B1"/>
      </a:hlink>
      <a:folHlink>
        <a:srgbClr val="BFE0AF"/>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CPCM">
    <a:dk1>
      <a:srgbClr val="000000"/>
    </a:dk1>
    <a:lt1>
      <a:srgbClr val="FFFFFF"/>
    </a:lt1>
    <a:dk2>
      <a:srgbClr val="406078"/>
    </a:dk2>
    <a:lt2>
      <a:srgbClr val="E7E6E6"/>
    </a:lt2>
    <a:accent1>
      <a:srgbClr val="954D84"/>
    </a:accent1>
    <a:accent2>
      <a:srgbClr val="B08BA1"/>
    </a:accent2>
    <a:accent3>
      <a:srgbClr val="8ACA84"/>
    </a:accent3>
    <a:accent4>
      <a:srgbClr val="1D8CC8"/>
    </a:accent4>
    <a:accent5>
      <a:srgbClr val="5FC6C5"/>
    </a:accent5>
    <a:accent6>
      <a:srgbClr val="8D9EAE"/>
    </a:accent6>
    <a:hlink>
      <a:srgbClr val="C190B1"/>
    </a:hlink>
    <a:folHlink>
      <a:srgbClr val="BFE0AF"/>
    </a:folHlink>
  </a:clrScheme>
</a:themeOverride>
</file>

<file path=docProps/app.xml><?xml version="1.0" encoding="utf-8"?>
<Properties xmlns="http://schemas.openxmlformats.org/officeDocument/2006/extended-properties" xmlns:vt="http://schemas.openxmlformats.org/officeDocument/2006/docPropsVTypes">
  <TotalTime>4859</TotalTime>
  <Words>30018</Words>
  <Application>Microsoft Office PowerPoint</Application>
  <PresentationFormat>Widescreen</PresentationFormat>
  <Paragraphs>2659</Paragraphs>
  <Slides>138</Slides>
  <Notes>138</Notes>
  <HiddenSlides>38</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138</vt:i4>
      </vt:variant>
    </vt:vector>
  </HeadingPairs>
  <TitlesOfParts>
    <vt:vector size="144" baseType="lpstr">
      <vt:lpstr>Garamond</vt:lpstr>
      <vt:lpstr>Arial</vt:lpstr>
      <vt:lpstr>Helvetica Neue</vt:lpstr>
      <vt:lpstr>Calibri</vt:lpstr>
      <vt:lpstr>1_Office Theme</vt:lpstr>
      <vt:lpstr>Office Theme</vt:lpstr>
      <vt:lpstr>PowerPoint Presentation</vt:lpstr>
      <vt:lpstr>PowerPoint Presentation</vt:lpstr>
      <vt:lpstr>PowerPoint Presentation</vt:lpstr>
      <vt:lpstr>PowerPoint Presentation</vt:lpstr>
      <vt:lpstr>PowerPoint Presentation</vt:lpstr>
      <vt:lpstr> هدف الوحدة تكييف بحسب السياق  </vt:lpstr>
      <vt:lpstr>أهداف التعلم</vt:lpstr>
      <vt:lpstr>الأجندة  اليوم ١</vt:lpstr>
      <vt:lpstr>الأجندة  اليوم ٢</vt:lpstr>
      <vt:lpstr>الأجندة  اليوم ٣</vt:lpstr>
      <vt:lpstr>مخاطر حماية الطفل</vt:lpstr>
      <vt:lpstr>الجلسة ١   التحديد والتسجيل</vt:lpstr>
      <vt:lpstr>تحديد وتسجيل الأطفال المنفصلين و غير المصحوبين</vt:lpstr>
      <vt:lpstr>PowerPoint Presentation</vt:lpstr>
      <vt:lpstr>أين وكيف يمكننا التعرف على الأطفال المنفصلين و غير المصحوبين؟</vt:lpstr>
      <vt:lpstr>PowerPoint Presentation</vt:lpstr>
      <vt:lpstr>الأطفال المنفصلين و غير المصحوبين والقبول / الموافقة المستنيرة</vt:lpstr>
      <vt:lpstr>تحديد وتسجيل الأطفال المعرضين للخطر</vt:lpstr>
      <vt:lpstr>PowerPoint Presentation</vt:lpstr>
      <vt:lpstr>PowerPoint Presentation</vt:lpstr>
      <vt:lpstr>نقاط التعلم الأساسية</vt:lpstr>
      <vt:lpstr>الجلسة ٢   الدعم الفوري</vt:lpstr>
      <vt:lpstr>  ما نوع الدعم الفوري الذي قد يكون مطلوبًا للأطفال المنفصلين و غير المصحوبين؟ </vt:lpstr>
      <vt:lpstr>إجراءات الاستجابة</vt:lpstr>
      <vt:lpstr>PowerPoint Presentation</vt:lpstr>
      <vt:lpstr>PowerPoint Presentation</vt:lpstr>
      <vt:lpstr>أداة التقييم السريع للرعاية الأسرية</vt:lpstr>
      <vt:lpstr>خيارات الرعاية الطارئة</vt:lpstr>
      <vt:lpstr>نقاط التعلم الأساسية</vt:lpstr>
      <vt:lpstr>الجلسة  ٣   التقييم</vt:lpstr>
      <vt:lpstr>التأثير العاطفي للانفصال الأسري</vt:lpstr>
      <vt:lpstr>PowerPoint Presentation</vt:lpstr>
      <vt:lpstr>تقييم إدارة الحالة</vt:lpstr>
      <vt:lpstr>PowerPoint Presentation</vt:lpstr>
      <vt:lpstr>PowerPoint Presentation</vt:lpstr>
      <vt:lpstr>PowerPoint Presentation</vt:lpstr>
      <vt:lpstr>الاعتبارات أثناء إجراء التقييم مع الأطفال المنفصلين وغير المصحوبين؟</vt:lpstr>
      <vt:lpstr>المساعدة النقدية والقسائم</vt:lpstr>
      <vt:lpstr>اعتبارات الرعاية البديلة أثناء التقييم</vt:lpstr>
      <vt:lpstr>PowerPoint Presentation</vt:lpstr>
      <vt:lpstr>الرعاية الأسرية للأطفال اللاجئين</vt:lpstr>
      <vt:lpstr>نقاط التعلم الأساسية</vt:lpstr>
      <vt:lpstr>الجلسة ٤   خطة الحالة</vt:lpstr>
      <vt:lpstr>خطة الحالة</vt:lpstr>
      <vt:lpstr>PowerPoint Presentation</vt:lpstr>
      <vt:lpstr>PowerPoint Presentation</vt:lpstr>
      <vt:lpstr>PowerPoint Presentation</vt:lpstr>
      <vt:lpstr>PowerPoint Presentation</vt:lpstr>
      <vt:lpstr>ما الذي يجب مراعاته أثناء تطوير خطة الحالة؟</vt:lpstr>
      <vt:lpstr>نقاط التعلم الأساسية</vt:lpstr>
      <vt:lpstr>الجلسة ٤.١   تعريف الرعاية البديلة والمبادئ التوجيهية</vt:lpstr>
      <vt:lpstr>ماذا نعني بالرعاية البديلة؟</vt:lpstr>
      <vt:lpstr>المعايير الدنيا لحماية الطفل المعيار ١٩الرعاية البديلة</vt:lpstr>
      <vt:lpstr>PowerPoint Presentation</vt:lpstr>
      <vt:lpstr>المبادئ التوجيهية للرعاية البديلة</vt:lpstr>
      <vt:lpstr>نقاط التعلم الأساسية</vt:lpstr>
      <vt:lpstr>الجلسة ٤.٢   أشكال مختلفة من الرعاية البديلة في حالات الطوارئ</vt:lpstr>
      <vt:lpstr>أنواع الرعاية البديلة</vt:lpstr>
      <vt:lpstr>ترتيبات الرعاية طويلة الأمد</vt:lpstr>
      <vt:lpstr>الأطفال ذوي الاحتياجات الخاصة</vt:lpstr>
      <vt:lpstr>نقاط التعلم الأساسية</vt:lpstr>
      <vt:lpstr>الجلسة ٤.٣   تأسيس الرعاية المجتمعية</vt:lpstr>
      <vt:lpstr>الخطوات قبل الإيداع في الرعاية البديلة</vt:lpstr>
      <vt:lpstr>تطوير خطة الحالة ١/٢</vt:lpstr>
      <vt:lpstr>تطوير خطة الحالة ٢/٢</vt:lpstr>
      <vt:lpstr>الرعاية الأسرية البديلة للرضع</vt:lpstr>
      <vt:lpstr>تأسيس رعاية مجتمعية</vt:lpstr>
      <vt:lpstr>PowerPoint Presentation</vt:lpstr>
      <vt:lpstr>نقاط التعلم الأساسية</vt:lpstr>
      <vt:lpstr>الجلسة ٥   تنفيذ خطة الحالة</vt:lpstr>
      <vt:lpstr>ما الذي يجب مراعاته أثناء تنفيذ خطة الحالة؟</vt:lpstr>
      <vt:lpstr>الاعتبارات لمراقبة ترتيبات الرعاية البديلة</vt:lpstr>
      <vt:lpstr>من يجب أن يشارك في المراقبة؟</vt:lpstr>
      <vt:lpstr>الغرض من زيارات المراقبة</vt:lpstr>
      <vt:lpstr>كيف تجري زيارات المراقبة؟</vt:lpstr>
      <vt:lpstr>ممارسة زيارات المراقبة</vt:lpstr>
      <vt:lpstr>نقاط التعلم الأساسية</vt:lpstr>
      <vt:lpstr>تكييف بحسب السياق  الجلسة ٥.١   تعقب الأسرة ولم الشمل</vt:lpstr>
      <vt:lpstr>تعقب الأسرة ولم الشمل - صح أو خطأ</vt:lpstr>
      <vt:lpstr>PowerPoint Presentation</vt:lpstr>
      <vt:lpstr>كيف يتم تعقب الأسرة؟</vt:lpstr>
      <vt:lpstr>دور أخصائي الحالة وتعقب الأسرة</vt:lpstr>
      <vt:lpstr>PowerPoint Presentation</vt:lpstr>
      <vt:lpstr>تعقب الأسرة</vt:lpstr>
      <vt:lpstr>PowerPoint Presentation</vt:lpstr>
      <vt:lpstr>PowerPoint Presentation</vt:lpstr>
      <vt:lpstr>نقاط التعلم الأساسية</vt:lpstr>
      <vt:lpstr>الجلسة ٥.٢   توثيق معلومات التعقب</vt:lpstr>
      <vt:lpstr>التوثيق</vt:lpstr>
      <vt:lpstr>PowerPoint Presentation</vt:lpstr>
      <vt:lpstr>التوثيق</vt:lpstr>
      <vt:lpstr>تعقب الأسرة والتوثيق</vt:lpstr>
      <vt:lpstr>PowerPoint Presentation</vt:lpstr>
      <vt:lpstr>استخدام استمارة التسجيل للأطفال المنفصلين وغير المصحوبين</vt:lpstr>
      <vt:lpstr>PowerPoint Presentation</vt:lpstr>
      <vt:lpstr>PowerPoint Presentation</vt:lpstr>
      <vt:lpstr>نقاط التعلم الأساسية</vt:lpstr>
      <vt:lpstr>تكييف بحسب السياق  الجلسة ٥.٣   التحقق قبل لم شمل الأسرة</vt:lpstr>
      <vt:lpstr>ما الذي يجب مراعاته أثناء التحقق قبل لم شمل الأسرة؟</vt:lpstr>
      <vt:lpstr>PowerPoint Presentation</vt:lpstr>
      <vt:lpstr>خطوات التحقق</vt:lpstr>
      <vt:lpstr>سيناريو حالة التحقق</vt:lpstr>
      <vt:lpstr>PowerPoint Presentation</vt:lpstr>
      <vt:lpstr>نقاط التعلم الأساسية</vt:lpstr>
      <vt:lpstr>الجلسة ٥.٤   لم شمل الأسرة</vt:lpstr>
      <vt:lpstr>ما الذي يجب مراعاته بخصوص لم شمل الأسرة والحفاظ على التواصل الأسري؟</vt:lpstr>
      <vt:lpstr>PowerPoint Presentation</vt:lpstr>
      <vt:lpstr>لم شمل الأسرة</vt:lpstr>
      <vt:lpstr>PowerPoint Presentation</vt:lpstr>
      <vt:lpstr>نقاط التعلم الأساسية</vt:lpstr>
      <vt:lpstr>الجلسة ٥.٥   إعادة الدمج</vt:lpstr>
      <vt:lpstr>ما الذي يجب مراعاته بخصوص الأطفال المنفصلين و غير المصحوبين كجزء من عملية إعادة الدمج؟</vt:lpstr>
      <vt:lpstr>PowerPoint Presentation</vt:lpstr>
      <vt:lpstr>نقاط التعلم الأساسية</vt:lpstr>
      <vt:lpstr>الجلسة ٦   المتابعة والمراجعة</vt:lpstr>
      <vt:lpstr>في أي ظروف يجب أن تكون هناك مراجعة لحالة الأطفال المنفصلين وغير المصحوبين على وجه التحديد؟</vt:lpstr>
      <vt:lpstr>مؤتمرات الحالة</vt:lpstr>
      <vt:lpstr>ما الذي يجب مراعاته أثناء متابعة ومراجعة مكان الرعاية؟</vt:lpstr>
      <vt:lpstr>يجب أن تغطي مراجعة مكان الرعاية ما يلي:</vt:lpstr>
      <vt:lpstr>PowerPoint Presentation</vt:lpstr>
      <vt:lpstr>الإجراءات في حالة القلق من ضرر وشيك في بيئة الرعاية البديلة</vt:lpstr>
      <vt:lpstr>المتابعة والمراجعة</vt:lpstr>
      <vt:lpstr>PowerPoint Presentation</vt:lpstr>
      <vt:lpstr>PowerPoint Presentation</vt:lpstr>
      <vt:lpstr>نقاط التعلم الأساسية</vt:lpstr>
      <vt:lpstr>الجلسة ٧   إغلاق الحالة</vt:lpstr>
      <vt:lpstr>ما الذي يجب مراعاته أثناء إغلاق الحالة؟</vt:lpstr>
      <vt:lpstr>متى يمكن إغلاق حالات الأطفال في الرعاية البديلة؟</vt:lpstr>
      <vt:lpstr>مثال لمعايير إغلاق الحالة</vt:lpstr>
      <vt:lpstr>تخزين الحالات المغلقة</vt:lpstr>
      <vt:lpstr>إغلاق الحالة</vt:lpstr>
      <vt:lpstr>PowerPoint Presentation</vt:lpstr>
      <vt:lpstr>PowerPoint Presentation</vt:lpstr>
      <vt:lpstr>نقاط التعلم الأساسية</vt:lpstr>
      <vt:lpstr>الجلسة الختامية</vt:lpstr>
      <vt:lpstr>تلخيص</vt:lpstr>
      <vt:lpstr>نهاية الوحدة ٢</vt:lpstr>
      <vt:lpstr>الاختبار البعدي للتدريب</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Justina</dc:creator>
  <cp:lastModifiedBy>Ilse Van der Straeten</cp:lastModifiedBy>
  <cp:revision>13</cp:revision>
  <cp:lastPrinted>2023-02-16T02:09:56Z</cp:lastPrinted>
  <dcterms:created xsi:type="dcterms:W3CDTF">2017-12-20T18:51:03Z</dcterms:created>
  <dcterms:modified xsi:type="dcterms:W3CDTF">2023-05-04T14:06:26Z</dcterms:modified>
</cp:coreProperties>
</file>